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69" r:id="rId2"/>
    <p:sldId id="266" r:id="rId3"/>
    <p:sldId id="270" r:id="rId4"/>
    <p:sldId id="278" r:id="rId5"/>
    <p:sldId id="284" r:id="rId6"/>
  </p:sldIdLst>
  <p:sldSz cx="9144000" cy="6858000" type="screen4x3"/>
  <p:notesSz cx="7056438" cy="93440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4" d="100"/>
          <a:sy n="64" d="100"/>
        </p:scale>
        <p:origin x="-129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52998" y="17775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a:t>doc.: IEEE 802.11-yy/xxxxr0</a:t>
            </a:r>
          </a:p>
        </p:txBody>
      </p:sp>
      <p:sp>
        <p:nvSpPr>
          <p:cNvPr id="3075" name="Rectangle 3"/>
          <p:cNvSpPr>
            <a:spLocks noGrp="1" noChangeArrowheads="1"/>
          </p:cNvSpPr>
          <p:nvPr>
            <p:ph type="dt" sz="quarter" idx="1"/>
          </p:nvPr>
        </p:nvSpPr>
        <p:spPr bwMode="auto">
          <a:xfrm>
            <a:off x="707582" y="177754"/>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3076" name="Rectangle 4"/>
          <p:cNvSpPr>
            <a:spLocks noGrp="1" noChangeArrowheads="1"/>
          </p:cNvSpPr>
          <p:nvPr>
            <p:ph type="ftr" sz="quarter" idx="2"/>
          </p:nvPr>
        </p:nvSpPr>
        <p:spPr bwMode="auto">
          <a:xfrm>
            <a:off x="4778538" y="9043533"/>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John Doe, Some Company</a:t>
            </a:r>
          </a:p>
        </p:txBody>
      </p:sp>
      <p:sp>
        <p:nvSpPr>
          <p:cNvPr id="3077" name="Rectangle 5"/>
          <p:cNvSpPr>
            <a:spLocks noGrp="1" noChangeArrowheads="1"/>
          </p:cNvSpPr>
          <p:nvPr>
            <p:ph type="sldNum" sz="quarter" idx="3"/>
          </p:nvPr>
        </p:nvSpPr>
        <p:spPr bwMode="auto">
          <a:xfrm>
            <a:off x="3188968" y="9043533"/>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4091">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705968" y="390000"/>
            <a:ext cx="5644504"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3079" name="Rectangle 7"/>
          <p:cNvSpPr>
            <a:spLocks noChangeArrowheads="1"/>
          </p:cNvSpPr>
          <p:nvPr/>
        </p:nvSpPr>
        <p:spPr bwMode="auto">
          <a:xfrm>
            <a:off x="705968" y="9043533"/>
            <a:ext cx="723737" cy="183812"/>
          </a:xfrm>
          <a:prstGeom prst="rect">
            <a:avLst/>
          </a:prstGeom>
          <a:noFill/>
          <a:ln w="9525">
            <a:noFill/>
            <a:miter lim="800000"/>
            <a:headEnd/>
            <a:tailEnd/>
          </a:ln>
          <a:effectLst/>
        </p:spPr>
        <p:txBody>
          <a:bodyPr wrap="none" lIns="0" tIns="0" rIns="0" bIns="0">
            <a:prstTxWarp prst="textNoShape">
              <a:avLst/>
            </a:prstTxWarp>
            <a:spAutoFit/>
          </a:bodyPr>
          <a:lstStyle/>
          <a:p>
            <a:pPr defTabSz="944091"/>
            <a:r>
              <a:rPr lang="en-US"/>
              <a:t>Submission</a:t>
            </a:r>
          </a:p>
        </p:txBody>
      </p:sp>
      <p:sp>
        <p:nvSpPr>
          <p:cNvPr id="3080" name="Line 8"/>
          <p:cNvSpPr>
            <a:spLocks noChangeShapeType="1"/>
          </p:cNvSpPr>
          <p:nvPr/>
        </p:nvSpPr>
        <p:spPr bwMode="auto">
          <a:xfrm>
            <a:off x="705967" y="9032345"/>
            <a:ext cx="580120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6616" y="9783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a:t>doc.: IEEE 802.11-yy/xxxxr0</a:t>
            </a:r>
          </a:p>
        </p:txBody>
      </p:sp>
      <p:sp>
        <p:nvSpPr>
          <p:cNvPr id="2051" name="Rectangle 3"/>
          <p:cNvSpPr>
            <a:spLocks noGrp="1" noChangeArrowheads="1"/>
          </p:cNvSpPr>
          <p:nvPr>
            <p:ph type="dt" idx="1"/>
          </p:nvPr>
        </p:nvSpPr>
        <p:spPr bwMode="auto">
          <a:xfrm>
            <a:off x="665580" y="9783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200150" y="706438"/>
            <a:ext cx="4656138" cy="34925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0212" y="4438652"/>
            <a:ext cx="5176014" cy="4205290"/>
          </a:xfrm>
          <a:prstGeom prst="rect">
            <a:avLst/>
          </a:prstGeom>
          <a:noFill/>
          <a:ln w="9525">
            <a:noFill/>
            <a:miter lim="800000"/>
            <a:headEnd/>
            <a:tailEnd/>
          </a:ln>
          <a:effectLst/>
        </p:spPr>
        <p:txBody>
          <a:bodyPr vert="horz" wrap="square" lIns="94730" tIns="46563" rIns="94730" bIns="4656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274588" y="9046730"/>
            <a:ext cx="21178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2412" lvl="4" algn="r" defTabSz="944091">
              <a:defRPr/>
            </a:lvl5pPr>
          </a:lstStyle>
          <a:p>
            <a:pPr lvl="4"/>
            <a:r>
              <a:rPr lang="en-US"/>
              <a:t>John Doe, Some Company</a:t>
            </a:r>
          </a:p>
        </p:txBody>
      </p:sp>
      <p:sp>
        <p:nvSpPr>
          <p:cNvPr id="2055" name="Rectangle 7"/>
          <p:cNvSpPr>
            <a:spLocks noGrp="1" noChangeArrowheads="1"/>
          </p:cNvSpPr>
          <p:nvPr>
            <p:ph type="sldNum" sz="quarter" idx="5"/>
          </p:nvPr>
        </p:nvSpPr>
        <p:spPr bwMode="auto">
          <a:xfrm>
            <a:off x="3279435" y="9046730"/>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36661" y="9046730"/>
            <a:ext cx="723737" cy="18381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36661" y="9045132"/>
            <a:ext cx="558311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2058" name="Line 10"/>
          <p:cNvSpPr>
            <a:spLocks noChangeShapeType="1"/>
          </p:cNvSpPr>
          <p:nvPr/>
        </p:nvSpPr>
        <p:spPr bwMode="auto">
          <a:xfrm>
            <a:off x="659118" y="298894"/>
            <a:ext cx="5738202"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xfrm>
            <a:off x="3386060" y="9046730"/>
            <a:ext cx="415177" cy="184666"/>
          </a:xfrm>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200150" y="706438"/>
            <a:ext cx="4656138" cy="3492500"/>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March 2012</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a:t>
            </a:r>
            <a:r>
              <a:rPr lang="en-US" dirty="0" err="1" smtClean="0"/>
              <a:t>LLCh</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March 2012</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a:t>
            </a:r>
            <a:r>
              <a:rPr lang="en-US" dirty="0" err="1" smtClean="0"/>
              <a:t>LLCh</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2012</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2012</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July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18-12/0076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942566" cy="276999"/>
          </a:xfrm>
        </p:spPr>
        <p:txBody>
          <a:bodyPr/>
          <a:lstStyle/>
          <a:p>
            <a:r>
              <a:rPr lang="en-US" dirty="0" smtClean="0"/>
              <a:t>July 2012</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Opening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July 16, 2012</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116646592"/>
              </p:ext>
            </p:extLst>
          </p:nvPr>
        </p:nvGraphicFramePr>
        <p:xfrm>
          <a:off x="523875" y="2293938"/>
          <a:ext cx="8170863" cy="2713037"/>
        </p:xfrm>
        <a:graphic>
          <a:graphicData uri="http://schemas.openxmlformats.org/presentationml/2006/ole">
            <mc:AlternateContent xmlns:mc="http://schemas.openxmlformats.org/markup-compatibility/2006">
              <mc:Choice xmlns:v="urn:schemas-microsoft-com:vml" Requires="v">
                <p:oleObj spid="_x0000_s30832" name="Document" r:id="rId4" imgW="8248712" imgH="2756611" progId="Word.Document.8">
                  <p:embed/>
                </p:oleObj>
              </mc:Choice>
              <mc:Fallback>
                <p:oleObj name="Document" r:id="rId4" imgW="8248712" imgH="2756611" progId="Word.Document.8">
                  <p:embed/>
                  <p:pic>
                    <p:nvPicPr>
                      <p:cNvPr id="0" name="Picture 11"/>
                      <p:cNvPicPr>
                        <a:picLocks noChangeAspect="1" noChangeArrowheads="1"/>
                      </p:cNvPicPr>
                      <p:nvPr/>
                    </p:nvPicPr>
                    <p:blipFill>
                      <a:blip r:embed="rId5"/>
                      <a:srcRect/>
                      <a:stretch>
                        <a:fillRect/>
                      </a:stretch>
                    </p:blipFill>
                    <p:spPr bwMode="auto">
                      <a:xfrm>
                        <a:off x="523875" y="2293938"/>
                        <a:ext cx="8170863" cy="2713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July 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r>
              <a:rPr lang="en-US" sz="2000" b="0" dirty="0" smtClean="0"/>
              <a:t>This document reports on the regulatory matters considered and outputs from the </a:t>
            </a:r>
            <a:r>
              <a:rPr lang="en-US" sz="2000" b="0" dirty="0" smtClean="0"/>
              <a:t>July San Diego IEEE 802 Plenary.</a:t>
            </a:r>
            <a:endParaRPr lang="en-US" sz="2000" b="0" dirty="0" smtClean="0"/>
          </a:p>
          <a:p>
            <a:r>
              <a:rPr lang="en-US" sz="2000" b="0" dirty="0" smtClean="0"/>
              <a:t>Specific documents/actions were approved by the RR-TAG in response to the regulatory proceedings reviewed and inputs from various WGs.</a:t>
            </a:r>
          </a:p>
          <a:p>
            <a:r>
              <a:rPr lang="en-US" sz="2000" b="0" dirty="0" smtClean="0"/>
              <a:t>The RR-TAG is input driven. The attendance varies depending on the topics &amp; documents being considered. E.g. one session in Atlanta had 25 people from different WGs helping draft an output</a:t>
            </a:r>
            <a:r>
              <a:rPr lang="en-US" sz="2000" b="0" dirty="0" smtClean="0"/>
              <a:t>. However only 3 voters were present when the document was approved.</a:t>
            </a:r>
            <a:endParaRPr lang="en-US" sz="2000" b="0" dirty="0" smtClean="0"/>
          </a:p>
          <a:p>
            <a:r>
              <a:rPr lang="en-US" sz="2000" b="0" dirty="0"/>
              <a:t>I</a:t>
            </a:r>
            <a:r>
              <a:rPr lang="en-US" sz="2000" b="0" dirty="0" smtClean="0"/>
              <a:t>t has been suggested that 802.18 </a:t>
            </a:r>
            <a:r>
              <a:rPr lang="en-US" sz="2000" b="0" dirty="0" smtClean="0"/>
              <a:t>should meet “virtually” between interims and plenary sessions which it already does as needed. It also seems that the proposal includes no F2F meetings at interim or plenary sessions. The 802.18/RR-TAG sees this as a poor idea and, in reality, could lead to the disestablishment of the RR-TAG, leaving each WG to deal with their own regulatory issues which sometimes are conflicting.</a:t>
            </a:r>
            <a:endParaRPr lang="en-US" sz="20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July 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p:txBody>
          <a:bodyPr/>
          <a:lstStyle/>
          <a:p>
            <a:r>
              <a:rPr lang="en-GB" sz="2800" dirty="0" smtClean="0"/>
              <a:t>Outputs from the San Diego Meeting</a:t>
            </a:r>
            <a:endParaRPr lang="en-GB" sz="2800" dirty="0"/>
          </a:p>
        </p:txBody>
      </p:sp>
      <p:sp>
        <p:nvSpPr>
          <p:cNvPr id="21507" name="Rectangle 3"/>
          <p:cNvSpPr>
            <a:spLocks noGrp="1" noChangeArrowheads="1"/>
          </p:cNvSpPr>
          <p:nvPr>
            <p:ph type="body" idx="1"/>
          </p:nvPr>
        </p:nvSpPr>
        <p:spPr>
          <a:xfrm>
            <a:off x="762000" y="1600200"/>
            <a:ext cx="7772400" cy="4800600"/>
          </a:xfrm>
        </p:spPr>
        <p:txBody>
          <a:bodyPr/>
          <a:lstStyle/>
          <a:p>
            <a:pPr>
              <a:spcBef>
                <a:spcPts val="0"/>
              </a:spcBef>
              <a:spcAft>
                <a:spcPts val="600"/>
              </a:spcAft>
            </a:pPr>
            <a:r>
              <a:rPr lang="en-US" sz="2000" b="0" dirty="0" smtClean="0"/>
              <a:t>18-12-0068-00 a contribution to ITU-R </a:t>
            </a:r>
            <a:r>
              <a:rPr lang="en-US" sz="2000" b="0" dirty="0"/>
              <a:t>WP5D for the </a:t>
            </a:r>
            <a:r>
              <a:rPr lang="en-US" sz="2000" b="0" dirty="0" smtClean="0"/>
              <a:t>“Update </a:t>
            </a:r>
            <a:r>
              <a:rPr lang="en-US" sz="2000" b="0" dirty="0"/>
              <a:t>of </a:t>
            </a:r>
            <a:r>
              <a:rPr lang="en-US" sz="2000" b="0" dirty="0" err="1"/>
              <a:t>WirelessMAN</a:t>
            </a:r>
            <a:r>
              <a:rPr lang="en-US" sz="2000" b="0" dirty="0"/>
              <a:t>-Advanced RIT of Rec. ITU-R M.2012 (Meeting Y+1</a:t>
            </a:r>
            <a:r>
              <a:rPr lang="en-US" sz="2000" b="0" dirty="0" smtClean="0"/>
              <a:t>)”. It also provided typographical corrections to Recommendation ITU-R. M.2012. After approval this was sent to the closing EC session to be included on the Consent Agenda. WG 802.16 is the only IEEE 802 group with an interest in this activity.</a:t>
            </a:r>
            <a:endParaRPr lang="en-US" sz="1600" b="0" dirty="0" smtClean="0"/>
          </a:p>
          <a:p>
            <a:pPr>
              <a:spcBef>
                <a:spcPts val="0"/>
              </a:spcBef>
              <a:spcAft>
                <a:spcPts val="600"/>
              </a:spcAft>
            </a:pPr>
            <a:r>
              <a:rPr lang="en-US" sz="2000" b="0" dirty="0" smtClean="0"/>
              <a:t>18-12-0070-01 a contribution to ITU-R WP5D for </a:t>
            </a:r>
            <a:r>
              <a:rPr lang="en-US" sz="2000" b="0" dirty="0"/>
              <a:t>the “Update of </a:t>
            </a:r>
            <a:r>
              <a:rPr lang="en-US" sz="2000" b="0" dirty="0" err="1"/>
              <a:t>Subclause</a:t>
            </a:r>
            <a:r>
              <a:rPr lang="en-US" sz="2000" b="0" dirty="0"/>
              <a:t> 5.6 of Rec. ITU-R M.1457-11 (Meeting X</a:t>
            </a:r>
            <a:r>
              <a:rPr lang="en-US" sz="2000" b="0" dirty="0" smtClean="0"/>
              <a:t>)”. After approval this was sent to the EC Closing session and included on the Consent Agenda. WG 802.16 is the only IEEE 802 group with an interest in this activity.</a:t>
            </a:r>
          </a:p>
          <a:p>
            <a:pPr>
              <a:spcBef>
                <a:spcPts val="0"/>
              </a:spcBef>
              <a:spcAft>
                <a:spcPts val="600"/>
              </a:spcAft>
            </a:pPr>
            <a:r>
              <a:rPr lang="en-US" sz="2000" b="0" dirty="0" smtClean="0"/>
              <a:t>18-12-0071-01 a contribution to the US FCC in response to their request for extension of mandatory build out dates for M-MLS license holders in the 902 – 929 MHz frequency band. This was approved and sent to be included on the EC consent agenda. </a:t>
            </a:r>
            <a:endParaRPr lang="en-US" sz="2000" b="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z="2800" dirty="0" smtClean="0"/>
              <a:t>Other</a:t>
            </a:r>
            <a:r>
              <a:rPr lang="en-US" sz="2800" dirty="0" smtClean="0"/>
              <a:t> </a:t>
            </a:r>
            <a:r>
              <a:rPr lang="en-US" sz="2800" dirty="0" smtClean="0"/>
              <a:t>Items Considered in </a:t>
            </a:r>
            <a:r>
              <a:rPr lang="en-US" sz="2800" dirty="0" smtClean="0"/>
              <a:t>San Diego but not approved there</a:t>
            </a:r>
            <a:r>
              <a:rPr lang="en-US" sz="2800" dirty="0"/>
              <a:t/>
            </a:r>
            <a:br>
              <a:rPr lang="en-US" sz="2800" dirty="0"/>
            </a:br>
            <a:endParaRPr lang="en-US" sz="1400" dirty="0"/>
          </a:p>
        </p:txBody>
      </p:sp>
      <p:sp>
        <p:nvSpPr>
          <p:cNvPr id="3" name="Content Placeholder 2"/>
          <p:cNvSpPr>
            <a:spLocks noGrp="1"/>
          </p:cNvSpPr>
          <p:nvPr>
            <p:ph idx="1"/>
          </p:nvPr>
        </p:nvSpPr>
        <p:spPr>
          <a:xfrm>
            <a:off x="762000" y="1524000"/>
            <a:ext cx="7772400" cy="4876800"/>
          </a:xfrm>
        </p:spPr>
        <p:txBody>
          <a:bodyPr/>
          <a:lstStyle/>
          <a:p>
            <a:r>
              <a:rPr lang="en-US" sz="2000" b="0" dirty="0" smtClean="0"/>
              <a:t>The </a:t>
            </a:r>
            <a:r>
              <a:rPr lang="en-US" sz="2000" b="0" dirty="0" smtClean="0"/>
              <a:t>following two items for some reason never appeared on the EC closing plenary agenda hence were not approved at that time. The EC chair has approved sending them for a 10 day EC ballot which the RR-TAG chair will begin shortly.</a:t>
            </a:r>
            <a:endParaRPr lang="en-US" sz="2000" b="0" dirty="0" smtClean="0"/>
          </a:p>
          <a:p>
            <a:pPr lvl="1"/>
            <a:r>
              <a:rPr lang="en-US" sz="1600" b="0" dirty="0" smtClean="0"/>
              <a:t>18-12-0063-04  a contribution to ITU-R WP5A providing WG 802.11’s inputs on changes to Recommendation ITU-R M.1801 which </a:t>
            </a:r>
            <a:r>
              <a:rPr lang="en-US" sz="1600" dirty="0"/>
              <a:t>describes </a:t>
            </a:r>
            <a:r>
              <a:rPr lang="en-US" sz="1600" dirty="0" smtClean="0"/>
              <a:t>radio </a:t>
            </a:r>
            <a:r>
              <a:rPr lang="en-US" sz="1600" dirty="0"/>
              <a:t>interface standards for broadband wireless access </a:t>
            </a:r>
            <a:r>
              <a:rPr lang="en-US" sz="1600" dirty="0" smtClean="0"/>
              <a:t>systems. This document is needed for WP5A’s September, 2012 meeting.</a:t>
            </a:r>
          </a:p>
          <a:p>
            <a:pPr lvl="1"/>
            <a:r>
              <a:rPr lang="en-US" sz="1600" b="0" dirty="0" smtClean="0"/>
              <a:t>18-12-0072-01 which is the cover letter for the WG 802.11 changes to Recommendation ITU-R M.1801.</a:t>
            </a:r>
            <a:endParaRPr lang="en-US" sz="1600" b="0" dirty="0" smtClean="0"/>
          </a:p>
          <a:p>
            <a:pPr marL="0">
              <a:spcBef>
                <a:spcPts val="600"/>
              </a:spcBef>
              <a:spcAft>
                <a:spcPts val="0"/>
              </a:spcAft>
              <a:tabLst>
                <a:tab pos="504190" algn="l"/>
                <a:tab pos="756285" algn="l"/>
                <a:tab pos="1008380" algn="l"/>
                <a:tab pos="1260475" algn="l"/>
              </a:tabLst>
            </a:pPr>
            <a:r>
              <a:rPr lang="en-GB" sz="2000" b="0" dirty="0" smtClean="0">
                <a:ea typeface="Times New Roman"/>
              </a:rPr>
              <a:t>All five of these documents are available on the IEEE 802.18 Mentor web site.</a:t>
            </a:r>
            <a:endParaRPr lang="en-US" sz="2000" b="0" i="1" dirty="0">
              <a:ea typeface="Times New Roman"/>
            </a:endParaRPr>
          </a:p>
          <a:p>
            <a:pPr marL="0" indent="0">
              <a:buNone/>
            </a:pPr>
            <a:endParaRPr lang="en-US" dirty="0"/>
          </a:p>
        </p:txBody>
      </p:sp>
      <p:sp>
        <p:nvSpPr>
          <p:cNvPr id="4" name="Date Placeholder 3"/>
          <p:cNvSpPr>
            <a:spLocks noGrp="1"/>
          </p:cNvSpPr>
          <p:nvPr>
            <p:ph type="dt" sz="half" idx="10"/>
          </p:nvPr>
        </p:nvSpPr>
        <p:spPr>
          <a:xfrm>
            <a:off x="696913" y="332601"/>
            <a:ext cx="942566" cy="276999"/>
          </a:xfrm>
        </p:spPr>
        <p:txBody>
          <a:bodyPr/>
          <a:lstStyle/>
          <a:p>
            <a:r>
              <a:rPr lang="en-US" dirty="0" smtClean="0"/>
              <a:t>July 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4</a:t>
            </a:fld>
            <a:endParaRPr lang="en-US"/>
          </a:p>
        </p:txBody>
      </p:sp>
    </p:spTree>
    <p:extLst>
      <p:ext uri="{BB962C8B-B14F-4D97-AF65-F5344CB8AC3E}">
        <p14:creationId xmlns:p14="http://schemas.microsoft.com/office/powerpoint/2010/main" val="21066908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July 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RR-TAG Items for </a:t>
            </a:r>
            <a:r>
              <a:rPr lang="en-US" sz="2800" dirty="0" smtClean="0"/>
              <a:t>the September meeting</a:t>
            </a:r>
            <a:r>
              <a:rPr lang="en-US" sz="2800" dirty="0" smtClean="0"/>
              <a:t> </a:t>
            </a:r>
            <a:r>
              <a:rPr lang="en-US" sz="2800" dirty="0" smtClean="0"/>
              <a:t>include</a:t>
            </a:r>
            <a:r>
              <a:rPr lang="en-US" sz="2800" dirty="0"/>
              <a:t>:</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b="0" dirty="0" smtClean="0"/>
              <a:t>A possible further submission to ITU-R regarding Recommendation M.1801 from the IEEE 802.16 WG.</a:t>
            </a:r>
          </a:p>
          <a:p>
            <a:pPr>
              <a:spcBef>
                <a:spcPts val="0"/>
              </a:spcBef>
              <a:spcAft>
                <a:spcPts val="600"/>
              </a:spcAft>
            </a:pPr>
            <a:r>
              <a:rPr lang="en-US" b="0" dirty="0" smtClean="0"/>
              <a:t>Work on the next input to ITU-R WP1A in regard to Question ITU-R 236/1 in </a:t>
            </a:r>
            <a:r>
              <a:rPr lang="en-US" b="0" dirty="0" err="1" smtClean="0"/>
              <a:t>particulat</a:t>
            </a:r>
            <a:r>
              <a:rPr lang="en-US" b="0" dirty="0" smtClean="0"/>
              <a:t>:</a:t>
            </a:r>
          </a:p>
          <a:p>
            <a:pPr lvl="1">
              <a:spcBef>
                <a:spcPts val="0"/>
              </a:spcBef>
              <a:spcAft>
                <a:spcPts val="600"/>
              </a:spcAft>
            </a:pPr>
            <a:r>
              <a:rPr lang="en-US" sz="1600" dirty="0" smtClean="0"/>
              <a:t>What are appropriate frequency bands for wireless management of a Smart Grid</a:t>
            </a:r>
          </a:p>
          <a:p>
            <a:pPr lvl="1">
              <a:spcBef>
                <a:spcPts val="0"/>
              </a:spcBef>
              <a:spcAft>
                <a:spcPts val="600"/>
              </a:spcAft>
            </a:pPr>
            <a:r>
              <a:rPr lang="en-US" sz="1600" b="0" dirty="0" smtClean="0"/>
              <a:t>What are appropriate technologies for wireless management of a Smart Grid, e.g. through put.</a:t>
            </a:r>
            <a:endParaRPr lang="en-US" sz="1600" b="0" dirty="0" smtClean="0"/>
          </a:p>
          <a:p>
            <a:pPr>
              <a:spcBef>
                <a:spcPts val="0"/>
              </a:spcBef>
              <a:spcAft>
                <a:spcPts val="600"/>
              </a:spcAft>
            </a:pPr>
            <a:r>
              <a:rPr lang="en-US" b="0" dirty="0" smtClean="0"/>
              <a:t>Other regulatory matters that become apparent by the start of the meeting that may impact IEEE 802 technologies.</a:t>
            </a:r>
            <a:endParaRPr lang="en-US" b="0" dirty="0"/>
          </a:p>
          <a:p>
            <a:pPr>
              <a:spcBef>
                <a:spcPts val="0"/>
              </a:spcBef>
              <a:spcAft>
                <a:spcPts val="600"/>
              </a:spcAft>
            </a:pPr>
            <a:r>
              <a:rPr lang="en-US" b="0" dirty="0" smtClean="0"/>
              <a:t>Don’t forget that for the most part you can maintain your voting rights in your home group when you participate in the RR-TAG (and, of course, log your attendance correctly!).</a:t>
            </a:r>
          </a:p>
          <a:p>
            <a:pPr>
              <a:spcBef>
                <a:spcPts val="0"/>
              </a:spcBef>
              <a:spcAft>
                <a:spcPts val="600"/>
              </a:spcAft>
            </a:pPr>
            <a:endParaRPr lang="en-US" sz="2000" b="0" dirty="0" smtClean="0"/>
          </a:p>
        </p:txBody>
      </p:sp>
    </p:spTree>
    <p:extLst>
      <p:ext uri="{BB962C8B-B14F-4D97-AF65-F5344CB8AC3E}">
        <p14:creationId xmlns:p14="http://schemas.microsoft.com/office/powerpoint/2010/main" val="3140646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777</TotalTime>
  <Words>730</Words>
  <Application>Microsoft Office PowerPoint</Application>
  <PresentationFormat>On-screen Show (4:3)</PresentationFormat>
  <Paragraphs>44</Paragraphs>
  <Slides>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802-18-Submission</vt:lpstr>
      <vt:lpstr>Document</vt:lpstr>
      <vt:lpstr>RR-TAG Opening Report</vt:lpstr>
      <vt:lpstr>Overview</vt:lpstr>
      <vt:lpstr>Outputs from the San Diego Meeting</vt:lpstr>
      <vt:lpstr>Other Items Considered in San Diego but not approved there </vt:lpstr>
      <vt:lpstr>RR-TAG Items for the September meeting include:</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MJ Lynch</cp:lastModifiedBy>
  <cp:revision>151</cp:revision>
  <cp:lastPrinted>2012-03-24T19:12:10Z</cp:lastPrinted>
  <dcterms:created xsi:type="dcterms:W3CDTF">2012-01-16T17:46:49Z</dcterms:created>
  <dcterms:modified xsi:type="dcterms:W3CDTF">2012-07-29T22:08:16Z</dcterms:modified>
</cp:coreProperties>
</file>