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66" r:id="rId3"/>
    <p:sldId id="270" r:id="rId4"/>
    <p:sldId id="278" r:id="rId5"/>
    <p:sldId id="272" r:id="rId6"/>
    <p:sldId id="279" r:id="rId7"/>
    <p:sldId id="280" r:id="rId8"/>
    <p:sldId id="277" r:id="rId9"/>
    <p:sldId id="281" r:id="rId10"/>
    <p:sldId id="282" r:id="rId11"/>
    <p:sldId id="283" r:id="rId12"/>
    <p:sldId id="284" r:id="rId13"/>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129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04"/>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18-12/0058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16,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823"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10</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RR-TAG</a:t>
            </a:r>
            <a:r>
              <a:rPr lang="en-GB" sz="2800" dirty="0" smtClean="0"/>
              <a:t> activity between meetings in April</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IEEE 802.18 held two conference calls to complete the action on the 802.22 contribution that was started at the March IEEE 802 plenary.</a:t>
            </a:r>
          </a:p>
          <a:p>
            <a:pPr>
              <a:spcBef>
                <a:spcPts val="0"/>
              </a:spcBef>
              <a:spcAft>
                <a:spcPts val="600"/>
              </a:spcAft>
            </a:pPr>
            <a:r>
              <a:rPr lang="en-US" sz="2000" b="0" dirty="0" smtClean="0"/>
              <a:t> The first call was held on Monday, April 23</a:t>
            </a:r>
            <a:r>
              <a:rPr lang="en-US" sz="2000" b="0" baseline="30000" dirty="0" smtClean="0"/>
              <a:t>rd</a:t>
            </a:r>
            <a:r>
              <a:rPr lang="en-US" sz="2000" b="0" dirty="0" smtClean="0"/>
              <a:t>, at 10:30 a.m. CDT. There was quite a lot of discussion on the purpose of the 802.22 contribution to the FCC. The purpose was to encourage the FCC to allow a mix of both licenses exempt (also known as unlicensed) and licensed spectrum in the TV white spaces. After 1.5 hours of discussion the chair recessed the call until 10:30 on April 28</a:t>
            </a:r>
            <a:r>
              <a:rPr lang="en-US" sz="2000" b="0" baseline="30000" dirty="0" smtClean="0"/>
              <a:t>th</a:t>
            </a:r>
            <a:r>
              <a:rPr lang="en-US" sz="2000" b="0" dirty="0" smtClean="0"/>
              <a:t>. It was hoped that the various parties would talk offline .</a:t>
            </a:r>
            <a:endParaRPr lang="en-US" sz="2000" b="0" dirty="0"/>
          </a:p>
          <a:p>
            <a:pPr>
              <a:spcBef>
                <a:spcPts val="0"/>
              </a:spcBef>
              <a:spcAft>
                <a:spcPts val="600"/>
              </a:spcAft>
            </a:pPr>
            <a:r>
              <a:rPr lang="en-US" sz="2000" b="0" dirty="0" smtClean="0"/>
              <a:t>The meeting reconvened on April 25</a:t>
            </a:r>
            <a:r>
              <a:rPr lang="en-US" sz="2000" b="0" baseline="30000" dirty="0" smtClean="0"/>
              <a:t>th</a:t>
            </a:r>
            <a:r>
              <a:rPr lang="en-US" sz="2000" b="0" dirty="0" smtClean="0"/>
              <a:t>. </a:t>
            </a:r>
            <a:r>
              <a:rPr lang="en-US" sz="2000" b="0" dirty="0" smtClean="0"/>
              <a:t>After considerable discussion and further editing the chair called for a vote. A motion was made to approve the text and have the 802.18 chair forward the document to the 802 EC for approval. The vote within 802.18 to approve was 5/0/0, however there were a total of 20 interested persons (not all were 802.18 voters) participating. The EC approved the document and the 802.18 chair filed it electronically with the FCC.</a:t>
            </a:r>
            <a:endParaRPr lang="en-US" sz="2000" b="0" dirty="0" smtClean="0"/>
          </a:p>
        </p:txBody>
      </p:sp>
    </p:spTree>
    <p:extLst>
      <p:ext uri="{BB962C8B-B14F-4D97-AF65-F5344CB8AC3E}">
        <p14:creationId xmlns:p14="http://schemas.microsoft.com/office/powerpoint/2010/main" val="1920551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11</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May in Atlanta</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only approved one document during the May wireless interim. The baseline document for that ITU-R contribution was Doc. 18-12-0041-04 titled “IEEE 802 Comments Supporting License Exempt Usage of TV Band White Spaces – ITU-R” This was a mildly edited version of the document that IEEE 802 submitted to the FCC..</a:t>
            </a:r>
          </a:p>
          <a:p>
            <a:pPr>
              <a:spcBef>
                <a:spcPts val="0"/>
              </a:spcBef>
              <a:spcAft>
                <a:spcPts val="600"/>
              </a:spcAft>
            </a:pPr>
            <a:r>
              <a:rPr lang="en-US" sz="2000" b="0" dirty="0" smtClean="0"/>
              <a:t> Again there was much discussion about the relevance of this document, especially since it didn’t directly address the referenced document, 18-12-0025-00 which </a:t>
            </a:r>
            <a:r>
              <a:rPr lang="en-US" sz="2000" b="0" dirty="0"/>
              <a:t>contains Question ITU-R 236/1 titled “Impact on </a:t>
            </a:r>
            <a:r>
              <a:rPr lang="en-US" sz="2000" b="0" dirty="0" err="1"/>
              <a:t>radiocommunication</a:t>
            </a:r>
            <a:r>
              <a:rPr lang="en-US" sz="2000" b="0" dirty="0"/>
              <a:t> systems from wireless and </a:t>
            </a:r>
            <a:r>
              <a:rPr lang="en-US" sz="2000" b="0" dirty="0" smtClean="0"/>
              <a:t>wired data </a:t>
            </a:r>
            <a:r>
              <a:rPr lang="en-US" sz="2000" b="0" dirty="0"/>
              <a:t>transmission technologies used for the support </a:t>
            </a:r>
            <a:r>
              <a:rPr lang="en-US" sz="2000" b="0" dirty="0" smtClean="0"/>
              <a:t>of power </a:t>
            </a:r>
            <a:r>
              <a:rPr lang="en-US" sz="2000" b="0" dirty="0"/>
              <a:t>grid management </a:t>
            </a:r>
            <a:r>
              <a:rPr lang="en-US" sz="2000" b="0" dirty="0" smtClean="0"/>
              <a:t>systems”.</a:t>
            </a:r>
            <a:endParaRPr lang="en-US" sz="2000" b="0" dirty="0"/>
          </a:p>
          <a:p>
            <a:pPr>
              <a:spcBef>
                <a:spcPts val="0"/>
              </a:spcBef>
              <a:spcAft>
                <a:spcPts val="600"/>
              </a:spcAft>
            </a:pPr>
            <a:r>
              <a:rPr lang="en-US" sz="2000" b="0" dirty="0" smtClean="0"/>
              <a:t>After further discussion of the actual ITU-R WP1A document it was decided to limit this initial IEEE 802 response to only a portion of the questions asked by the ITU-R. This input was approved as 18-12-0041-09.</a:t>
            </a:r>
          </a:p>
          <a:p>
            <a:pPr>
              <a:spcBef>
                <a:spcPts val="0"/>
              </a:spcBef>
              <a:spcAft>
                <a:spcPts val="600"/>
              </a:spcAft>
            </a:pPr>
            <a:r>
              <a:rPr lang="en-US" sz="2000" b="0" dirty="0" smtClean="0"/>
              <a:t>After approval by an EC ballot it was submitted to the ITU-R.</a:t>
            </a:r>
          </a:p>
          <a:p>
            <a:pPr>
              <a:spcBef>
                <a:spcPts val="0"/>
              </a:spcBef>
              <a:spcAft>
                <a:spcPts val="600"/>
              </a:spcAft>
            </a:pP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12</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June and July include</a:t>
            </a:r>
            <a:r>
              <a:rPr lang="en-US" sz="2800" dirty="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.Submission of by the RR-TAG (as the IEEE SA Technical Liaison to ITU-R) of three previously approved IEEE 802 </a:t>
            </a:r>
            <a:r>
              <a:rPr lang="en-US" sz="2000" b="0" dirty="0" err="1" smtClean="0"/>
              <a:t>contributioins</a:t>
            </a:r>
            <a:r>
              <a:rPr lang="en-US" sz="2000" b="0" dirty="0" smtClean="0"/>
              <a:t>.</a:t>
            </a:r>
          </a:p>
          <a:p>
            <a:pPr lvl="1">
              <a:spcBef>
                <a:spcPts val="0"/>
              </a:spcBef>
              <a:spcAft>
                <a:spcPts val="600"/>
              </a:spcAft>
            </a:pPr>
            <a:r>
              <a:rPr lang="en-US" sz="1600" dirty="0" smtClean="0"/>
              <a:t>June – 1 contribution to ITU-R WP5A</a:t>
            </a:r>
          </a:p>
          <a:p>
            <a:pPr lvl="1">
              <a:spcBef>
                <a:spcPts val="0"/>
              </a:spcBef>
              <a:spcAft>
                <a:spcPts val="600"/>
              </a:spcAft>
            </a:pPr>
            <a:r>
              <a:rPr lang="en-US" sz="1600" b="0" dirty="0" smtClean="0"/>
              <a:t>July – 2 contributions to ITU-R WP5D</a:t>
            </a:r>
          </a:p>
          <a:p>
            <a:pPr>
              <a:spcBef>
                <a:spcPts val="0"/>
              </a:spcBef>
              <a:spcAft>
                <a:spcPts val="600"/>
              </a:spcAft>
            </a:pPr>
            <a:r>
              <a:rPr lang="en-US" sz="2000" b="0" dirty="0" smtClean="0"/>
              <a:t>For the July IEEE 802 plenary there are:</a:t>
            </a:r>
          </a:p>
          <a:p>
            <a:pPr lvl="1">
              <a:spcBef>
                <a:spcPts val="0"/>
              </a:spcBef>
              <a:spcAft>
                <a:spcPts val="600"/>
              </a:spcAft>
            </a:pPr>
            <a:r>
              <a:rPr lang="en-US" sz="1600" dirty="0" smtClean="0"/>
              <a:t>Responses (or not) to at least 4 if not 5 liaisons received from ITU-R</a:t>
            </a:r>
          </a:p>
          <a:p>
            <a:pPr lvl="1">
              <a:spcBef>
                <a:spcPts val="0"/>
              </a:spcBef>
              <a:spcAft>
                <a:spcPts val="600"/>
              </a:spcAft>
            </a:pPr>
            <a:r>
              <a:rPr lang="en-US" sz="1600" dirty="0" smtClean="0"/>
              <a:t>Comments/contributions to the FCC or other national regulatory bodies as brought forward by the WGs.</a:t>
            </a:r>
            <a:endParaRPr lang="en-US" sz="1600" dirty="0"/>
          </a:p>
          <a:p>
            <a:pPr>
              <a:spcBef>
                <a:spcPts val="0"/>
              </a:spcBef>
              <a:spcAft>
                <a:spcPts val="600"/>
              </a:spcAft>
            </a:pPr>
            <a:r>
              <a:rPr lang="en-US" sz="2000" b="0" dirty="0" smtClean="0"/>
              <a:t>Further contributions to ITU-R, FCC and other bodies as needed.</a:t>
            </a:r>
          </a:p>
          <a:p>
            <a:pPr>
              <a:spcBef>
                <a:spcPts val="0"/>
              </a:spcBef>
              <a:spcAft>
                <a:spcPts val="600"/>
              </a:spcAft>
            </a:pPr>
            <a:endParaRPr lang="en-US" sz="2000" b="0" dirty="0"/>
          </a:p>
          <a:p>
            <a:pPr>
              <a:spcBef>
                <a:spcPts val="0"/>
              </a:spcBef>
              <a:spcAft>
                <a:spcPts val="600"/>
              </a:spcAft>
            </a:pPr>
            <a:r>
              <a:rPr lang="en-US" b="0" dirty="0" smtClean="0"/>
              <a:t>Don’t </a:t>
            </a:r>
            <a:r>
              <a:rPr lang="en-US" b="0" smtClean="0"/>
              <a:t>forget that for </a:t>
            </a:r>
            <a:r>
              <a:rPr lang="en-US" b="0" dirty="0" smtClean="0"/>
              <a:t>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Waikoloa </a:t>
            </a:r>
            <a:r>
              <a:rPr lang="en-US" sz="2000" b="0" dirty="0" smtClean="0"/>
              <a:t>and </a:t>
            </a:r>
            <a:r>
              <a:rPr lang="en-US" sz="2000" b="0" dirty="0" smtClean="0"/>
              <a:t>the </a:t>
            </a:r>
            <a:r>
              <a:rPr lang="en-US" sz="2000" b="0" dirty="0" smtClean="0"/>
              <a:t>May wireless </a:t>
            </a:r>
            <a:r>
              <a:rPr lang="en-US" sz="2000" b="0" dirty="0" smtClean="0"/>
              <a:t>interim in Atlanta..</a:t>
            </a:r>
          </a:p>
          <a:p>
            <a:r>
              <a:rPr lang="en-US" sz="2000" b="0" dirty="0" smtClean="0"/>
              <a:t>Specific documents/actions were approved by the RR-TAG in response to the regulatory proceedings reviewed and inputs from various WGs</a:t>
            </a:r>
            <a:r>
              <a:rPr lang="en-US" sz="2000" b="0" dirty="0" smtClean="0"/>
              <a:t>.</a:t>
            </a:r>
            <a:endParaRPr lang="en-US" sz="2000" b="0" dirty="0" smtClean="0"/>
          </a:p>
          <a:p>
            <a:r>
              <a:rPr lang="en-US" sz="2000" b="0" dirty="0" smtClean="0"/>
              <a:t>The RR-TAG is input driven. The attendance varies depending on the topics &amp; documents being considered. E.g. one session in Atlanta had 25 people from different WGs helping draft an output.</a:t>
            </a:r>
          </a:p>
          <a:p>
            <a:r>
              <a:rPr lang="en-US" sz="2000" b="0" dirty="0"/>
              <a:t>I</a:t>
            </a:r>
            <a:r>
              <a:rPr lang="en-US" sz="2000" b="0" dirty="0" smtClean="0"/>
              <a:t>t </a:t>
            </a:r>
            <a:r>
              <a:rPr lang="en-US" sz="2000" b="0" dirty="0" smtClean="0"/>
              <a:t>ha</a:t>
            </a:r>
            <a:r>
              <a:rPr lang="en-US" sz="2000" b="0" dirty="0" smtClean="0"/>
              <a:t>s been suggested </a:t>
            </a:r>
            <a:r>
              <a:rPr lang="en-US" sz="2000" b="0" dirty="0" smtClean="0"/>
              <a:t>that 802.18 outputs be made available to the EC 48 hours in advance. </a:t>
            </a:r>
            <a:r>
              <a:rPr lang="en-US" sz="2000" b="0" dirty="0"/>
              <a:t>A</a:t>
            </a:r>
            <a:r>
              <a:rPr lang="en-US" sz="2000" b="0" dirty="0" smtClean="0"/>
              <a:t>lso suggested is that 802.18 outputs </a:t>
            </a:r>
            <a:r>
              <a:rPr lang="en-US" sz="2000" b="0" dirty="0" smtClean="0"/>
              <a:t>do not </a:t>
            </a:r>
            <a:r>
              <a:rPr lang="en-US" sz="2000" b="0" dirty="0" smtClean="0"/>
              <a:t>go to the closing EC plenary but be reviewed and submitted (802.18 documents) or approved by a 10 day EC ballot (802 documents). The 48 rule would make it difficult for those WGs with mid week plenaries. Either may cause missed filing dates. Shortening the number of 802.18 sessions would further complicate matters.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Proceedings </a:t>
            </a:r>
            <a:r>
              <a:rPr lang="en-GB" sz="2800" dirty="0" smtClean="0"/>
              <a:t>Considered in March at Waikoloa</a:t>
            </a:r>
            <a:endParaRPr lang="en-GB" sz="2800" dirty="0"/>
          </a:p>
        </p:txBody>
      </p:sp>
      <p:sp>
        <p:nvSpPr>
          <p:cNvPr id="21507" name="Rectangle 3"/>
          <p:cNvSpPr>
            <a:spLocks noGrp="1" noChangeArrowheads="1"/>
          </p:cNvSpPr>
          <p:nvPr>
            <p:ph type="body" idx="1"/>
          </p:nvPr>
        </p:nvSpPr>
        <p:spPr>
          <a:xfrm>
            <a:off x="762000" y="1600200"/>
            <a:ext cx="7772400" cy="4800600"/>
          </a:xfrm>
        </p:spPr>
        <p:txBody>
          <a:bodyPr/>
          <a:lstStyle/>
          <a:p>
            <a:pPr>
              <a:spcBef>
                <a:spcPts val="0"/>
              </a:spcBef>
              <a:spcAft>
                <a:spcPts val="600"/>
              </a:spcAft>
            </a:pPr>
            <a:r>
              <a:rPr lang="en-US" sz="2000" b="0" dirty="0"/>
              <a:t>THE </a:t>
            </a:r>
            <a:r>
              <a:rPr lang="en-US" sz="2000" b="0" dirty="0" smtClean="0"/>
              <a:t>FCC WTB </a:t>
            </a:r>
            <a:r>
              <a:rPr lang="en-US" sz="2000" b="0" dirty="0"/>
              <a:t>AND THE OFFICE </a:t>
            </a:r>
            <a:r>
              <a:rPr lang="en-US" sz="2000" b="0" dirty="0" smtClean="0"/>
              <a:t>OFENGINEERING </a:t>
            </a:r>
            <a:r>
              <a:rPr lang="en-US" sz="2000" b="0" dirty="0"/>
              <a:t>AND TECHNOLOGY SEEK COMMENT ON PROGENY’S M-LMS FIELD TESTING </a:t>
            </a:r>
            <a:r>
              <a:rPr lang="en-US" sz="2000" b="0" dirty="0" smtClean="0"/>
              <a:t>REPORT (Docket </a:t>
            </a:r>
            <a:r>
              <a:rPr lang="en-US" sz="2000" b="0" dirty="0"/>
              <a:t>No. </a:t>
            </a:r>
            <a:r>
              <a:rPr lang="en-US" sz="2000" b="0" dirty="0" smtClean="0"/>
              <a:t>11-49) (</a:t>
            </a:r>
            <a:r>
              <a:rPr lang="en-US" sz="2000" b="0" dirty="0"/>
              <a:t>18-12/21r1) Comment Date: March 15, </a:t>
            </a:r>
            <a:r>
              <a:rPr lang="en-US" sz="2000" b="0" dirty="0" smtClean="0"/>
              <a:t>2012, Comment </a:t>
            </a:r>
            <a:r>
              <a:rPr lang="en-US" sz="2000" b="0" dirty="0"/>
              <a:t>Date: March 30, 2012 </a:t>
            </a:r>
            <a:r>
              <a:rPr lang="en-US" sz="2000" b="0" dirty="0" smtClean="0"/>
              <a:t>. </a:t>
            </a:r>
          </a:p>
          <a:p>
            <a:pPr lvl="1">
              <a:spcBef>
                <a:spcPts val="0"/>
              </a:spcBef>
              <a:spcAft>
                <a:spcPts val="600"/>
              </a:spcAft>
            </a:pPr>
            <a:r>
              <a:rPr lang="en-US" sz="1600" dirty="0" smtClean="0"/>
              <a:t>The RR-TAG approved 18-12-0033-02 to say that Progeny has failed to meet the FCC’s waiver requirements. The EC approved and the RR-TAG chair made the necessary edits and filed it with the FCC.</a:t>
            </a:r>
            <a:endParaRPr lang="en-US" sz="1600" b="0" dirty="0" smtClean="0"/>
          </a:p>
          <a:p>
            <a:pPr>
              <a:spcBef>
                <a:spcPts val="0"/>
              </a:spcBef>
              <a:spcAft>
                <a:spcPts val="600"/>
              </a:spcAft>
            </a:pPr>
            <a:r>
              <a:rPr lang="en-US" sz="2000" b="0" dirty="0" smtClean="0"/>
              <a:t>FCC </a:t>
            </a:r>
            <a:r>
              <a:rPr lang="en-US" sz="2000" b="0" dirty="0"/>
              <a:t>SEEKS COMMENT ON CERTAIN WIRELESS SERVICE INTERRUPTIONS. (DA No.  12-311). (</a:t>
            </a:r>
            <a:r>
              <a:rPr lang="en-US" sz="2000" b="0" dirty="0" err="1"/>
              <a:t>Dkt</a:t>
            </a:r>
            <a:r>
              <a:rPr lang="en-US" sz="2000" b="0" dirty="0"/>
              <a:t> No 12-52 )  FCC seeks comment on concerns and issues related to intentional interruptions of wireless service by government authorities for the purpose of ensuring public safety. Comments Due:  04/30/2012. Reply Comments Due:  05/30/2012(18-11/101r0</a:t>
            </a:r>
            <a:r>
              <a:rPr lang="en-US" sz="2000" b="0" dirty="0" smtClean="0"/>
              <a:t>).</a:t>
            </a:r>
          </a:p>
          <a:p>
            <a:pPr lvl="1">
              <a:spcBef>
                <a:spcPts val="0"/>
              </a:spcBef>
              <a:spcAft>
                <a:spcPts val="600"/>
              </a:spcAft>
            </a:pPr>
            <a:r>
              <a:rPr lang="en-US" sz="1600" dirty="0" smtClean="0"/>
              <a:t>The RR-TAG recognized that in this proceeding the fact that many phones have a Wi-Fi capability that would allow them to continue to operate. It was decided to keep silent on that fact as it could impact IEEE 802.11 technology.</a:t>
            </a:r>
            <a:endParaRPr lang="en-US" sz="16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a:t>
            </a:r>
            <a:r>
              <a:rPr lang="en-US" sz="2800" dirty="0" smtClean="0"/>
              <a:t>Considered in March at Waikoloa</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b="0" dirty="0" smtClean="0"/>
              <a:t>The RR-TAG chair presented to the opening EC plenary data on Question ITU-R 236/1 which is likely to have an impact on several IEEE 802 technologies.  The question is contained in doc 18-12-0025 and is being considered in ITU-R WP1A, Spectrum Engineering Techniques, whose parent group is ITU-R SG1, Spectrum Management.</a:t>
            </a:r>
          </a:p>
          <a:p>
            <a:r>
              <a:rPr lang="en-US" sz="2000" b="0" dirty="0" smtClean="0"/>
              <a:t>While the question was originally developed to deal with PLC/PLT issues it has been expanded to include wireless as well as wired technologies and asks:</a:t>
            </a:r>
          </a:p>
          <a:p>
            <a:pPr marL="0">
              <a:spcBef>
                <a:spcPts val="600"/>
              </a:spcBef>
              <a:spcAft>
                <a:spcPts val="0"/>
              </a:spcAft>
              <a:tabLst>
                <a:tab pos="504190" algn="l"/>
                <a:tab pos="756285" algn="l"/>
                <a:tab pos="1008380" algn="l"/>
                <a:tab pos="1260475" algn="l"/>
              </a:tabLst>
            </a:pPr>
            <a:r>
              <a:rPr lang="en-GB" sz="2000" b="0" i="1" dirty="0" smtClean="0">
                <a:ea typeface="Times New Roman"/>
              </a:rPr>
              <a:t>“What </a:t>
            </a:r>
            <a:r>
              <a:rPr lang="en-GB" sz="2000" b="0" i="1" dirty="0">
                <a:ea typeface="Times New Roman"/>
              </a:rPr>
              <a:t>are the technical and operating features and the characteristics of wireless technologies and devices in support of power grid management systems</a:t>
            </a:r>
            <a:r>
              <a:rPr lang="en-GB" sz="2000" b="0" i="1" dirty="0" smtClean="0">
                <a:ea typeface="Times New Roman"/>
              </a:rPr>
              <a:t>?”</a:t>
            </a:r>
            <a:endParaRPr lang="en-US" sz="2000" b="0" i="1" dirty="0">
              <a:ea typeface="Times New Roman"/>
            </a:endParaRPr>
          </a:p>
          <a:p>
            <a:pPr marL="0">
              <a:spcBef>
                <a:spcPts val="600"/>
              </a:spcBef>
              <a:spcAft>
                <a:spcPts val="0"/>
              </a:spcAft>
              <a:tabLst>
                <a:tab pos="504190" algn="l"/>
                <a:tab pos="756285" algn="l"/>
                <a:tab pos="1008380" algn="l"/>
                <a:tab pos="1260475" algn="l"/>
              </a:tabLst>
            </a:pPr>
            <a:r>
              <a:rPr lang="en-GB" sz="2000" b="0" i="1" dirty="0">
                <a:ea typeface="Times New Roman"/>
              </a:rPr>
              <a:t>	</a:t>
            </a:r>
            <a:r>
              <a:rPr lang="en-GB" sz="2000" b="0" i="1" dirty="0" smtClean="0">
                <a:ea typeface="Times New Roman"/>
              </a:rPr>
              <a:t>“What </a:t>
            </a:r>
            <a:r>
              <a:rPr lang="en-GB" sz="2000" b="0" i="1" dirty="0">
                <a:ea typeface="Times New Roman"/>
              </a:rPr>
              <a:t>are the data rates, bandwidths, frequency bands and spectrum requirements needed in support of power grid management systems</a:t>
            </a:r>
            <a:r>
              <a:rPr lang="en-GB" sz="2000" b="0" i="1" dirty="0" smtClean="0">
                <a:ea typeface="Times New Roman"/>
              </a:rPr>
              <a:t>?”</a:t>
            </a:r>
            <a:endParaRPr lang="en-US" sz="2000" b="0" i="1" dirty="0">
              <a:ea typeface="Times New Roman"/>
            </a:endParaRPr>
          </a:p>
          <a:p>
            <a:pPr marL="0" indent="0">
              <a:buNone/>
            </a:pP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Tree>
    <p:extLst>
      <p:ext uri="{BB962C8B-B14F-4D97-AF65-F5344CB8AC3E}">
        <p14:creationId xmlns:p14="http://schemas.microsoft.com/office/powerpoint/2010/main" val="21066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ITU-R </a:t>
            </a:r>
            <a:r>
              <a:rPr lang="en-US" sz="2800" dirty="0" smtClean="0"/>
              <a:t>Items Considered in March at Waikoloa </a:t>
            </a:r>
            <a:r>
              <a:rPr lang="en-US" sz="2800" dirty="0" smtClean="0"/>
              <a:t>(2)</a:t>
            </a:r>
            <a:endParaRPr lang="en-GB" sz="2800" dirty="0"/>
          </a:p>
        </p:txBody>
      </p:sp>
      <p:sp>
        <p:nvSpPr>
          <p:cNvPr id="21507" name="Rectangle 3"/>
          <p:cNvSpPr>
            <a:spLocks noGrp="1" noChangeArrowheads="1"/>
          </p:cNvSpPr>
          <p:nvPr>
            <p:ph type="body" idx="1"/>
          </p:nvPr>
        </p:nvSpPr>
        <p:spPr>
          <a:xfrm>
            <a:off x="685800" y="1600200"/>
            <a:ext cx="7772400" cy="4800600"/>
          </a:xfrm>
        </p:spPr>
        <p:txBody>
          <a:bodyPr/>
          <a:lstStyle/>
          <a:p>
            <a:pPr marL="0" lvl="0">
              <a:spcBef>
                <a:spcPts val="600"/>
              </a:spcBef>
              <a:spcAft>
                <a:spcPts val="0"/>
              </a:spcAft>
              <a:tabLst>
                <a:tab pos="504190" algn="l"/>
                <a:tab pos="756285" algn="l"/>
                <a:tab pos="1008380" algn="l"/>
                <a:tab pos="1260475" algn="l"/>
              </a:tabLst>
            </a:pPr>
            <a:r>
              <a:rPr lang="en-US" sz="2000" b="0" i="1" dirty="0" smtClean="0">
                <a:solidFill>
                  <a:srgbClr val="000000"/>
                </a:solidFill>
                <a:ea typeface="Times New Roman"/>
              </a:rPr>
              <a:t>“What </a:t>
            </a:r>
            <a:r>
              <a:rPr lang="en-US" sz="2000" b="0" i="1" dirty="0">
                <a:solidFill>
                  <a:srgbClr val="000000"/>
                </a:solidFill>
                <a:ea typeface="Times New Roman"/>
              </a:rPr>
              <a:t>are the interference considerations to </a:t>
            </a:r>
            <a:r>
              <a:rPr lang="en-US" sz="2000" b="0" i="1" dirty="0" err="1">
                <a:solidFill>
                  <a:srgbClr val="000000"/>
                </a:solidFill>
                <a:ea typeface="Times New Roman"/>
              </a:rPr>
              <a:t>radiocommunications</a:t>
            </a:r>
            <a:r>
              <a:rPr lang="en-US" sz="2000" b="0" i="1" dirty="0">
                <a:solidFill>
                  <a:srgbClr val="000000"/>
                </a:solidFill>
                <a:ea typeface="Times New Roman"/>
              </a:rPr>
              <a:t> associated with the implementation of wireless and wired technologies and devices used in support of power grid management systems</a:t>
            </a:r>
            <a:r>
              <a:rPr lang="en-US" sz="2000" b="0" i="1" dirty="0" smtClean="0">
                <a:solidFill>
                  <a:srgbClr val="000000"/>
                </a:solidFill>
                <a:ea typeface="Times New Roman"/>
              </a:rPr>
              <a:t>?”</a:t>
            </a:r>
            <a:endParaRPr lang="en-GB" sz="2000" b="0" i="1" dirty="0" smtClean="0">
              <a:solidFill>
                <a:srgbClr val="000000"/>
              </a:solidFill>
              <a:ea typeface="Times New Roman"/>
            </a:endParaRPr>
          </a:p>
          <a:p>
            <a:pPr marL="0" lvl="0">
              <a:spcBef>
                <a:spcPts val="600"/>
              </a:spcBef>
              <a:spcAft>
                <a:spcPts val="0"/>
              </a:spcAft>
              <a:tabLst>
                <a:tab pos="504190" algn="l"/>
                <a:tab pos="756285" algn="l"/>
                <a:tab pos="1008380" algn="l"/>
                <a:tab pos="1260475" algn="l"/>
              </a:tabLst>
            </a:pPr>
            <a:r>
              <a:rPr lang="en-GB" sz="2000" b="0" i="1" dirty="0" smtClean="0">
                <a:solidFill>
                  <a:srgbClr val="000000"/>
                </a:solidFill>
                <a:ea typeface="Times New Roman"/>
              </a:rPr>
              <a:t>“How </a:t>
            </a:r>
            <a:r>
              <a:rPr lang="en-GB" sz="2000" b="0" i="1" dirty="0">
                <a:solidFill>
                  <a:srgbClr val="000000"/>
                </a:solidFill>
                <a:ea typeface="Times New Roman"/>
              </a:rPr>
              <a:t>will spectrum availability be affected by interference associated with widespread deployment of such technologies and devices</a:t>
            </a:r>
            <a:r>
              <a:rPr lang="en-GB" sz="2000" b="0" i="1" dirty="0" smtClean="0">
                <a:solidFill>
                  <a:srgbClr val="000000"/>
                </a:solidFill>
                <a:ea typeface="Times New Roman"/>
              </a:rPr>
              <a:t>?”</a:t>
            </a:r>
          </a:p>
          <a:p>
            <a:pPr marL="0" lvl="0">
              <a:spcBef>
                <a:spcPts val="600"/>
              </a:spcBef>
              <a:spcAft>
                <a:spcPts val="0"/>
              </a:spcAft>
              <a:tabLst>
                <a:tab pos="504190" algn="l"/>
                <a:tab pos="756285" algn="l"/>
                <a:tab pos="1008380" algn="l"/>
                <a:tab pos="1260475" algn="l"/>
              </a:tabLst>
            </a:pPr>
            <a:r>
              <a:rPr lang="en-GB" sz="2000" b="0" dirty="0" smtClean="0">
                <a:solidFill>
                  <a:srgbClr val="000000"/>
                </a:solidFill>
                <a:ea typeface="Times New Roman"/>
              </a:rPr>
              <a:t>The outcome of this question will be the identification of spectrum, technologies, bandwidths and data rates for wireless Smart Grid management.</a:t>
            </a:r>
          </a:p>
          <a:p>
            <a:pPr marL="0" lvl="0">
              <a:spcBef>
                <a:spcPts val="600"/>
              </a:spcBef>
              <a:spcAft>
                <a:spcPts val="0"/>
              </a:spcAft>
              <a:tabLst>
                <a:tab pos="504190" algn="l"/>
                <a:tab pos="756285" algn="l"/>
                <a:tab pos="1008380" algn="l"/>
                <a:tab pos="1260475" algn="l"/>
              </a:tabLst>
            </a:pPr>
            <a:r>
              <a:rPr lang="en-GB" sz="2000" dirty="0" smtClean="0">
                <a:solidFill>
                  <a:srgbClr val="000000"/>
                </a:solidFill>
                <a:ea typeface="Times New Roman"/>
              </a:rPr>
              <a:t>The RR-TAG chair recommended to the EC that IEEE 802 make an initial input to the June, 2012 meeting of  ITU-R WP1A. While the EC has taken initial steps to form an EC SG unless the wireless WGs step forward at their May Interim and develop an initial input IEEE 802 will miss the 2012 opportunity. The 2013 opportunity will be to find a way to counter what others, such as the IMT-Advanced/LTE interests, will have input to WP1A. The choice is clear – lead, follow</a:t>
            </a:r>
            <a:endParaRPr lang="en-US" sz="2000" b="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Considered in March in Waikoloa </a:t>
            </a:r>
            <a:r>
              <a:rPr lang="en-US" sz="2800" dirty="0" smtClean="0"/>
              <a:t>(3)</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pPr marL="0" lvl="0" indent="0">
              <a:buNone/>
            </a:pPr>
            <a:r>
              <a:rPr lang="en-GB" sz="2000" dirty="0">
                <a:solidFill>
                  <a:srgbClr val="000000"/>
                </a:solidFill>
                <a:ea typeface="Times New Roman"/>
              </a:rPr>
              <a:t>or get out of the way. The latter would mean to ignore the ITU-R wireless related Smart Grid work and trust others to look after IEEE 802’s interests. The current pace seems to suggest </a:t>
            </a:r>
            <a:r>
              <a:rPr lang="en-GB" sz="2000" dirty="0" smtClean="0">
                <a:solidFill>
                  <a:srgbClr val="000000"/>
                </a:solidFill>
                <a:ea typeface="Times New Roman"/>
              </a:rPr>
              <a:t>that IEEE 802 will at best “follow</a:t>
            </a:r>
            <a:r>
              <a:rPr lang="en-GB" sz="2000" dirty="0">
                <a:solidFill>
                  <a:srgbClr val="000000"/>
                </a:solidFill>
                <a:ea typeface="Times New Roman"/>
              </a:rPr>
              <a:t>” </a:t>
            </a:r>
            <a:r>
              <a:rPr lang="en-GB" sz="2000" dirty="0" smtClean="0">
                <a:solidFill>
                  <a:srgbClr val="000000"/>
                </a:solidFill>
                <a:ea typeface="Times New Roman"/>
              </a:rPr>
              <a:t>what develops in ITU-R WP1A rather than lead.</a:t>
            </a:r>
            <a:endParaRPr lang="en-US" sz="2000" b="0" dirty="0"/>
          </a:p>
          <a:p>
            <a:pPr marL="0" lvl="0" indent="0">
              <a:buNone/>
            </a:pPr>
            <a:endParaRPr lang="en-US" sz="2000" b="0" dirty="0" smtClean="0"/>
          </a:p>
          <a:p>
            <a:r>
              <a:rPr lang="en-US" sz="2000" b="0" dirty="0" smtClean="0"/>
              <a:t>On Thursday the RR-TAG reviewed, edited and approved three documents from IEEE 802.16. There were two going to ITU-R WP5D (IMT-Systems) and one to ITU-R WP5A (Land mobile service above 30 MHz (excluding IMT); wireless access in the fixed service; amateur and amateur-satellite services). Their parent group is ITU-R SG5 (Terrestrial Services). IEEE 802.16 is the only WG with any interest/connection with ITU-R WP5D. All three were approved by the EC and will be edited if needed and submitted by the RR-TAG chair in </a:t>
            </a:r>
            <a:r>
              <a:rPr lang="en-US" sz="2000" b="0" smtClean="0"/>
              <a:t>his additional </a:t>
            </a:r>
            <a:r>
              <a:rPr lang="en-US" sz="2000" b="0" dirty="0" smtClean="0"/>
              <a:t>role of IEEE SA Technical Liaison to ITU-R.</a:t>
            </a:r>
          </a:p>
          <a:p>
            <a:r>
              <a:rPr lang="en-US" sz="2000" b="0" dirty="0" smtClean="0"/>
              <a:t>The documents were:</a:t>
            </a:r>
          </a:p>
          <a:p>
            <a:pPr marL="0" indent="0">
              <a:buNone/>
            </a:pPr>
            <a:endParaRPr lang="en-US" dirty="0"/>
          </a:p>
        </p:txBody>
      </p:sp>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Tree>
    <p:extLst>
      <p:ext uri="{BB962C8B-B14F-4D97-AF65-F5344CB8AC3E}">
        <p14:creationId xmlns:p14="http://schemas.microsoft.com/office/powerpoint/2010/main" val="2204979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a:t>ITU-R </a:t>
            </a:r>
            <a:r>
              <a:rPr lang="en-US" sz="2800" dirty="0" smtClean="0"/>
              <a:t>Items Considered in March in Waikoloa </a:t>
            </a:r>
            <a:r>
              <a:rPr lang="en-US" sz="2800" dirty="0" smtClean="0"/>
              <a:t>(4)</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b="0" dirty="0" smtClean="0"/>
              <a:t>18-12 -0028-01, “Update of </a:t>
            </a:r>
            <a:r>
              <a:rPr lang="en-US" sz="2000" b="0" dirty="0" err="1" smtClean="0"/>
              <a:t>WireLESSMAN</a:t>
            </a:r>
            <a:r>
              <a:rPr lang="en-US" sz="2000" b="0" dirty="0" smtClean="0"/>
              <a:t>-ADVANCED RADIO INTERFACE of  Recommendation ITU-R M.2012. To be sent to WP5D.</a:t>
            </a:r>
          </a:p>
          <a:p>
            <a:r>
              <a:rPr lang="en-US" sz="2000" b="0" dirty="0" smtClean="0"/>
              <a:t>18-12-0031-01, “OFDMA TDD WMAN Submission </a:t>
            </a:r>
            <a:r>
              <a:rPr lang="en-US" sz="2000" b="0" dirty="0"/>
              <a:t>T</a:t>
            </a:r>
            <a:r>
              <a:rPr lang="en-US" sz="2000" b="0" dirty="0" smtClean="0"/>
              <a:t>oward </a:t>
            </a:r>
            <a:r>
              <a:rPr lang="en-US" sz="2000" b="0" dirty="0"/>
              <a:t>R</a:t>
            </a:r>
            <a:r>
              <a:rPr lang="en-US" sz="2000" b="0" dirty="0" smtClean="0"/>
              <a:t>evision 11 of Recommendation ITU-R M.1457 (Meeting x+2). To be sent to WP5D.</a:t>
            </a:r>
          </a:p>
          <a:p>
            <a:r>
              <a:rPr lang="en-US" sz="2000" b="0" dirty="0"/>
              <a:t>18-12-0032-02, LIAISON STATEMENT TO ITU-R WP 5A ON “WORKING DOCUMENT TOWARDS A PRELIMINARY DRAFT NEW REPORT ITU-R [LMS.CRS2</a:t>
            </a:r>
            <a:r>
              <a:rPr lang="en-US" sz="2000" b="0" dirty="0" smtClean="0"/>
              <a:t>]”. To be sent to WP5A.</a:t>
            </a:r>
          </a:p>
        </p:txBody>
      </p:sp>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Tree>
    <p:extLst>
      <p:ext uri="{BB962C8B-B14F-4D97-AF65-F5344CB8AC3E}">
        <p14:creationId xmlns:p14="http://schemas.microsoft.com/office/powerpoint/2010/main" val="4017515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a:t>
            </a:r>
            <a:r>
              <a:rPr lang="en-GB" sz="2800" dirty="0" smtClean="0"/>
              <a:t>Items From the March Waikoloa Meeting</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On Thursday PM1 IEEE 802.22 presented a document (18-12-0030-02) </a:t>
            </a:r>
            <a:r>
              <a:rPr lang="en-US" sz="2000" b="0" dirty="0"/>
              <a:t>titled </a:t>
            </a:r>
            <a:r>
              <a:rPr lang="en-US" sz="2000" b="0" dirty="0" smtClean="0"/>
              <a:t>“THE </a:t>
            </a:r>
            <a:r>
              <a:rPr lang="en-US" sz="2000" b="0" dirty="0"/>
              <a:t>IEEE 802 LAN/MAN STANDARDS COMMITTEE POSITION ENDORSING WORLD-WIDE LICENSE-EXEMPT USAGE OF THE TELEVISION BAND </a:t>
            </a:r>
            <a:r>
              <a:rPr lang="en-US" sz="2000" b="0" dirty="0" smtClean="0"/>
              <a:t>WHITESPACES”. It was narrowly approved in the RR-TAG (3/2/1). During discussion at the EC Closing Plenary the IEEE 802.22 chair withdrew the document. It may, in some other form be presented at the July IEEE 802 Plenary.</a:t>
            </a:r>
            <a:endParaRPr lang="en-US" sz="2000" b="0" dirty="0"/>
          </a:p>
          <a:p>
            <a:pPr>
              <a:spcBef>
                <a:spcPts val="0"/>
              </a:spcBef>
              <a:spcAft>
                <a:spcPts val="600"/>
              </a:spcAft>
            </a:pPr>
            <a:r>
              <a:rPr lang="en-US" sz="2000" b="0" i="1" dirty="0" smtClean="0"/>
              <a:t>Important</a:t>
            </a:r>
            <a:r>
              <a:rPr lang="en-US" sz="2000" b="0" i="1" dirty="0" smtClean="0"/>
              <a:t> </a:t>
            </a:r>
            <a:r>
              <a:rPr lang="en-US" sz="2000" b="0" i="1" dirty="0" smtClean="0"/>
              <a:t>note; Many of the wireless WGs have difficulty developing a final document to bring to 802.18 prior to Thursday afternoon. In the past those documents approved by 802.18 were sent to the EC on Thursday after 802.18 completed the work. For various reasons that did not happen this time. </a:t>
            </a:r>
            <a:r>
              <a:rPr lang="en-US" sz="2000" b="0" dirty="0" smtClean="0"/>
              <a:t> </a:t>
            </a:r>
            <a:r>
              <a:rPr lang="en-US" sz="2000" b="0" i="1" dirty="0" smtClean="0"/>
              <a:t>A review of my email log shows that proposals for the EC to consider were still being submitted on Friday morning. While </a:t>
            </a:r>
            <a:r>
              <a:rPr lang="en-US" sz="2000" b="0" i="1" dirty="0" smtClean="0"/>
              <a:t>802.18 </a:t>
            </a:r>
            <a:r>
              <a:rPr lang="en-US" sz="2000" b="0" i="1" dirty="0" smtClean="0"/>
              <a:t>will adhere to the “24 hour” rule it may be useful to return to the policy where the EC allowed 802.18 final approval on all 802.16  IMT related correspondence with WP5D.</a:t>
            </a:r>
            <a:endParaRPr lang="en-US" sz="2000" b="0" i="1" dirty="0"/>
          </a:p>
          <a:p>
            <a:pPr>
              <a:spcBef>
                <a:spcPts val="0"/>
              </a:spcBef>
              <a:spcAft>
                <a:spcPts val="600"/>
              </a:spcAft>
            </a:pPr>
            <a:endParaRPr lang="en-US" sz="2000" b="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9</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Other </a:t>
            </a:r>
            <a:r>
              <a:rPr lang="en-GB" sz="2800" dirty="0" smtClean="0"/>
              <a:t>Items From the March Waikoloa Meeting</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On Thursday PM1 IEEE 802.22 presented a document (18-12-0030-02) </a:t>
            </a:r>
            <a:r>
              <a:rPr lang="en-US" sz="2000" b="0" dirty="0"/>
              <a:t>titled </a:t>
            </a:r>
            <a:r>
              <a:rPr lang="en-US" sz="2000" b="0" dirty="0" smtClean="0"/>
              <a:t>“THE </a:t>
            </a:r>
            <a:r>
              <a:rPr lang="en-US" sz="2000" b="0" dirty="0"/>
              <a:t>IEEE 802 LAN/MAN STANDARDS COMMITTEE POSITION ENDORSING WORLD-WIDE LICENSE-EXEMPT USAGE OF THE TELEVISION BAND </a:t>
            </a:r>
            <a:r>
              <a:rPr lang="en-US" sz="2000" b="0" dirty="0" smtClean="0"/>
              <a:t>WHITESPACES”. It was narrowly approved in the RR-TAG (3/2/1). During discussion at the EC Closing Plenary the IEEE 802.22 chair withdrew the document. It may, in some other form be presented at the July IEEE 802 Plenary.</a:t>
            </a:r>
            <a:endParaRPr lang="en-US" sz="2000" b="0" dirty="0"/>
          </a:p>
          <a:p>
            <a:pPr>
              <a:spcBef>
                <a:spcPts val="0"/>
              </a:spcBef>
              <a:spcAft>
                <a:spcPts val="600"/>
              </a:spcAft>
            </a:pPr>
            <a:r>
              <a:rPr lang="en-US" sz="2000" b="0" i="1" dirty="0" smtClean="0"/>
              <a:t>Important</a:t>
            </a:r>
            <a:r>
              <a:rPr lang="en-US" sz="2000" b="0" i="1" dirty="0" smtClean="0"/>
              <a:t> </a:t>
            </a:r>
            <a:r>
              <a:rPr lang="en-US" sz="2000" b="0" i="1" dirty="0" smtClean="0"/>
              <a:t>note; Many of the wireless WGs have difficulty developing a final document to bring to 802.18 prior to Thursday afternoon. In the past those documents approved by 802.18 were sent to the EC on Thursday after 802.18 completed the work. For various reasons that did not happen this time. </a:t>
            </a:r>
            <a:r>
              <a:rPr lang="en-US" sz="2000" b="0" dirty="0" smtClean="0"/>
              <a:t> </a:t>
            </a:r>
            <a:r>
              <a:rPr lang="en-US" sz="2000" b="0" i="1" dirty="0" smtClean="0"/>
              <a:t>A review of my email log shows that proposals for the EC to consider were still being submitted on Friday morning. While </a:t>
            </a:r>
            <a:r>
              <a:rPr lang="en-US" sz="2000" b="0" i="1" dirty="0" smtClean="0"/>
              <a:t>802.18 </a:t>
            </a:r>
            <a:r>
              <a:rPr lang="en-US" sz="2000" b="0" i="1" dirty="0" smtClean="0"/>
              <a:t>will adhere to the “24 hour” rule it may be useful to return to the policy where the EC allowed 802.18 final approval on all 802.16  IMT related correspondence with WP5D.</a:t>
            </a:r>
            <a:endParaRPr lang="en-US" sz="2000" b="0" i="1" dirty="0"/>
          </a:p>
          <a:p>
            <a:pPr>
              <a:spcBef>
                <a:spcPts val="0"/>
              </a:spcBef>
              <a:spcAft>
                <a:spcPts val="600"/>
              </a:spcAft>
            </a:pPr>
            <a:endParaRPr lang="en-US" sz="2000" b="0" dirty="0" smtClean="0"/>
          </a:p>
        </p:txBody>
      </p:sp>
    </p:spTree>
    <p:extLst>
      <p:ext uri="{BB962C8B-B14F-4D97-AF65-F5344CB8AC3E}">
        <p14:creationId xmlns:p14="http://schemas.microsoft.com/office/powerpoint/2010/main" val="1458137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707</TotalTime>
  <Words>2013</Words>
  <Application>Microsoft Office PowerPoint</Application>
  <PresentationFormat>On-screen Show (4:3)</PresentationFormat>
  <Paragraphs>98</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802-18-Submission</vt:lpstr>
      <vt:lpstr>Document</vt:lpstr>
      <vt:lpstr>RR-TAG Opening Report</vt:lpstr>
      <vt:lpstr>Overview</vt:lpstr>
      <vt:lpstr>FCC Proceedings Considered in March at Waikoloa</vt:lpstr>
      <vt:lpstr>ITU-R Items Considered in March at Waikoloa </vt:lpstr>
      <vt:lpstr>ITU-R Items Considered in March at Waikoloa (2)</vt:lpstr>
      <vt:lpstr>ITU-R Items Considered in March in Waikoloa (3) </vt:lpstr>
      <vt:lpstr>ITU-R Items Considered in March in Waikoloa (4) </vt:lpstr>
      <vt:lpstr>Other Items From the March Waikoloa Meeting</vt:lpstr>
      <vt:lpstr>Other Items From the March Waikoloa Meeting</vt:lpstr>
      <vt:lpstr>RR-TAG activity between meetings in April</vt:lpstr>
      <vt:lpstr>ITU-R Items Considered in May in Atlanta</vt:lpstr>
      <vt:lpstr>RR-TAG Items for June and July include: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141</cp:revision>
  <cp:lastPrinted>2012-03-24T19:12:10Z</cp:lastPrinted>
  <dcterms:created xsi:type="dcterms:W3CDTF">2012-01-16T17:46:49Z</dcterms:created>
  <dcterms:modified xsi:type="dcterms:W3CDTF">2012-07-14T22:39:19Z</dcterms:modified>
</cp:coreProperties>
</file>