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66" r:id="rId3"/>
    <p:sldId id="270" r:id="rId4"/>
    <p:sldId id="278" r:id="rId5"/>
    <p:sldId id="272" r:id="rId6"/>
    <p:sldId id="279" r:id="rId7"/>
    <p:sldId id="280" r:id="rId8"/>
    <p:sldId id="277" r:id="rId9"/>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798"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a:t>
            </a:r>
            <a:r>
              <a:rPr lang="en-US" dirty="0" err="1" smtClean="0"/>
              <a:t>LLCh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a:t>
            </a:r>
            <a:r>
              <a:rPr lang="en-US" dirty="0" smtClean="0"/>
              <a:t>Lynch, MJ Lynch &amp; Associates </a:t>
            </a:r>
            <a:r>
              <a:rPr lang="en-US" dirty="0" err="1" smtClean="0"/>
              <a:t>LLCh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January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18-12/0036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182055" cy="276999"/>
          </a:xfrm>
        </p:spPr>
        <p:txBody>
          <a:bodyPr/>
          <a:lstStyle/>
          <a:p>
            <a:r>
              <a:rPr lang="en-US" dirty="0" smtClean="0"/>
              <a:t>March 2012</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a:t>
            </a:r>
            <a:r>
              <a:rPr lang="en-US" dirty="0" smtClean="0"/>
              <a:t>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a:t>
            </a:r>
            <a:r>
              <a:rPr lang="en-US" dirty="0" smtClean="0"/>
              <a:t>Clos</a:t>
            </a:r>
            <a:r>
              <a:rPr lang="en-US" dirty="0" smtClean="0"/>
              <a:t>ing </a:t>
            </a:r>
            <a:r>
              <a:rPr lang="en-US" dirty="0" smtClean="0"/>
              <a:t>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16, 2012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16646592"/>
              </p:ext>
            </p:extLst>
          </p:nvPr>
        </p:nvGraphicFramePr>
        <p:xfrm>
          <a:off x="523875" y="2293938"/>
          <a:ext cx="8170863" cy="2713037"/>
        </p:xfrm>
        <a:graphic>
          <a:graphicData uri="http://schemas.openxmlformats.org/presentationml/2006/ole">
            <mc:AlternateContent xmlns:mc="http://schemas.openxmlformats.org/markup-compatibility/2006">
              <mc:Choice xmlns:v="urn:schemas-microsoft-com:vml" Requires="v">
                <p:oleObj spid="_x0000_s30794" name="Document" r:id="rId4" imgW="8248712" imgH="2756611" progId="Word.Document.8">
                  <p:embed/>
                </p:oleObj>
              </mc:Choice>
              <mc:Fallback>
                <p:oleObj name="Document" r:id="rId4" imgW="8248712" imgH="2756611" progId="Word.Document.8">
                  <p:embed/>
                  <p:pic>
                    <p:nvPicPr>
                      <p:cNvPr id="0" name="Picture 11"/>
                      <p:cNvPicPr>
                        <a:picLocks noChangeAspect="1" noChangeArrowheads="1"/>
                      </p:cNvPicPr>
                      <p:nvPr/>
                    </p:nvPicPr>
                    <p:blipFill>
                      <a:blip r:embed="rId5"/>
                      <a:srcRect/>
                      <a:stretch>
                        <a:fillRect/>
                      </a:stretch>
                    </p:blipFill>
                    <p:spPr bwMode="auto">
                      <a:xfrm>
                        <a:off x="523875" y="2293938"/>
                        <a:ext cx="8170863" cy="2713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smtClean="0"/>
              <a:t>March</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752600"/>
            <a:ext cx="7772400" cy="4572000"/>
          </a:xfrm>
        </p:spPr>
        <p:txBody>
          <a:bodyPr/>
          <a:lstStyle/>
          <a:p>
            <a:r>
              <a:rPr lang="en-US" sz="2000" b="0" dirty="0" smtClean="0"/>
              <a:t>This document reports on the regulatory considered during the Waikoloa meetings of the RR-TAG.</a:t>
            </a:r>
          </a:p>
          <a:p>
            <a:r>
              <a:rPr lang="en-US" sz="2000" b="0" dirty="0" smtClean="0"/>
              <a:t>Specific documents/actions were approved by the RR-TAG in response to the regulatory proceedings reviewed and inputs from various WGs..</a:t>
            </a:r>
          </a:p>
          <a:p>
            <a:r>
              <a:rPr lang="en-US" sz="2000" b="0" dirty="0" smtClean="0"/>
              <a:t>The RR-TAG depends on working group interest and participation to support the efforts to draft submissions to proceedings. As is the norm attendance varied depending on the topic/document being considered.</a:t>
            </a:r>
          </a:p>
          <a:p>
            <a:r>
              <a:rPr lang="en-US" sz="2000" b="0" dirty="0" smtClean="0"/>
              <a:t>Post meeting it was suggested that 802.18 outputs be made available to the EC 48 hours in advance. Such a process would adversely impact those WGs with mid-week plenaries or other internal approval processes. The suggested 5 day review creates an 802.18 document while the so called 10 day review is actually an EC email ballot. Either may cause issues including increased workload or missed filing dates.</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smtClean="0"/>
              <a:t>March</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FCC Proceedings List</a:t>
            </a:r>
            <a:endParaRPr lang="en-GB" sz="2800" dirty="0"/>
          </a:p>
        </p:txBody>
      </p:sp>
      <p:sp>
        <p:nvSpPr>
          <p:cNvPr id="21507" name="Rectangle 3"/>
          <p:cNvSpPr>
            <a:spLocks noGrp="1" noChangeArrowheads="1"/>
          </p:cNvSpPr>
          <p:nvPr>
            <p:ph type="body" idx="1"/>
          </p:nvPr>
        </p:nvSpPr>
        <p:spPr>
          <a:xfrm>
            <a:off x="762000" y="1600200"/>
            <a:ext cx="7772400" cy="4800600"/>
          </a:xfrm>
        </p:spPr>
        <p:txBody>
          <a:bodyPr/>
          <a:lstStyle/>
          <a:p>
            <a:pPr>
              <a:spcBef>
                <a:spcPts val="0"/>
              </a:spcBef>
              <a:spcAft>
                <a:spcPts val="600"/>
              </a:spcAft>
            </a:pPr>
            <a:r>
              <a:rPr lang="en-US" sz="2000" b="0" dirty="0"/>
              <a:t>THE </a:t>
            </a:r>
            <a:r>
              <a:rPr lang="en-US" sz="2000" b="0" dirty="0" smtClean="0"/>
              <a:t>FCC WTB </a:t>
            </a:r>
            <a:r>
              <a:rPr lang="en-US" sz="2000" b="0" dirty="0"/>
              <a:t>AND THE OFFICE </a:t>
            </a:r>
            <a:r>
              <a:rPr lang="en-US" sz="2000" b="0" dirty="0" smtClean="0"/>
              <a:t>OFENGINEERING </a:t>
            </a:r>
            <a:r>
              <a:rPr lang="en-US" sz="2000" b="0" dirty="0"/>
              <a:t>AND TECHNOLOGY SEEK COMMENT ON PROGENY’S M-LMS FIELD TESTING </a:t>
            </a:r>
            <a:r>
              <a:rPr lang="en-US" sz="2000" b="0" dirty="0" smtClean="0"/>
              <a:t>REPORT (Docket </a:t>
            </a:r>
            <a:r>
              <a:rPr lang="en-US" sz="2000" b="0" dirty="0"/>
              <a:t>No. </a:t>
            </a:r>
            <a:r>
              <a:rPr lang="en-US" sz="2000" b="0" dirty="0" smtClean="0"/>
              <a:t>11-49) (</a:t>
            </a:r>
            <a:r>
              <a:rPr lang="en-US" sz="2000" b="0" dirty="0"/>
              <a:t>18-12/21r1) Comment Date: March 15, </a:t>
            </a:r>
            <a:r>
              <a:rPr lang="en-US" sz="2000" b="0" dirty="0" smtClean="0"/>
              <a:t>2012, Comment </a:t>
            </a:r>
            <a:r>
              <a:rPr lang="en-US" sz="2000" b="0" dirty="0"/>
              <a:t>Date: March 30, 2012 </a:t>
            </a:r>
            <a:r>
              <a:rPr lang="en-US" sz="2000" b="0" dirty="0" smtClean="0"/>
              <a:t>. </a:t>
            </a:r>
          </a:p>
          <a:p>
            <a:pPr lvl="1">
              <a:spcBef>
                <a:spcPts val="0"/>
              </a:spcBef>
              <a:spcAft>
                <a:spcPts val="600"/>
              </a:spcAft>
            </a:pPr>
            <a:r>
              <a:rPr lang="en-US" sz="1600" dirty="0" smtClean="0"/>
              <a:t>The RR-TAG approved 18-12-0033-02 to say that Progeny has failed to meet the FCC’s waiver requirements</a:t>
            </a:r>
            <a:r>
              <a:rPr lang="en-US" sz="1600" dirty="0" smtClean="0"/>
              <a:t>. The EC approved and </a:t>
            </a:r>
            <a:r>
              <a:rPr lang="en-US" sz="1600" dirty="0" smtClean="0"/>
              <a:t>the RR-TAG chair made the necessary edits and filed it with the FCC.</a:t>
            </a:r>
            <a:endParaRPr lang="en-US" sz="1600" b="0" dirty="0" smtClean="0"/>
          </a:p>
          <a:p>
            <a:pPr>
              <a:spcBef>
                <a:spcPts val="0"/>
              </a:spcBef>
              <a:spcAft>
                <a:spcPts val="600"/>
              </a:spcAft>
            </a:pPr>
            <a:r>
              <a:rPr lang="en-US" sz="2000" b="0" dirty="0" smtClean="0"/>
              <a:t>FCC </a:t>
            </a:r>
            <a:r>
              <a:rPr lang="en-US" sz="2000" b="0" dirty="0"/>
              <a:t>SEEKS COMMENT ON CERTAIN WIRELESS SERVICE INTERRUPTIONS. (DA No.  12-311). (</a:t>
            </a:r>
            <a:r>
              <a:rPr lang="en-US" sz="2000" b="0" dirty="0" err="1"/>
              <a:t>Dkt</a:t>
            </a:r>
            <a:r>
              <a:rPr lang="en-US" sz="2000" b="0" dirty="0"/>
              <a:t> No 12-52 )  FCC seeks comment on concerns and issues related to intentional interruptions of wireless service by government authorities for the purpose of ensuring public safety. Comments Due:  04/30/2012. Reply Comments Due:  05/30/2012(18-11/101r0</a:t>
            </a:r>
            <a:r>
              <a:rPr lang="en-US" sz="2000" b="0" dirty="0" smtClean="0"/>
              <a:t>).</a:t>
            </a:r>
          </a:p>
          <a:p>
            <a:pPr lvl="1">
              <a:spcBef>
                <a:spcPts val="0"/>
              </a:spcBef>
              <a:spcAft>
                <a:spcPts val="600"/>
              </a:spcAft>
            </a:pPr>
            <a:r>
              <a:rPr lang="en-US" sz="1600" dirty="0" smtClean="0"/>
              <a:t>The RR-TAG recognized that in this proceeding the fact that many phones have a Wi-Fi capability that would allow them to continue to operate. It was decided to keep silent on that fact as it could impact IEEE 802.11 technology.</a:t>
            </a:r>
            <a:endParaRPr lang="en-US" sz="1600" b="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a:t>ITU-R </a:t>
            </a:r>
            <a:r>
              <a:rPr lang="en-US" sz="2800" dirty="0" smtClean="0"/>
              <a:t>Items </a:t>
            </a:r>
            <a:r>
              <a:rPr lang="en-US" sz="2800" dirty="0"/>
              <a:t/>
            </a:r>
            <a:br>
              <a:rPr lang="en-US" sz="2800" dirty="0"/>
            </a:br>
            <a:endParaRPr lang="en-US" sz="1400" dirty="0"/>
          </a:p>
        </p:txBody>
      </p:sp>
      <p:sp>
        <p:nvSpPr>
          <p:cNvPr id="3" name="Content Placeholder 2"/>
          <p:cNvSpPr>
            <a:spLocks noGrp="1"/>
          </p:cNvSpPr>
          <p:nvPr>
            <p:ph idx="1"/>
          </p:nvPr>
        </p:nvSpPr>
        <p:spPr>
          <a:xfrm>
            <a:off x="762000" y="1524000"/>
            <a:ext cx="7772400" cy="4876800"/>
          </a:xfrm>
        </p:spPr>
        <p:txBody>
          <a:bodyPr/>
          <a:lstStyle/>
          <a:p>
            <a:r>
              <a:rPr lang="en-US" sz="2000" b="0" dirty="0" smtClean="0"/>
              <a:t>The RR-TAG chair presented to the opening EC plenary data on Question ITU-R 236/1 which is likely to have an impact on several IEEE 802 technologies</a:t>
            </a:r>
            <a:r>
              <a:rPr lang="en-US" sz="2000" b="0" dirty="0" smtClean="0"/>
              <a:t>.  The question is contained in doc 18-12-0025 and is being considered in ITU-R WP1A, Spectrum Engineering Techniques, whose parent group is ITU-R SG1, Spectrum Management.</a:t>
            </a:r>
            <a:endParaRPr lang="en-US" sz="2000" b="0" dirty="0" smtClean="0"/>
          </a:p>
          <a:p>
            <a:r>
              <a:rPr lang="en-US" sz="2000" b="0" dirty="0" smtClean="0"/>
              <a:t>While the question was</a:t>
            </a:r>
            <a:r>
              <a:rPr lang="en-US" sz="2000" b="0" dirty="0" smtClean="0"/>
              <a:t> </a:t>
            </a:r>
            <a:r>
              <a:rPr lang="en-US" sz="2000" b="0" dirty="0" smtClean="0"/>
              <a:t>originally developed to deal with PLC/PLT issues it has been expanded to include wireless </a:t>
            </a:r>
            <a:r>
              <a:rPr lang="en-US" sz="2000" b="0" dirty="0" smtClean="0"/>
              <a:t>as well as wired technologies and asks:</a:t>
            </a:r>
            <a:endParaRPr lang="en-US" sz="2000" b="0" dirty="0" smtClean="0"/>
          </a:p>
          <a:p>
            <a:pPr marL="0">
              <a:spcBef>
                <a:spcPts val="600"/>
              </a:spcBef>
              <a:spcAft>
                <a:spcPts val="0"/>
              </a:spcAft>
              <a:tabLst>
                <a:tab pos="504190" algn="l"/>
                <a:tab pos="756285" algn="l"/>
                <a:tab pos="1008380" algn="l"/>
                <a:tab pos="1260475" algn="l"/>
              </a:tabLst>
            </a:pPr>
            <a:r>
              <a:rPr lang="en-GB" sz="2000" b="0" i="1" dirty="0" smtClean="0">
                <a:ea typeface="Times New Roman"/>
              </a:rPr>
              <a:t>“What </a:t>
            </a:r>
            <a:r>
              <a:rPr lang="en-GB" sz="2000" b="0" i="1" dirty="0">
                <a:ea typeface="Times New Roman"/>
              </a:rPr>
              <a:t>are the technical and operating features and the characteristics of wireless technologies and devices in support of power grid management systems</a:t>
            </a:r>
            <a:r>
              <a:rPr lang="en-GB" sz="2000" b="0" i="1" dirty="0" smtClean="0">
                <a:ea typeface="Times New Roman"/>
              </a:rPr>
              <a:t>?”</a:t>
            </a:r>
            <a:endParaRPr lang="en-US" sz="2000" b="0" i="1" dirty="0">
              <a:ea typeface="Times New Roman"/>
            </a:endParaRPr>
          </a:p>
          <a:p>
            <a:pPr marL="0">
              <a:spcBef>
                <a:spcPts val="600"/>
              </a:spcBef>
              <a:spcAft>
                <a:spcPts val="0"/>
              </a:spcAft>
              <a:tabLst>
                <a:tab pos="504190" algn="l"/>
                <a:tab pos="756285" algn="l"/>
                <a:tab pos="1008380" algn="l"/>
                <a:tab pos="1260475" algn="l"/>
              </a:tabLst>
            </a:pPr>
            <a:r>
              <a:rPr lang="en-GB" sz="2000" b="0" i="1" dirty="0">
                <a:ea typeface="Times New Roman"/>
              </a:rPr>
              <a:t>	</a:t>
            </a:r>
            <a:r>
              <a:rPr lang="en-GB" sz="2000" b="0" i="1" dirty="0" smtClean="0">
                <a:ea typeface="Times New Roman"/>
              </a:rPr>
              <a:t>“What </a:t>
            </a:r>
            <a:r>
              <a:rPr lang="en-GB" sz="2000" b="0" i="1" dirty="0">
                <a:ea typeface="Times New Roman"/>
              </a:rPr>
              <a:t>are the data rates, bandwidths, frequency bands and spectrum requirements needed in support of power grid management systems</a:t>
            </a:r>
            <a:r>
              <a:rPr lang="en-GB" sz="2000" b="0" i="1" dirty="0" smtClean="0">
                <a:ea typeface="Times New Roman"/>
              </a:rPr>
              <a:t>?”</a:t>
            </a:r>
            <a:endParaRPr lang="en-US" sz="2000" b="0" i="1" dirty="0">
              <a:ea typeface="Times New Roman"/>
            </a:endParaRPr>
          </a:p>
          <a:p>
            <a:pPr marL="0" indent="0">
              <a:buNone/>
            </a:pPr>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dirty="0" smtClean="0"/>
              <a:t>March</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4</a:t>
            </a:fld>
            <a:endParaRPr lang="en-US"/>
          </a:p>
        </p:txBody>
      </p:sp>
    </p:spTree>
    <p:extLst>
      <p:ext uri="{BB962C8B-B14F-4D97-AF65-F5344CB8AC3E}">
        <p14:creationId xmlns:p14="http://schemas.microsoft.com/office/powerpoint/2010/main" val="2106690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smtClean="0"/>
              <a:t>March</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ITU-R </a:t>
            </a:r>
            <a:r>
              <a:rPr lang="en-US" sz="2800" dirty="0" smtClean="0"/>
              <a:t>Items (2)</a:t>
            </a:r>
            <a:endParaRPr lang="en-GB" sz="2800" dirty="0"/>
          </a:p>
        </p:txBody>
      </p:sp>
      <p:sp>
        <p:nvSpPr>
          <p:cNvPr id="21507" name="Rectangle 3"/>
          <p:cNvSpPr>
            <a:spLocks noGrp="1" noChangeArrowheads="1"/>
          </p:cNvSpPr>
          <p:nvPr>
            <p:ph type="body" idx="1"/>
          </p:nvPr>
        </p:nvSpPr>
        <p:spPr>
          <a:xfrm>
            <a:off x="685800" y="1600200"/>
            <a:ext cx="7772400" cy="4800600"/>
          </a:xfrm>
        </p:spPr>
        <p:txBody>
          <a:bodyPr/>
          <a:lstStyle/>
          <a:p>
            <a:pPr marL="0" lvl="0">
              <a:spcBef>
                <a:spcPts val="600"/>
              </a:spcBef>
              <a:spcAft>
                <a:spcPts val="0"/>
              </a:spcAft>
              <a:tabLst>
                <a:tab pos="504190" algn="l"/>
                <a:tab pos="756285" algn="l"/>
                <a:tab pos="1008380" algn="l"/>
                <a:tab pos="1260475" algn="l"/>
              </a:tabLst>
            </a:pPr>
            <a:r>
              <a:rPr lang="en-US" sz="2000" b="0" i="1" dirty="0" smtClean="0">
                <a:solidFill>
                  <a:srgbClr val="000000"/>
                </a:solidFill>
                <a:ea typeface="Times New Roman"/>
              </a:rPr>
              <a:t>“What </a:t>
            </a:r>
            <a:r>
              <a:rPr lang="en-US" sz="2000" b="0" i="1" dirty="0">
                <a:solidFill>
                  <a:srgbClr val="000000"/>
                </a:solidFill>
                <a:ea typeface="Times New Roman"/>
              </a:rPr>
              <a:t>are the interference considerations to </a:t>
            </a:r>
            <a:r>
              <a:rPr lang="en-US" sz="2000" b="0" i="1" dirty="0" err="1">
                <a:solidFill>
                  <a:srgbClr val="000000"/>
                </a:solidFill>
                <a:ea typeface="Times New Roman"/>
              </a:rPr>
              <a:t>radiocommunications</a:t>
            </a:r>
            <a:r>
              <a:rPr lang="en-US" sz="2000" b="0" i="1" dirty="0">
                <a:solidFill>
                  <a:srgbClr val="000000"/>
                </a:solidFill>
                <a:ea typeface="Times New Roman"/>
              </a:rPr>
              <a:t> associated with the implementation of wireless and wired technologies and devices used in support of power grid management systems</a:t>
            </a:r>
            <a:r>
              <a:rPr lang="en-US" sz="2000" b="0" i="1" dirty="0" smtClean="0">
                <a:solidFill>
                  <a:srgbClr val="000000"/>
                </a:solidFill>
                <a:ea typeface="Times New Roman"/>
              </a:rPr>
              <a:t>?”</a:t>
            </a:r>
            <a:endParaRPr lang="en-GB" sz="2000" b="0" i="1" dirty="0" smtClean="0">
              <a:solidFill>
                <a:srgbClr val="000000"/>
              </a:solidFill>
              <a:ea typeface="Times New Roman"/>
            </a:endParaRPr>
          </a:p>
          <a:p>
            <a:pPr marL="0" lvl="0">
              <a:spcBef>
                <a:spcPts val="600"/>
              </a:spcBef>
              <a:spcAft>
                <a:spcPts val="0"/>
              </a:spcAft>
              <a:tabLst>
                <a:tab pos="504190" algn="l"/>
                <a:tab pos="756285" algn="l"/>
                <a:tab pos="1008380" algn="l"/>
                <a:tab pos="1260475" algn="l"/>
              </a:tabLst>
            </a:pPr>
            <a:r>
              <a:rPr lang="en-GB" sz="2000" b="0" i="1" dirty="0" smtClean="0">
                <a:solidFill>
                  <a:srgbClr val="000000"/>
                </a:solidFill>
                <a:ea typeface="Times New Roman"/>
              </a:rPr>
              <a:t>“How </a:t>
            </a:r>
            <a:r>
              <a:rPr lang="en-GB" sz="2000" b="0" i="1" dirty="0">
                <a:solidFill>
                  <a:srgbClr val="000000"/>
                </a:solidFill>
                <a:ea typeface="Times New Roman"/>
              </a:rPr>
              <a:t>will spectrum availability be affected by interference associated with widespread deployment of such technologies and devices</a:t>
            </a:r>
            <a:r>
              <a:rPr lang="en-GB" sz="2000" b="0" i="1" dirty="0" smtClean="0">
                <a:solidFill>
                  <a:srgbClr val="000000"/>
                </a:solidFill>
                <a:ea typeface="Times New Roman"/>
              </a:rPr>
              <a:t>?”</a:t>
            </a:r>
            <a:endParaRPr lang="en-GB" sz="2000" b="0" i="1" dirty="0" smtClean="0">
              <a:solidFill>
                <a:srgbClr val="000000"/>
              </a:solidFill>
              <a:ea typeface="Times New Roman"/>
            </a:endParaRPr>
          </a:p>
          <a:p>
            <a:pPr marL="0" lvl="0">
              <a:spcBef>
                <a:spcPts val="600"/>
              </a:spcBef>
              <a:spcAft>
                <a:spcPts val="0"/>
              </a:spcAft>
              <a:tabLst>
                <a:tab pos="504190" algn="l"/>
                <a:tab pos="756285" algn="l"/>
                <a:tab pos="1008380" algn="l"/>
                <a:tab pos="1260475" algn="l"/>
              </a:tabLst>
            </a:pPr>
            <a:r>
              <a:rPr lang="en-GB" sz="2000" b="0" dirty="0" smtClean="0">
                <a:solidFill>
                  <a:srgbClr val="000000"/>
                </a:solidFill>
                <a:ea typeface="Times New Roman"/>
              </a:rPr>
              <a:t>The outcome of this question will be the identification of spectrum, technologies, bandwidths and data rates for wireless Smart Grid management.</a:t>
            </a:r>
          </a:p>
          <a:p>
            <a:pPr marL="0" lvl="0">
              <a:spcBef>
                <a:spcPts val="600"/>
              </a:spcBef>
              <a:spcAft>
                <a:spcPts val="0"/>
              </a:spcAft>
              <a:tabLst>
                <a:tab pos="504190" algn="l"/>
                <a:tab pos="756285" algn="l"/>
                <a:tab pos="1008380" algn="l"/>
                <a:tab pos="1260475" algn="l"/>
              </a:tabLst>
            </a:pPr>
            <a:r>
              <a:rPr lang="en-GB" sz="2000" dirty="0" smtClean="0">
                <a:solidFill>
                  <a:srgbClr val="000000"/>
                </a:solidFill>
                <a:ea typeface="Times New Roman"/>
              </a:rPr>
              <a:t>The RR-TAG chair</a:t>
            </a:r>
            <a:r>
              <a:rPr lang="en-GB" sz="2000" dirty="0" smtClean="0">
                <a:solidFill>
                  <a:srgbClr val="000000"/>
                </a:solidFill>
                <a:ea typeface="Times New Roman"/>
              </a:rPr>
              <a:t> </a:t>
            </a:r>
            <a:r>
              <a:rPr lang="en-GB" sz="2000" dirty="0" smtClean="0">
                <a:solidFill>
                  <a:srgbClr val="000000"/>
                </a:solidFill>
                <a:ea typeface="Times New Roman"/>
              </a:rPr>
              <a:t>recommended </a:t>
            </a:r>
            <a:r>
              <a:rPr lang="en-GB" sz="2000" dirty="0" smtClean="0">
                <a:solidFill>
                  <a:srgbClr val="000000"/>
                </a:solidFill>
                <a:ea typeface="Times New Roman"/>
              </a:rPr>
              <a:t>to the EC that IEEE </a:t>
            </a:r>
            <a:r>
              <a:rPr lang="en-GB" sz="2000" dirty="0" smtClean="0">
                <a:solidFill>
                  <a:srgbClr val="000000"/>
                </a:solidFill>
                <a:ea typeface="Times New Roman"/>
              </a:rPr>
              <a:t>802 make an initial input to the June, 2012 meeting </a:t>
            </a:r>
            <a:r>
              <a:rPr lang="en-GB" sz="2000" dirty="0" smtClean="0">
                <a:solidFill>
                  <a:srgbClr val="000000"/>
                </a:solidFill>
                <a:ea typeface="Times New Roman"/>
              </a:rPr>
              <a:t>of  </a:t>
            </a:r>
            <a:r>
              <a:rPr lang="en-GB" sz="2000" dirty="0" smtClean="0">
                <a:solidFill>
                  <a:srgbClr val="000000"/>
                </a:solidFill>
                <a:ea typeface="Times New Roman"/>
              </a:rPr>
              <a:t>ITU-R </a:t>
            </a:r>
            <a:r>
              <a:rPr lang="en-GB" sz="2000" dirty="0" smtClean="0">
                <a:solidFill>
                  <a:srgbClr val="000000"/>
                </a:solidFill>
                <a:ea typeface="Times New Roman"/>
              </a:rPr>
              <a:t>WP1A. While the EC has taken initial steps to form an EC SG unless the wireless WGs step forward at their May Interim and develop an initial input IEEE 802 will miss the 2012 opportunity. The 2013 opportunity will be to find a way to counter what others, such as the IMT-Advanced/LTE interests, will have input to WP1A. The choice is clear – lead, follow</a:t>
            </a:r>
            <a:endParaRPr lang="en-US" sz="2000" b="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a:t>ITU-R </a:t>
            </a:r>
            <a:r>
              <a:rPr lang="en-US" sz="2800" dirty="0" smtClean="0"/>
              <a:t>Items (3)</a:t>
            </a:r>
            <a:r>
              <a:rPr lang="en-US" sz="2800" dirty="0"/>
              <a:t/>
            </a:r>
            <a:br>
              <a:rPr lang="en-US" sz="2800" dirty="0"/>
            </a:br>
            <a:endParaRPr lang="en-US" sz="1400" dirty="0"/>
          </a:p>
        </p:txBody>
      </p:sp>
      <p:sp>
        <p:nvSpPr>
          <p:cNvPr id="3" name="Content Placeholder 2"/>
          <p:cNvSpPr>
            <a:spLocks noGrp="1"/>
          </p:cNvSpPr>
          <p:nvPr>
            <p:ph idx="1"/>
          </p:nvPr>
        </p:nvSpPr>
        <p:spPr>
          <a:xfrm>
            <a:off x="762000" y="1524000"/>
            <a:ext cx="7772400" cy="4876800"/>
          </a:xfrm>
        </p:spPr>
        <p:txBody>
          <a:bodyPr/>
          <a:lstStyle/>
          <a:p>
            <a:pPr marL="0" lvl="0" indent="0">
              <a:buNone/>
            </a:pPr>
            <a:r>
              <a:rPr lang="en-GB" sz="2000" dirty="0">
                <a:solidFill>
                  <a:srgbClr val="000000"/>
                </a:solidFill>
                <a:ea typeface="Times New Roman"/>
              </a:rPr>
              <a:t>or get out of the way. The latter would mean to ignore the ITU-R wireless related Smart Grid work and trust others to look after IEEE 802’s interests. The current pace seems to suggest </a:t>
            </a:r>
            <a:r>
              <a:rPr lang="en-GB" sz="2000" dirty="0" smtClean="0">
                <a:solidFill>
                  <a:srgbClr val="000000"/>
                </a:solidFill>
                <a:ea typeface="Times New Roman"/>
              </a:rPr>
              <a:t>that IEEE 802 will at best “follow</a:t>
            </a:r>
            <a:r>
              <a:rPr lang="en-GB" sz="2000" dirty="0">
                <a:solidFill>
                  <a:srgbClr val="000000"/>
                </a:solidFill>
                <a:ea typeface="Times New Roman"/>
              </a:rPr>
              <a:t>” </a:t>
            </a:r>
            <a:r>
              <a:rPr lang="en-GB" sz="2000" dirty="0" smtClean="0">
                <a:solidFill>
                  <a:srgbClr val="000000"/>
                </a:solidFill>
                <a:ea typeface="Times New Roman"/>
              </a:rPr>
              <a:t>what develops in ITU-R WP1A rather than lead.</a:t>
            </a:r>
            <a:endParaRPr lang="en-US" sz="2000" b="0" dirty="0"/>
          </a:p>
          <a:p>
            <a:pPr marL="0" lvl="0" indent="0">
              <a:buNone/>
            </a:pPr>
            <a:endParaRPr lang="en-US" sz="2000" b="0" dirty="0" smtClean="0"/>
          </a:p>
          <a:p>
            <a:r>
              <a:rPr lang="en-US" sz="2000" b="0" dirty="0" smtClean="0"/>
              <a:t>On Thursday the RR-TAG reviewed, edited and approved three documents from IEEE 802.16. There were two going to ITU-R WP5D (IMT-Systems) and one to ITU-R WP5A (Land mobile service above 30 MHz (excluding IMT); wireless access in the fixed service; amateur and amateur-satellite services). Their parent group is ITU-R SG5 (Terrestrial Services). IEEE 802.16 is the only WG with any interest/connection with ITU-R WP5D. All three were approved by the EC and will be edited if needed and submitted by the RR-TAG chair in </a:t>
            </a:r>
            <a:r>
              <a:rPr lang="en-US" sz="2000" b="0" smtClean="0"/>
              <a:t>his additional </a:t>
            </a:r>
            <a:r>
              <a:rPr lang="en-US" sz="2000" b="0" dirty="0" smtClean="0"/>
              <a:t>role of IEEE SA Technical Liaison to ITU-R.</a:t>
            </a:r>
            <a:endParaRPr lang="en-US" sz="2000" b="0" dirty="0" smtClean="0"/>
          </a:p>
          <a:p>
            <a:r>
              <a:rPr lang="en-US" sz="2000" b="0" dirty="0" smtClean="0"/>
              <a:t>The documents were:</a:t>
            </a:r>
            <a:endParaRPr lang="en-US" sz="2000" b="0" dirty="0" smtClean="0"/>
          </a:p>
          <a:p>
            <a:pPr marL="0" indent="0">
              <a:buNone/>
            </a:pPr>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dirty="0" smtClean="0"/>
              <a:t>March</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6</a:t>
            </a:fld>
            <a:endParaRPr lang="en-US"/>
          </a:p>
        </p:txBody>
      </p:sp>
    </p:spTree>
    <p:extLst>
      <p:ext uri="{BB962C8B-B14F-4D97-AF65-F5344CB8AC3E}">
        <p14:creationId xmlns:p14="http://schemas.microsoft.com/office/powerpoint/2010/main" val="2204979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a:t>ITU-R </a:t>
            </a:r>
            <a:r>
              <a:rPr lang="en-US" sz="2800" dirty="0" smtClean="0"/>
              <a:t>Items (4)</a:t>
            </a:r>
            <a:r>
              <a:rPr lang="en-US" sz="2800" dirty="0"/>
              <a:t/>
            </a:r>
            <a:br>
              <a:rPr lang="en-US" sz="2800" dirty="0"/>
            </a:br>
            <a:endParaRPr lang="en-US" sz="1400" dirty="0"/>
          </a:p>
        </p:txBody>
      </p:sp>
      <p:sp>
        <p:nvSpPr>
          <p:cNvPr id="3" name="Content Placeholder 2"/>
          <p:cNvSpPr>
            <a:spLocks noGrp="1"/>
          </p:cNvSpPr>
          <p:nvPr>
            <p:ph idx="1"/>
          </p:nvPr>
        </p:nvSpPr>
        <p:spPr>
          <a:xfrm>
            <a:off x="762000" y="1524000"/>
            <a:ext cx="7772400" cy="4876800"/>
          </a:xfrm>
        </p:spPr>
        <p:txBody>
          <a:bodyPr/>
          <a:lstStyle/>
          <a:p>
            <a:r>
              <a:rPr lang="en-US" sz="2000" b="0" dirty="0" smtClean="0"/>
              <a:t>18-12 -0028-01, “Update of </a:t>
            </a:r>
            <a:r>
              <a:rPr lang="en-US" sz="2000" b="0" dirty="0" err="1" smtClean="0"/>
              <a:t>WireLESSMAN</a:t>
            </a:r>
            <a:r>
              <a:rPr lang="en-US" sz="2000" b="0" dirty="0" smtClean="0"/>
              <a:t>-ADVANCED RADIO INTERFACE of  Recommendation ITU-R M.2012. To be sent to WP5D.</a:t>
            </a:r>
          </a:p>
          <a:p>
            <a:r>
              <a:rPr lang="en-US" sz="2000" b="0" dirty="0" smtClean="0"/>
              <a:t>18-12-0031-01, “OFDMA TDD WMAN Submission </a:t>
            </a:r>
            <a:r>
              <a:rPr lang="en-US" sz="2000" b="0" dirty="0"/>
              <a:t>T</a:t>
            </a:r>
            <a:r>
              <a:rPr lang="en-US" sz="2000" b="0" dirty="0" smtClean="0"/>
              <a:t>oward </a:t>
            </a:r>
            <a:r>
              <a:rPr lang="en-US" sz="2000" b="0" dirty="0"/>
              <a:t>R</a:t>
            </a:r>
            <a:r>
              <a:rPr lang="en-US" sz="2000" b="0" dirty="0" smtClean="0"/>
              <a:t>evision 11 of Recommendation ITU-R M.1457 (Meeting x+2). To be sent to WP5D.</a:t>
            </a:r>
          </a:p>
          <a:p>
            <a:r>
              <a:rPr lang="en-US" sz="2000" b="0" dirty="0"/>
              <a:t>18-12-0032-02, LIAISON STATEMENT TO ITU-R WP 5A ON “WORKING DOCUMENT TOWARDS A PRELIMINARY DRAFT NEW REPORT ITU-R [LMS.CRS2</a:t>
            </a:r>
            <a:r>
              <a:rPr lang="en-US" sz="2000" b="0" dirty="0" smtClean="0"/>
              <a:t>]”. To be sent to WP5A.</a:t>
            </a:r>
          </a:p>
        </p:txBody>
      </p:sp>
      <p:sp>
        <p:nvSpPr>
          <p:cNvPr id="4" name="Date Placeholder 3"/>
          <p:cNvSpPr>
            <a:spLocks noGrp="1"/>
          </p:cNvSpPr>
          <p:nvPr>
            <p:ph type="dt" sz="half" idx="10"/>
          </p:nvPr>
        </p:nvSpPr>
        <p:spPr>
          <a:xfrm>
            <a:off x="696913" y="332601"/>
            <a:ext cx="1182055" cy="276999"/>
          </a:xfrm>
        </p:spPr>
        <p:txBody>
          <a:bodyPr/>
          <a:lstStyle/>
          <a:p>
            <a:r>
              <a:rPr lang="en-US" dirty="0" smtClean="0"/>
              <a:t>March</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7</a:t>
            </a:fld>
            <a:endParaRPr lang="en-US"/>
          </a:p>
        </p:txBody>
      </p:sp>
    </p:spTree>
    <p:extLst>
      <p:ext uri="{BB962C8B-B14F-4D97-AF65-F5344CB8AC3E}">
        <p14:creationId xmlns:p14="http://schemas.microsoft.com/office/powerpoint/2010/main" val="4017515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smtClean="0"/>
              <a:t>March</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Other </a:t>
            </a:r>
            <a:r>
              <a:rPr lang="en-GB" sz="2800" dirty="0" smtClean="0"/>
              <a:t>Items</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On Thursday PM1 IEEE 802.22 presented a document (18-12-0030-02) </a:t>
            </a:r>
            <a:r>
              <a:rPr lang="en-US" sz="2000" b="0" dirty="0"/>
              <a:t>titled </a:t>
            </a:r>
            <a:r>
              <a:rPr lang="en-US" sz="2000" b="0" dirty="0" smtClean="0"/>
              <a:t>“THE </a:t>
            </a:r>
            <a:r>
              <a:rPr lang="en-US" sz="2000" b="0" dirty="0"/>
              <a:t>IEEE 802 LAN/MAN STANDARDS COMMITTEE POSITION ENDORSING WORLD-WIDE LICENSE-EXEMPT USAGE OF THE TELEVISION BAND </a:t>
            </a:r>
            <a:r>
              <a:rPr lang="en-US" sz="2000" b="0" dirty="0" smtClean="0"/>
              <a:t>WHITESPACES”. It was narrowly approved in the RR-TAG (3/2/1). During discussion at the EC Closing Plenary the IEEE 802.22 chair withdrew the document. It may, in some other form be presented at the July IEEE 802 Plenary.</a:t>
            </a:r>
            <a:endParaRPr lang="en-US" sz="2000" b="0" dirty="0"/>
          </a:p>
          <a:p>
            <a:pPr>
              <a:spcBef>
                <a:spcPts val="0"/>
              </a:spcBef>
              <a:spcAft>
                <a:spcPts val="600"/>
              </a:spcAft>
            </a:pPr>
            <a:r>
              <a:rPr lang="en-US" sz="2000" b="0" i="1" dirty="0" smtClean="0"/>
              <a:t>Editor’s note; Many of the wireless WGs have difficulty developing a final document to bring to 802.18 prior to Thursday afternoon. In the past those documents approved by 802.18 were sent to the EC on Thursday after 802.18 completed the work. For various reasons that did not happen this time. </a:t>
            </a:r>
            <a:r>
              <a:rPr lang="en-US" sz="2000" b="0" dirty="0" smtClean="0"/>
              <a:t> </a:t>
            </a:r>
            <a:r>
              <a:rPr lang="en-US" sz="2000" b="0" i="1" dirty="0" smtClean="0"/>
              <a:t>A review of my email log shows that proposals for the EC to consider were still being submitted on Friday morning. While 802..18 will adhere to the “24 hour” rule it may be useful to return to the policy where the EC allowed 802.18 final approval on all 802.16  IMT related correspondence with WP5D.</a:t>
            </a:r>
            <a:endParaRPr lang="en-US" sz="2000" b="0" i="1" dirty="0"/>
          </a:p>
          <a:p>
            <a:pPr>
              <a:spcBef>
                <a:spcPts val="0"/>
              </a:spcBef>
              <a:spcAft>
                <a:spcPts val="600"/>
              </a:spcAft>
            </a:pPr>
            <a:endParaRPr lang="en-US" sz="2000" b="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463</TotalTime>
  <Words>1215</Words>
  <Application>Microsoft Office PowerPoint</Application>
  <PresentationFormat>On-screen Show (4:3)</PresentationFormat>
  <Paragraphs>64</Paragraphs>
  <Slides>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802-18-Submission</vt:lpstr>
      <vt:lpstr>Document</vt:lpstr>
      <vt:lpstr>RR-TAG Closing Report</vt:lpstr>
      <vt:lpstr>Overview</vt:lpstr>
      <vt:lpstr>FCC Proceedings List</vt:lpstr>
      <vt:lpstr>ITU-R Items  </vt:lpstr>
      <vt:lpstr>ITU-R Items (2)</vt:lpstr>
      <vt:lpstr>ITU-R Items (3) </vt:lpstr>
      <vt:lpstr>ITU-R Items (4) </vt:lpstr>
      <vt:lpstr>Other Items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114</cp:revision>
  <cp:lastPrinted>2012-03-24T19:12:10Z</cp:lastPrinted>
  <dcterms:created xsi:type="dcterms:W3CDTF">2012-01-16T17:46:49Z</dcterms:created>
  <dcterms:modified xsi:type="dcterms:W3CDTF">2012-03-24T19:26:20Z</dcterms:modified>
</cp:coreProperties>
</file>