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slides/slide9.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Default Extension="doc" ContentType="application/msword"/>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Default Extension="pict" ContentType="image/pict"/>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Default Extension="vml" ContentType="application/vnd.openxmlformats-officedocument.vmlDrawing"/>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12"/>
  </p:notesMasterIdLst>
  <p:handoutMasterIdLst>
    <p:handoutMasterId r:id="rId13"/>
  </p:handoutMasterIdLst>
  <p:sldIdLst>
    <p:sldId id="269" r:id="rId2"/>
    <p:sldId id="266" r:id="rId3"/>
    <p:sldId id="270" r:id="rId4"/>
    <p:sldId id="271" r:id="rId5"/>
    <p:sldId id="272" r:id="rId6"/>
    <p:sldId id="275" r:id="rId7"/>
    <p:sldId id="273" r:id="rId8"/>
    <p:sldId id="274" r:id="rId9"/>
    <p:sldId id="276" r:id="rId10"/>
    <p:sldId id="277"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p:cViewPr varScale="1">
        <p:scale>
          <a:sx n="137" d="100"/>
          <a:sy n="137" d="100"/>
        </p:scale>
        <p:origin x="-872"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19" y="4"/>
      </p:cViewPr>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F505B3FA-7285-5747-A549-FA4E5A6AB061}"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A297B430-F312-904B-8958-C21B8627C4E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FBE70C81-7B7C-B549-9BE0-E5D3148C1B7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E2C4BB83-D087-2E44-8943-4E6A8C81510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D6079F3C-77A3-1A46-B472-518C5B0DD8E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FDCB52CC-92EA-D34D-B04F-C2F29B2B4B1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2012</a:t>
            </a:r>
            <a:endParaRPr lang="en-US"/>
          </a:p>
        </p:txBody>
      </p:sp>
      <p:sp>
        <p:nvSpPr>
          <p:cNvPr id="8" name="Footer Placeholder 7"/>
          <p:cNvSpPr>
            <a:spLocks noGrp="1"/>
          </p:cNvSpPr>
          <p:nvPr>
            <p:ph type="ftr" sz="quarter" idx="11"/>
          </p:nvPr>
        </p:nvSpPr>
        <p:spPr/>
        <p:txBody>
          <a:bodyPr/>
          <a:lstStyle>
            <a:lvl1pPr>
              <a:defRPr/>
            </a:lvl1pPr>
          </a:lstStyle>
          <a:p>
            <a:r>
              <a:rPr lang="en-US" smtClean="0"/>
              <a:t>John Notor, Notor Research</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43183BB2-E59F-2449-B6B7-250EC077558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2012</a:t>
            </a:r>
            <a:endParaRPr lang="en-US"/>
          </a:p>
        </p:txBody>
      </p:sp>
      <p:sp>
        <p:nvSpPr>
          <p:cNvPr id="4" name="Footer Placeholder 3"/>
          <p:cNvSpPr>
            <a:spLocks noGrp="1"/>
          </p:cNvSpPr>
          <p:nvPr>
            <p:ph type="ftr" sz="quarter" idx="11"/>
          </p:nvPr>
        </p:nvSpPr>
        <p:spPr/>
        <p:txBody>
          <a:bodyPr/>
          <a:lstStyle>
            <a:lvl1pPr>
              <a:defRPr/>
            </a:lvl1pPr>
          </a:lstStyle>
          <a:p>
            <a:r>
              <a:rPr lang="en-US" smtClean="0"/>
              <a:t>John Notor, Notor Research</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3378A90E-76CC-0C48-832A-0C72DEA87CC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2012</a:t>
            </a:r>
            <a:endParaRPr lang="en-US"/>
          </a:p>
        </p:txBody>
      </p:sp>
      <p:sp>
        <p:nvSpPr>
          <p:cNvPr id="3" name="Footer Placeholder 2"/>
          <p:cNvSpPr>
            <a:spLocks noGrp="1"/>
          </p:cNvSpPr>
          <p:nvPr>
            <p:ph type="ftr" sz="quarter" idx="11"/>
          </p:nvPr>
        </p:nvSpPr>
        <p:spPr/>
        <p:txBody>
          <a:bodyPr/>
          <a:lstStyle>
            <a:lvl1pPr>
              <a:defRPr/>
            </a:lvl1pPr>
          </a:lstStyle>
          <a:p>
            <a:r>
              <a:rPr lang="en-US" smtClean="0"/>
              <a:t>John Notor, Notor Research</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B6B77F6A-D333-0443-9145-E228F9AE864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5C6098D5-F8B3-984C-9677-8CFCA2391FE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81E71742-22FB-214E-A1FC-BF75AF31D4E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smtClean="0"/>
              <a:t>January 2012</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John Notor, Notor Research</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userDrawn="1"/>
        </p:nvSpPr>
        <p:spPr bwMode="auto">
          <a:xfrm>
            <a:off x="6019800" y="332601"/>
            <a:ext cx="2425701"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18-12/</a:t>
            </a:r>
            <a:r>
              <a:rPr lang="en-US" sz="1800" b="1" dirty="0" smtClean="0"/>
              <a:t>002r2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January 2012</a:t>
            </a:r>
            <a:endParaRPr lang="en-US"/>
          </a:p>
        </p:txBody>
      </p:sp>
      <p:sp>
        <p:nvSpPr>
          <p:cNvPr id="8" name="Footer Placeholder 4"/>
          <p:cNvSpPr>
            <a:spLocks noGrp="1"/>
          </p:cNvSpPr>
          <p:nvPr>
            <p:ph type="ftr" sz="quarter" idx="11"/>
          </p:nvPr>
        </p:nvSpPr>
        <p:spPr/>
        <p:txBody>
          <a:bodyPr/>
          <a:lstStyle/>
          <a:p>
            <a:r>
              <a:rPr lang="en-US" smtClean="0"/>
              <a:t>John Notor, Notor Research</a:t>
            </a:r>
            <a:endParaRPr lang="en-US"/>
          </a:p>
        </p:txBody>
      </p:sp>
      <p:sp>
        <p:nvSpPr>
          <p:cNvPr id="9" name="Slide Number Placeholder 5"/>
          <p:cNvSpPr>
            <a:spLocks noGrp="1"/>
          </p:cNvSpPr>
          <p:nvPr>
            <p:ph type="sldNum" sz="quarter" idx="12"/>
          </p:nvPr>
        </p:nvSpPr>
        <p:spPr/>
        <p:txBody>
          <a:bodyPr/>
          <a:lstStyle/>
          <a:p>
            <a:r>
              <a:rPr lang="en-US"/>
              <a:t>Slide </a:t>
            </a:r>
            <a:fld id="{5E067CF2-20FE-FA4C-997C-80B439DAF1EE}" type="slidenum">
              <a:rPr lang="en-US"/>
              <a:pPr/>
              <a:t>1</a:t>
            </a:fld>
            <a:endParaRPr lang="en-US"/>
          </a:p>
        </p:txBody>
      </p:sp>
      <p:sp>
        <p:nvSpPr>
          <p:cNvPr id="30722" name="Rectangle 2"/>
          <p:cNvSpPr>
            <a:spLocks noGrp="1" noChangeArrowheads="1"/>
          </p:cNvSpPr>
          <p:nvPr>
            <p:ph type="title"/>
          </p:nvPr>
        </p:nvSpPr>
        <p:spPr>
          <a:xfrm>
            <a:off x="685800" y="685800"/>
            <a:ext cx="7772400" cy="838200"/>
          </a:xfrm>
          <a:noFill/>
          <a:ln/>
        </p:spPr>
        <p:txBody>
          <a:bodyPr/>
          <a:lstStyle/>
          <a:p>
            <a:r>
              <a:rPr lang="en-US" dirty="0" smtClean="0"/>
              <a:t>RR-TAG Opening Report</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a:t>Notice:</a:t>
            </a:r>
            <a:r>
              <a:rPr lang="en-US" sz="900"/>
              <a:t> </a:t>
            </a:r>
            <a:r>
              <a:rPr lang="en-US" sz="80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smtClean="0"/>
              <a:t> January 15, 2012</a:t>
            </a:r>
            <a:endParaRPr lang="en-US" sz="2000" b="0" dirty="0"/>
          </a:p>
        </p:txBody>
      </p:sp>
      <p:graphicFrame>
        <p:nvGraphicFramePr>
          <p:cNvPr id="30731" name="Object 11"/>
          <p:cNvGraphicFramePr>
            <a:graphicFrameLocks noChangeAspect="1"/>
          </p:cNvGraphicFramePr>
          <p:nvPr/>
        </p:nvGraphicFramePr>
        <p:xfrm>
          <a:off x="517525" y="2286000"/>
          <a:ext cx="8243888" cy="2505075"/>
        </p:xfrm>
        <a:graphic>
          <a:graphicData uri="http://schemas.openxmlformats.org/presentationml/2006/ole">
            <p:oleObj spid="_x0000_s30731" name="Document" r:id="rId4" imgW="8255000" imgH="2514600"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10</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GB" sz="2800" dirty="0" smtClean="0"/>
              <a:t>Other Issues for Discussion</a:t>
            </a:r>
            <a:endParaRPr lang="en-GB" sz="2800" dirty="0"/>
          </a:p>
        </p:txBody>
      </p:sp>
      <p:sp>
        <p:nvSpPr>
          <p:cNvPr id="21507" name="Rectangle 3"/>
          <p:cNvSpPr>
            <a:spLocks noGrp="1" noChangeArrowheads="1"/>
          </p:cNvSpPr>
          <p:nvPr>
            <p:ph type="body" idx="1"/>
          </p:nvPr>
        </p:nvSpPr>
        <p:spPr>
          <a:xfrm>
            <a:off x="685800" y="1524000"/>
            <a:ext cx="7772400" cy="4572000"/>
          </a:xfrm>
        </p:spPr>
        <p:txBody>
          <a:bodyPr/>
          <a:lstStyle/>
          <a:p>
            <a:pPr>
              <a:spcBef>
                <a:spcPts val="0"/>
              </a:spcBef>
              <a:spcAft>
                <a:spcPts val="600"/>
              </a:spcAft>
            </a:pPr>
            <a:r>
              <a:rPr lang="en-US" sz="2000" b="0" dirty="0" smtClean="0"/>
              <a:t>The </a:t>
            </a:r>
            <a:r>
              <a:rPr lang="en-US" sz="2000" b="0" dirty="0" smtClean="0"/>
              <a:t>status of ESTI EN 300 328 v1.8.1.</a:t>
            </a:r>
          </a:p>
          <a:p>
            <a:pPr>
              <a:spcBef>
                <a:spcPts val="0"/>
              </a:spcBef>
              <a:spcAft>
                <a:spcPts val="600"/>
              </a:spcAft>
            </a:pPr>
            <a:r>
              <a:rPr lang="en-US" sz="2000" b="0" dirty="0" smtClean="0"/>
              <a:t>The status of ETSI EN 301 893.</a:t>
            </a:r>
          </a:p>
          <a:p>
            <a:pPr>
              <a:spcBef>
                <a:spcPts val="0"/>
              </a:spcBef>
              <a:spcAft>
                <a:spcPts val="600"/>
              </a:spcAft>
            </a:pPr>
            <a:r>
              <a:rPr lang="en-US" sz="2000" b="0" dirty="0" smtClean="0"/>
              <a:t>Discussion of the US House of Representatives Walden Bill re: spectrum changes.</a:t>
            </a:r>
          </a:p>
          <a:p>
            <a:pPr>
              <a:spcBef>
                <a:spcPts val="0"/>
              </a:spcBef>
              <a:spcAft>
                <a:spcPts val="600"/>
              </a:spcAft>
            </a:pPr>
            <a:r>
              <a:rPr lang="en-US" sz="2000" b="0" dirty="0" smtClean="0"/>
              <a:t>Smart Meter interference issues in the state of Maine, USA.</a:t>
            </a:r>
          </a:p>
          <a:p>
            <a:pPr>
              <a:spcBef>
                <a:spcPts val="0"/>
              </a:spcBef>
              <a:spcAft>
                <a:spcPts val="600"/>
              </a:spcAft>
            </a:pPr>
            <a:r>
              <a:rPr lang="en-US" sz="2000" b="0" dirty="0" smtClean="0"/>
              <a:t>Discussion of The Commerce Spectrum Management Advisory Committee documents related to unlicensed spectrum.</a:t>
            </a:r>
          </a:p>
          <a:p>
            <a:pPr>
              <a:spcBef>
                <a:spcPts val="0"/>
              </a:spcBef>
              <a:spcAft>
                <a:spcPts val="600"/>
              </a:spcAft>
            </a:pPr>
            <a:r>
              <a:rPr lang="en-US" sz="2000" b="0" dirty="0" smtClean="0"/>
              <a:t>Discussion of speech on the future of spectrum by the  Chief Executive of </a:t>
            </a:r>
            <a:r>
              <a:rPr lang="en-US" sz="2000" b="0" dirty="0" err="1" smtClean="0"/>
              <a:t>Ofcom</a:t>
            </a:r>
            <a:r>
              <a:rPr lang="en-US" sz="2000" b="0" dirty="0" smtClean="0"/>
              <a:t>.</a:t>
            </a:r>
          </a:p>
          <a:p>
            <a:pPr>
              <a:spcBef>
                <a:spcPts val="0"/>
              </a:spcBef>
              <a:spcAft>
                <a:spcPts val="600"/>
              </a:spcAft>
            </a:pPr>
            <a:r>
              <a:rPr lang="en-US" sz="2000" b="0" dirty="0" smtClean="0"/>
              <a:t>Discussion of proposed new broadcast TV standard, ATSC-3, based on OFDM</a:t>
            </a:r>
            <a:r>
              <a:rPr lang="en-US" sz="2000" b="0" dirty="0" smtClean="0"/>
              <a:t>.</a:t>
            </a:r>
          </a:p>
          <a:p>
            <a:pPr>
              <a:spcBef>
                <a:spcPts val="0"/>
              </a:spcBef>
              <a:spcAft>
                <a:spcPts val="600"/>
              </a:spcAft>
            </a:pPr>
            <a:r>
              <a:rPr lang="en-US" sz="2000" b="0" dirty="0" smtClean="0"/>
              <a:t>Discussion of proposed Air to Ground Link in ISM band.</a:t>
            </a:r>
            <a:endParaRPr lang="en-US" sz="2000" b="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2</a:t>
            </a:fld>
            <a:endParaRPr lang="en-US"/>
          </a:p>
        </p:txBody>
      </p:sp>
      <p:sp>
        <p:nvSpPr>
          <p:cNvPr id="21506" name="Rectangle 2"/>
          <p:cNvSpPr>
            <a:spLocks noGrp="1" noChangeArrowheads="1"/>
          </p:cNvSpPr>
          <p:nvPr>
            <p:ph type="title"/>
          </p:nvPr>
        </p:nvSpPr>
        <p:spPr/>
        <p:txBody>
          <a:bodyPr/>
          <a:lstStyle/>
          <a:p>
            <a:r>
              <a:rPr lang="en-GB" sz="2800" dirty="0" smtClean="0"/>
              <a:t>Overview</a:t>
            </a:r>
            <a:endParaRPr lang="en-GB" sz="2800" dirty="0"/>
          </a:p>
        </p:txBody>
      </p:sp>
      <p:sp>
        <p:nvSpPr>
          <p:cNvPr id="21507" name="Rectangle 3"/>
          <p:cNvSpPr>
            <a:spLocks noGrp="1" noChangeArrowheads="1"/>
          </p:cNvSpPr>
          <p:nvPr>
            <p:ph type="body" idx="1"/>
          </p:nvPr>
        </p:nvSpPr>
        <p:spPr/>
        <p:txBody>
          <a:bodyPr/>
          <a:lstStyle/>
          <a:p>
            <a:r>
              <a:rPr lang="en-US" sz="2000" b="0" dirty="0" smtClean="0"/>
              <a:t>This document introduces the regulatory issues to be considered during the Jacksonville meetings of the RR-TAG.</a:t>
            </a:r>
          </a:p>
          <a:p>
            <a:r>
              <a:rPr lang="en-US" sz="2000" b="0" dirty="0" smtClean="0"/>
              <a:t>Specific action may be taken by the RR-TAG in response to the proceedings reviewed.</a:t>
            </a:r>
          </a:p>
          <a:p>
            <a:r>
              <a:rPr lang="en-US" sz="2000" b="0" dirty="0" smtClean="0"/>
              <a:t>The RR-TAG depends on working group interest and participation to support the efforts to draft submissions to proceedings.</a:t>
            </a:r>
            <a:endParaRPr lang="en-US" sz="2000" b="0"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3</a:t>
            </a:fld>
            <a:endParaRPr lang="en-US"/>
          </a:p>
        </p:txBody>
      </p:sp>
      <p:sp>
        <p:nvSpPr>
          <p:cNvPr id="21506" name="Rectangle 2"/>
          <p:cNvSpPr>
            <a:spLocks noGrp="1" noChangeArrowheads="1"/>
          </p:cNvSpPr>
          <p:nvPr>
            <p:ph type="title"/>
          </p:nvPr>
        </p:nvSpPr>
        <p:spPr/>
        <p:txBody>
          <a:bodyPr/>
          <a:lstStyle/>
          <a:p>
            <a:r>
              <a:rPr lang="en-GB" sz="2800" dirty="0" smtClean="0"/>
              <a:t>FCC Proceedings List</a:t>
            </a:r>
            <a:endParaRPr lang="en-GB" sz="2800" dirty="0"/>
          </a:p>
        </p:txBody>
      </p:sp>
      <p:sp>
        <p:nvSpPr>
          <p:cNvPr id="21507" name="Rectangle 3"/>
          <p:cNvSpPr>
            <a:spLocks noGrp="1" noChangeArrowheads="1"/>
          </p:cNvSpPr>
          <p:nvPr>
            <p:ph type="body" idx="1"/>
          </p:nvPr>
        </p:nvSpPr>
        <p:spPr/>
        <p:txBody>
          <a:bodyPr/>
          <a:lstStyle/>
          <a:p>
            <a:pPr>
              <a:spcBef>
                <a:spcPts val="0"/>
              </a:spcBef>
              <a:spcAft>
                <a:spcPts val="600"/>
              </a:spcAft>
            </a:pPr>
            <a:r>
              <a:rPr lang="en-US" sz="2000" b="0" dirty="0" smtClean="0"/>
              <a:t>Additional Spectrum for Medical Devices in 413-457 MHz FCC R&amp;O (18-11/97r0).</a:t>
            </a:r>
          </a:p>
          <a:p>
            <a:pPr>
              <a:spcBef>
                <a:spcPts val="0"/>
              </a:spcBef>
              <a:spcAft>
                <a:spcPts val="600"/>
              </a:spcAft>
            </a:pPr>
            <a:r>
              <a:rPr lang="en-US" sz="2000" b="0" dirty="0" smtClean="0"/>
              <a:t>Petition for Rulemaking by Lockheed Martin re: 433 MHz RFID Operation Under FCC Part 15 Rules, (18-11/101r0).</a:t>
            </a:r>
          </a:p>
          <a:p>
            <a:pPr>
              <a:spcBef>
                <a:spcPts val="0"/>
              </a:spcBef>
              <a:spcAft>
                <a:spcPts val="600"/>
              </a:spcAft>
            </a:pPr>
            <a:r>
              <a:rPr lang="en-US" sz="2000" b="0" dirty="0" smtClean="0"/>
              <a:t>FCC OET Seeks Comment on Requests for Waiver of Section 15.712(b) to Register Certain TV Receive Sites in the TV Bands Database (18-11/103r0).</a:t>
            </a:r>
          </a:p>
          <a:p>
            <a:pPr>
              <a:spcBef>
                <a:spcPts val="0"/>
              </a:spcBef>
              <a:spcAft>
                <a:spcPts val="600"/>
              </a:spcAft>
            </a:pPr>
            <a:r>
              <a:rPr lang="en-US" sz="2000" b="0" dirty="0" smtClean="0"/>
              <a:t>FCC NPRM/R&amp;O related to radiolocation in the 78-81 GHz band (18-12/001r0).</a:t>
            </a:r>
          </a:p>
          <a:p>
            <a:pPr>
              <a:spcBef>
                <a:spcPts val="0"/>
              </a:spcBef>
              <a:spcAft>
                <a:spcPts val="600"/>
              </a:spcAft>
            </a:pPr>
            <a:endParaRPr lang="en-US" sz="2000" b="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4</a:t>
            </a:fld>
            <a:endParaRPr lang="en-US"/>
          </a:p>
        </p:txBody>
      </p:sp>
      <p:sp>
        <p:nvSpPr>
          <p:cNvPr id="21506" name="Rectangle 2"/>
          <p:cNvSpPr>
            <a:spLocks noGrp="1" noChangeArrowheads="1"/>
          </p:cNvSpPr>
          <p:nvPr>
            <p:ph type="title"/>
          </p:nvPr>
        </p:nvSpPr>
        <p:spPr/>
        <p:txBody>
          <a:bodyPr/>
          <a:lstStyle/>
          <a:p>
            <a:r>
              <a:rPr lang="en-GB" sz="2800" dirty="0" smtClean="0"/>
              <a:t>Spectrum for Medical Devices </a:t>
            </a:r>
            <a:br>
              <a:rPr lang="en-GB" sz="2800" dirty="0" smtClean="0"/>
            </a:br>
            <a:r>
              <a:rPr lang="en-GB" sz="2800" dirty="0" smtClean="0"/>
              <a:t>in 413-457 MHz Band, 18-11/97r0</a:t>
            </a:r>
            <a:endParaRPr lang="en-GB" sz="2800" dirty="0"/>
          </a:p>
        </p:txBody>
      </p:sp>
      <p:sp>
        <p:nvSpPr>
          <p:cNvPr id="21507" name="Rectangle 3"/>
          <p:cNvSpPr>
            <a:spLocks noGrp="1" noChangeArrowheads="1"/>
          </p:cNvSpPr>
          <p:nvPr>
            <p:ph type="body" idx="1"/>
          </p:nvPr>
        </p:nvSpPr>
        <p:spPr/>
        <p:txBody>
          <a:bodyPr/>
          <a:lstStyle/>
          <a:p>
            <a:r>
              <a:rPr lang="en-US" sz="2000" b="0" dirty="0" smtClean="0"/>
              <a:t>Title: Amendment of Parts 2 and 95 of the Commission’s Rules to Provide Additional Spectrum for the Medical Device </a:t>
            </a:r>
            <a:r>
              <a:rPr lang="en-US" sz="2000" b="0" dirty="0" err="1" smtClean="0"/>
              <a:t>Radiocommunication</a:t>
            </a:r>
            <a:r>
              <a:rPr lang="en-US" sz="2000" b="0" dirty="0" smtClean="0"/>
              <a:t> Service in the 413-457 MHz band.</a:t>
            </a:r>
          </a:p>
          <a:p>
            <a:r>
              <a:rPr lang="en-US" sz="2000" b="0" dirty="0" smtClean="0"/>
              <a:t>Summary: “</a:t>
            </a:r>
            <a:r>
              <a:rPr lang="en-US" sz="1800" b="0" dirty="0" smtClean="0"/>
              <a:t>By this Report and Order, we expand the Medical Device </a:t>
            </a:r>
            <a:r>
              <a:rPr lang="en-US" sz="1800" b="0" dirty="0" err="1" smtClean="0"/>
              <a:t>Radiocommunication</a:t>
            </a:r>
            <a:r>
              <a:rPr lang="en-US" sz="1800" b="0" dirty="0" smtClean="0"/>
              <a:t> (</a:t>
            </a:r>
            <a:r>
              <a:rPr lang="en-US" sz="1800" b="0" dirty="0" err="1" smtClean="0"/>
              <a:t>MedRadio</a:t>
            </a:r>
            <a:r>
              <a:rPr lang="en-US" sz="1800" b="0" dirty="0" smtClean="0"/>
              <a:t>) Service under Part 95 of the Commission’s rules to permit the use of new wideband medical implant devices that employ neuromuscular </a:t>
            </a:r>
            <a:r>
              <a:rPr lang="en-US" sz="1800" b="0" dirty="0" err="1" smtClean="0"/>
              <a:t>microstimulation</a:t>
            </a:r>
            <a:r>
              <a:rPr lang="en-US" sz="1800" b="0" dirty="0" smtClean="0"/>
              <a:t> techniques to restore sensation, mobility, and other functions to paralyzed limbs and organs. …The rules we adopt will allow these new types of </a:t>
            </a:r>
            <a:r>
              <a:rPr lang="en-US" sz="1800" b="0" dirty="0" err="1" smtClean="0"/>
              <a:t>MedRadio</a:t>
            </a:r>
            <a:r>
              <a:rPr lang="en-US" sz="1800" b="0" dirty="0" smtClean="0"/>
              <a:t> devices to access 24 megahertz of spectrum in the 413-419 MHz, 426-432 MHz, 438-444 MHz, and 451-457 MHz bands on a secondary basis.”</a:t>
            </a:r>
          </a:p>
          <a:p>
            <a:r>
              <a:rPr lang="en-US" sz="1800" b="0" dirty="0" smtClean="0"/>
              <a:t>This is an informational item, no action needs to be taken by the RR-TAG.</a:t>
            </a:r>
          </a:p>
          <a:p>
            <a:endParaRPr lang="en-US" sz="2000" b="0" dirty="0" smtClean="0"/>
          </a:p>
          <a:p>
            <a:pPr>
              <a:spcBef>
                <a:spcPts val="0"/>
              </a:spcBef>
              <a:spcAft>
                <a:spcPts val="600"/>
              </a:spcAft>
            </a:pPr>
            <a:endParaRPr lang="en-US" sz="2000" b="0" dirty="0" smtClean="0"/>
          </a:p>
          <a:p>
            <a:pPr>
              <a:spcBef>
                <a:spcPts val="0"/>
              </a:spcBef>
              <a:spcAft>
                <a:spcPts val="600"/>
              </a:spcAft>
            </a:pPr>
            <a:endParaRPr lang="en-US" sz="2000" b="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5</a:t>
            </a:fld>
            <a:endParaRPr lang="en-US"/>
          </a:p>
        </p:txBody>
      </p:sp>
      <p:sp>
        <p:nvSpPr>
          <p:cNvPr id="21506" name="Rectangle 2"/>
          <p:cNvSpPr>
            <a:spLocks noGrp="1" noChangeArrowheads="1"/>
          </p:cNvSpPr>
          <p:nvPr>
            <p:ph type="title"/>
          </p:nvPr>
        </p:nvSpPr>
        <p:spPr>
          <a:xfrm>
            <a:off x="685800" y="685800"/>
            <a:ext cx="7772400" cy="990600"/>
          </a:xfrm>
        </p:spPr>
        <p:txBody>
          <a:bodyPr/>
          <a:lstStyle/>
          <a:p>
            <a:r>
              <a:rPr lang="en-US" sz="2800" dirty="0" smtClean="0"/>
              <a:t>Petition for Rulemaking by Lockheed Martin </a:t>
            </a:r>
            <a:br>
              <a:rPr lang="en-US" sz="2800" dirty="0" smtClean="0"/>
            </a:br>
            <a:r>
              <a:rPr lang="en-US" sz="2800" dirty="0" smtClean="0"/>
              <a:t>re: 433 MHz RFID Operation, (18-11/101r0)</a:t>
            </a:r>
            <a:endParaRPr lang="en-GB" sz="2800" dirty="0"/>
          </a:p>
        </p:txBody>
      </p:sp>
      <p:sp>
        <p:nvSpPr>
          <p:cNvPr id="21507" name="Rectangle 3"/>
          <p:cNvSpPr>
            <a:spLocks noGrp="1" noChangeArrowheads="1"/>
          </p:cNvSpPr>
          <p:nvPr>
            <p:ph type="body" idx="1"/>
          </p:nvPr>
        </p:nvSpPr>
        <p:spPr>
          <a:xfrm>
            <a:off x="685800" y="1905000"/>
            <a:ext cx="7772400" cy="4114800"/>
          </a:xfrm>
        </p:spPr>
        <p:txBody>
          <a:bodyPr/>
          <a:lstStyle/>
          <a:p>
            <a:pPr>
              <a:spcBef>
                <a:spcPts val="0"/>
              </a:spcBef>
              <a:spcAft>
                <a:spcPts val="600"/>
              </a:spcAft>
            </a:pPr>
            <a:r>
              <a:rPr lang="en-US" sz="2000" b="0" dirty="0" smtClean="0"/>
              <a:t>Changes sought by petition:</a:t>
            </a:r>
          </a:p>
          <a:p>
            <a:pPr lvl="1">
              <a:spcBef>
                <a:spcPts val="0"/>
              </a:spcBef>
              <a:spcAft>
                <a:spcPts val="600"/>
              </a:spcAft>
            </a:pPr>
            <a:r>
              <a:rPr lang="en-US" sz="1600" b="0" dirty="0" smtClean="0"/>
              <a:t>Permitting a limited increase of the usable frequency range from presently allowed 433.5-434.5 MHz to a wider range, 433.05-434.79 MHz.</a:t>
            </a:r>
          </a:p>
          <a:p>
            <a:pPr lvl="1">
              <a:spcBef>
                <a:spcPts val="0"/>
              </a:spcBef>
              <a:spcAft>
                <a:spcPts val="600"/>
              </a:spcAft>
            </a:pPr>
            <a:r>
              <a:rPr lang="en-US" sz="1600" b="0" dirty="0" smtClean="0"/>
              <a:t>Introducing a Listen Before Talk (LBT) protocol.</a:t>
            </a:r>
          </a:p>
          <a:p>
            <a:pPr lvl="1">
              <a:spcBef>
                <a:spcPts val="0"/>
              </a:spcBef>
              <a:spcAft>
                <a:spcPts val="600"/>
              </a:spcAft>
            </a:pPr>
            <a:r>
              <a:rPr lang="en-US" sz="1600" b="0" dirty="0" smtClean="0"/>
              <a:t>Adopting a new timing rule that allows a maximum duration of transmission of 10 seconds for a single device and a minimum silent period of 1 second.</a:t>
            </a:r>
          </a:p>
          <a:p>
            <a:pPr lvl="1">
              <a:spcBef>
                <a:spcPts val="0"/>
              </a:spcBef>
              <a:spcAft>
                <a:spcPts val="600"/>
              </a:spcAft>
            </a:pPr>
            <a:r>
              <a:rPr lang="en-US" sz="1600" b="0" dirty="0" smtClean="0"/>
              <a:t>Allowing bi-directional communications between two devices for a maximum period of 10 seconds after which both devices must commence a silent period of at least 1 second.</a:t>
            </a:r>
          </a:p>
          <a:p>
            <a:pPr lvl="1">
              <a:spcBef>
                <a:spcPts val="0"/>
              </a:spcBef>
              <a:spcAft>
                <a:spcPts val="600"/>
              </a:spcAft>
            </a:pPr>
            <a:r>
              <a:rPr lang="en-US" sz="1600" b="0" dirty="0" smtClean="0"/>
              <a:t>Allowing an EIRP of 1 </a:t>
            </a:r>
            <a:r>
              <a:rPr lang="en-US" sz="1600" b="0" dirty="0" err="1" smtClean="0"/>
              <a:t>mW</a:t>
            </a:r>
            <a:r>
              <a:rPr lang="en-US" sz="1600" b="0" dirty="0" smtClean="0"/>
              <a:t> Peak and a total maximum EIRP across the entire band of 3 </a:t>
            </a:r>
            <a:r>
              <a:rPr lang="en-US" sz="1600" b="0" dirty="0" err="1" smtClean="0"/>
              <a:t>mW</a:t>
            </a:r>
            <a:r>
              <a:rPr lang="en-US" sz="1600" b="0" dirty="0" smtClean="0"/>
              <a:t> Peak. Similarly, for the field strength at 3 meters, adopting a level of 57,700 </a:t>
            </a:r>
            <a:r>
              <a:rPr lang="en-US" sz="1600" b="0" dirty="0" err="1" smtClean="0"/>
              <a:t>uV/m</a:t>
            </a:r>
            <a:r>
              <a:rPr lang="en-US" sz="1600" b="0" dirty="0" smtClean="0"/>
              <a:t> Peak with a resolution bandwidth of 100 kHz. The averaging requirements specified in 47 C.F.R. § 15.35 do not apply.</a:t>
            </a:r>
            <a:endParaRPr lang="en-US" sz="16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6</a:t>
            </a:fld>
            <a:endParaRPr lang="en-US"/>
          </a:p>
        </p:txBody>
      </p:sp>
      <p:sp>
        <p:nvSpPr>
          <p:cNvPr id="21506" name="Rectangle 2"/>
          <p:cNvSpPr>
            <a:spLocks noGrp="1" noChangeArrowheads="1"/>
          </p:cNvSpPr>
          <p:nvPr>
            <p:ph type="title"/>
          </p:nvPr>
        </p:nvSpPr>
        <p:spPr>
          <a:xfrm>
            <a:off x="685800" y="685800"/>
            <a:ext cx="7772400" cy="990600"/>
          </a:xfrm>
        </p:spPr>
        <p:txBody>
          <a:bodyPr/>
          <a:lstStyle/>
          <a:p>
            <a:r>
              <a:rPr lang="en-US" sz="2800" dirty="0" smtClean="0"/>
              <a:t>Petition re: 433 MHz RFID Operation (continued)</a:t>
            </a:r>
            <a:endParaRPr lang="en-GB" sz="2800" dirty="0"/>
          </a:p>
        </p:txBody>
      </p:sp>
      <p:sp>
        <p:nvSpPr>
          <p:cNvPr id="21507" name="Rectangle 3"/>
          <p:cNvSpPr>
            <a:spLocks noGrp="1" noChangeArrowheads="1"/>
          </p:cNvSpPr>
          <p:nvPr>
            <p:ph type="body" idx="1"/>
          </p:nvPr>
        </p:nvSpPr>
        <p:spPr>
          <a:xfrm>
            <a:off x="685800" y="1981200"/>
            <a:ext cx="7772400" cy="4267200"/>
          </a:xfrm>
        </p:spPr>
        <p:txBody>
          <a:bodyPr/>
          <a:lstStyle/>
          <a:p>
            <a:pPr>
              <a:spcBef>
                <a:spcPts val="0"/>
              </a:spcBef>
              <a:spcAft>
                <a:spcPts val="600"/>
              </a:spcAft>
            </a:pPr>
            <a:r>
              <a:rPr lang="en-US" sz="2000" b="0" dirty="0" smtClean="0"/>
              <a:t>Additional changes:</a:t>
            </a:r>
          </a:p>
          <a:p>
            <a:pPr lvl="1">
              <a:spcBef>
                <a:spcPts val="0"/>
              </a:spcBef>
              <a:spcAft>
                <a:spcPts val="600"/>
              </a:spcAft>
            </a:pPr>
            <a:r>
              <a:rPr lang="en-US" sz="1600" dirty="0" smtClean="0"/>
              <a:t>Retaining the spurious emission level contained in 47 C.F.R. § 15.209.</a:t>
            </a:r>
          </a:p>
          <a:p>
            <a:pPr lvl="1">
              <a:spcBef>
                <a:spcPts val="0"/>
              </a:spcBef>
              <a:spcAft>
                <a:spcPts val="600"/>
              </a:spcAft>
            </a:pPr>
            <a:r>
              <a:rPr lang="en-US" sz="1600" dirty="0" smtClean="0"/>
              <a:t>Retaining the existing exclusion zone of 40 km around five Federal Government radar sites.</a:t>
            </a:r>
          </a:p>
          <a:p>
            <a:pPr lvl="1">
              <a:spcBef>
                <a:spcPts val="0"/>
              </a:spcBef>
              <a:spcAft>
                <a:spcPts val="600"/>
              </a:spcAft>
            </a:pPr>
            <a:r>
              <a:rPr lang="en-US" sz="1600" dirty="0" smtClean="0"/>
              <a:t>The proposed rule would not require end user registration of 433 MHz RFID devices.</a:t>
            </a:r>
          </a:p>
          <a:p>
            <a:pPr lvl="1">
              <a:spcBef>
                <a:spcPts val="0"/>
              </a:spcBef>
              <a:spcAft>
                <a:spcPts val="600"/>
              </a:spcAft>
            </a:pPr>
            <a:r>
              <a:rPr lang="en-US" sz="1600" dirty="0" smtClean="0"/>
              <a:t>The proposed rule removes the restriction in Section 15.240, but not in Section 15.231, that limits RFID operations to shipping container applications in commercial and industrial areas.</a:t>
            </a:r>
          </a:p>
          <a:p>
            <a:pPr>
              <a:spcBef>
                <a:spcPts val="0"/>
              </a:spcBef>
              <a:spcAft>
                <a:spcPts val="600"/>
              </a:spcAft>
            </a:pPr>
            <a:r>
              <a:rPr lang="en-US" sz="2000" b="0" dirty="0" smtClean="0"/>
              <a:t>Public Notice dated December 14, 2011.</a:t>
            </a:r>
          </a:p>
          <a:p>
            <a:pPr>
              <a:spcBef>
                <a:spcPts val="0"/>
              </a:spcBef>
              <a:spcAft>
                <a:spcPts val="600"/>
              </a:spcAft>
            </a:pPr>
            <a:r>
              <a:rPr lang="en-US" sz="2000" b="0" dirty="0" smtClean="0"/>
              <a:t>Interested persons may file statements opposing or supporting the Petition for Rulemakings listed herein within 30 days, or as noted. </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7</a:t>
            </a:fld>
            <a:endParaRPr lang="en-US"/>
          </a:p>
        </p:txBody>
      </p:sp>
      <p:sp>
        <p:nvSpPr>
          <p:cNvPr id="21506" name="Rectangle 2"/>
          <p:cNvSpPr>
            <a:spLocks noGrp="1" noChangeArrowheads="1"/>
          </p:cNvSpPr>
          <p:nvPr>
            <p:ph type="title"/>
          </p:nvPr>
        </p:nvSpPr>
        <p:spPr>
          <a:xfrm>
            <a:off x="685800" y="685800"/>
            <a:ext cx="7772400" cy="1600200"/>
          </a:xfrm>
        </p:spPr>
        <p:txBody>
          <a:bodyPr/>
          <a:lstStyle/>
          <a:p>
            <a:pPr>
              <a:spcBef>
                <a:spcPts val="0"/>
              </a:spcBef>
              <a:spcAft>
                <a:spcPts val="600"/>
              </a:spcAft>
            </a:pPr>
            <a:r>
              <a:rPr lang="en-US" sz="2800" dirty="0" smtClean="0"/>
              <a:t>FCC Seeks Comment on Requests for Waiver of Section 15.712(b) to Register Certain TV Receive Sites in the TV Bands Database, (18-11/103r0).</a:t>
            </a:r>
          </a:p>
        </p:txBody>
      </p:sp>
      <p:sp>
        <p:nvSpPr>
          <p:cNvPr id="21507" name="Rectangle 3"/>
          <p:cNvSpPr>
            <a:spLocks noGrp="1" noChangeArrowheads="1"/>
          </p:cNvSpPr>
          <p:nvPr>
            <p:ph type="body" idx="1"/>
          </p:nvPr>
        </p:nvSpPr>
        <p:spPr>
          <a:xfrm>
            <a:off x="685800" y="2438400"/>
            <a:ext cx="7772400" cy="3657600"/>
          </a:xfrm>
        </p:spPr>
        <p:txBody>
          <a:bodyPr/>
          <a:lstStyle/>
          <a:p>
            <a:pPr>
              <a:spcBef>
                <a:spcPts val="0"/>
              </a:spcBef>
              <a:spcAft>
                <a:spcPts val="600"/>
              </a:spcAft>
            </a:pPr>
            <a:r>
              <a:rPr lang="en-US" sz="2000" b="0" dirty="0" smtClean="0"/>
              <a:t>By this Public Notice, we invite interested parties to file comments on seventeen parties’ requests for waivers of Section 15.712(b) of the Commission’s rules to register low power TV and Multichannel Video Program Distributor (MVPD) receive sites that are more than 80 km outside the protected contour of the TV stations being received in the TV bands database.</a:t>
            </a:r>
          </a:p>
          <a:p>
            <a:pPr>
              <a:spcBef>
                <a:spcPts val="0"/>
              </a:spcBef>
              <a:spcAft>
                <a:spcPts val="600"/>
              </a:spcAft>
            </a:pPr>
            <a:r>
              <a:rPr lang="en-US" sz="2000" b="0" dirty="0" smtClean="0"/>
              <a:t>Comments due by: January 30, 2012.</a:t>
            </a:r>
          </a:p>
          <a:p>
            <a:pPr>
              <a:spcBef>
                <a:spcPts val="0"/>
              </a:spcBef>
              <a:spcAft>
                <a:spcPts val="600"/>
              </a:spcAft>
            </a:pPr>
            <a:r>
              <a:rPr lang="en-US" sz="2000" b="0" dirty="0" smtClean="0"/>
              <a:t>Reply Comments due by: February 14, 2012. </a:t>
            </a:r>
          </a:p>
          <a:p>
            <a:pPr>
              <a:spcBef>
                <a:spcPts val="0"/>
              </a:spcBef>
              <a:spcAft>
                <a:spcPts val="600"/>
              </a:spcAft>
            </a:pPr>
            <a:endParaRPr lang="en-US" sz="2000" b="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8</a:t>
            </a:fld>
            <a:endParaRPr lang="en-US"/>
          </a:p>
        </p:txBody>
      </p:sp>
      <p:sp>
        <p:nvSpPr>
          <p:cNvPr id="21506" name="Rectangle 2"/>
          <p:cNvSpPr>
            <a:spLocks noGrp="1" noChangeArrowheads="1"/>
          </p:cNvSpPr>
          <p:nvPr>
            <p:ph type="title"/>
          </p:nvPr>
        </p:nvSpPr>
        <p:spPr/>
        <p:txBody>
          <a:bodyPr/>
          <a:lstStyle/>
          <a:p>
            <a:pPr>
              <a:spcBef>
                <a:spcPts val="0"/>
              </a:spcBef>
              <a:spcAft>
                <a:spcPts val="600"/>
              </a:spcAft>
            </a:pPr>
            <a:r>
              <a:rPr lang="en-US" sz="2800" dirty="0" smtClean="0"/>
              <a:t>FCC NPRM/R&amp;O related to radiolocation in the 78-81 GHz band, (18-12/001r0).</a:t>
            </a:r>
          </a:p>
        </p:txBody>
      </p:sp>
      <p:sp>
        <p:nvSpPr>
          <p:cNvPr id="21507" name="Rectangle 3"/>
          <p:cNvSpPr>
            <a:spLocks noGrp="1" noChangeArrowheads="1"/>
          </p:cNvSpPr>
          <p:nvPr>
            <p:ph type="body" idx="1"/>
          </p:nvPr>
        </p:nvSpPr>
        <p:spPr>
          <a:xfrm>
            <a:off x="685800" y="1905000"/>
            <a:ext cx="7772400" cy="4267200"/>
          </a:xfrm>
        </p:spPr>
        <p:txBody>
          <a:bodyPr/>
          <a:lstStyle/>
          <a:p>
            <a:r>
              <a:rPr lang="en-US" sz="2000" b="0" dirty="0" smtClean="0"/>
              <a:t>Overview extracted from the proceeding introduction:</a:t>
            </a:r>
          </a:p>
          <a:p>
            <a:pPr lvl="1"/>
            <a:r>
              <a:rPr lang="en-US" sz="1600" b="0" dirty="0" smtClean="0"/>
              <a:t>“Foreign object debris (FOD) at airports …can seriously threaten the safety of airport personnel and airline passengers and can have a negative impact on airport logistics and operations.” </a:t>
            </a:r>
          </a:p>
          <a:p>
            <a:pPr lvl="1"/>
            <a:r>
              <a:rPr lang="en-US" sz="1600" b="0" dirty="0" smtClean="0"/>
              <a:t>“</a:t>
            </a:r>
            <a:r>
              <a:rPr lang="en-US" sz="1600" b="0" dirty="0" err="1" smtClean="0"/>
              <a:t>Trex</a:t>
            </a:r>
            <a:r>
              <a:rPr lang="en-US" sz="1600" b="0" dirty="0" smtClean="0"/>
              <a:t> Enterprises Corporation (</a:t>
            </a:r>
            <a:r>
              <a:rPr lang="en-US" sz="1600" b="0" dirty="0" err="1" smtClean="0"/>
              <a:t>Trex</a:t>
            </a:r>
            <a:r>
              <a:rPr lang="en-US" sz="1600" b="0" dirty="0" smtClean="0"/>
              <a:t>) has developed radar technology that meets the FAA’s guidance and performance specifications for FOD detection equipment and can reduce this risk to personal safety and property by detecting the presence of FOD on airport runways.” </a:t>
            </a:r>
          </a:p>
          <a:p>
            <a:pPr lvl="1"/>
            <a:r>
              <a:rPr lang="en-US" sz="1600" b="0" dirty="0" smtClean="0"/>
              <a:t>“In this Notice of Proposed Rule Making and Order, we seek comment on the best way to enable the use of this new safety-related technology, and in the interim we grant </a:t>
            </a:r>
            <a:r>
              <a:rPr lang="en-US" sz="1600" b="0" dirty="0" err="1" smtClean="0"/>
              <a:t>Trex’s</a:t>
            </a:r>
            <a:r>
              <a:rPr lang="en-US" sz="1600" b="0" dirty="0" smtClean="0"/>
              <a:t> request for a waiver to permit certification and use of FOD radar detection equipment operating in the 78- 81 GHz band, pending the outcome of this rulemaking proceeding.” </a:t>
            </a:r>
            <a:endParaRPr lang="en-US" dirty="0" smtClean="0"/>
          </a:p>
          <a:p>
            <a:pPr lvl="1"/>
            <a:r>
              <a:rPr lang="en-US" b="0" dirty="0" smtClean="0"/>
              <a:t>Comments due February 10, 2012.</a:t>
            </a:r>
          </a:p>
          <a:p>
            <a:pPr lvl="1"/>
            <a:r>
              <a:rPr lang="en-US" dirty="0" smtClean="0"/>
              <a:t>Reply Comments due February 27, 2012.</a:t>
            </a:r>
            <a:endParaRPr lang="en-US" b="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9</a:t>
            </a:fld>
            <a:endParaRPr lang="en-US"/>
          </a:p>
        </p:txBody>
      </p:sp>
      <p:sp>
        <p:nvSpPr>
          <p:cNvPr id="21506" name="Rectangle 2"/>
          <p:cNvSpPr>
            <a:spLocks noGrp="1" noChangeArrowheads="1"/>
          </p:cNvSpPr>
          <p:nvPr>
            <p:ph type="title"/>
          </p:nvPr>
        </p:nvSpPr>
        <p:spPr/>
        <p:txBody>
          <a:bodyPr/>
          <a:lstStyle/>
          <a:p>
            <a:r>
              <a:rPr lang="en-GB" sz="2800" dirty="0" smtClean="0"/>
              <a:t>ITU-R Documents List</a:t>
            </a:r>
            <a:endParaRPr lang="en-GB" sz="2800" dirty="0"/>
          </a:p>
        </p:txBody>
      </p:sp>
      <p:sp>
        <p:nvSpPr>
          <p:cNvPr id="21507" name="Rectangle 3"/>
          <p:cNvSpPr>
            <a:spLocks noGrp="1" noChangeArrowheads="1"/>
          </p:cNvSpPr>
          <p:nvPr>
            <p:ph type="body" idx="1"/>
          </p:nvPr>
        </p:nvSpPr>
        <p:spPr/>
        <p:txBody>
          <a:bodyPr/>
          <a:lstStyle/>
          <a:p>
            <a:pPr>
              <a:spcBef>
                <a:spcPts val="0"/>
              </a:spcBef>
              <a:spcAft>
                <a:spcPts val="600"/>
              </a:spcAft>
            </a:pPr>
            <a:r>
              <a:rPr lang="en-US" sz="2000" b="0" dirty="0" smtClean="0"/>
              <a:t>Liaison to ITU-R SG 1 SG 5 on Narrowband Wireless Home Networking from ITU-T, (18-11/95r0).</a:t>
            </a:r>
          </a:p>
          <a:p>
            <a:pPr>
              <a:spcBef>
                <a:spcPts val="0"/>
              </a:spcBef>
              <a:spcAft>
                <a:spcPts val="600"/>
              </a:spcAft>
            </a:pPr>
            <a:r>
              <a:rPr lang="en-US" sz="2000" b="0" dirty="0" smtClean="0"/>
              <a:t>Liaison to Ext Orgs on WASN Systems from ITU-R WP 5A, (18-11/96r0).</a:t>
            </a:r>
          </a:p>
          <a:p>
            <a:pPr>
              <a:spcBef>
                <a:spcPts val="0"/>
              </a:spcBef>
              <a:spcAft>
                <a:spcPts val="600"/>
              </a:spcAft>
            </a:pPr>
            <a:r>
              <a:rPr lang="en-US" sz="2000" b="0" dirty="0" smtClean="0"/>
              <a:t>Update on ITU-R Question 236/1, features of wireless power grid management systems, (18-11/79r0 in Annex 1)</a:t>
            </a:r>
          </a:p>
          <a:p>
            <a:pPr>
              <a:spcBef>
                <a:spcPts val="0"/>
              </a:spcBef>
              <a:spcAft>
                <a:spcPts val="600"/>
              </a:spcAft>
            </a:pPr>
            <a:r>
              <a:rPr lang="en-US" sz="2000" b="0" dirty="0" smtClean="0"/>
              <a:t>Frequency ranges for global or regional harmonization of short range devices, ITU-R SM.1896, (18-11/102r0).</a:t>
            </a:r>
          </a:p>
          <a:p>
            <a:pPr>
              <a:spcBef>
                <a:spcPts val="0"/>
              </a:spcBef>
              <a:spcAft>
                <a:spcPts val="600"/>
              </a:spcAft>
            </a:pPr>
            <a:r>
              <a:rPr lang="en-US" sz="2000" b="0" dirty="0" smtClean="0"/>
              <a:t>We will review these documents and determine if further action is appropriate.</a:t>
            </a:r>
          </a:p>
        </p:txBody>
      </p:sp>
    </p:spTree>
  </p:cSld>
  <p:clrMapOvr>
    <a:masterClrMapping/>
  </p:clrMapOvr>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198</TotalTime>
  <Words>1366</Words>
  <Application>Microsoft Macintosh PowerPoint</Application>
  <PresentationFormat>On-screen Show (4:3)</PresentationFormat>
  <Paragraphs>93</Paragraphs>
  <Slides>10</Slides>
  <Notes>1</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802-18-Submission</vt:lpstr>
      <vt:lpstr>Document</vt:lpstr>
      <vt:lpstr>RR-TAG Opening Report</vt:lpstr>
      <vt:lpstr>Overview</vt:lpstr>
      <vt:lpstr>FCC Proceedings List</vt:lpstr>
      <vt:lpstr>Spectrum for Medical Devices  in 413-457 MHz Band, 18-11/97r0</vt:lpstr>
      <vt:lpstr>Petition for Rulemaking by Lockheed Martin  re: 433 MHz RFID Operation, (18-11/101r0)</vt:lpstr>
      <vt:lpstr>Petition re: 433 MHz RFID Operation (continued)</vt:lpstr>
      <vt:lpstr>FCC Seeks Comment on Requests for Waiver of Section 15.712(b) to Register Certain TV Receive Sites in the TV Bands Database, (18-11/103r0).</vt:lpstr>
      <vt:lpstr>FCC NPRM/R&amp;O related to radiolocation in the 78-81 GHz band, (18-12/001r0).</vt:lpstr>
      <vt:lpstr>ITU-R Documents List</vt:lpstr>
      <vt:lpstr>Other Issues for Discussion</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Opening Report Jan 2012 Jacksonville</dc:title>
  <dc:subject/>
  <dc:creator>John H Notor</dc:creator>
  <cp:keywords/>
  <dc:description/>
  <cp:lastModifiedBy>John H Notor</cp:lastModifiedBy>
  <cp:revision>51</cp:revision>
  <cp:lastPrinted>2012-01-11T22:16:33Z</cp:lastPrinted>
  <dcterms:created xsi:type="dcterms:W3CDTF">2012-01-16T00:22:06Z</dcterms:created>
  <dcterms:modified xsi:type="dcterms:W3CDTF">2012-01-16T00:24:24Z</dcterms:modified>
  <cp:category/>
</cp:coreProperties>
</file>