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Default Extension="doc" ContentType="application/msword"/>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Default Extension="pict" ContentType="image/pict"/>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11"/>
  </p:notesMasterIdLst>
  <p:handoutMasterIdLst>
    <p:handoutMasterId r:id="rId12"/>
  </p:handoutMasterIdLst>
  <p:sldIdLst>
    <p:sldId id="269" r:id="rId2"/>
    <p:sldId id="257" r:id="rId3"/>
    <p:sldId id="258" r:id="rId4"/>
    <p:sldId id="273" r:id="rId5"/>
    <p:sldId id="271" r:id="rId6"/>
    <p:sldId id="272" r:id="rId7"/>
    <p:sldId id="265" r:id="rId8"/>
    <p:sldId id="266" r:id="rId9"/>
    <p:sldId id="270"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137" d="100"/>
          <a:sy n="137" d="100"/>
        </p:scale>
        <p:origin x="-87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19" y="4"/>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802.18/xxr0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Month Year</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06D2A559-34BC-954C-A9B2-B57F7DDDCA76}"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802.18/xxr0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Month Year</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5E93AA-8123-234B-996C-516C0B4AE40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802.18/xxr0</a:t>
            </a:r>
            <a:endParaRPr lang="en-US"/>
          </a:p>
        </p:txBody>
      </p:sp>
      <p:sp>
        <p:nvSpPr>
          <p:cNvPr id="5" name="Rectangle 3"/>
          <p:cNvSpPr>
            <a:spLocks noGrp="1" noChangeArrowheads="1"/>
          </p:cNvSpPr>
          <p:nvPr>
            <p:ph type="dt" idx="1"/>
          </p:nvPr>
        </p:nvSpPr>
        <p:spPr>
          <a:ln/>
        </p:spPr>
        <p:txBody>
          <a:bodyPr/>
          <a:lstStyle/>
          <a:p>
            <a:r>
              <a:rPr lang="en-US" smtClean="0"/>
              <a:t>Month Year</a:t>
            </a:r>
            <a:endParaRPr lang="en-US"/>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55A8463F-843E-AF4F-9153-44A89C542FA2}"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802.18/xxr0</a:t>
            </a:r>
            <a:endParaRPr lang="en-US"/>
          </a:p>
        </p:txBody>
      </p:sp>
      <p:sp>
        <p:nvSpPr>
          <p:cNvPr id="5" name="Rectangle 3"/>
          <p:cNvSpPr>
            <a:spLocks noGrp="1" noChangeArrowheads="1"/>
          </p:cNvSpPr>
          <p:nvPr>
            <p:ph type="dt" idx="1"/>
          </p:nvPr>
        </p:nvSpPr>
        <p:spPr>
          <a:ln/>
        </p:spPr>
        <p:txBody>
          <a:bodyPr/>
          <a:lstStyle/>
          <a:p>
            <a:r>
              <a:rPr lang="en-US" smtClean="0"/>
              <a:t>Month Year</a:t>
            </a:r>
            <a:endParaRPr lang="en-US"/>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19606E68-105E-E441-9CCE-86F4266D46D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F67EE56-951B-5241-A215-C7E092A29F5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5577DA1-41BC-9D4F-9EEB-931B2F4FEFA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B5758B5D-C7A6-8E4F-9E2F-B0971F0030E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660B68AE-A7A7-124D-99B8-8E1B8E5FAD4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38EE7CF6-8773-8142-BBD5-D42FF103A6E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2011</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6FE7891B-34B0-A249-8482-5D03732A676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2011</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8A73184D-2DA6-444B-8EEE-8725922D615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2011</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ABA4C9FC-5A90-874B-80A6-A9D3D0BD5BD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2011</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91F41EE2-8082-064F-9AB7-7FDA8BF6790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2011</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B1385F19-5CCB-F44F-91DC-DC0416B4E38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2011</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C865635-E80E-D74C-A07F-C6C0987306B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November 2011</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John Notor, Notor Research</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6865192-9C63-0D4E-9999-4265AB02D28C}" type="slidenum">
              <a:rPr lang="en-US"/>
              <a:pPr/>
              <a:t>‹#›</a:t>
            </a:fld>
            <a:endParaRPr lang="en-US"/>
          </a:p>
        </p:txBody>
      </p:sp>
      <p:sp>
        <p:nvSpPr>
          <p:cNvPr id="1031" name="Rectangle 7"/>
          <p:cNvSpPr>
            <a:spLocks noChangeArrowheads="1"/>
          </p:cNvSpPr>
          <p:nvPr/>
        </p:nvSpPr>
        <p:spPr bwMode="auto">
          <a:xfrm>
            <a:off x="6096000" y="304800"/>
            <a:ext cx="2209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802.18/xxr0   </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fjallfoss.fcc.gov/ecfs/proceeding/view?z=gzpb9&amp;name=11-49" TargetMode="Externa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2" y="332601"/>
            <a:ext cx="1540849" cy="276999"/>
          </a:xfrm>
        </p:spPr>
        <p:txBody>
          <a:bodyPr/>
          <a:lstStyle/>
          <a:p>
            <a:r>
              <a:rPr lang="en-US" smtClean="0"/>
              <a:t>November 2011</a:t>
            </a:r>
            <a:endParaRPr lang="en-US" dirty="0"/>
          </a:p>
        </p:txBody>
      </p:sp>
      <p:sp>
        <p:nvSpPr>
          <p:cNvPr id="8" name="Footer Placeholder 4"/>
          <p:cNvSpPr>
            <a:spLocks noGrp="1"/>
          </p:cNvSpPr>
          <p:nvPr>
            <p:ph type="ftr" sz="quarter" idx="11"/>
          </p:nvPr>
        </p:nvSpPr>
        <p:spPr/>
        <p:txBody>
          <a:bodyPr/>
          <a:lstStyle/>
          <a:p>
            <a:r>
              <a:rPr lang="en-US" smtClean="0"/>
              <a:t>John Notor, Notor Research</a:t>
            </a:r>
            <a:endParaRPr lang="en-US"/>
          </a:p>
        </p:txBody>
      </p:sp>
      <p:sp>
        <p:nvSpPr>
          <p:cNvPr id="9" name="Slide Number Placeholder 5"/>
          <p:cNvSpPr>
            <a:spLocks noGrp="1"/>
          </p:cNvSpPr>
          <p:nvPr>
            <p:ph type="sldNum" sz="quarter" idx="12"/>
          </p:nvPr>
        </p:nvSpPr>
        <p:spPr/>
        <p:txBody>
          <a:bodyPr/>
          <a:lstStyle/>
          <a:p>
            <a:r>
              <a:rPr lang="en-US"/>
              <a:t>Slide </a:t>
            </a:r>
            <a:fld id="{C426D447-B91C-B94C-94C7-19AA90C8F141}" type="slidenum">
              <a:rPr lang="en-US"/>
              <a:pPr/>
              <a:t>1</a:t>
            </a:fld>
            <a:endParaRPr lang="en-US"/>
          </a:p>
        </p:txBody>
      </p:sp>
      <p:sp>
        <p:nvSpPr>
          <p:cNvPr id="30722" name="Rectangle 2"/>
          <p:cNvSpPr>
            <a:spLocks noGrp="1" noChangeArrowheads="1"/>
          </p:cNvSpPr>
          <p:nvPr>
            <p:ph type="title"/>
          </p:nvPr>
        </p:nvSpPr>
        <p:spPr>
          <a:xfrm>
            <a:off x="685800" y="685800"/>
            <a:ext cx="7848600" cy="1219200"/>
          </a:xfrm>
          <a:noFill/>
          <a:ln/>
        </p:spPr>
        <p:txBody>
          <a:bodyPr/>
          <a:lstStyle/>
          <a:p>
            <a:r>
              <a:rPr lang="en-US" dirty="0" smtClean="0"/>
              <a:t>FCC Actions Related to Progeny LMS</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November 7, 2011</a:t>
            </a:r>
            <a:endParaRPr lang="en-US" sz="2000" b="0" dirty="0"/>
          </a:p>
        </p:txBody>
      </p:sp>
      <p:graphicFrame>
        <p:nvGraphicFramePr>
          <p:cNvPr id="30731" name="Object 11"/>
          <p:cNvGraphicFramePr>
            <a:graphicFrameLocks noChangeAspect="1"/>
          </p:cNvGraphicFramePr>
          <p:nvPr/>
        </p:nvGraphicFramePr>
        <p:xfrm>
          <a:off x="517525" y="2286000"/>
          <a:ext cx="8243888" cy="2505075"/>
        </p:xfrm>
        <a:graphic>
          <a:graphicData uri="http://schemas.openxmlformats.org/presentationml/2006/ole">
            <p:oleObj spid="_x0000_s30731" name="Document" r:id="rId4" imgW="8255000" imgH="2514600"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68B59D8-03B9-6548-B71A-D2B00087F432}"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sz="2400" dirty="0"/>
              <a:t>Abstract</a:t>
            </a:r>
          </a:p>
        </p:txBody>
      </p:sp>
      <p:sp>
        <p:nvSpPr>
          <p:cNvPr id="5123" name="Rectangle 3"/>
          <p:cNvSpPr>
            <a:spLocks noGrp="1" noChangeArrowheads="1"/>
          </p:cNvSpPr>
          <p:nvPr>
            <p:ph type="body" idx="1"/>
          </p:nvPr>
        </p:nvSpPr>
        <p:spPr>
          <a:noFill/>
          <a:ln/>
        </p:spPr>
        <p:txBody>
          <a:bodyPr/>
          <a:lstStyle/>
          <a:p>
            <a:pPr indent="0">
              <a:buFontTx/>
              <a:buNone/>
            </a:pPr>
            <a:r>
              <a:rPr lang="en-US" sz="2000" dirty="0" smtClean="0"/>
              <a:t>This slide set covers the history of FCC actions related to Progeny LMS that the RR-TAG has addressed in previous submissions.</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03D285FA-D255-F54C-AB22-F29AEA34033B}" type="slidenum">
              <a:rPr lang="en-US"/>
              <a:pPr/>
              <a:t>3</a:t>
            </a:fld>
            <a:endParaRPr lang="en-US"/>
          </a:p>
        </p:txBody>
      </p:sp>
      <p:sp>
        <p:nvSpPr>
          <p:cNvPr id="8194" name="Rectangle 2"/>
          <p:cNvSpPr>
            <a:spLocks noGrp="1" noChangeArrowheads="1"/>
          </p:cNvSpPr>
          <p:nvPr>
            <p:ph type="title"/>
          </p:nvPr>
        </p:nvSpPr>
        <p:spPr>
          <a:xfrm>
            <a:off x="685800" y="685800"/>
            <a:ext cx="7696200" cy="685800"/>
          </a:xfrm>
        </p:spPr>
        <p:txBody>
          <a:bodyPr/>
          <a:lstStyle/>
          <a:p>
            <a:r>
              <a:rPr lang="en-US" sz="2400" dirty="0" smtClean="0"/>
              <a:t>Summary of Waiver Request</a:t>
            </a:r>
            <a:endParaRPr lang="en-US" sz="2400" dirty="0"/>
          </a:p>
        </p:txBody>
      </p:sp>
      <p:sp>
        <p:nvSpPr>
          <p:cNvPr id="8195" name="Rectangle 3"/>
          <p:cNvSpPr>
            <a:spLocks noGrp="1" noChangeArrowheads="1"/>
          </p:cNvSpPr>
          <p:nvPr>
            <p:ph type="body" idx="1"/>
          </p:nvPr>
        </p:nvSpPr>
        <p:spPr>
          <a:xfrm>
            <a:off x="685800" y="1447800"/>
            <a:ext cx="7772400" cy="4114800"/>
          </a:xfrm>
        </p:spPr>
        <p:txBody>
          <a:bodyPr/>
          <a:lstStyle/>
          <a:p>
            <a:pPr>
              <a:spcBef>
                <a:spcPts val="0"/>
              </a:spcBef>
              <a:spcAft>
                <a:spcPts val="1200"/>
              </a:spcAft>
            </a:pPr>
            <a:r>
              <a:rPr lang="en-US" sz="2000" dirty="0" smtClean="0"/>
              <a:t>Progeny request waivers of two sections of the </a:t>
            </a:r>
            <a:r>
              <a:rPr lang="en-US" sz="2000" dirty="0" smtClean="0"/>
              <a:t>Title 47 </a:t>
            </a:r>
            <a:r>
              <a:rPr lang="en-US" sz="2000" dirty="0" smtClean="0"/>
              <a:t>Part 90 rules:</a:t>
            </a:r>
          </a:p>
          <a:p>
            <a:pPr marL="914400" lvl="1" indent="-457200">
              <a:spcBef>
                <a:spcPts val="0"/>
              </a:spcBef>
              <a:spcAft>
                <a:spcPts val="1200"/>
              </a:spcAft>
              <a:buFont typeface="+mj-lt"/>
              <a:buAutoNum type="arabicPeriod"/>
            </a:pPr>
            <a:r>
              <a:rPr lang="en-US" sz="1600" dirty="0" smtClean="0"/>
              <a:t>Section 90.155(e):</a:t>
            </a:r>
            <a:r>
              <a:rPr lang="en-US" sz="1600" dirty="0" smtClean="0"/>
              <a:t> ‘A </a:t>
            </a:r>
            <a:r>
              <a:rPr lang="en-US" sz="1600" dirty="0" smtClean="0"/>
              <a:t>multilateration LMS station will be considered constructed and placed in operation if it is built in accordance with its authorized parameters and is regularly interacting with one or more other stations to provide location service, using multilateration technology, to one or more mobile units</a:t>
            </a:r>
            <a:r>
              <a:rPr lang="en-US" sz="1600" dirty="0" smtClean="0"/>
              <a:t>. </a:t>
            </a:r>
            <a:r>
              <a:rPr lang="en-US" sz="1600" dirty="0" smtClean="0"/>
              <a:t>Specifically, LMS multilateration stations will only be considered constructed and placed in operation if they are part of a system that can interrogate a mobile, receive the response at 3 or more sites, compute the location from the time of arrival of the responses and transmit the location either back to the mobile or to a subscriber's fixed site</a:t>
            </a:r>
            <a:r>
              <a:rPr lang="en-US" sz="1600" dirty="0" smtClean="0"/>
              <a:t>.’</a:t>
            </a:r>
          </a:p>
          <a:p>
            <a:pPr marL="914400" lvl="1" indent="-457200">
              <a:spcBef>
                <a:spcPts val="0"/>
              </a:spcBef>
              <a:spcAft>
                <a:spcPts val="1200"/>
              </a:spcAft>
              <a:buFont typeface="+mj-lt"/>
              <a:buAutoNum type="arabicPeriod"/>
            </a:pPr>
            <a:r>
              <a:rPr lang="en-US" sz="1600" dirty="0" smtClean="0"/>
              <a:t>Section 90.353(g):</a:t>
            </a:r>
            <a:r>
              <a:rPr lang="en-US" sz="1600" dirty="0" smtClean="0"/>
              <a:t> ‘Multilateration </a:t>
            </a:r>
            <a:r>
              <a:rPr lang="en-US" sz="1600" dirty="0" smtClean="0"/>
              <a:t>LMS systems whose primary operations involve the provision of vehicle location services, may provide non-vehicular location services</a:t>
            </a:r>
            <a:r>
              <a:rPr lang="en-US" sz="1600" dirty="0" smtClean="0"/>
              <a:t>.’</a:t>
            </a:r>
            <a:endParaRPr 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03D285FA-D255-F54C-AB22-F29AEA34033B}" type="slidenum">
              <a:rPr lang="en-US"/>
              <a:pPr/>
              <a:t>4</a:t>
            </a:fld>
            <a:endParaRPr lang="en-US"/>
          </a:p>
        </p:txBody>
      </p:sp>
      <p:sp>
        <p:nvSpPr>
          <p:cNvPr id="8194" name="Rectangle 2"/>
          <p:cNvSpPr>
            <a:spLocks noGrp="1" noChangeArrowheads="1"/>
          </p:cNvSpPr>
          <p:nvPr>
            <p:ph type="title"/>
          </p:nvPr>
        </p:nvSpPr>
        <p:spPr>
          <a:xfrm>
            <a:off x="685800" y="685800"/>
            <a:ext cx="7696200" cy="685800"/>
          </a:xfrm>
        </p:spPr>
        <p:txBody>
          <a:bodyPr/>
          <a:lstStyle/>
          <a:p>
            <a:r>
              <a:rPr lang="en-US" sz="2400" dirty="0" smtClean="0"/>
              <a:t>Summary of Waiver Request (2)</a:t>
            </a:r>
            <a:endParaRPr lang="en-US" sz="2400" dirty="0"/>
          </a:p>
        </p:txBody>
      </p:sp>
      <p:sp>
        <p:nvSpPr>
          <p:cNvPr id="8195" name="Rectangle 3"/>
          <p:cNvSpPr>
            <a:spLocks noGrp="1" noChangeArrowheads="1"/>
          </p:cNvSpPr>
          <p:nvPr>
            <p:ph type="body" idx="1"/>
          </p:nvPr>
        </p:nvSpPr>
        <p:spPr>
          <a:xfrm>
            <a:off x="685800" y="1447800"/>
            <a:ext cx="7772400" cy="4114800"/>
          </a:xfrm>
        </p:spPr>
        <p:txBody>
          <a:bodyPr/>
          <a:lstStyle/>
          <a:p>
            <a:pPr>
              <a:spcBef>
                <a:spcPts val="0"/>
              </a:spcBef>
              <a:spcAft>
                <a:spcPts val="1200"/>
              </a:spcAft>
            </a:pPr>
            <a:r>
              <a:rPr lang="en-US" sz="2000" dirty="0" smtClean="0"/>
              <a:t>Progeny requests expeditious treatment of the request</a:t>
            </a:r>
          </a:p>
          <a:p>
            <a:pPr lvl="1" indent="0">
              <a:spcBef>
                <a:spcPts val="0"/>
              </a:spcBef>
              <a:spcAft>
                <a:spcPts val="1200"/>
              </a:spcAft>
              <a:buNone/>
            </a:pPr>
            <a:r>
              <a:rPr lang="en-US" sz="1600" dirty="0" smtClean="0"/>
              <a:t>From the FCC Wireless Telecommunications Bureau document DA 11-446, WT Docket 11-49: </a:t>
            </a:r>
          </a:p>
          <a:p>
            <a:pPr lvl="1" indent="0">
              <a:spcBef>
                <a:spcPts val="0"/>
              </a:spcBef>
              <a:spcAft>
                <a:spcPts val="1200"/>
              </a:spcAft>
              <a:buNone/>
            </a:pPr>
            <a:r>
              <a:rPr lang="en-US" sz="1600" dirty="0" smtClean="0"/>
              <a:t>‘</a:t>
            </a:r>
            <a:r>
              <a:rPr lang="en-US" sz="1600" dirty="0" smtClean="0"/>
              <a:t>Finally, Progeny requests that the Commission provide expedited treatment in addressing its petition for waiver. Progeny states that improved technologies are needed to ensure that emergency service providers can promptly receive accurate and reliable information regarding the locations of </a:t>
            </a:r>
            <a:r>
              <a:rPr lang="en-US" sz="1600" dirty="0" smtClean="0"/>
              <a:t>wireless callers? In urging expeditious treatment, Progeny states that it "may have a limited opportunity </a:t>
            </a:r>
            <a:r>
              <a:rPr lang="en-US" sz="1600" dirty="0" smtClean="0"/>
              <a:t>to construct its M-LMS network" due to current build-out </a:t>
            </a:r>
            <a:r>
              <a:rPr lang="en-US" sz="1600" dirty="0" smtClean="0"/>
              <a:t>obligations.” ’ </a:t>
            </a:r>
            <a:endParaRPr lang="en-US" sz="1600" dirty="0" smtClean="0"/>
          </a:p>
          <a:p>
            <a:pPr lvl="1" indent="0">
              <a:spcBef>
                <a:spcPts val="0"/>
              </a:spcBef>
              <a:spcAft>
                <a:spcPts val="1200"/>
              </a:spcAft>
              <a:buNone/>
            </a:pPr>
            <a:endParaRPr lang="en-US" sz="16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03D285FA-D255-F54C-AB22-F29AEA34033B}" type="slidenum">
              <a:rPr lang="en-US"/>
              <a:pPr/>
              <a:t>5</a:t>
            </a:fld>
            <a:endParaRPr lang="en-US"/>
          </a:p>
        </p:txBody>
      </p:sp>
      <p:sp>
        <p:nvSpPr>
          <p:cNvPr id="8194" name="Rectangle 2"/>
          <p:cNvSpPr>
            <a:spLocks noGrp="1" noChangeArrowheads="1"/>
          </p:cNvSpPr>
          <p:nvPr>
            <p:ph type="title"/>
          </p:nvPr>
        </p:nvSpPr>
        <p:spPr>
          <a:xfrm>
            <a:off x="685800" y="685800"/>
            <a:ext cx="7696200" cy="685800"/>
          </a:xfrm>
        </p:spPr>
        <p:txBody>
          <a:bodyPr/>
          <a:lstStyle/>
          <a:p>
            <a:r>
              <a:rPr lang="en-US" sz="2400" dirty="0" smtClean="0"/>
              <a:t>Purposes of the Part 90 Waiver Requests</a:t>
            </a:r>
            <a:endParaRPr lang="en-US" sz="2400" dirty="0"/>
          </a:p>
        </p:txBody>
      </p:sp>
      <p:sp>
        <p:nvSpPr>
          <p:cNvPr id="8195" name="Rectangle 3"/>
          <p:cNvSpPr>
            <a:spLocks noGrp="1" noChangeArrowheads="1"/>
          </p:cNvSpPr>
          <p:nvPr>
            <p:ph type="body" idx="1"/>
          </p:nvPr>
        </p:nvSpPr>
        <p:spPr>
          <a:xfrm>
            <a:off x="685800" y="1447800"/>
            <a:ext cx="7772400" cy="4648200"/>
          </a:xfrm>
        </p:spPr>
        <p:txBody>
          <a:bodyPr/>
          <a:lstStyle/>
          <a:p>
            <a:pPr>
              <a:spcBef>
                <a:spcPts val="0"/>
              </a:spcBef>
              <a:spcAft>
                <a:spcPts val="1200"/>
              </a:spcAft>
            </a:pPr>
            <a:r>
              <a:rPr lang="en-US" sz="2000" dirty="0" smtClean="0"/>
              <a:t>Waiver of </a:t>
            </a:r>
            <a:r>
              <a:rPr lang="en-US" sz="2000" dirty="0" smtClean="0"/>
              <a:t>Section 90.155(e</a:t>
            </a:r>
            <a:r>
              <a:rPr lang="en-US" sz="2000" dirty="0" smtClean="0"/>
              <a:t>)</a:t>
            </a:r>
            <a:endParaRPr lang="en-US" sz="2000" dirty="0" smtClean="0"/>
          </a:p>
          <a:p>
            <a:pPr lvl="1" indent="0">
              <a:spcBef>
                <a:spcPts val="0"/>
              </a:spcBef>
              <a:spcAft>
                <a:spcPts val="1200"/>
              </a:spcAft>
              <a:buNone/>
            </a:pPr>
            <a:r>
              <a:rPr lang="en-US" sz="1600" dirty="0" smtClean="0"/>
              <a:t>From the FCC Wireless Telecommunications Bureau document DA 11-446, WT Docket 11-49: </a:t>
            </a:r>
          </a:p>
          <a:p>
            <a:pPr lvl="1" indent="0">
              <a:spcBef>
                <a:spcPts val="0"/>
              </a:spcBef>
              <a:spcAft>
                <a:spcPts val="1200"/>
              </a:spcAft>
              <a:buNone/>
            </a:pPr>
            <a:r>
              <a:rPr lang="en-US" sz="1600" dirty="0" smtClean="0"/>
              <a:t>‘In </a:t>
            </a:r>
            <a:r>
              <a:rPr lang="en-US" sz="1600" dirty="0" smtClean="0"/>
              <a:t>particular, Progeny is seeking flexibility to satisfy its build-out</a:t>
            </a:r>
            <a:r>
              <a:rPr lang="en-US" sz="1600" dirty="0" smtClean="0"/>
              <a:t> requirements </a:t>
            </a:r>
            <a:r>
              <a:rPr lang="en-US" sz="1600" dirty="0" smtClean="0"/>
              <a:t>using "a broadcast-only multilateration network architecture" and seeks to construct a network that involves "only one transmission path (the beacon to mobile device path), rather than multiple transmission paths to and from a base station and mobile devices</a:t>
            </a:r>
            <a:r>
              <a:rPr lang="en-US" sz="1600" dirty="0" smtClean="0"/>
              <a:t>. </a:t>
            </a:r>
            <a:r>
              <a:rPr lang="en-US" sz="1600" dirty="0" smtClean="0"/>
              <a:t>Progeny states that mobile devices would use the beacon signals broadcast from fixed base stations to determine their own position without the need for a return transmission path in the M-LMS spectrum band or any other communications with Progeny's M-LMS </a:t>
            </a:r>
            <a:r>
              <a:rPr lang="en-US" sz="1600" dirty="0" smtClean="0"/>
              <a:t>network.’</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03D285FA-D255-F54C-AB22-F29AEA34033B}" type="slidenum">
              <a:rPr lang="en-US"/>
              <a:pPr/>
              <a:t>6</a:t>
            </a:fld>
            <a:endParaRPr lang="en-US"/>
          </a:p>
        </p:txBody>
      </p:sp>
      <p:sp>
        <p:nvSpPr>
          <p:cNvPr id="8194" name="Rectangle 2"/>
          <p:cNvSpPr>
            <a:spLocks noGrp="1" noChangeArrowheads="1"/>
          </p:cNvSpPr>
          <p:nvPr>
            <p:ph type="title"/>
          </p:nvPr>
        </p:nvSpPr>
        <p:spPr>
          <a:xfrm>
            <a:off x="685800" y="685800"/>
            <a:ext cx="7696200" cy="685800"/>
          </a:xfrm>
        </p:spPr>
        <p:txBody>
          <a:bodyPr/>
          <a:lstStyle/>
          <a:p>
            <a:r>
              <a:rPr lang="en-US" sz="2400" dirty="0" smtClean="0"/>
              <a:t>Purposes of the Part 90 Waiver </a:t>
            </a:r>
            <a:r>
              <a:rPr lang="en-US" sz="2400" dirty="0" smtClean="0"/>
              <a:t>Requests (2)</a:t>
            </a:r>
            <a:endParaRPr lang="en-US" sz="2400" dirty="0"/>
          </a:p>
        </p:txBody>
      </p:sp>
      <p:sp>
        <p:nvSpPr>
          <p:cNvPr id="8195" name="Rectangle 3"/>
          <p:cNvSpPr>
            <a:spLocks noGrp="1" noChangeArrowheads="1"/>
          </p:cNvSpPr>
          <p:nvPr>
            <p:ph type="body" idx="1"/>
          </p:nvPr>
        </p:nvSpPr>
        <p:spPr>
          <a:xfrm>
            <a:off x="685800" y="1447800"/>
            <a:ext cx="7772400" cy="5029200"/>
          </a:xfrm>
        </p:spPr>
        <p:txBody>
          <a:bodyPr/>
          <a:lstStyle/>
          <a:p>
            <a:pPr>
              <a:spcBef>
                <a:spcPts val="0"/>
              </a:spcBef>
              <a:spcAft>
                <a:spcPts val="1200"/>
              </a:spcAft>
              <a:buFont typeface="+mj-lt"/>
              <a:buChar char="•"/>
            </a:pPr>
            <a:r>
              <a:rPr lang="en-US" sz="2000" dirty="0" smtClean="0"/>
              <a:t>Waiver of Section</a:t>
            </a:r>
            <a:r>
              <a:rPr lang="en-US" sz="2000" dirty="0" smtClean="0"/>
              <a:t> </a:t>
            </a:r>
            <a:r>
              <a:rPr lang="en-US" sz="2000" dirty="0" smtClean="0"/>
              <a:t>90.353(g)</a:t>
            </a:r>
            <a:endParaRPr lang="en-US" sz="2000" dirty="0" smtClean="0"/>
          </a:p>
          <a:p>
            <a:pPr lvl="1" indent="0">
              <a:spcBef>
                <a:spcPts val="0"/>
              </a:spcBef>
              <a:spcAft>
                <a:spcPts val="1200"/>
              </a:spcAft>
              <a:buNone/>
            </a:pPr>
            <a:r>
              <a:rPr lang="en-US" sz="1600" dirty="0" smtClean="0"/>
              <a:t>From the FCC Wireless Telecommunications Bureau document DA 11-446, WT Docket 11-49: </a:t>
            </a:r>
          </a:p>
          <a:p>
            <a:pPr lvl="1" indent="0">
              <a:spcBef>
                <a:spcPts val="0"/>
              </a:spcBef>
              <a:spcAft>
                <a:spcPts val="1200"/>
              </a:spcAft>
              <a:buNone/>
            </a:pPr>
            <a:r>
              <a:rPr lang="en-US" sz="1600" dirty="0" smtClean="0"/>
              <a:t>‘Progeny </a:t>
            </a:r>
            <a:r>
              <a:rPr lang="en-US" sz="1600" dirty="0" smtClean="0"/>
              <a:t>requests a waiver in order to permit it to make its M-LMS services equally available to track the location of vehicles and non-vehicular mobile </a:t>
            </a:r>
            <a:r>
              <a:rPr lang="en-US" sz="1600" dirty="0" smtClean="0"/>
              <a:t>devices. Progeny </a:t>
            </a:r>
            <a:r>
              <a:rPr lang="en-US" sz="1600" dirty="0" smtClean="0"/>
              <a:t>asserts that the purpose </a:t>
            </a:r>
            <a:r>
              <a:rPr lang="en-US" sz="1600" dirty="0" smtClean="0"/>
              <a:t>of the </a:t>
            </a:r>
            <a:r>
              <a:rPr lang="en-US" sz="1600" dirty="0" smtClean="0"/>
              <a:t>rule was to limit the density </a:t>
            </a:r>
            <a:r>
              <a:rPr lang="en-US" sz="1600" dirty="0" smtClean="0"/>
              <a:t>of signal </a:t>
            </a:r>
            <a:r>
              <a:rPr lang="en-US" sz="1600" dirty="0" smtClean="0"/>
              <a:t>transmissions in</a:t>
            </a:r>
            <a:r>
              <a:rPr lang="en-US" sz="1600" dirty="0" smtClean="0"/>
              <a:t> the M</a:t>
            </a:r>
            <a:r>
              <a:rPr lang="en-US" sz="1600" dirty="0" smtClean="0"/>
              <a:t>-LMS band and, with it, the potential interference to other spectrum </a:t>
            </a:r>
            <a:r>
              <a:rPr lang="en-US" sz="1600" dirty="0" smtClean="0"/>
              <a:t>users. </a:t>
            </a:r>
            <a:r>
              <a:rPr lang="en-US" sz="1600" dirty="0" smtClean="0"/>
              <a:t>In its Petition, Progeny states that a "broadcast-only M-LMS network configuration would substantially reduce M-LMS transmissions in the 902-928 MHz band thereby directly serving the underlying goal </a:t>
            </a:r>
            <a:r>
              <a:rPr lang="en-US" sz="1600" dirty="0" smtClean="0"/>
              <a:t>of the </a:t>
            </a:r>
            <a:r>
              <a:rPr lang="en-US" sz="1600" dirty="0" smtClean="0"/>
              <a:t>Section 90.353(g) requirement" and that ''the risk of harmful interference to other users </a:t>
            </a:r>
            <a:r>
              <a:rPr lang="en-US" sz="1600" dirty="0" smtClean="0"/>
              <a:t>of the </a:t>
            </a:r>
            <a:r>
              <a:rPr lang="en-US" sz="1600" dirty="0" smtClean="0"/>
              <a:t>band would in no way be affected by the number of, or types of, mobile devices utilizing a broadcast-only M-LMS network</a:t>
            </a:r>
            <a:r>
              <a:rPr lang="en-US" sz="1600" dirty="0" smtClean="0"/>
              <a:t>. </a:t>
            </a:r>
            <a:r>
              <a:rPr lang="en-US" sz="1600" dirty="0" smtClean="0"/>
              <a:t>Progeny also states that "[</a:t>
            </a:r>
            <a:r>
              <a:rPr lang="en-US" sz="1600" dirty="0" err="1" smtClean="0"/>
              <a:t>e]ven</a:t>
            </a:r>
            <a:r>
              <a:rPr lang="en-US" sz="1600" dirty="0" smtClean="0"/>
              <a:t> </a:t>
            </a:r>
            <a:r>
              <a:rPr lang="en-US" sz="1600" dirty="0" smtClean="0"/>
              <a:t>if a return </a:t>
            </a:r>
            <a:r>
              <a:rPr lang="en-US" sz="1600" dirty="0" smtClean="0"/>
              <a:t>path was desired, non-vehicular wireless devices could transmit on spectrum not designated for M-LMS</a:t>
            </a:r>
            <a:r>
              <a:rPr lang="en-US" sz="1600" dirty="0" smtClean="0"/>
              <a:t>. </a:t>
            </a:r>
            <a:r>
              <a:rPr lang="en-US" sz="1600" dirty="0" smtClean="0"/>
              <a:t>In addition; Progeny states that its proposed "broadcast-only multilateration network configuration can be used by an unlimited number of mobile devices without any cumulative impact on other users </a:t>
            </a:r>
            <a:r>
              <a:rPr lang="en-US" sz="1600" dirty="0" smtClean="0"/>
              <a:t>of M</a:t>
            </a:r>
            <a:r>
              <a:rPr lang="en-US" sz="1600" dirty="0" smtClean="0"/>
              <a:t>-LMS spectrum</a:t>
            </a:r>
            <a:r>
              <a:rPr lang="en-US" sz="1600" dirty="0" smtClean="0"/>
              <a:t>.” ’ </a:t>
            </a:r>
            <a:endParaRPr lang="en-US" sz="1600" dirty="0" smtClean="0"/>
          </a:p>
          <a:p>
            <a:pPr lvl="1" indent="0">
              <a:spcBef>
                <a:spcPts val="0"/>
              </a:spcBef>
              <a:spcAft>
                <a:spcPts val="1200"/>
              </a:spcAft>
              <a:buNone/>
            </a:pPr>
            <a:endParaRPr lang="en-US" sz="16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A00CB188-8987-F241-BABA-7DDE35CC8394}" type="slidenum">
              <a:rPr lang="en-US"/>
              <a:pPr/>
              <a:t>7</a:t>
            </a:fld>
            <a:endParaRPr lang="en-US"/>
          </a:p>
        </p:txBody>
      </p:sp>
      <p:sp>
        <p:nvSpPr>
          <p:cNvPr id="20482" name="Rectangle 2"/>
          <p:cNvSpPr>
            <a:spLocks noGrp="1" noChangeArrowheads="1"/>
          </p:cNvSpPr>
          <p:nvPr>
            <p:ph type="title"/>
          </p:nvPr>
        </p:nvSpPr>
        <p:spPr/>
        <p:txBody>
          <a:bodyPr/>
          <a:lstStyle/>
          <a:p>
            <a:r>
              <a:rPr lang="en-US" sz="2400" dirty="0" smtClean="0"/>
              <a:t>Other Issues</a:t>
            </a:r>
            <a:endParaRPr lang="en-US" sz="2400" dirty="0"/>
          </a:p>
        </p:txBody>
      </p:sp>
      <p:sp>
        <p:nvSpPr>
          <p:cNvPr id="20483" name="Rectangle 3"/>
          <p:cNvSpPr>
            <a:spLocks noGrp="1" noChangeArrowheads="1"/>
          </p:cNvSpPr>
          <p:nvPr>
            <p:ph type="body" idx="1"/>
          </p:nvPr>
        </p:nvSpPr>
        <p:spPr>
          <a:xfrm>
            <a:off x="685800" y="1752600"/>
            <a:ext cx="7772400" cy="4114800"/>
          </a:xfrm>
        </p:spPr>
        <p:txBody>
          <a:bodyPr/>
          <a:lstStyle/>
          <a:p>
            <a:r>
              <a:rPr lang="en-GB" sz="2000" dirty="0" smtClean="0"/>
              <a:t>The proceeding </a:t>
            </a:r>
            <a:r>
              <a:rPr lang="en-GB" sz="2000" dirty="0" smtClean="0"/>
              <a:t>announcement for WT </a:t>
            </a:r>
            <a:r>
              <a:rPr lang="en-GB" sz="2000" dirty="0" smtClean="0"/>
              <a:t>11-49 was </a:t>
            </a:r>
            <a:r>
              <a:rPr lang="en-GB" sz="2000" dirty="0" smtClean="0"/>
              <a:t>released on March 10, 2011.</a:t>
            </a:r>
          </a:p>
          <a:p>
            <a:r>
              <a:rPr lang="en-GB" sz="2000" dirty="0" smtClean="0"/>
              <a:t>The Comment deadline was March 25, 2011.</a:t>
            </a:r>
          </a:p>
          <a:p>
            <a:r>
              <a:rPr lang="en-GB" sz="2000" dirty="0" smtClean="0"/>
              <a:t>The </a:t>
            </a:r>
            <a:r>
              <a:rPr lang="en-GB" sz="2000" dirty="0" smtClean="0"/>
              <a:t>Reply Comment deadline was April 4, 2011.</a:t>
            </a:r>
          </a:p>
          <a:p>
            <a:r>
              <a:rPr lang="en-GB" sz="2000" dirty="0" smtClean="0"/>
              <a:t>IEEE 802 (or IEEE 802.18) can submit comments as an ‘ex parte’ filing after the official dates.</a:t>
            </a:r>
          </a:p>
          <a:p>
            <a:pPr lvl="1"/>
            <a:r>
              <a:rPr lang="en-GB" sz="1600" dirty="0" smtClean="0"/>
              <a:t>Note that Progeny LLC submitted a filing on September 27, 2011.</a:t>
            </a:r>
          </a:p>
          <a:p>
            <a:endParaRPr lang="en-GB" sz="2000"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C22DC49E-9B44-614C-A1A6-36978D6C5FD3}" type="slidenum">
              <a:rPr lang="en-US"/>
              <a:pPr/>
              <a:t>8</a:t>
            </a:fld>
            <a:endParaRPr lang="en-US"/>
          </a:p>
        </p:txBody>
      </p:sp>
      <p:sp>
        <p:nvSpPr>
          <p:cNvPr id="21506" name="Rectangle 2"/>
          <p:cNvSpPr>
            <a:spLocks noGrp="1" noChangeArrowheads="1"/>
          </p:cNvSpPr>
          <p:nvPr>
            <p:ph type="title"/>
          </p:nvPr>
        </p:nvSpPr>
        <p:spPr>
          <a:xfrm>
            <a:off x="685800" y="762000"/>
            <a:ext cx="7772400" cy="762000"/>
          </a:xfrm>
        </p:spPr>
        <p:txBody>
          <a:bodyPr/>
          <a:lstStyle/>
          <a:p>
            <a:r>
              <a:rPr lang="en-GB" sz="2400" dirty="0" smtClean="0"/>
              <a:t>Filings Related to WT 11-39</a:t>
            </a:r>
            <a:br>
              <a:rPr lang="en-GB" sz="2400" dirty="0" smtClean="0"/>
            </a:br>
            <a:r>
              <a:rPr lang="en-GB" sz="1000" dirty="0" smtClean="0"/>
              <a:t>    </a:t>
            </a:r>
            <a:r>
              <a:rPr lang="en-GB" sz="2400" dirty="0" smtClean="0"/>
              <a:t/>
            </a:r>
            <a:br>
              <a:rPr lang="en-GB" sz="2400" dirty="0" smtClean="0"/>
            </a:br>
            <a:r>
              <a:rPr lang="en-GB" sz="1600" dirty="0" smtClean="0"/>
              <a:t>Link: </a:t>
            </a:r>
            <a:r>
              <a:rPr lang="en-US" sz="1400" dirty="0" smtClean="0">
                <a:hlinkClick r:id="rId2"/>
              </a:rPr>
              <a:t>http://fjallfoss.fcc.gov/ecfs/proceeding/view?z=gzpb9&amp;name=11-49</a:t>
            </a:r>
            <a:endParaRPr lang="en-GB" sz="1400" dirty="0"/>
          </a:p>
        </p:txBody>
      </p:sp>
      <p:pic>
        <p:nvPicPr>
          <p:cNvPr id="7" name="Picture 6" descr="Screen Shot 2011-11-07 at 10.15.29 AM.png"/>
          <p:cNvPicPr>
            <a:picLocks noChangeAspect="1"/>
          </p:cNvPicPr>
          <p:nvPr/>
        </p:nvPicPr>
        <p:blipFill>
          <a:blip r:embed="rId3"/>
          <a:stretch>
            <a:fillRect/>
          </a:stretch>
        </p:blipFill>
        <p:spPr>
          <a:xfrm>
            <a:off x="762000" y="1752600"/>
            <a:ext cx="7908925" cy="468494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C81BFDF2-614F-EC4D-AB02-764A3409F169}" type="slidenum">
              <a:rPr lang="en-US"/>
              <a:pPr/>
              <a:t>9</a:t>
            </a:fld>
            <a:endParaRPr lang="en-US"/>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r>
              <a:rPr lang="en-US" sz="2000" dirty="0" smtClean="0"/>
              <a:t>18-11-0083-00-0000-progeny-lms-request-for-waver-of-lms-</a:t>
            </a:r>
            <a:r>
              <a:rPr lang="en-US" sz="2000" dirty="0" smtClean="0"/>
              <a:t>rules.pdf on IEEE Mentor (this is a copy of the Public Notice).</a:t>
            </a:r>
          </a:p>
          <a:p>
            <a:pPr>
              <a:buNone/>
            </a:pPr>
            <a:endParaRPr lang="en-US" sz="2000" dirty="0"/>
          </a:p>
        </p:txBody>
      </p:sp>
    </p:spTree>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91</TotalTime>
  <Words>1052</Words>
  <Application>Microsoft Macintosh PowerPoint</Application>
  <PresentationFormat>On-screen Show (4:3)</PresentationFormat>
  <Paragraphs>66</Paragraphs>
  <Slides>9</Slides>
  <Notes>2</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802-18-Submission</vt:lpstr>
      <vt:lpstr>Document</vt:lpstr>
      <vt:lpstr>FCC Actions Related to Progeny LMS</vt:lpstr>
      <vt:lpstr>Abstract</vt:lpstr>
      <vt:lpstr>Summary of Waiver Request</vt:lpstr>
      <vt:lpstr>Summary of Waiver Request (2)</vt:lpstr>
      <vt:lpstr>Purposes of the Part 90 Waiver Requests</vt:lpstr>
      <vt:lpstr>Purposes of the Part 90 Waiver Requests (2)</vt:lpstr>
      <vt:lpstr>Other Issues</vt:lpstr>
      <vt:lpstr>Filings Related to WT 11-39      Link: http://fjallfoss.fcc.gov/ecfs/proceeding/view?z=gzpb9&amp;name=11-49</vt:lpstr>
      <vt:lpstr>References</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FCC Actions Related to Progeny LMS</dc:title>
  <dc:subject/>
  <dc:creator>John H Notor</dc:creator>
  <cp:keywords/>
  <dc:description/>
  <cp:lastModifiedBy>John H Notor</cp:lastModifiedBy>
  <cp:revision>22</cp:revision>
  <cp:lastPrinted>1998-02-10T13:28:06Z</cp:lastPrinted>
  <dcterms:created xsi:type="dcterms:W3CDTF">2011-11-07T14:12:45Z</dcterms:created>
  <dcterms:modified xsi:type="dcterms:W3CDTF">2011-11-07T15:33:31Z</dcterms:modified>
  <cp:category/>
</cp:coreProperties>
</file>