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914400" rtl="0" eaLnBrk="1" latinLnBrk="0" hangingPunct="1">
      <a:defRPr sz="1200" kern="1200">
        <a:solidFill>
          <a:schemeClr val="tx1"/>
        </a:solidFill>
        <a:latin typeface="Times New Roman" pitchFamily="1" charset="0"/>
        <a:ea typeface="+mn-ea"/>
        <a:cs typeface="+mn-cs"/>
      </a:defRPr>
    </a:lvl6pPr>
    <a:lvl7pPr marL="2743200" algn="l" defTabSz="914400" rtl="0" eaLnBrk="1" latinLnBrk="0" hangingPunct="1">
      <a:defRPr sz="1200" kern="1200">
        <a:solidFill>
          <a:schemeClr val="tx1"/>
        </a:solidFill>
        <a:latin typeface="Times New Roman" pitchFamily="1" charset="0"/>
        <a:ea typeface="+mn-ea"/>
        <a:cs typeface="+mn-cs"/>
      </a:defRPr>
    </a:lvl7pPr>
    <a:lvl8pPr marL="3200400" algn="l" defTabSz="914400" rtl="0" eaLnBrk="1" latinLnBrk="0" hangingPunct="1">
      <a:defRPr sz="1200" kern="1200">
        <a:solidFill>
          <a:schemeClr val="tx1"/>
        </a:solidFill>
        <a:latin typeface="Times New Roman" pitchFamily="1" charset="0"/>
        <a:ea typeface="+mn-ea"/>
        <a:cs typeface="+mn-cs"/>
      </a:defRPr>
    </a:lvl8pPr>
    <a:lvl9pPr marL="3657600" algn="l" defTabSz="9144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14" d="100"/>
          <a:sy n="114"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48"/>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2011</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Matt Johnson, Itron</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E41EF92-5E96-475A-9F0F-0F13CB7B2DC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192274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2011</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Matt Johnson, Itron</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79427566-F116-4ABD-BDBE-FD35E4BD814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7712353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smtClean="0"/>
              <a:t>November 2011</a:t>
            </a:r>
            <a:endParaRPr lang="en-US"/>
          </a:p>
        </p:txBody>
      </p:sp>
      <p:sp>
        <p:nvSpPr>
          <p:cNvPr id="6" name="Rectangle 6"/>
          <p:cNvSpPr>
            <a:spLocks noGrp="1" noChangeArrowheads="1"/>
          </p:cNvSpPr>
          <p:nvPr>
            <p:ph type="ftr" sz="quarter" idx="4"/>
          </p:nvPr>
        </p:nvSpPr>
        <p:spPr>
          <a:ln/>
        </p:spPr>
        <p:txBody>
          <a:bodyPr/>
          <a:lstStyle/>
          <a:p>
            <a:pPr lvl="4"/>
            <a:r>
              <a:rPr lang="en-US" smtClean="0"/>
              <a:t>Matt Johnson, Itron</a:t>
            </a:r>
            <a:endParaRPr lang="en-US"/>
          </a:p>
        </p:txBody>
      </p:sp>
      <p:sp>
        <p:nvSpPr>
          <p:cNvPr id="7" name="Rectangle 7"/>
          <p:cNvSpPr>
            <a:spLocks noGrp="1" noChangeArrowheads="1"/>
          </p:cNvSpPr>
          <p:nvPr>
            <p:ph type="sldNum" sz="quarter" idx="5"/>
          </p:nvPr>
        </p:nvSpPr>
        <p:spPr>
          <a:ln/>
        </p:spPr>
        <p:txBody>
          <a:bodyPr/>
          <a:lstStyle/>
          <a:p>
            <a:r>
              <a:rPr lang="en-US"/>
              <a:t>Page </a:t>
            </a:r>
            <a:fld id="{6274BD21-A420-49D5-9D6A-F9B5FE3D3AD0}"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smtClean="0"/>
              <a:t>November 2011</a:t>
            </a:r>
            <a:endParaRPr lang="en-US"/>
          </a:p>
        </p:txBody>
      </p:sp>
      <p:sp>
        <p:nvSpPr>
          <p:cNvPr id="6" name="Rectangle 6"/>
          <p:cNvSpPr>
            <a:spLocks noGrp="1" noChangeArrowheads="1"/>
          </p:cNvSpPr>
          <p:nvPr>
            <p:ph type="ftr" sz="quarter" idx="4"/>
          </p:nvPr>
        </p:nvSpPr>
        <p:spPr>
          <a:ln/>
        </p:spPr>
        <p:txBody>
          <a:bodyPr/>
          <a:lstStyle/>
          <a:p>
            <a:pPr lvl="4"/>
            <a:r>
              <a:rPr lang="en-US" smtClean="0"/>
              <a:t>Matt Johnson, Itron</a:t>
            </a:r>
            <a:endParaRPr lang="en-US"/>
          </a:p>
        </p:txBody>
      </p:sp>
      <p:sp>
        <p:nvSpPr>
          <p:cNvPr id="7" name="Rectangle 7"/>
          <p:cNvSpPr>
            <a:spLocks noGrp="1" noChangeArrowheads="1"/>
          </p:cNvSpPr>
          <p:nvPr>
            <p:ph type="sldNum" sz="quarter" idx="5"/>
          </p:nvPr>
        </p:nvSpPr>
        <p:spPr>
          <a:ln/>
        </p:spPr>
        <p:txBody>
          <a:bodyPr/>
          <a:lstStyle/>
          <a:p>
            <a:r>
              <a:rPr lang="en-US"/>
              <a:t>Page </a:t>
            </a:r>
            <a:fld id="{6337A557-70F9-48B4-9B63-3C4D0D2C6121}"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Matt Johnson, Itron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DD8580C-4ECC-4C2B-8D55-33A2F835E5D5}" type="slidenum">
              <a:rPr lang="en-US"/>
              <a:pPr/>
              <a:t>‹#›</a:t>
            </a:fld>
            <a:endParaRPr lang="en-US"/>
          </a:p>
        </p:txBody>
      </p:sp>
    </p:spTree>
    <p:extLst>
      <p:ext uri="{BB962C8B-B14F-4D97-AF65-F5344CB8AC3E}">
        <p14:creationId xmlns:p14="http://schemas.microsoft.com/office/powerpoint/2010/main" val="328364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Matt Johnson, Itron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07161AC-32D3-48E7-9DC5-423CFA93A5EB}" type="slidenum">
              <a:rPr lang="en-US"/>
              <a:pPr/>
              <a:t>‹#›</a:t>
            </a:fld>
            <a:endParaRPr lang="en-US"/>
          </a:p>
        </p:txBody>
      </p:sp>
    </p:spTree>
    <p:extLst>
      <p:ext uri="{BB962C8B-B14F-4D97-AF65-F5344CB8AC3E}">
        <p14:creationId xmlns:p14="http://schemas.microsoft.com/office/powerpoint/2010/main" val="4134858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Matt Johnson, Itron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98A37D-6592-4190-BB3B-24C71B6EFBFF}" type="slidenum">
              <a:rPr lang="en-US"/>
              <a:pPr/>
              <a:t>‹#›</a:t>
            </a:fld>
            <a:endParaRPr lang="en-US"/>
          </a:p>
        </p:txBody>
      </p:sp>
    </p:spTree>
    <p:extLst>
      <p:ext uri="{BB962C8B-B14F-4D97-AF65-F5344CB8AC3E}">
        <p14:creationId xmlns:p14="http://schemas.microsoft.com/office/powerpoint/2010/main" val="222206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28367" cy="276999"/>
          </a:xfrm>
        </p:spPr>
        <p:txBody>
          <a:bodyPr/>
          <a:lstStyle>
            <a:lvl1pPr>
              <a:defRPr/>
            </a:lvl1pPr>
          </a:lstStyle>
          <a:p>
            <a:r>
              <a:rPr lang="en-US" smtClean="0"/>
              <a:t>November 2011</a:t>
            </a:r>
            <a:endParaRPr lang="en-US" dirty="0"/>
          </a:p>
        </p:txBody>
      </p:sp>
      <p:sp>
        <p:nvSpPr>
          <p:cNvPr id="5" name="Footer Placeholder 4"/>
          <p:cNvSpPr>
            <a:spLocks noGrp="1"/>
          </p:cNvSpPr>
          <p:nvPr>
            <p:ph type="ftr" sz="quarter" idx="11"/>
          </p:nvPr>
        </p:nvSpPr>
        <p:spPr>
          <a:xfrm>
            <a:off x="7333657" y="6475413"/>
            <a:ext cx="1210268" cy="184666"/>
          </a:xfrm>
        </p:spPr>
        <p:txBody>
          <a:bodyPr/>
          <a:lstStyle>
            <a:lvl1pPr>
              <a:defRPr/>
            </a:lvl1pPr>
          </a:lstStyle>
          <a:p>
            <a:r>
              <a:rPr lang="en-US" dirty="0" smtClean="0"/>
              <a:t>Matt Johnson, Itron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2A45DE6-47FA-4290-BD8D-96940BB802D8}" type="slidenum">
              <a:rPr lang="en-US"/>
              <a:pPr/>
              <a:t>‹#›</a:t>
            </a:fld>
            <a:endParaRPr lang="en-US"/>
          </a:p>
        </p:txBody>
      </p:sp>
    </p:spTree>
    <p:extLst>
      <p:ext uri="{BB962C8B-B14F-4D97-AF65-F5344CB8AC3E}">
        <p14:creationId xmlns:p14="http://schemas.microsoft.com/office/powerpoint/2010/main" val="321633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2011</a:t>
            </a:r>
            <a:endParaRPr lang="en-US"/>
          </a:p>
        </p:txBody>
      </p:sp>
      <p:sp>
        <p:nvSpPr>
          <p:cNvPr id="5" name="Footer Placeholder 4"/>
          <p:cNvSpPr>
            <a:spLocks noGrp="1"/>
          </p:cNvSpPr>
          <p:nvPr>
            <p:ph type="ftr" sz="quarter" idx="11"/>
          </p:nvPr>
        </p:nvSpPr>
        <p:spPr/>
        <p:txBody>
          <a:bodyPr/>
          <a:lstStyle>
            <a:lvl1pPr>
              <a:defRPr/>
            </a:lvl1pPr>
          </a:lstStyle>
          <a:p>
            <a:r>
              <a:rPr lang="en-US" smtClean="0"/>
              <a:t>Matt Johnson, Itron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37D2424-2084-4413-80EA-E2A80DC07CE8}" type="slidenum">
              <a:rPr lang="en-US"/>
              <a:pPr/>
              <a:t>‹#›</a:t>
            </a:fld>
            <a:endParaRPr lang="en-US"/>
          </a:p>
        </p:txBody>
      </p:sp>
    </p:spTree>
    <p:extLst>
      <p:ext uri="{BB962C8B-B14F-4D97-AF65-F5344CB8AC3E}">
        <p14:creationId xmlns:p14="http://schemas.microsoft.com/office/powerpoint/2010/main" val="3434847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Matt Johnson, Itron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F583592-C8A5-48FA-AB06-0DCE13136CF5}" type="slidenum">
              <a:rPr lang="en-US"/>
              <a:pPr/>
              <a:t>‹#›</a:t>
            </a:fld>
            <a:endParaRPr lang="en-US"/>
          </a:p>
        </p:txBody>
      </p:sp>
    </p:spTree>
    <p:extLst>
      <p:ext uri="{BB962C8B-B14F-4D97-AF65-F5344CB8AC3E}">
        <p14:creationId xmlns:p14="http://schemas.microsoft.com/office/powerpoint/2010/main" val="2547225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2011</a:t>
            </a:r>
            <a:endParaRPr lang="en-US"/>
          </a:p>
        </p:txBody>
      </p:sp>
      <p:sp>
        <p:nvSpPr>
          <p:cNvPr id="8" name="Footer Placeholder 7"/>
          <p:cNvSpPr>
            <a:spLocks noGrp="1"/>
          </p:cNvSpPr>
          <p:nvPr>
            <p:ph type="ftr" sz="quarter" idx="11"/>
          </p:nvPr>
        </p:nvSpPr>
        <p:spPr/>
        <p:txBody>
          <a:bodyPr/>
          <a:lstStyle>
            <a:lvl1pPr>
              <a:defRPr/>
            </a:lvl1pPr>
          </a:lstStyle>
          <a:p>
            <a:r>
              <a:rPr lang="en-US" smtClean="0"/>
              <a:t>Matt Johnson, Itron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1758430-34B8-4A5E-A2E0-CCB5EAB42A70}" type="slidenum">
              <a:rPr lang="en-US"/>
              <a:pPr/>
              <a:t>‹#›</a:t>
            </a:fld>
            <a:endParaRPr lang="en-US"/>
          </a:p>
        </p:txBody>
      </p:sp>
    </p:spTree>
    <p:extLst>
      <p:ext uri="{BB962C8B-B14F-4D97-AF65-F5344CB8AC3E}">
        <p14:creationId xmlns:p14="http://schemas.microsoft.com/office/powerpoint/2010/main" val="75849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2011</a:t>
            </a:r>
            <a:endParaRPr lang="en-US"/>
          </a:p>
        </p:txBody>
      </p:sp>
      <p:sp>
        <p:nvSpPr>
          <p:cNvPr id="4" name="Footer Placeholder 3"/>
          <p:cNvSpPr>
            <a:spLocks noGrp="1"/>
          </p:cNvSpPr>
          <p:nvPr>
            <p:ph type="ftr" sz="quarter" idx="11"/>
          </p:nvPr>
        </p:nvSpPr>
        <p:spPr/>
        <p:txBody>
          <a:bodyPr/>
          <a:lstStyle>
            <a:lvl1pPr>
              <a:defRPr/>
            </a:lvl1pPr>
          </a:lstStyle>
          <a:p>
            <a:r>
              <a:rPr lang="en-US" smtClean="0"/>
              <a:t>Matt Johnson, Itron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9E3EA46-8F7A-45A5-A087-92AA03688203}" type="slidenum">
              <a:rPr lang="en-US"/>
              <a:pPr/>
              <a:t>‹#›</a:t>
            </a:fld>
            <a:endParaRPr lang="en-US"/>
          </a:p>
        </p:txBody>
      </p:sp>
    </p:spTree>
    <p:extLst>
      <p:ext uri="{BB962C8B-B14F-4D97-AF65-F5344CB8AC3E}">
        <p14:creationId xmlns:p14="http://schemas.microsoft.com/office/powerpoint/2010/main" val="85188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2011</a:t>
            </a:r>
            <a:endParaRPr lang="en-US"/>
          </a:p>
        </p:txBody>
      </p:sp>
      <p:sp>
        <p:nvSpPr>
          <p:cNvPr id="3" name="Footer Placeholder 2"/>
          <p:cNvSpPr>
            <a:spLocks noGrp="1"/>
          </p:cNvSpPr>
          <p:nvPr>
            <p:ph type="ftr" sz="quarter" idx="11"/>
          </p:nvPr>
        </p:nvSpPr>
        <p:spPr/>
        <p:txBody>
          <a:bodyPr/>
          <a:lstStyle>
            <a:lvl1pPr>
              <a:defRPr/>
            </a:lvl1pPr>
          </a:lstStyle>
          <a:p>
            <a:r>
              <a:rPr lang="en-US" smtClean="0"/>
              <a:t>Matt Johnson, Itron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BAB757DA-303C-43C8-B3CD-F1B85A048B60}" type="slidenum">
              <a:rPr lang="en-US"/>
              <a:pPr/>
              <a:t>‹#›</a:t>
            </a:fld>
            <a:endParaRPr lang="en-US"/>
          </a:p>
        </p:txBody>
      </p:sp>
    </p:spTree>
    <p:extLst>
      <p:ext uri="{BB962C8B-B14F-4D97-AF65-F5344CB8AC3E}">
        <p14:creationId xmlns:p14="http://schemas.microsoft.com/office/powerpoint/2010/main" val="908349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Matt Johnson, Itron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2FB3C8-8CD5-4448-8801-F26443FEA6DF}" type="slidenum">
              <a:rPr lang="en-US"/>
              <a:pPr/>
              <a:t>‹#›</a:t>
            </a:fld>
            <a:endParaRPr lang="en-US"/>
          </a:p>
        </p:txBody>
      </p:sp>
    </p:spTree>
    <p:extLst>
      <p:ext uri="{BB962C8B-B14F-4D97-AF65-F5344CB8AC3E}">
        <p14:creationId xmlns:p14="http://schemas.microsoft.com/office/powerpoint/2010/main" val="2616019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2011</a:t>
            </a:r>
            <a:endParaRPr lang="en-US"/>
          </a:p>
        </p:txBody>
      </p:sp>
      <p:sp>
        <p:nvSpPr>
          <p:cNvPr id="6" name="Footer Placeholder 5"/>
          <p:cNvSpPr>
            <a:spLocks noGrp="1"/>
          </p:cNvSpPr>
          <p:nvPr>
            <p:ph type="ftr" sz="quarter" idx="11"/>
          </p:nvPr>
        </p:nvSpPr>
        <p:spPr/>
        <p:txBody>
          <a:bodyPr/>
          <a:lstStyle>
            <a:lvl1pPr>
              <a:defRPr/>
            </a:lvl1pPr>
          </a:lstStyle>
          <a:p>
            <a:r>
              <a:rPr lang="en-US" smtClean="0"/>
              <a:t>Matt Johnson, Itron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80B7DE5-107C-41E5-81E6-97A95665D952}" type="slidenum">
              <a:rPr lang="en-US"/>
              <a:pPr/>
              <a:t>‹#›</a:t>
            </a:fld>
            <a:endParaRPr lang="en-US"/>
          </a:p>
        </p:txBody>
      </p:sp>
    </p:spTree>
    <p:extLst>
      <p:ext uri="{BB962C8B-B14F-4D97-AF65-F5344CB8AC3E}">
        <p14:creationId xmlns:p14="http://schemas.microsoft.com/office/powerpoint/2010/main" val="640163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Matt Johnson, Itron</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8522F704-F150-402D-ABD8-4E67ADA7ECBC}" type="slidenum">
              <a:rPr lang="en-US"/>
              <a:pPr/>
              <a:t>‹#›</a:t>
            </a:fld>
            <a:endParaRPr lang="en-US"/>
          </a:p>
        </p:txBody>
      </p:sp>
      <p:sp>
        <p:nvSpPr>
          <p:cNvPr id="1031" name="Rectangle 7"/>
          <p:cNvSpPr>
            <a:spLocks noChangeArrowheads="1"/>
          </p:cNvSpPr>
          <p:nvPr/>
        </p:nvSpPr>
        <p:spPr bwMode="auto">
          <a:xfrm>
            <a:off x="5162486" y="332601"/>
            <a:ext cx="32830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802.18-11/0084r0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 charset="0"/>
        </a:defRPr>
      </a:lvl2pPr>
      <a:lvl3pPr algn="ctr" rtl="0" eaLnBrk="0" fontAlgn="base" hangingPunct="0">
        <a:spcBef>
          <a:spcPct val="0"/>
        </a:spcBef>
        <a:spcAft>
          <a:spcPct val="0"/>
        </a:spcAft>
        <a:defRPr sz="3200" b="1">
          <a:solidFill>
            <a:schemeClr val="tx2"/>
          </a:solidFill>
          <a:latin typeface="Times New Roman" pitchFamily="1" charset="0"/>
        </a:defRPr>
      </a:lvl3pPr>
      <a:lvl4pPr algn="ctr" rtl="0" eaLnBrk="0" fontAlgn="base" hangingPunct="0">
        <a:spcBef>
          <a:spcPct val="0"/>
        </a:spcBef>
        <a:spcAft>
          <a:spcPct val="0"/>
        </a:spcAft>
        <a:defRPr sz="3200" b="1">
          <a:solidFill>
            <a:schemeClr val="tx2"/>
          </a:solidFill>
          <a:latin typeface="Times New Roman" pitchFamily="1" charset="0"/>
        </a:defRPr>
      </a:lvl4pPr>
      <a:lvl5pPr algn="ctr" rtl="0" eaLnBrk="0" fontAlgn="base" hangingPunct="0">
        <a:spcBef>
          <a:spcPct val="0"/>
        </a:spcBef>
        <a:spcAft>
          <a:spcPct val="0"/>
        </a:spcAft>
        <a:defRPr sz="3200" b="1">
          <a:solidFill>
            <a:schemeClr val="tx2"/>
          </a:solidFill>
          <a:latin typeface="Times New Roman" pitchFamily="1" charset="0"/>
        </a:defRPr>
      </a:lvl5pPr>
      <a:lvl6pPr marL="457200" algn="ctr" rtl="0" eaLnBrk="0" fontAlgn="base" hangingPunct="0">
        <a:spcBef>
          <a:spcPct val="0"/>
        </a:spcBef>
        <a:spcAft>
          <a:spcPct val="0"/>
        </a:spcAft>
        <a:defRPr sz="3200" b="1">
          <a:solidFill>
            <a:schemeClr val="tx2"/>
          </a:solidFill>
          <a:latin typeface="Times New Roman" pitchFamily="1" charset="0"/>
        </a:defRPr>
      </a:lvl6pPr>
      <a:lvl7pPr marL="914400" algn="ctr" rtl="0" eaLnBrk="0" fontAlgn="base" hangingPunct="0">
        <a:spcBef>
          <a:spcPct val="0"/>
        </a:spcBef>
        <a:spcAft>
          <a:spcPct val="0"/>
        </a:spcAft>
        <a:defRPr sz="3200" b="1">
          <a:solidFill>
            <a:schemeClr val="tx2"/>
          </a:solidFill>
          <a:latin typeface="Times New Roman" pitchFamily="1" charset="0"/>
        </a:defRPr>
      </a:lvl7pPr>
      <a:lvl8pPr marL="1371600" algn="ctr" rtl="0" eaLnBrk="0" fontAlgn="base" hangingPunct="0">
        <a:spcBef>
          <a:spcPct val="0"/>
        </a:spcBef>
        <a:spcAft>
          <a:spcPct val="0"/>
        </a:spcAft>
        <a:defRPr sz="3200" b="1">
          <a:solidFill>
            <a:schemeClr val="tx2"/>
          </a:solidFill>
          <a:latin typeface="Times New Roman" pitchFamily="1" charset="0"/>
        </a:defRPr>
      </a:lvl8pPr>
      <a:lvl9pPr marL="1828800" algn="ctr" rtl="0" eaLnBrk="0" fontAlgn="base" hangingPunct="0">
        <a:spcBef>
          <a:spcPct val="0"/>
        </a:spcBef>
        <a:spcAft>
          <a:spcPct val="0"/>
        </a:spcAft>
        <a:defRPr sz="3200" b="1">
          <a:solidFill>
            <a:schemeClr val="tx2"/>
          </a:solidFill>
          <a:latin typeface="Times New Roman" pitchFamily="1"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28367" cy="276999"/>
          </a:xfrm>
        </p:spPr>
        <p:txBody>
          <a:bodyPr/>
          <a:lstStyle/>
          <a:p>
            <a:r>
              <a:rPr lang="en-US" smtClean="0"/>
              <a:t>November 2011</a:t>
            </a:r>
            <a:endParaRPr lang="en-US" dirty="0"/>
          </a:p>
        </p:txBody>
      </p:sp>
      <p:sp>
        <p:nvSpPr>
          <p:cNvPr id="8" name="Footer Placeholder 4"/>
          <p:cNvSpPr>
            <a:spLocks noGrp="1"/>
          </p:cNvSpPr>
          <p:nvPr>
            <p:ph type="ftr" sz="quarter" idx="11"/>
          </p:nvPr>
        </p:nvSpPr>
        <p:spPr/>
        <p:txBody>
          <a:bodyPr/>
          <a:lstStyle/>
          <a:p>
            <a:r>
              <a:rPr lang="en-US" smtClean="0"/>
              <a:t>Matt Johnson, Itron</a:t>
            </a:r>
            <a:endParaRPr lang="en-US"/>
          </a:p>
        </p:txBody>
      </p:sp>
      <p:sp>
        <p:nvSpPr>
          <p:cNvPr id="9" name="Slide Number Placeholder 5"/>
          <p:cNvSpPr>
            <a:spLocks noGrp="1"/>
          </p:cNvSpPr>
          <p:nvPr>
            <p:ph type="sldNum" sz="quarter" idx="12"/>
          </p:nvPr>
        </p:nvSpPr>
        <p:spPr/>
        <p:txBody>
          <a:bodyPr/>
          <a:lstStyle/>
          <a:p>
            <a:r>
              <a:rPr lang="en-US"/>
              <a:t>Slide </a:t>
            </a:r>
            <a:fld id="{FCDAE00C-EE6B-4499-AD4B-4C4860ABA631}" type="slidenum">
              <a:rPr lang="en-US"/>
              <a:pPr/>
              <a:t>1</a:t>
            </a:fld>
            <a:endParaRPr lang="en-US"/>
          </a:p>
        </p:txBody>
      </p:sp>
      <p:sp>
        <p:nvSpPr>
          <p:cNvPr id="30722" name="Rectangle 2"/>
          <p:cNvSpPr>
            <a:spLocks noGrp="1" noChangeArrowheads="1"/>
          </p:cNvSpPr>
          <p:nvPr>
            <p:ph type="title"/>
          </p:nvPr>
        </p:nvSpPr>
        <p:spPr>
          <a:xfrm>
            <a:off x="152400" y="685800"/>
            <a:ext cx="8763000" cy="1066800"/>
          </a:xfrm>
          <a:noFill/>
          <a:ln/>
        </p:spPr>
        <p:txBody>
          <a:bodyPr/>
          <a:lstStyle/>
          <a:p>
            <a:r>
              <a:rPr lang="en-US" dirty="0" smtClean="0"/>
              <a:t>Location Monitoring Service (LMS) Background</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2011-10-31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404248383"/>
              </p:ext>
            </p:extLst>
          </p:nvPr>
        </p:nvGraphicFramePr>
        <p:xfrm>
          <a:off x="523875" y="2276475"/>
          <a:ext cx="8162925" cy="2714625"/>
        </p:xfrm>
        <a:graphic>
          <a:graphicData uri="http://schemas.openxmlformats.org/presentationml/2006/ole">
            <mc:AlternateContent xmlns:mc="http://schemas.openxmlformats.org/markup-compatibility/2006">
              <mc:Choice xmlns:v="urn:schemas-microsoft-com:vml" Requires="v">
                <p:oleObj spid="_x0000_s30737" name="Document" r:id="rId4" imgW="8234001" imgH="2758566" progId="Word.Document.8">
                  <p:embed/>
                </p:oleObj>
              </mc:Choice>
              <mc:Fallback>
                <p:oleObj name="Document" r:id="rId4" imgW="8234001" imgH="2758566" progId="Word.Document.8">
                  <p:embed/>
                  <p:pic>
                    <p:nvPicPr>
                      <p:cNvPr id="0" name="Object 11"/>
                      <p:cNvPicPr>
                        <a:picLocks noChangeAspect="1" noChangeArrowheads="1"/>
                      </p:cNvPicPr>
                      <p:nvPr/>
                    </p:nvPicPr>
                    <p:blipFill>
                      <a:blip r:embed="rId5"/>
                      <a:srcRect/>
                      <a:stretch>
                        <a:fillRect/>
                      </a:stretch>
                    </p:blipFill>
                    <p:spPr bwMode="auto">
                      <a:xfrm>
                        <a:off x="523875" y="2276475"/>
                        <a:ext cx="8162925" cy="271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normAutofit/>
          </a:bodyPr>
          <a:lstStyle/>
          <a:p>
            <a:r>
              <a:rPr lang="en-US" sz="4000" dirty="0" smtClean="0"/>
              <a:t>Proceeding 11-49 (March 2011)</a:t>
            </a:r>
            <a:endParaRPr lang="en-US" sz="4000" dirty="0"/>
          </a:p>
        </p:txBody>
      </p:sp>
      <p:sp>
        <p:nvSpPr>
          <p:cNvPr id="3" name="Content Placeholder 2"/>
          <p:cNvSpPr>
            <a:spLocks noGrp="1"/>
          </p:cNvSpPr>
          <p:nvPr>
            <p:ph idx="1"/>
          </p:nvPr>
        </p:nvSpPr>
        <p:spPr>
          <a:xfrm>
            <a:off x="457200" y="1524000"/>
            <a:ext cx="8229600" cy="4525963"/>
          </a:xfrm>
        </p:spPr>
        <p:txBody>
          <a:bodyPr>
            <a:normAutofit/>
          </a:bodyPr>
          <a:lstStyle/>
          <a:p>
            <a:r>
              <a:rPr lang="en-US" sz="2400" dirty="0" smtClean="0"/>
              <a:t>Request for Waiver of some LMS rules by Progeny LMS, LLC</a:t>
            </a:r>
          </a:p>
          <a:p>
            <a:pPr lvl="1"/>
            <a:r>
              <a:rPr lang="en-US" sz="2000" dirty="0" smtClean="0"/>
              <a:t>Seeks to </a:t>
            </a:r>
            <a:r>
              <a:rPr lang="en-US" sz="2000" dirty="0"/>
              <a:t>waive requirement for two-way </a:t>
            </a:r>
            <a:r>
              <a:rPr lang="en-US" sz="2000" dirty="0" smtClean="0"/>
              <a:t>operation</a:t>
            </a:r>
          </a:p>
          <a:p>
            <a:r>
              <a:rPr lang="en-US" sz="2400" dirty="0" smtClean="0"/>
              <a:t>Utilizes forward link in LMS sub-band</a:t>
            </a:r>
          </a:p>
          <a:p>
            <a:r>
              <a:rPr lang="en-US" sz="2400" dirty="0" smtClean="0"/>
              <a:t>Proposes a “broadcast only” location service</a:t>
            </a:r>
          </a:p>
          <a:p>
            <a:r>
              <a:rPr lang="en-US" sz="2400" dirty="0" smtClean="0"/>
              <a:t>Uses 2 MHz wide transmissions from multiple transmitters</a:t>
            </a:r>
          </a:p>
          <a:p>
            <a:pPr lvl="1"/>
            <a:r>
              <a:rPr lang="en-US" sz="2000" dirty="0" smtClean="0"/>
              <a:t>At least 3 transmitters required to be received to fix location in urban areas</a:t>
            </a:r>
          </a:p>
          <a:p>
            <a:pPr lvl="1"/>
            <a:r>
              <a:rPr lang="en-US" sz="2000" dirty="0" smtClean="0"/>
              <a:t>No reduction of 30W ERP transmit power is proposed</a:t>
            </a:r>
          </a:p>
          <a:p>
            <a:r>
              <a:rPr lang="en-US" sz="2400" dirty="0" smtClean="0"/>
              <a:t>Request “Expedited Treatment” due to impending construction deadlines</a:t>
            </a:r>
          </a:p>
          <a:p>
            <a:pPr marL="457200" lvl="1" indent="0">
              <a:buNone/>
            </a:pP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10</a:t>
            </a:fld>
            <a:endParaRPr lang="en-US"/>
          </a:p>
        </p:txBody>
      </p:sp>
    </p:spTree>
    <p:extLst>
      <p:ext uri="{BB962C8B-B14F-4D97-AF65-F5344CB8AC3E}">
        <p14:creationId xmlns:p14="http://schemas.microsoft.com/office/powerpoint/2010/main" val="4180744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Potential IEEE Standards Interests</a:t>
            </a:r>
            <a:endParaRPr lang="en-US" dirty="0"/>
          </a:p>
        </p:txBody>
      </p:sp>
      <p:sp>
        <p:nvSpPr>
          <p:cNvPr id="5" name="Subtitle 4"/>
          <p:cNvSpPr>
            <a:spLocks noGrp="1"/>
          </p:cNvSpPr>
          <p:nvPr>
            <p:ph type="subTitle" idx="1"/>
          </p:nvPr>
        </p:nvSpPr>
        <p:spPr/>
        <p:txBody>
          <a:bodyPr/>
          <a:lstStyle/>
          <a:p>
            <a:endParaRPr lang="en-US" dirty="0"/>
          </a:p>
        </p:txBody>
      </p:sp>
      <p:sp>
        <p:nvSpPr>
          <p:cNvPr id="2" name="Date Placeholder 1"/>
          <p:cNvSpPr>
            <a:spLocks noGrp="1"/>
          </p:cNvSpPr>
          <p:nvPr>
            <p:ph type="dt" sz="half" idx="10"/>
          </p:nvPr>
        </p:nvSpPr>
        <p:spPr/>
        <p:txBody>
          <a:bodyPr/>
          <a:lstStyle/>
          <a:p>
            <a:r>
              <a:rPr lang="en-US" smtClean="0"/>
              <a:t>November 2011</a:t>
            </a:r>
            <a:endParaRPr lang="en-US"/>
          </a:p>
        </p:txBody>
      </p:sp>
      <p:sp>
        <p:nvSpPr>
          <p:cNvPr id="3" name="Footer Placeholder 2"/>
          <p:cNvSpPr>
            <a:spLocks noGrp="1"/>
          </p:cNvSpPr>
          <p:nvPr>
            <p:ph type="ftr" sz="quarter" idx="11"/>
          </p:nvPr>
        </p:nvSpPr>
        <p:spPr/>
        <p:txBody>
          <a:bodyPr/>
          <a:lstStyle/>
          <a:p>
            <a:r>
              <a:rPr lang="en-US" smtClean="0"/>
              <a:t>Matt Johnson, Itron</a:t>
            </a:r>
            <a:endParaRPr lang="en-US"/>
          </a:p>
        </p:txBody>
      </p:sp>
      <p:sp>
        <p:nvSpPr>
          <p:cNvPr id="6" name="Slide Number Placeholder 5"/>
          <p:cNvSpPr>
            <a:spLocks noGrp="1"/>
          </p:cNvSpPr>
          <p:nvPr>
            <p:ph type="sldNum" sz="quarter" idx="12"/>
          </p:nvPr>
        </p:nvSpPr>
        <p:spPr/>
        <p:txBody>
          <a:bodyPr/>
          <a:lstStyle/>
          <a:p>
            <a:r>
              <a:rPr lang="en-US" smtClean="0"/>
              <a:t>Slide </a:t>
            </a:r>
            <a:fld id="{2DD8580C-4ECC-4C2B-8D55-33A2F835E5D5}" type="slidenum">
              <a:rPr lang="en-US" smtClean="0"/>
              <a:pPr/>
              <a:t>11</a:t>
            </a:fld>
            <a:endParaRPr lang="en-US"/>
          </a:p>
        </p:txBody>
      </p:sp>
    </p:spTree>
    <p:extLst>
      <p:ext uri="{BB962C8B-B14F-4D97-AF65-F5344CB8AC3E}">
        <p14:creationId xmlns:p14="http://schemas.microsoft.com/office/powerpoint/2010/main" val="58088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IEEE Standards in 902-928</a:t>
            </a:r>
            <a:endParaRPr lang="en-US" sz="4000" dirty="0"/>
          </a:p>
        </p:txBody>
      </p:sp>
      <p:sp>
        <p:nvSpPr>
          <p:cNvPr id="3" name="Content Placeholder 2"/>
          <p:cNvSpPr>
            <a:spLocks noGrp="1"/>
          </p:cNvSpPr>
          <p:nvPr>
            <p:ph idx="1"/>
          </p:nvPr>
        </p:nvSpPr>
        <p:spPr/>
        <p:txBody>
          <a:bodyPr/>
          <a:lstStyle/>
          <a:p>
            <a:r>
              <a:rPr lang="en-US" dirty="0" smtClean="0"/>
              <a:t>802.11ah</a:t>
            </a:r>
          </a:p>
          <a:p>
            <a:r>
              <a:rPr lang="en-US" dirty="0" smtClean="0"/>
              <a:t>802.15.4</a:t>
            </a:r>
          </a:p>
          <a:p>
            <a:pPr lvl="1"/>
            <a:r>
              <a:rPr lang="en-US" dirty="0" smtClean="0"/>
              <a:t>15.4g</a:t>
            </a:r>
          </a:p>
          <a:p>
            <a:pPr lvl="1"/>
            <a:r>
              <a:rPr lang="en-US" dirty="0" smtClean="0"/>
              <a:t>15.4k</a:t>
            </a:r>
          </a:p>
          <a:p>
            <a:r>
              <a:rPr lang="en-US" dirty="0" smtClean="0"/>
              <a:t>May touch on uses envisioned by 802.21</a:t>
            </a:r>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12</a:t>
            </a:fld>
            <a:endParaRPr lang="en-US"/>
          </a:p>
        </p:txBody>
      </p:sp>
    </p:spTree>
    <p:extLst>
      <p:ext uri="{BB962C8B-B14F-4D97-AF65-F5344CB8AC3E}">
        <p14:creationId xmlns:p14="http://schemas.microsoft.com/office/powerpoint/2010/main" val="1389395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Intelligent Transportation System (ITS)</a:t>
            </a:r>
            <a:endParaRPr lang="en-US" sz="3600" dirty="0"/>
          </a:p>
        </p:txBody>
      </p:sp>
      <p:sp>
        <p:nvSpPr>
          <p:cNvPr id="3" name="Content Placeholder 2"/>
          <p:cNvSpPr>
            <a:spLocks noGrp="1"/>
          </p:cNvSpPr>
          <p:nvPr>
            <p:ph idx="1"/>
          </p:nvPr>
        </p:nvSpPr>
        <p:spPr/>
        <p:txBody>
          <a:bodyPr>
            <a:normAutofit/>
          </a:bodyPr>
          <a:lstStyle/>
          <a:p>
            <a:r>
              <a:rPr lang="en-US" dirty="0" smtClean="0"/>
              <a:t>There are some LMS license holders, in particular Warren Havens, that claim that LMS is essential to the deployment of an ITS system</a:t>
            </a:r>
          </a:p>
          <a:p>
            <a:r>
              <a:rPr lang="en-US" dirty="0" smtClean="0"/>
              <a:t>Yet, LMS is not a part of the DOT, standards-based vision of WAVE/DSRC-based ITS:</a:t>
            </a:r>
          </a:p>
          <a:p>
            <a:pPr lvl="1"/>
            <a:r>
              <a:rPr lang="en-US" dirty="0" smtClean="0"/>
              <a:t>IEEE P1609</a:t>
            </a:r>
          </a:p>
          <a:p>
            <a:pPr lvl="1"/>
            <a:r>
              <a:rPr lang="en-US" dirty="0" smtClean="0"/>
              <a:t>IEEE 802.11p/ASTM 2213</a:t>
            </a:r>
          </a:p>
          <a:p>
            <a:pPr lvl="1"/>
            <a:r>
              <a:rPr lang="en-US" dirty="0" smtClean="0"/>
              <a:t>IEEE P1556</a:t>
            </a:r>
          </a:p>
          <a:p>
            <a:pPr lvl="1"/>
            <a:r>
              <a:rPr lang="en-US" dirty="0" smtClean="0"/>
              <a:t>GPS</a:t>
            </a:r>
          </a:p>
          <a:p>
            <a:pPr lvl="1"/>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13</a:t>
            </a:fld>
            <a:endParaRPr lang="en-US"/>
          </a:p>
        </p:txBody>
      </p:sp>
    </p:spTree>
    <p:extLst>
      <p:ext uri="{BB962C8B-B14F-4D97-AF65-F5344CB8AC3E}">
        <p14:creationId xmlns:p14="http://schemas.microsoft.com/office/powerpoint/2010/main" val="4159773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and Questions</a:t>
            </a:r>
            <a:endParaRPr lang="en-US" dirty="0"/>
          </a:p>
        </p:txBody>
      </p:sp>
      <p:sp>
        <p:nvSpPr>
          <p:cNvPr id="3" name="Date Placeholder 2"/>
          <p:cNvSpPr>
            <a:spLocks noGrp="1"/>
          </p:cNvSpPr>
          <p:nvPr>
            <p:ph type="dt" sz="half" idx="10"/>
          </p:nvPr>
        </p:nvSpPr>
        <p:spPr/>
        <p:txBody>
          <a:bodyPr/>
          <a:lstStyle/>
          <a:p>
            <a:r>
              <a:rPr lang="en-US" smtClean="0"/>
              <a:t>November 2011</a:t>
            </a:r>
            <a:endParaRPr lang="en-US"/>
          </a:p>
        </p:txBody>
      </p:sp>
      <p:sp>
        <p:nvSpPr>
          <p:cNvPr id="4" name="Footer Placeholder 3"/>
          <p:cNvSpPr>
            <a:spLocks noGrp="1"/>
          </p:cNvSpPr>
          <p:nvPr>
            <p:ph type="ftr" sz="quarter" idx="11"/>
          </p:nvPr>
        </p:nvSpPr>
        <p:spPr/>
        <p:txBody>
          <a:bodyPr/>
          <a:lstStyle/>
          <a:p>
            <a:r>
              <a:rPr lang="en-US" smtClean="0"/>
              <a:t>Matt Johnson, Itron</a:t>
            </a:r>
            <a:endParaRPr lang="en-US"/>
          </a:p>
        </p:txBody>
      </p:sp>
      <p:sp>
        <p:nvSpPr>
          <p:cNvPr id="5" name="Slide Number Placeholder 4"/>
          <p:cNvSpPr>
            <a:spLocks noGrp="1"/>
          </p:cNvSpPr>
          <p:nvPr>
            <p:ph type="sldNum" sz="quarter" idx="12"/>
          </p:nvPr>
        </p:nvSpPr>
        <p:spPr/>
        <p:txBody>
          <a:bodyPr/>
          <a:lstStyle/>
          <a:p>
            <a:r>
              <a:rPr lang="en-US" smtClean="0"/>
              <a:t>Slide </a:t>
            </a:r>
            <a:fld id="{2DD8580C-4ECC-4C2B-8D55-33A2F835E5D5}" type="slidenum">
              <a:rPr lang="en-US" smtClean="0"/>
              <a:pPr/>
              <a:t>14</a:t>
            </a:fld>
            <a:endParaRPr lang="en-US"/>
          </a:p>
        </p:txBody>
      </p:sp>
    </p:spTree>
    <p:extLst>
      <p:ext uri="{BB962C8B-B14F-4D97-AF65-F5344CB8AC3E}">
        <p14:creationId xmlns:p14="http://schemas.microsoft.com/office/powerpoint/2010/main" val="478799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2011</a:t>
            </a:r>
            <a:endParaRPr lang="en-US"/>
          </a:p>
        </p:txBody>
      </p:sp>
      <p:sp>
        <p:nvSpPr>
          <p:cNvPr id="5" name="Footer Placeholder 4"/>
          <p:cNvSpPr>
            <a:spLocks noGrp="1"/>
          </p:cNvSpPr>
          <p:nvPr>
            <p:ph type="ftr" sz="quarter" idx="11"/>
          </p:nvPr>
        </p:nvSpPr>
        <p:spPr/>
        <p:txBody>
          <a:bodyPr/>
          <a:lstStyle/>
          <a:p>
            <a:r>
              <a:rPr lang="en-US" smtClean="0"/>
              <a:t>Matt Johnson, Itron</a:t>
            </a:r>
            <a:endParaRPr lang="en-US"/>
          </a:p>
        </p:txBody>
      </p:sp>
      <p:sp>
        <p:nvSpPr>
          <p:cNvPr id="6" name="Slide Number Placeholder 5"/>
          <p:cNvSpPr>
            <a:spLocks noGrp="1"/>
          </p:cNvSpPr>
          <p:nvPr>
            <p:ph type="sldNum" sz="quarter" idx="12"/>
          </p:nvPr>
        </p:nvSpPr>
        <p:spPr/>
        <p:txBody>
          <a:bodyPr/>
          <a:lstStyle/>
          <a:p>
            <a:r>
              <a:rPr lang="en-US"/>
              <a:t>Slide </a:t>
            </a:r>
            <a:fld id="{B01944E1-DFEE-4B58-84A7-CB0C2E2F545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An overview of the current activities regarding the Location Monitoring System (LMS)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1143000"/>
          </a:xfrm>
        </p:spPr>
        <p:txBody>
          <a:bodyPr>
            <a:normAutofit fontScale="90000"/>
          </a:bodyPr>
          <a:lstStyle/>
          <a:p>
            <a:r>
              <a:rPr lang="en-US" sz="3600" dirty="0" smtClean="0"/>
              <a:t>Location Monitoring Services (LMS) Overview</a:t>
            </a:r>
            <a:endParaRPr lang="en-US" sz="3600" dirty="0"/>
          </a:p>
        </p:txBody>
      </p:sp>
      <p:sp>
        <p:nvSpPr>
          <p:cNvPr id="3" name="Content Placeholder 2"/>
          <p:cNvSpPr>
            <a:spLocks noGrp="1"/>
          </p:cNvSpPr>
          <p:nvPr>
            <p:ph idx="1"/>
          </p:nvPr>
        </p:nvSpPr>
        <p:spPr/>
        <p:txBody>
          <a:bodyPr>
            <a:normAutofit fontScale="92500" lnSpcReduction="20000"/>
          </a:bodyPr>
          <a:lstStyle/>
          <a:p>
            <a:r>
              <a:rPr lang="en-US" sz="2800" dirty="0" smtClean="0"/>
              <a:t>Conceived in 1995 to provide location monitoring services for vehicles</a:t>
            </a:r>
          </a:p>
          <a:p>
            <a:pPr lvl="1"/>
            <a:r>
              <a:rPr lang="en-US" sz="2400" dirty="0" smtClean="0"/>
              <a:t>Limited “store and forward” interconnect to PSTN</a:t>
            </a:r>
          </a:p>
          <a:p>
            <a:pPr lvl="1"/>
            <a:r>
              <a:rPr lang="en-US" sz="2400" dirty="0" smtClean="0"/>
              <a:t>Status and Instructional messages, voice or non-voice</a:t>
            </a:r>
          </a:p>
          <a:p>
            <a:r>
              <a:rPr lang="en-US" sz="2800" dirty="0" smtClean="0"/>
              <a:t>A small number of bidders own licenses</a:t>
            </a:r>
          </a:p>
          <a:p>
            <a:r>
              <a:rPr lang="en-US" sz="2800" dirty="0" smtClean="0"/>
              <a:t>Numerous construction extensions have been granted due to claims of “lack of commercially available equipment”</a:t>
            </a:r>
          </a:p>
          <a:p>
            <a:r>
              <a:rPr lang="en-US" sz="2800" dirty="0" smtClean="0"/>
              <a:t>The need for this service has been supplanted by widely-deployed GPS, cellular and Wi-Fi location technologies </a:t>
            </a:r>
            <a:endParaRPr lang="en-US" sz="2800"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3</a:t>
            </a:fld>
            <a:endParaRPr lang="en-US"/>
          </a:p>
        </p:txBody>
      </p:sp>
    </p:spTree>
    <p:extLst>
      <p:ext uri="{BB962C8B-B14F-4D97-AF65-F5344CB8AC3E}">
        <p14:creationId xmlns:p14="http://schemas.microsoft.com/office/powerpoint/2010/main" val="2537480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LMS Spectrum Allocations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9316016"/>
              </p:ext>
            </p:extLst>
          </p:nvPr>
        </p:nvGraphicFramePr>
        <p:xfrm>
          <a:off x="838200" y="1600200"/>
          <a:ext cx="6934200" cy="2661920"/>
        </p:xfrm>
        <a:graphic>
          <a:graphicData uri="http://schemas.openxmlformats.org/drawingml/2006/table">
            <a:tbl>
              <a:tblPr firstRow="1" bandRow="1">
                <a:tableStyleId>{93296810-A885-4BE3-A3E7-6D5BEEA58F35}</a:tableStyleId>
              </a:tblPr>
              <a:tblGrid>
                <a:gridCol w="1897781"/>
                <a:gridCol w="2481714"/>
                <a:gridCol w="2554705"/>
              </a:tblGrid>
              <a:tr h="370840">
                <a:tc>
                  <a:txBody>
                    <a:bodyPr/>
                    <a:lstStyle/>
                    <a:p>
                      <a:endParaRPr lang="en-US" dirty="0"/>
                    </a:p>
                  </a:txBody>
                  <a:tcPr/>
                </a:tc>
                <a:tc>
                  <a:txBody>
                    <a:bodyPr/>
                    <a:lstStyle/>
                    <a:p>
                      <a:r>
                        <a:rPr lang="en-US" dirty="0" smtClean="0"/>
                        <a:t>LMS Sub-band</a:t>
                      </a:r>
                      <a:endParaRPr lang="en-US" dirty="0"/>
                    </a:p>
                  </a:txBody>
                  <a:tcPr/>
                </a:tc>
                <a:tc>
                  <a:txBody>
                    <a:bodyPr/>
                    <a:lstStyle/>
                    <a:p>
                      <a:r>
                        <a:rPr lang="en-US" dirty="0" smtClean="0"/>
                        <a:t>Forward</a:t>
                      </a:r>
                      <a:r>
                        <a:rPr lang="en-US" baseline="0" dirty="0" smtClean="0"/>
                        <a:t> Link</a:t>
                      </a:r>
                      <a:endParaRPr lang="en-US" dirty="0"/>
                    </a:p>
                  </a:txBody>
                  <a:tcPr/>
                </a:tc>
              </a:tr>
              <a:tr h="370840">
                <a:tc>
                  <a:txBody>
                    <a:bodyPr/>
                    <a:lstStyle/>
                    <a:p>
                      <a:r>
                        <a:rPr lang="en-US" dirty="0" smtClean="0"/>
                        <a:t>Block A</a:t>
                      </a:r>
                      <a:endParaRPr lang="en-US" b="1" dirty="0"/>
                    </a:p>
                  </a:txBody>
                  <a:tcPr/>
                </a:tc>
                <a:tc>
                  <a:txBody>
                    <a:bodyPr/>
                    <a:lstStyle/>
                    <a:p>
                      <a:r>
                        <a:rPr lang="en-US" dirty="0" smtClean="0"/>
                        <a:t>904.000-909.750</a:t>
                      </a:r>
                      <a:endParaRPr lang="en-US"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927.750-928.000</a:t>
                      </a:r>
                    </a:p>
                    <a:p>
                      <a:endParaRPr lang="en-US" b="1" dirty="0"/>
                    </a:p>
                  </a:txBody>
                  <a:tcPr/>
                </a:tc>
              </a:tr>
              <a:tr h="370840">
                <a:tc>
                  <a:txBody>
                    <a:bodyPr/>
                    <a:lstStyle/>
                    <a:p>
                      <a:r>
                        <a:rPr lang="en-US" dirty="0" smtClean="0"/>
                        <a:t>Block B</a:t>
                      </a:r>
                      <a:endParaRPr lang="en-US" b="1" dirty="0"/>
                    </a:p>
                  </a:txBody>
                  <a:tcPr/>
                </a:tc>
                <a:tc>
                  <a:txBody>
                    <a:bodyPr/>
                    <a:lstStyle/>
                    <a:p>
                      <a:r>
                        <a:rPr lang="en-US" dirty="0" smtClean="0"/>
                        <a:t>919.750-921.750</a:t>
                      </a:r>
                      <a:endParaRPr lang="en-US"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927.500-927.750</a:t>
                      </a:r>
                    </a:p>
                    <a:p>
                      <a:endParaRPr lang="en-US" b="1" dirty="0"/>
                    </a:p>
                  </a:txBody>
                  <a:tcPr/>
                </a:tc>
              </a:tr>
              <a:tr h="370840">
                <a:tc>
                  <a:txBody>
                    <a:bodyPr/>
                    <a:lstStyle/>
                    <a:p>
                      <a:r>
                        <a:rPr lang="en-US" dirty="0" smtClean="0"/>
                        <a:t>Block C</a:t>
                      </a:r>
                      <a:endParaRPr lang="en-US" b="1" dirty="0"/>
                    </a:p>
                  </a:txBody>
                  <a:tcPr/>
                </a:tc>
                <a:tc>
                  <a:txBody>
                    <a:bodyPr/>
                    <a:lstStyle/>
                    <a:p>
                      <a:r>
                        <a:rPr lang="en-US" dirty="0" smtClean="0"/>
                        <a:t>921.750-927.250</a:t>
                      </a:r>
                      <a:endParaRPr lang="en-US" b="1"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927.250-927.500</a:t>
                      </a:r>
                    </a:p>
                    <a:p>
                      <a:endParaRPr lang="en-US" b="1" dirty="0"/>
                    </a:p>
                  </a:txBody>
                  <a:tcPr/>
                </a:tc>
              </a:tr>
              <a:tr h="370840">
                <a:tc>
                  <a:txBody>
                    <a:bodyPr/>
                    <a:lstStyle/>
                    <a:p>
                      <a:endParaRPr lang="en-US" b="1" dirty="0"/>
                    </a:p>
                  </a:txBody>
                  <a:tcPr/>
                </a:tc>
                <a:tc>
                  <a:txBody>
                    <a:bodyPr/>
                    <a:lstStyle/>
                    <a:p>
                      <a:r>
                        <a:rPr lang="en-US" dirty="0" smtClean="0"/>
                        <a:t>30 Watts ERP</a:t>
                      </a:r>
                      <a:endParaRPr lang="en-US" b="1" dirty="0"/>
                    </a:p>
                  </a:txBody>
                  <a:tcPr/>
                </a:tc>
                <a:tc>
                  <a:txBody>
                    <a:bodyPr/>
                    <a:lstStyle/>
                    <a:p>
                      <a:r>
                        <a:rPr lang="en-US" dirty="0" smtClean="0"/>
                        <a:t>300 Watts ERP</a:t>
                      </a:r>
                      <a:endParaRPr lang="en-US" b="1" dirty="0"/>
                    </a:p>
                  </a:txBody>
                  <a:tcPr/>
                </a:tc>
              </a:tr>
            </a:tbl>
          </a:graphicData>
        </a:graphic>
      </p:graphicFrame>
      <p:sp>
        <p:nvSpPr>
          <p:cNvPr id="5" name="TextBox 4"/>
          <p:cNvSpPr txBox="1"/>
          <p:nvPr/>
        </p:nvSpPr>
        <p:spPr>
          <a:xfrm>
            <a:off x="990600" y="4580820"/>
            <a:ext cx="6019800" cy="1138773"/>
          </a:xfrm>
          <a:prstGeom prst="rect">
            <a:avLst/>
          </a:prstGeom>
          <a:noFill/>
        </p:spPr>
        <p:txBody>
          <a:bodyPr wrap="square" rtlCol="0">
            <a:spAutoFit/>
          </a:bodyPr>
          <a:lstStyle/>
          <a:p>
            <a:r>
              <a:rPr lang="en-US" sz="1400" dirty="0" smtClean="0"/>
              <a:t>90.351 Forward links for LMS systems may also be contained</a:t>
            </a:r>
          </a:p>
          <a:p>
            <a:r>
              <a:rPr lang="en-US" sz="1400" dirty="0" smtClean="0"/>
              <a:t>within the LMS sub-band. However, the maximum allowable</a:t>
            </a:r>
          </a:p>
          <a:p>
            <a:r>
              <a:rPr lang="en-US" sz="1400" dirty="0" smtClean="0"/>
              <a:t>power in these sub-bands is 30 watts ERP in accordance with</a:t>
            </a:r>
          </a:p>
          <a:p>
            <a:r>
              <a:rPr lang="en-US" sz="1400" dirty="0" smtClean="0"/>
              <a:t>§ 90.205(j).</a:t>
            </a:r>
          </a:p>
          <a:p>
            <a:endParaRPr lang="en-US" dirty="0"/>
          </a:p>
        </p:txBody>
      </p:sp>
      <p:sp>
        <p:nvSpPr>
          <p:cNvPr id="3" name="Date Placeholder 2"/>
          <p:cNvSpPr>
            <a:spLocks noGrp="1"/>
          </p:cNvSpPr>
          <p:nvPr>
            <p:ph type="dt" sz="half" idx="10"/>
          </p:nvPr>
        </p:nvSpPr>
        <p:spPr/>
        <p:txBody>
          <a:bodyPr/>
          <a:lstStyle/>
          <a:p>
            <a:r>
              <a:rPr lang="en-US" smtClean="0"/>
              <a:t>November 2011</a:t>
            </a:r>
            <a:endParaRPr lang="en-US" dirty="0"/>
          </a:p>
        </p:txBody>
      </p:sp>
      <p:sp>
        <p:nvSpPr>
          <p:cNvPr id="6" name="Footer Placeholder 5"/>
          <p:cNvSpPr>
            <a:spLocks noGrp="1"/>
          </p:cNvSpPr>
          <p:nvPr>
            <p:ph type="ftr" sz="quarter" idx="11"/>
          </p:nvPr>
        </p:nvSpPr>
        <p:spPr/>
        <p:txBody>
          <a:bodyPr/>
          <a:lstStyle/>
          <a:p>
            <a:r>
              <a:rPr lang="en-US" smtClean="0"/>
              <a:t>Matt Johnson, Itron</a:t>
            </a:r>
            <a:endParaRPr lang="en-US" dirty="0"/>
          </a:p>
        </p:txBody>
      </p:sp>
      <p:sp>
        <p:nvSpPr>
          <p:cNvPr id="7" name="Slide Number Placeholder 6"/>
          <p:cNvSpPr>
            <a:spLocks noGrp="1"/>
          </p:cNvSpPr>
          <p:nvPr>
            <p:ph type="sldNum" sz="quarter" idx="12"/>
          </p:nvPr>
        </p:nvSpPr>
        <p:spPr/>
        <p:txBody>
          <a:bodyPr/>
          <a:lstStyle/>
          <a:p>
            <a:r>
              <a:rPr lang="en-US" smtClean="0"/>
              <a:t>Slide </a:t>
            </a:r>
            <a:fld id="{82A45DE6-47FA-4290-BD8D-96940BB802D8}" type="slidenum">
              <a:rPr lang="en-US" smtClean="0"/>
              <a:pPr/>
              <a:t>4</a:t>
            </a:fld>
            <a:endParaRPr lang="en-US"/>
          </a:p>
        </p:txBody>
      </p:sp>
    </p:spTree>
    <p:extLst>
      <p:ext uri="{BB962C8B-B14F-4D97-AF65-F5344CB8AC3E}">
        <p14:creationId xmlns:p14="http://schemas.microsoft.com/office/powerpoint/2010/main" val="254694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902-928 MHz Band Priority Order</a:t>
            </a:r>
            <a:endParaRPr lang="en-US" sz="4000" dirty="0"/>
          </a:p>
        </p:txBody>
      </p:sp>
      <p:sp>
        <p:nvSpPr>
          <p:cNvPr id="3" name="Content Placeholder 2"/>
          <p:cNvSpPr>
            <a:spLocks noGrp="1"/>
          </p:cNvSpPr>
          <p:nvPr>
            <p:ph idx="1"/>
          </p:nvPr>
        </p:nvSpPr>
        <p:spPr/>
        <p:txBody>
          <a:bodyPr>
            <a:normAutofit/>
          </a:bodyPr>
          <a:lstStyle/>
          <a:p>
            <a:r>
              <a:rPr lang="en-US" sz="2800" dirty="0" smtClean="0"/>
              <a:t>Government</a:t>
            </a:r>
          </a:p>
          <a:p>
            <a:r>
              <a:rPr lang="en-US" sz="2800" dirty="0" smtClean="0"/>
              <a:t>ISM</a:t>
            </a:r>
          </a:p>
          <a:p>
            <a:r>
              <a:rPr lang="en-US" sz="2800" dirty="0" smtClean="0"/>
              <a:t>LMS</a:t>
            </a:r>
          </a:p>
          <a:p>
            <a:r>
              <a:rPr lang="en-US" sz="2800" dirty="0" smtClean="0"/>
              <a:t>Amateur</a:t>
            </a:r>
          </a:p>
          <a:p>
            <a:r>
              <a:rPr lang="en-US" sz="2800" dirty="0" smtClean="0"/>
              <a:t>Part 15</a:t>
            </a:r>
            <a:endParaRPr lang="en-US" sz="2800"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5</a:t>
            </a:fld>
            <a:endParaRPr lang="en-US"/>
          </a:p>
        </p:txBody>
      </p:sp>
    </p:spTree>
    <p:extLst>
      <p:ext uri="{BB962C8B-B14F-4D97-AF65-F5344CB8AC3E}">
        <p14:creationId xmlns:p14="http://schemas.microsoft.com/office/powerpoint/2010/main" val="4156923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normAutofit/>
          </a:bodyPr>
          <a:lstStyle/>
          <a:p>
            <a:r>
              <a:rPr lang="en-US" sz="4000" dirty="0" smtClean="0"/>
              <a:t>LMS Timeline</a:t>
            </a:r>
            <a:endParaRPr lang="en-US" sz="40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47800"/>
            <a:ext cx="7991475" cy="5030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r>
              <a:rPr lang="en-US" smtClean="0"/>
              <a:t>November 2011</a:t>
            </a:r>
            <a:endParaRPr lang="en-US" dirty="0"/>
          </a:p>
        </p:txBody>
      </p:sp>
      <p:sp>
        <p:nvSpPr>
          <p:cNvPr id="4" name="Footer Placeholder 3"/>
          <p:cNvSpPr>
            <a:spLocks noGrp="1"/>
          </p:cNvSpPr>
          <p:nvPr>
            <p:ph type="ftr" sz="quarter" idx="11"/>
          </p:nvPr>
        </p:nvSpPr>
        <p:spPr/>
        <p:txBody>
          <a:bodyPr/>
          <a:lstStyle/>
          <a:p>
            <a:r>
              <a:rPr lang="en-US" smtClean="0"/>
              <a:t>Matt Johnson, Itron</a:t>
            </a:r>
            <a:endParaRPr lang="en-US" dirty="0"/>
          </a:p>
        </p:txBody>
      </p:sp>
      <p:sp>
        <p:nvSpPr>
          <p:cNvPr id="5" name="Slide Number Placeholder 4"/>
          <p:cNvSpPr>
            <a:spLocks noGrp="1"/>
          </p:cNvSpPr>
          <p:nvPr>
            <p:ph type="sldNum" sz="quarter" idx="12"/>
          </p:nvPr>
        </p:nvSpPr>
        <p:spPr/>
        <p:txBody>
          <a:bodyPr/>
          <a:lstStyle/>
          <a:p>
            <a:r>
              <a:rPr lang="en-US" smtClean="0"/>
              <a:t>Slide </a:t>
            </a:r>
            <a:fld id="{82A45DE6-47FA-4290-BD8D-96940BB802D8}" type="slidenum">
              <a:rPr lang="en-US" smtClean="0"/>
              <a:pPr/>
              <a:t>6</a:t>
            </a:fld>
            <a:endParaRPr lang="en-US"/>
          </a:p>
        </p:txBody>
      </p:sp>
    </p:spTree>
    <p:extLst>
      <p:ext uri="{BB962C8B-B14F-4D97-AF65-F5344CB8AC3E}">
        <p14:creationId xmlns:p14="http://schemas.microsoft.com/office/powerpoint/2010/main" val="1287493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LMS License Holders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6768424"/>
              </p:ext>
            </p:extLst>
          </p:nvPr>
        </p:nvGraphicFramePr>
        <p:xfrm>
          <a:off x="1066800" y="1600200"/>
          <a:ext cx="7010400" cy="2822298"/>
        </p:xfrm>
        <a:graphic>
          <a:graphicData uri="http://schemas.openxmlformats.org/drawingml/2006/table">
            <a:tbl>
              <a:tblPr firstRow="1" bandRow="1">
                <a:tableStyleId>{93296810-A885-4BE3-A3E7-6D5BEEA58F35}</a:tableStyleId>
              </a:tblPr>
              <a:tblGrid>
                <a:gridCol w="2002971"/>
                <a:gridCol w="3635829"/>
                <a:gridCol w="1371600"/>
              </a:tblGrid>
              <a:tr h="383898">
                <a:tc gridSpan="2">
                  <a:txBody>
                    <a:bodyPr/>
                    <a:lstStyle/>
                    <a:p>
                      <a:endParaRPr lang="en-US" dirty="0"/>
                    </a:p>
                  </a:txBody>
                  <a:tcPr/>
                </a:tc>
                <a:tc hMerge="1">
                  <a:txBody>
                    <a:bodyPr/>
                    <a:lstStyle/>
                    <a:p>
                      <a:endParaRPr lang="en-US" dirty="0"/>
                    </a:p>
                  </a:txBody>
                  <a:tcPr/>
                </a:tc>
                <a:tc>
                  <a:txBody>
                    <a:bodyPr/>
                    <a:lstStyle/>
                    <a:p>
                      <a:pPr algn="ctr"/>
                      <a:r>
                        <a:rPr lang="en-US" dirty="0" smtClean="0"/>
                        <a:t>Total</a:t>
                      </a:r>
                      <a:endParaRPr lang="en-US" dirty="0"/>
                    </a:p>
                  </a:txBody>
                  <a:tcPr/>
                </a:tc>
              </a:tr>
              <a:tr h="38389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FCR, Inc.</a:t>
                      </a:r>
                      <a:endParaRPr lang="en-US" b="1" dirty="0" smtClean="0"/>
                    </a:p>
                  </a:txBody>
                  <a:tcPr/>
                </a:tc>
                <a:tc hMerge="1">
                  <a:txBody>
                    <a:bodyPr/>
                    <a:lstStyle/>
                    <a:p>
                      <a:endParaRPr lang="en-US"/>
                    </a:p>
                  </a:txBody>
                  <a:tcPr/>
                </a:tc>
                <a:tc>
                  <a:txBody>
                    <a:bodyPr/>
                    <a:lstStyle/>
                    <a:p>
                      <a:pPr algn="ctr"/>
                      <a:r>
                        <a:rPr lang="en-US" dirty="0" smtClean="0"/>
                        <a:t>13</a:t>
                      </a:r>
                      <a:endParaRPr lang="en-US" b="1" dirty="0"/>
                    </a:p>
                  </a:txBody>
                  <a:tcPr/>
                </a:tc>
              </a:tr>
              <a:tr h="383898">
                <a:tc gridSpan="2">
                  <a:txBody>
                    <a:bodyPr/>
                    <a:lstStyle/>
                    <a:p>
                      <a:r>
                        <a:rPr lang="en-US" dirty="0" smtClean="0"/>
                        <a:t>Progeny LMS</a:t>
                      </a:r>
                      <a:endParaRPr lang="en-US" b="1" dirty="0"/>
                    </a:p>
                  </a:txBody>
                  <a:tcPr/>
                </a:tc>
                <a:tc hMerge="1">
                  <a:txBody>
                    <a:bodyPr/>
                    <a:lstStyle/>
                    <a:p>
                      <a:endParaRPr lang="en-US"/>
                    </a:p>
                  </a:txBody>
                  <a:tcPr/>
                </a:tc>
                <a:tc>
                  <a:txBody>
                    <a:bodyPr/>
                    <a:lstStyle/>
                    <a:p>
                      <a:pPr algn="ctr"/>
                      <a:r>
                        <a:rPr lang="en-US" dirty="0" smtClean="0"/>
                        <a:t>228</a:t>
                      </a:r>
                      <a:endParaRPr lang="en-US" b="1" dirty="0"/>
                    </a:p>
                  </a:txBody>
                  <a:tcPr/>
                </a:tc>
              </a:tr>
              <a:tr h="383898">
                <a:tc gridSpan="2">
                  <a:txBody>
                    <a:bodyPr/>
                    <a:lstStyle/>
                    <a:p>
                      <a:r>
                        <a:rPr lang="en-US" dirty="0" smtClean="0"/>
                        <a:t>Helen Wong-Armijo</a:t>
                      </a:r>
                      <a:endParaRPr lang="en-US" b="1" dirty="0"/>
                    </a:p>
                  </a:txBody>
                  <a:tcPr/>
                </a:tc>
                <a:tc hMerge="1">
                  <a:txBody>
                    <a:bodyPr/>
                    <a:lstStyle/>
                    <a:p>
                      <a:endParaRPr lang="en-US"/>
                    </a:p>
                  </a:txBody>
                  <a:tcPr/>
                </a:tc>
                <a:tc>
                  <a:txBody>
                    <a:bodyPr/>
                    <a:lstStyle/>
                    <a:p>
                      <a:pPr algn="ctr"/>
                      <a:r>
                        <a:rPr lang="en-US" dirty="0" smtClean="0"/>
                        <a:t>84</a:t>
                      </a:r>
                      <a:endParaRPr lang="en-US" b="1" dirty="0"/>
                    </a:p>
                  </a:txBody>
                  <a:tcPr/>
                </a:tc>
              </a:tr>
              <a:tr h="383898">
                <a:tc gridSpan="2">
                  <a:txBody>
                    <a:bodyPr/>
                    <a:lstStyle/>
                    <a:p>
                      <a:r>
                        <a:rPr lang="en-US" dirty="0" smtClean="0"/>
                        <a:t>PCS Partners</a:t>
                      </a:r>
                      <a:endParaRPr lang="en-US" b="1" dirty="0"/>
                    </a:p>
                  </a:txBody>
                  <a:tcPr/>
                </a:tc>
                <a:tc hMerge="1">
                  <a:txBody>
                    <a:bodyPr/>
                    <a:lstStyle/>
                    <a:p>
                      <a:endParaRPr lang="en-US"/>
                    </a:p>
                  </a:txBody>
                  <a:tcPr/>
                </a:tc>
                <a:tc>
                  <a:txBody>
                    <a:bodyPr/>
                    <a:lstStyle/>
                    <a:p>
                      <a:pPr algn="ctr"/>
                      <a:r>
                        <a:rPr lang="en-US" dirty="0" smtClean="0"/>
                        <a:t>32</a:t>
                      </a:r>
                      <a:endParaRPr lang="en-US" b="1" dirty="0"/>
                    </a:p>
                  </a:txBody>
                  <a:tcPr/>
                </a:tc>
              </a:tr>
              <a:tr h="518910">
                <a:tc rowSpan="2">
                  <a:txBody>
                    <a:bodyPr/>
                    <a:lstStyle/>
                    <a:p>
                      <a:r>
                        <a:rPr lang="en-US" dirty="0" smtClean="0"/>
                        <a:t>Warren Havens</a:t>
                      </a:r>
                      <a:endParaRPr lang="en-US" b="1" dirty="0"/>
                    </a:p>
                  </a:txBody>
                  <a:tcPr/>
                </a:tc>
                <a:tc>
                  <a:txBody>
                    <a:bodyPr/>
                    <a:lstStyle/>
                    <a:p>
                      <a:r>
                        <a:rPr lang="en-US" dirty="0" err="1" smtClean="0"/>
                        <a:t>Telesaurus</a:t>
                      </a:r>
                      <a:r>
                        <a:rPr lang="en-US" dirty="0" smtClean="0"/>
                        <a:t> Holdings</a:t>
                      </a:r>
                      <a:endParaRPr lang="en-US" b="1" dirty="0"/>
                    </a:p>
                  </a:txBody>
                  <a:tcPr/>
                </a:tc>
                <a:tc>
                  <a:txBody>
                    <a:bodyPr/>
                    <a:lstStyle/>
                    <a:p>
                      <a:pPr algn="ctr"/>
                      <a:r>
                        <a:rPr lang="en-US" dirty="0" smtClean="0"/>
                        <a:t>129</a:t>
                      </a:r>
                      <a:endParaRPr lang="en-US" b="1" dirty="0"/>
                    </a:p>
                  </a:txBody>
                  <a:tcPr/>
                </a:tc>
              </a:tr>
              <a:tr h="383898">
                <a:tc vMerge="1">
                  <a:txBody>
                    <a:bodyPr/>
                    <a:lstStyle/>
                    <a:p>
                      <a:endParaRPr lang="en-US" dirty="0"/>
                    </a:p>
                  </a:txBody>
                  <a:tcPr/>
                </a:tc>
                <a:tc>
                  <a:txBody>
                    <a:bodyPr/>
                    <a:lstStyle/>
                    <a:p>
                      <a:r>
                        <a:rPr lang="en-US" dirty="0" err="1" smtClean="0"/>
                        <a:t>Skybridge</a:t>
                      </a:r>
                      <a:r>
                        <a:rPr lang="en-US" baseline="0" dirty="0" smtClean="0"/>
                        <a:t> Spectrum Foundation</a:t>
                      </a:r>
                      <a:endParaRPr lang="en-US" b="1" dirty="0"/>
                    </a:p>
                  </a:txBody>
                  <a:tcPr/>
                </a:tc>
                <a:tc>
                  <a:txBody>
                    <a:bodyPr/>
                    <a:lstStyle/>
                    <a:p>
                      <a:pPr algn="ctr"/>
                      <a:r>
                        <a:rPr lang="en-US" dirty="0" smtClean="0"/>
                        <a:t>128</a:t>
                      </a:r>
                      <a:endParaRPr lang="en-US" b="1" dirty="0"/>
                    </a:p>
                  </a:txBody>
                  <a:tcPr/>
                </a:tc>
              </a:tr>
            </a:tbl>
          </a:graphicData>
        </a:graphic>
      </p:graphicFrame>
      <p:sp>
        <p:nvSpPr>
          <p:cNvPr id="3" name="Date Placeholder 2"/>
          <p:cNvSpPr>
            <a:spLocks noGrp="1"/>
          </p:cNvSpPr>
          <p:nvPr>
            <p:ph type="dt" sz="half" idx="10"/>
          </p:nvPr>
        </p:nvSpPr>
        <p:spPr/>
        <p:txBody>
          <a:bodyPr/>
          <a:lstStyle/>
          <a:p>
            <a:r>
              <a:rPr lang="en-US" dirty="0"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7</a:t>
            </a:fld>
            <a:endParaRPr lang="en-US"/>
          </a:p>
        </p:txBody>
      </p:sp>
    </p:spTree>
    <p:extLst>
      <p:ext uri="{BB962C8B-B14F-4D97-AF65-F5344CB8AC3E}">
        <p14:creationId xmlns:p14="http://schemas.microsoft.com/office/powerpoint/2010/main" val="2269626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Field Testing Requirement</a:t>
            </a:r>
            <a:endParaRPr lang="en-US" sz="4000" dirty="0"/>
          </a:p>
        </p:txBody>
      </p:sp>
      <p:sp>
        <p:nvSpPr>
          <p:cNvPr id="3" name="Content Placeholder 2"/>
          <p:cNvSpPr>
            <a:spLocks noGrp="1"/>
          </p:cNvSpPr>
          <p:nvPr>
            <p:ph idx="1"/>
          </p:nvPr>
        </p:nvSpPr>
        <p:spPr>
          <a:xfrm>
            <a:off x="304800" y="3276600"/>
            <a:ext cx="8229600" cy="3048000"/>
          </a:xfrm>
        </p:spPr>
        <p:txBody>
          <a:bodyPr>
            <a:normAutofit/>
          </a:bodyPr>
          <a:lstStyle/>
          <a:p>
            <a:r>
              <a:rPr lang="en-US" sz="2800" dirty="0" smtClean="0"/>
              <a:t>LMS licensees are required to field test in each EA where they establish service to verify, with Part 15 users in the area, that there is no unacceptable interference to Part 15 devices</a:t>
            </a:r>
          </a:p>
          <a:p>
            <a:pPr lvl="1"/>
            <a:r>
              <a:rPr lang="en-US" sz="2400" dirty="0" smtClean="0"/>
              <a:t>176 EAs</a:t>
            </a:r>
          </a:p>
          <a:p>
            <a:pPr lvl="1"/>
            <a:r>
              <a:rPr lang="en-US" sz="2400" dirty="0" smtClean="0"/>
              <a:t>3 licenses per EA</a:t>
            </a:r>
            <a:endParaRPr lang="en-US" sz="2400" dirty="0"/>
          </a:p>
        </p:txBody>
      </p:sp>
      <p:sp>
        <p:nvSpPr>
          <p:cNvPr id="4" name="TextBox 3"/>
          <p:cNvSpPr txBox="1"/>
          <p:nvPr/>
        </p:nvSpPr>
        <p:spPr>
          <a:xfrm>
            <a:off x="891639" y="1752600"/>
            <a:ext cx="6705600" cy="1569660"/>
          </a:xfrm>
          <a:prstGeom prst="rect">
            <a:avLst/>
          </a:prstGeom>
          <a:noFill/>
        </p:spPr>
        <p:txBody>
          <a:bodyPr wrap="square" rtlCol="0">
            <a:spAutoFit/>
          </a:bodyPr>
          <a:lstStyle/>
          <a:p>
            <a:r>
              <a:rPr lang="en-US" sz="1600" i="1" dirty="0" smtClean="0"/>
              <a:t>“Thus</a:t>
            </a:r>
            <a:r>
              <a:rPr lang="en-US" sz="1600" i="1" dirty="0"/>
              <a:t>, in an effort to ensure that the coexistence of the various services in the band would be as successful as possible, we decided to condition the grant of each MTA </a:t>
            </a:r>
            <a:r>
              <a:rPr lang="en-US" sz="1600" i="1" dirty="0" err="1"/>
              <a:t>multilateration</a:t>
            </a:r>
            <a:r>
              <a:rPr lang="en-US" sz="1600" i="1" dirty="0"/>
              <a:t> license on the licensee's ability to demonstrate through actual field tests that their systems do not cause unacceptable levels of interference to Part 15 devices</a:t>
            </a:r>
            <a:r>
              <a:rPr lang="en-US" sz="1600" i="1" dirty="0" smtClean="0"/>
              <a:t>.” – Order for Reconsideration, PR Docket No. 93-61, 3/21/1996</a:t>
            </a:r>
            <a:endParaRPr lang="en-US" sz="1600" i="1" dirty="0"/>
          </a:p>
        </p:txBody>
      </p:sp>
      <p:sp>
        <p:nvSpPr>
          <p:cNvPr id="5" name="Date Placeholder 4"/>
          <p:cNvSpPr>
            <a:spLocks noGrp="1"/>
          </p:cNvSpPr>
          <p:nvPr>
            <p:ph type="dt" sz="half" idx="10"/>
          </p:nvPr>
        </p:nvSpPr>
        <p:spPr/>
        <p:txBody>
          <a:bodyPr/>
          <a:lstStyle/>
          <a:p>
            <a:r>
              <a:rPr lang="en-US" smtClean="0"/>
              <a:t>November 2011</a:t>
            </a:r>
            <a:endParaRPr lang="en-US" dirty="0"/>
          </a:p>
        </p:txBody>
      </p:sp>
      <p:sp>
        <p:nvSpPr>
          <p:cNvPr id="6" name="Footer Placeholder 5"/>
          <p:cNvSpPr>
            <a:spLocks noGrp="1"/>
          </p:cNvSpPr>
          <p:nvPr>
            <p:ph type="ftr" sz="quarter" idx="11"/>
          </p:nvPr>
        </p:nvSpPr>
        <p:spPr/>
        <p:txBody>
          <a:bodyPr/>
          <a:lstStyle/>
          <a:p>
            <a:r>
              <a:rPr lang="en-US" smtClean="0"/>
              <a:t>Matt Johnson, Itron</a:t>
            </a:r>
            <a:endParaRPr lang="en-US" dirty="0"/>
          </a:p>
        </p:txBody>
      </p:sp>
      <p:sp>
        <p:nvSpPr>
          <p:cNvPr id="7" name="Slide Number Placeholder 6"/>
          <p:cNvSpPr>
            <a:spLocks noGrp="1"/>
          </p:cNvSpPr>
          <p:nvPr>
            <p:ph type="sldNum" sz="quarter" idx="12"/>
          </p:nvPr>
        </p:nvSpPr>
        <p:spPr/>
        <p:txBody>
          <a:bodyPr/>
          <a:lstStyle/>
          <a:p>
            <a:r>
              <a:rPr lang="en-US" smtClean="0"/>
              <a:t>Slide </a:t>
            </a:r>
            <a:fld id="{82A45DE6-47FA-4290-BD8D-96940BB802D8}" type="slidenum">
              <a:rPr lang="en-US" smtClean="0"/>
              <a:pPr/>
              <a:t>8</a:t>
            </a:fld>
            <a:endParaRPr lang="en-US"/>
          </a:p>
        </p:txBody>
      </p:sp>
    </p:spTree>
    <p:extLst>
      <p:ext uri="{BB962C8B-B14F-4D97-AF65-F5344CB8AC3E}">
        <p14:creationId xmlns:p14="http://schemas.microsoft.com/office/powerpoint/2010/main" val="3086353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2006 NPRM Overview</a:t>
            </a:r>
            <a:endParaRPr lang="en-US" sz="4000" dirty="0"/>
          </a:p>
        </p:txBody>
      </p:sp>
      <p:sp>
        <p:nvSpPr>
          <p:cNvPr id="3" name="Content Placeholder 2"/>
          <p:cNvSpPr>
            <a:spLocks noGrp="1"/>
          </p:cNvSpPr>
          <p:nvPr>
            <p:ph idx="1"/>
          </p:nvPr>
        </p:nvSpPr>
        <p:spPr/>
        <p:txBody>
          <a:bodyPr>
            <a:normAutofit/>
          </a:bodyPr>
          <a:lstStyle/>
          <a:p>
            <a:r>
              <a:rPr lang="en-US" dirty="0" smtClean="0"/>
              <a:t>Progeny seeks to:</a:t>
            </a:r>
          </a:p>
          <a:p>
            <a:pPr lvl="1"/>
            <a:r>
              <a:rPr lang="en-US" dirty="0" smtClean="0"/>
              <a:t>Permit broader applications of LMS</a:t>
            </a:r>
          </a:p>
          <a:p>
            <a:pPr lvl="2"/>
            <a:r>
              <a:rPr lang="en-US" dirty="0" smtClean="0"/>
              <a:t>Eliminate or modify restrictions on PSTN interconnect</a:t>
            </a:r>
          </a:p>
          <a:p>
            <a:pPr lvl="2"/>
            <a:r>
              <a:rPr lang="en-US" dirty="0" smtClean="0"/>
              <a:t>Remove restriction on vehicular location</a:t>
            </a:r>
          </a:p>
          <a:p>
            <a:pPr lvl="1"/>
            <a:r>
              <a:rPr lang="en-US" dirty="0" smtClean="0"/>
              <a:t>Eliminate coexistence testing with Part 15 devices</a:t>
            </a:r>
          </a:p>
          <a:p>
            <a:pPr lvl="2"/>
            <a:r>
              <a:rPr lang="en-US" dirty="0" smtClean="0"/>
              <a:t>Would lower LMS power levels from 30 Watts ERP to 6.1 Watts ERP</a:t>
            </a:r>
          </a:p>
          <a:p>
            <a:pPr lvl="1"/>
            <a:r>
              <a:rPr lang="en-US" dirty="0" smtClean="0"/>
              <a:t>Allow aggregation of blocks of LMS spectrum</a:t>
            </a:r>
          </a:p>
          <a:p>
            <a:pPr lvl="2"/>
            <a:r>
              <a:rPr lang="en-US" dirty="0" smtClean="0"/>
              <a:t>Greater flexibility to provide additional services</a:t>
            </a:r>
          </a:p>
          <a:p>
            <a:r>
              <a:rPr lang="en-US" dirty="0" smtClean="0"/>
              <a:t>NPRM currently in the hands of the FCC</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November 2011</a:t>
            </a:r>
            <a:endParaRPr lang="en-US" dirty="0"/>
          </a:p>
        </p:txBody>
      </p:sp>
      <p:sp>
        <p:nvSpPr>
          <p:cNvPr id="5" name="Footer Placeholder 4"/>
          <p:cNvSpPr>
            <a:spLocks noGrp="1"/>
          </p:cNvSpPr>
          <p:nvPr>
            <p:ph type="ftr" sz="quarter" idx="11"/>
          </p:nvPr>
        </p:nvSpPr>
        <p:spPr/>
        <p:txBody>
          <a:bodyPr/>
          <a:lstStyle/>
          <a:p>
            <a:r>
              <a:rPr lang="en-US" smtClean="0"/>
              <a:t>Matt Johnson, Itron</a:t>
            </a:r>
            <a:endParaRPr lang="en-US" dirty="0"/>
          </a:p>
        </p:txBody>
      </p:sp>
      <p:sp>
        <p:nvSpPr>
          <p:cNvPr id="6" name="Slide Number Placeholder 5"/>
          <p:cNvSpPr>
            <a:spLocks noGrp="1"/>
          </p:cNvSpPr>
          <p:nvPr>
            <p:ph type="sldNum" sz="quarter" idx="12"/>
          </p:nvPr>
        </p:nvSpPr>
        <p:spPr/>
        <p:txBody>
          <a:bodyPr/>
          <a:lstStyle/>
          <a:p>
            <a:r>
              <a:rPr lang="en-US" smtClean="0"/>
              <a:t>Slide </a:t>
            </a:r>
            <a:fld id="{82A45DE6-47FA-4290-BD8D-96940BB802D8}" type="slidenum">
              <a:rPr lang="en-US" smtClean="0"/>
              <a:pPr/>
              <a:t>9</a:t>
            </a:fld>
            <a:endParaRPr lang="en-US"/>
          </a:p>
        </p:txBody>
      </p:sp>
    </p:spTree>
    <p:extLst>
      <p:ext uri="{BB962C8B-B14F-4D97-AF65-F5344CB8AC3E}">
        <p14:creationId xmlns:p14="http://schemas.microsoft.com/office/powerpoint/2010/main" val="2298213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TotalTime>
  <Words>743</Words>
  <Application>Microsoft Office PowerPoint</Application>
  <PresentationFormat>On-screen Show (4:3)</PresentationFormat>
  <Paragraphs>142</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802-19-Submission</vt:lpstr>
      <vt:lpstr>Microsoft Word 97 - 2003 Document</vt:lpstr>
      <vt:lpstr>Location Monitoring Service (LMS) Background</vt:lpstr>
      <vt:lpstr>Abstract</vt:lpstr>
      <vt:lpstr>Location Monitoring Services (LMS) Overview</vt:lpstr>
      <vt:lpstr>LMS Spectrum Allocations</vt:lpstr>
      <vt:lpstr>902-928 MHz Band Priority Order</vt:lpstr>
      <vt:lpstr>LMS Timeline</vt:lpstr>
      <vt:lpstr>LMS License Holders</vt:lpstr>
      <vt:lpstr>Field Testing Requirement</vt:lpstr>
      <vt:lpstr>2006 NPRM Overview</vt:lpstr>
      <vt:lpstr>Proceeding 11-49 (March 2011)</vt:lpstr>
      <vt:lpstr>Potential IEEE Standards Interests</vt:lpstr>
      <vt:lpstr>IEEE Standards in 902-928</vt:lpstr>
      <vt:lpstr>Intelligent Transportation System (ITS)</vt:lpstr>
      <vt:lpstr>Discussion and Questions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Johnson, Matt;Itron</dc:creator>
  <cp:lastModifiedBy>mjohnson</cp:lastModifiedBy>
  <cp:revision>9</cp:revision>
  <cp:lastPrinted>1998-02-10T13:28:06Z</cp:lastPrinted>
  <dcterms:created xsi:type="dcterms:W3CDTF">2007-05-29T22:12:12Z</dcterms:created>
  <dcterms:modified xsi:type="dcterms:W3CDTF">2011-10-31T16:48:07Z</dcterms:modified>
</cp:coreProperties>
</file>