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ppt/notesSlides/notesSlide11.xml" ContentType="application/vnd.openxmlformats-officedocument.presentationml.notesSlide+xml"/>
  <Override PartName="/docProps/core.xml" ContentType="application/vnd.openxmlformats-package.core-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docProps/app.xml" ContentType="application/vnd.openxmlformats-officedocument.extended-properties+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9.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257" r:id="rId3"/>
    <p:sldId id="265" r:id="rId4"/>
    <p:sldId id="272" r:id="rId5"/>
    <p:sldId id="274" r:id="rId6"/>
    <p:sldId id="275" r:id="rId7"/>
    <p:sldId id="276" r:id="rId8"/>
    <p:sldId id="277" r:id="rId9"/>
    <p:sldId id="278" r:id="rId10"/>
    <p:sldId id="279" r:id="rId11"/>
    <p:sldId id="28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p:cViewPr>
        <p:scale>
          <a:sx n="150" d="100"/>
          <a:sy n="150" d="100"/>
        </p:scale>
        <p:origin x="-49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802.11-11/draft</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D4209B95-3328-3B46-9608-4EAB6B140C8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802.11-11/draft</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Month Year</a:t>
            </a:r>
            <a:endParaRPr lang="en-US"/>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9F7A2E17-B6F2-C749-B447-333A59A75A70}"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802.11-11/draft</a:t>
            </a:r>
            <a:endParaRPr lang="en-US"/>
          </a:p>
        </p:txBody>
      </p:sp>
      <p:sp>
        <p:nvSpPr>
          <p:cNvPr id="5" name="Rectangle 3"/>
          <p:cNvSpPr>
            <a:spLocks noGrp="1" noChangeArrowheads="1"/>
          </p:cNvSpPr>
          <p:nvPr>
            <p:ph type="dt" idx="1"/>
          </p:nvPr>
        </p:nvSpPr>
        <p:spPr>
          <a:ln/>
        </p:spPr>
        <p:txBody>
          <a:bodyPr/>
          <a:lstStyle/>
          <a:p>
            <a:r>
              <a:rPr lang="en-US" smtClean="0"/>
              <a:t>Month Year</a:t>
            </a:r>
            <a:endParaRPr lang="en-US"/>
          </a:p>
        </p:txBody>
      </p:sp>
      <p:sp>
        <p:nvSpPr>
          <p:cNvPr id="6" name="Rectangle 6"/>
          <p:cNvSpPr>
            <a:spLocks noGrp="1" noChangeArrowheads="1"/>
          </p:cNvSpPr>
          <p:nvPr>
            <p:ph type="ftr" sz="quarter" idx="4"/>
          </p:nvPr>
        </p:nvSpPr>
        <p:spPr>
          <a:ln/>
        </p:spPr>
        <p:txBody>
          <a:bodyPr/>
          <a:lstStyle/>
          <a:p>
            <a:pPr lvl="4"/>
            <a:r>
              <a:rPr lang="en-US"/>
              <a:t>John Doe, Some Company</a:t>
            </a:r>
            <a:endParaRPr lang="en-US"/>
          </a:p>
        </p:txBody>
      </p:sp>
      <p:sp>
        <p:nvSpPr>
          <p:cNvPr id="7" name="Rectangle 7"/>
          <p:cNvSpPr>
            <a:spLocks noGrp="1" noChangeArrowheads="1"/>
          </p:cNvSpPr>
          <p:nvPr>
            <p:ph type="sldNum" sz="quarter" idx="5"/>
          </p:nvPr>
        </p:nvSpPr>
        <p:spPr>
          <a:ln/>
        </p:spPr>
        <p:txBody>
          <a:bodyPr/>
          <a:lstStyle/>
          <a:p>
            <a:r>
              <a:rPr lang="en-US"/>
              <a:t>Page </a:t>
            </a:r>
            <a:fld id="{20D1B894-E479-154E-89DA-C54046656601}"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802.11-11/draft</a:t>
            </a:r>
            <a:endParaRPr lang="en-US"/>
          </a:p>
        </p:txBody>
      </p:sp>
      <p:sp>
        <p:nvSpPr>
          <p:cNvPr id="5" name="Rectangle 3"/>
          <p:cNvSpPr>
            <a:spLocks noGrp="1" noChangeArrowheads="1"/>
          </p:cNvSpPr>
          <p:nvPr>
            <p:ph type="dt" idx="1"/>
          </p:nvPr>
        </p:nvSpPr>
        <p:spPr>
          <a:ln/>
        </p:spPr>
        <p:txBody>
          <a:bodyPr/>
          <a:lstStyle/>
          <a:p>
            <a:r>
              <a:rPr lang="en-US" smtClean="0"/>
              <a:t>Month Year</a:t>
            </a:r>
            <a:endParaRPr lang="en-US"/>
          </a:p>
        </p:txBody>
      </p:sp>
      <p:sp>
        <p:nvSpPr>
          <p:cNvPr id="6" name="Rectangle 6"/>
          <p:cNvSpPr>
            <a:spLocks noGrp="1" noChangeArrowheads="1"/>
          </p:cNvSpPr>
          <p:nvPr>
            <p:ph type="ftr" sz="quarter" idx="4"/>
          </p:nvPr>
        </p:nvSpPr>
        <p:spPr>
          <a:ln/>
        </p:spPr>
        <p:txBody>
          <a:bodyPr/>
          <a:lstStyle/>
          <a:p>
            <a:pPr lvl="4"/>
            <a:r>
              <a:rPr lang="en-US"/>
              <a:t>John Doe, Some Company</a:t>
            </a:r>
            <a:endParaRPr lang="en-US"/>
          </a:p>
        </p:txBody>
      </p:sp>
      <p:sp>
        <p:nvSpPr>
          <p:cNvPr id="7" name="Rectangle 7"/>
          <p:cNvSpPr>
            <a:spLocks noGrp="1" noChangeArrowheads="1"/>
          </p:cNvSpPr>
          <p:nvPr>
            <p:ph type="sldNum" sz="quarter" idx="5"/>
          </p:nvPr>
        </p:nvSpPr>
        <p:spPr>
          <a:ln/>
        </p:spPr>
        <p:txBody>
          <a:bodyPr/>
          <a:lstStyle/>
          <a:p>
            <a:r>
              <a:rPr lang="en-US"/>
              <a:t>Page </a:t>
            </a:r>
            <a:fld id="{6D2F539C-6B7C-F947-ACB3-674645944B59}"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802.11-11/draft</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9F7A2E17-B6F2-C749-B447-333A59A75A7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2441740E-58B4-A04C-81F8-01E5B96E3DB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500396-684E-6D4E-A9B5-8C18802A221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09E1486-9A98-9444-985C-DD84988B585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01BEEDDA-DBAC-4D49-BB29-820E8BCD079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79817CB-5455-E44D-9296-617D2023FCD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04387E0-9206-A34A-BFC3-C0BB7E62323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2011</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92DEB0D6-DFD9-0347-B9A5-0537E3D0518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2011</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E1B374B-048E-EE49-A1DA-29E7C1FEA0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2011</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D8E7DC14-0975-4B48-BBBF-4CA625CA267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E3A2856B-7918-4A4B-B057-9470DAFC0E0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D2722BBB-1C06-DF4F-A10D-4774EFE0BBA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2011</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9FB6C411-4191-1F44-9809-ADFBF814044E}" type="slidenum">
              <a:rPr lang="en-US"/>
              <a:pPr/>
              <a:t>‹#›</a:t>
            </a:fld>
            <a:endParaRPr lang="en-US"/>
          </a:p>
        </p:txBody>
      </p:sp>
      <p:sp>
        <p:nvSpPr>
          <p:cNvPr id="1031" name="Rectangle 7"/>
          <p:cNvSpPr>
            <a:spLocks noChangeArrowheads="1"/>
          </p:cNvSpPr>
          <p:nvPr/>
        </p:nvSpPr>
        <p:spPr bwMode="auto">
          <a:xfrm>
            <a:off x="5638800" y="304800"/>
            <a:ext cx="2796378"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18-11/58r0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2011</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99250FA4-22E7-5A4F-A3E5-4119A27CA2E4}" type="slidenum">
              <a:rPr lang="en-US"/>
              <a:pPr/>
              <a:t>1</a:t>
            </a:fld>
            <a:endParaRPr lang="en-US"/>
          </a:p>
        </p:txBody>
      </p:sp>
      <p:sp>
        <p:nvSpPr>
          <p:cNvPr id="30722" name="Rectangle 2"/>
          <p:cNvSpPr>
            <a:spLocks noGrp="1" noChangeArrowheads="1"/>
          </p:cNvSpPr>
          <p:nvPr>
            <p:ph type="title"/>
          </p:nvPr>
        </p:nvSpPr>
        <p:spPr>
          <a:xfrm>
            <a:off x="685800" y="685800"/>
            <a:ext cx="7848600" cy="609600"/>
          </a:xfrm>
          <a:noFill/>
          <a:ln/>
        </p:spPr>
        <p:txBody>
          <a:bodyPr/>
          <a:lstStyle/>
          <a:p>
            <a:r>
              <a:rPr lang="en-US" dirty="0" smtClean="0"/>
              <a:t>Summary of ITU-R Documents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371600"/>
            <a:ext cx="7772400" cy="381000"/>
          </a:xfrm>
          <a:noFill/>
          <a:ln/>
        </p:spPr>
        <p:txBody>
          <a:bodyPr/>
          <a:lstStyle/>
          <a:p>
            <a:pPr algn="ctr">
              <a:buFontTx/>
              <a:buNone/>
            </a:pPr>
            <a:r>
              <a:rPr lang="en-US" sz="2000" dirty="0"/>
              <a:t>Date:</a:t>
            </a:r>
            <a:r>
              <a:rPr lang="en-US" sz="2000" b="0" dirty="0" smtClean="0"/>
              <a:t> 2011-07-18</a:t>
            </a:r>
            <a:endParaRPr lang="en-US" sz="2000" b="0" dirty="0"/>
          </a:p>
        </p:txBody>
      </p:sp>
      <p:graphicFrame>
        <p:nvGraphicFramePr>
          <p:cNvPr id="30731" name="Object 11"/>
          <p:cNvGraphicFramePr>
            <a:graphicFrameLocks noChangeAspect="1"/>
          </p:cNvGraphicFramePr>
          <p:nvPr/>
        </p:nvGraphicFramePr>
        <p:xfrm>
          <a:off x="517525" y="2286000"/>
          <a:ext cx="8243888" cy="250507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10</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err="1" smtClean="0"/>
              <a:t>QoS</a:t>
            </a:r>
            <a:r>
              <a:rPr lang="en-US" sz="2400" dirty="0" smtClean="0"/>
              <a:t> Requirements and Objectives for Wireless Access Systems, WP 5A, 18-11/56r0</a:t>
            </a:r>
            <a:endParaRPr lang="en-US" sz="2400" dirty="0"/>
          </a:p>
        </p:txBody>
      </p:sp>
      <p:sp>
        <p:nvSpPr>
          <p:cNvPr id="20483" name="Rectangle 3"/>
          <p:cNvSpPr>
            <a:spLocks noGrp="1" noChangeArrowheads="1"/>
          </p:cNvSpPr>
          <p:nvPr>
            <p:ph type="body" idx="1"/>
          </p:nvPr>
        </p:nvSpPr>
        <p:spPr>
          <a:xfrm>
            <a:off x="1447800" y="1600200"/>
            <a:ext cx="6934200" cy="4114800"/>
          </a:xfrm>
        </p:spPr>
        <p:txBody>
          <a:bodyPr/>
          <a:lstStyle/>
          <a:p>
            <a:r>
              <a:rPr lang="en-GB" sz="1800" dirty="0" smtClean="0"/>
              <a:t>Title: Liaison </a:t>
            </a:r>
            <a:r>
              <a:rPr lang="en-GB" sz="1800" dirty="0"/>
              <a:t>statement to ITU-R Working party 5D, ITU-T Study groups 12, 15 and 16, and External organizations on </a:t>
            </a:r>
            <a:br>
              <a:rPr lang="en-GB" sz="1800" dirty="0"/>
            </a:br>
            <a:r>
              <a:rPr lang="en-GB" sz="1800" dirty="0"/>
              <a:t>“QUALITY OF SERVICE REQUIREMENTS AND </a:t>
            </a:r>
            <a:r>
              <a:rPr lang="en-GB" sz="1800" dirty="0" smtClean="0"/>
              <a:t>OBJECTIVES</a:t>
            </a:r>
            <a:r>
              <a:rPr lang="en-GB" sz="1800" dirty="0"/>
              <a:t> </a:t>
            </a:r>
            <a:r>
              <a:rPr lang="en-GB" sz="1800" dirty="0" smtClean="0"/>
              <a:t>FOR WIRELESS ACCESS SYSTEMS”</a:t>
            </a:r>
          </a:p>
          <a:p>
            <a:r>
              <a:rPr lang="en-GB" sz="1800" b="0" dirty="0"/>
              <a:t>The intent of the proposed new Recommendation is to consolidate the end-user performance requirements and objectives for wireless access systems, as per other Recommendations on Quality of </a:t>
            </a:r>
            <a:r>
              <a:rPr lang="en-GB" sz="1800" b="0" dirty="0" smtClean="0"/>
              <a:t>Service</a:t>
            </a:r>
            <a:r>
              <a:rPr lang="en-US" sz="1800" b="0" dirty="0" smtClean="0"/>
              <a:t>.</a:t>
            </a:r>
          </a:p>
          <a:p>
            <a:r>
              <a:rPr lang="en-US" sz="1800" b="0" dirty="0" smtClean="0"/>
              <a:t>This affects multiple ITU-R documents.</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11</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PDNR ITU-R M.[LMS.WASN], WP 5A, 18-11/57r0</a:t>
            </a:r>
            <a:endParaRPr lang="en-US" sz="2400" dirty="0"/>
          </a:p>
        </p:txBody>
      </p:sp>
      <p:sp>
        <p:nvSpPr>
          <p:cNvPr id="20483" name="Rectangle 3"/>
          <p:cNvSpPr>
            <a:spLocks noGrp="1" noChangeArrowheads="1"/>
          </p:cNvSpPr>
          <p:nvPr>
            <p:ph type="body" idx="1"/>
          </p:nvPr>
        </p:nvSpPr>
        <p:spPr>
          <a:xfrm>
            <a:off x="1066800" y="1752600"/>
            <a:ext cx="7467600" cy="4648200"/>
          </a:xfrm>
        </p:spPr>
        <p:txBody>
          <a:bodyPr/>
          <a:lstStyle/>
          <a:p>
            <a:r>
              <a:rPr lang="en-GB" sz="1800" dirty="0" smtClean="0"/>
              <a:t>Title: Objectives</a:t>
            </a:r>
            <a:r>
              <a:rPr lang="en-GB" sz="1800" dirty="0"/>
              <a:t>, characteristics and functional requirements of wide-area</a:t>
            </a:r>
            <a:r>
              <a:rPr lang="en-GB" sz="1800" dirty="0" smtClean="0"/>
              <a:t> sensor </a:t>
            </a:r>
            <a:r>
              <a:rPr lang="en-GB" sz="1800" dirty="0"/>
              <a:t>and/or actuator network (WASN) </a:t>
            </a:r>
            <a:r>
              <a:rPr lang="en-GB" sz="1800" dirty="0" smtClean="0"/>
              <a:t>systems.</a:t>
            </a:r>
          </a:p>
          <a:p>
            <a:r>
              <a:rPr lang="en-GB" sz="1800" b="0" dirty="0"/>
              <a:t>This Recommendation provides the objectives, system characteristics, functional requirements, service applications and fundamental network functionalities for mobile wireless access systems providing communications to a large number of ubiquitous sensors and/or actuators scattered over wide areas in the land mobile service. The key objective of WASN systems is to support machine-to-machine service applications irrespective of machine locations. </a:t>
            </a:r>
            <a:endParaRPr lang="en-US" sz="1800" b="0" dirty="0" smtClean="0"/>
          </a:p>
          <a:p>
            <a:r>
              <a:rPr lang="en-US" sz="1800" b="0" dirty="0" smtClean="0"/>
              <a:t>IEEE 802 may provide inputs by editing the PDNR with change marks enabled.</a:t>
            </a:r>
            <a:endParaRPr lang="en-GB" sz="1800" b="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5A56B054-62B8-394B-932B-2B4335F03357}"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indent="0">
              <a:buFontTx/>
              <a:buNone/>
            </a:pPr>
            <a:r>
              <a:rPr lang="en-US" sz="2000" dirty="0" smtClean="0"/>
              <a:t>The ITU-R has released a number of documents which may be of interest to IEEE 802 WGs. This document summarizes the ITU-R documents.</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3</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ITU-R Documents for 802 Consideration</a:t>
            </a:r>
            <a:endParaRPr lang="en-US" sz="2400" dirty="0"/>
          </a:p>
        </p:txBody>
      </p:sp>
      <p:sp>
        <p:nvSpPr>
          <p:cNvPr id="20483" name="Rectangle 3"/>
          <p:cNvSpPr>
            <a:spLocks noGrp="1" noChangeArrowheads="1"/>
          </p:cNvSpPr>
          <p:nvPr>
            <p:ph type="body" idx="1"/>
          </p:nvPr>
        </p:nvSpPr>
        <p:spPr>
          <a:xfrm>
            <a:off x="304800" y="1371600"/>
            <a:ext cx="8534400" cy="5029200"/>
          </a:xfrm>
        </p:spPr>
        <p:txBody>
          <a:bodyPr/>
          <a:lstStyle/>
          <a:p>
            <a:r>
              <a:rPr lang="en-US" sz="1600" dirty="0" smtClean="0"/>
              <a:t>WORKING DOCUMENT TOWARDS A PRELIMINARY DRAFT NEW REPORT ITU-R SM.[SMART_GRID]</a:t>
            </a:r>
            <a:r>
              <a:rPr lang="en-US" sz="1800" dirty="0" smtClean="0"/>
              <a:t>, WP 1A, 18-11/49r1</a:t>
            </a:r>
          </a:p>
          <a:p>
            <a:r>
              <a:rPr lang="en-US" sz="1600" dirty="0" smtClean="0"/>
              <a:t>DRAFT NEW QUESTION ITU-R [PWRGRD]/1, </a:t>
            </a:r>
            <a:r>
              <a:rPr lang="en-US" sz="1800" dirty="0" smtClean="0"/>
              <a:t>WP 1A, </a:t>
            </a:r>
            <a:r>
              <a:rPr lang="en-US" sz="1800" dirty="0" smtClean="0"/>
              <a:t>18-11/51r0</a:t>
            </a:r>
          </a:p>
          <a:p>
            <a:r>
              <a:rPr lang="en-US" sz="1600" dirty="0" smtClean="0"/>
              <a:t>PRELIMINARY DRAFT NEW RESOLUTION ITU-R[CRS],</a:t>
            </a:r>
            <a:r>
              <a:rPr lang="en-US" sz="1800" dirty="0" smtClean="0"/>
              <a:t> </a:t>
            </a:r>
            <a:r>
              <a:rPr lang="en-US" sz="1800" dirty="0" smtClean="0"/>
              <a:t>WP 1B, </a:t>
            </a:r>
            <a:r>
              <a:rPr lang="en-US" sz="1800" dirty="0" smtClean="0"/>
              <a:t>18-11/52r0</a:t>
            </a:r>
          </a:p>
          <a:p>
            <a:r>
              <a:rPr lang="en-US" sz="1600" dirty="0" smtClean="0"/>
              <a:t>CORRESPONDENCE GROUP ON NARROW-BAND WIRELESS HOME NETWORKING, </a:t>
            </a:r>
            <a:r>
              <a:rPr lang="en-US" sz="1800" dirty="0" smtClean="0"/>
              <a:t>WP 1B, </a:t>
            </a:r>
            <a:r>
              <a:rPr lang="en-US" sz="1800" dirty="0" smtClean="0"/>
              <a:t>18-11/53r0</a:t>
            </a:r>
          </a:p>
          <a:p>
            <a:r>
              <a:rPr lang="en-US" sz="1600" dirty="0" smtClean="0"/>
              <a:t>MULTIPLE GIGABIT WIRELESS SYSTEMS IN FREQUENCIES AROUND 60 GHz, </a:t>
            </a:r>
            <a:r>
              <a:rPr lang="en-US" sz="1800" dirty="0" smtClean="0"/>
              <a:t>WP 5A, </a:t>
            </a:r>
            <a:r>
              <a:rPr lang="en-US" sz="1800" dirty="0" smtClean="0"/>
              <a:t>18-11/54r0</a:t>
            </a:r>
          </a:p>
          <a:p>
            <a:r>
              <a:rPr lang="en-US" sz="1600" dirty="0" smtClean="0"/>
              <a:t>PRELIMINARY DRAFT NEW REPORT ITU-R M.[LMS.WASN STUDY], </a:t>
            </a:r>
            <a:r>
              <a:rPr lang="en-US" sz="1600" dirty="0" smtClean="0"/>
              <a:t>WP 5A, </a:t>
            </a:r>
            <a:r>
              <a:rPr lang="en-US" sz="1600" dirty="0" smtClean="0"/>
              <a:t> </a:t>
            </a:r>
            <a:r>
              <a:rPr lang="en-US" sz="1800" dirty="0" smtClean="0"/>
              <a:t>18-11/55r0</a:t>
            </a:r>
          </a:p>
          <a:p>
            <a:r>
              <a:rPr lang="en-US" sz="1600" dirty="0" smtClean="0"/>
              <a:t>QUALITY OF SERVICE REQUIREMENTS AND OBJECTIVES FOR WIRELESS ACCESS SYSTEMS, </a:t>
            </a:r>
            <a:r>
              <a:rPr lang="en-US" sz="1800" dirty="0" smtClean="0"/>
              <a:t>WP 5A, </a:t>
            </a:r>
            <a:r>
              <a:rPr lang="en-US" sz="1800" dirty="0" smtClean="0"/>
              <a:t>18-11/56r0</a:t>
            </a:r>
          </a:p>
          <a:p>
            <a:r>
              <a:rPr lang="en-US" sz="1600" dirty="0" smtClean="0"/>
              <a:t>PRELIMINARY DRAFT NEW RECOMMENDATION ITU-R M.[LMS.WASN]</a:t>
            </a:r>
            <a:r>
              <a:rPr lang="en-US" sz="1800" dirty="0" smtClean="0"/>
              <a:t>, </a:t>
            </a:r>
            <a:r>
              <a:rPr lang="en-US" sz="1800" dirty="0" smtClean="0"/>
              <a:t>WP 5A, </a:t>
            </a:r>
            <a:r>
              <a:rPr lang="en-US" sz="1800" dirty="0" smtClean="0"/>
              <a:t> 18-11/57r0</a:t>
            </a:r>
            <a:endParaRPr lang="en-GB" sz="18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4</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PDNR SM.[SMART_GRID], WP 1A, 18-11/49R1</a:t>
            </a:r>
            <a:endParaRPr lang="en-US" sz="2400" dirty="0"/>
          </a:p>
        </p:txBody>
      </p:sp>
      <p:sp>
        <p:nvSpPr>
          <p:cNvPr id="20483" name="Rectangle 3"/>
          <p:cNvSpPr>
            <a:spLocks noGrp="1" noChangeArrowheads="1"/>
          </p:cNvSpPr>
          <p:nvPr>
            <p:ph type="body" idx="1"/>
          </p:nvPr>
        </p:nvSpPr>
        <p:spPr>
          <a:xfrm>
            <a:off x="1066800" y="1524000"/>
            <a:ext cx="7239000" cy="4876800"/>
          </a:xfrm>
        </p:spPr>
        <p:txBody>
          <a:bodyPr/>
          <a:lstStyle/>
          <a:p>
            <a:r>
              <a:rPr lang="en-US" sz="2000" dirty="0" smtClean="0"/>
              <a:t>Subject is Power Management Systems.</a:t>
            </a:r>
          </a:p>
          <a:p>
            <a:r>
              <a:rPr lang="en-US" sz="2000" dirty="0" smtClean="0"/>
              <a:t>IEEE 802 created an input to the PDNR at the March 2011 Plenary in Singapore.</a:t>
            </a:r>
          </a:p>
          <a:p>
            <a:r>
              <a:rPr lang="en-US" sz="2000" dirty="0" smtClean="0"/>
              <a:t>Our comments were adopted in the most recent WP 1A meeting and WP 1A has invited us to submit additional inputs (edits to the report).</a:t>
            </a:r>
          </a:p>
          <a:p>
            <a:r>
              <a:rPr lang="en-US" sz="2000" dirty="0" smtClean="0"/>
              <a:t>The ITU-R Liaison statement to IEEE 802 is available as 18-11/50r0</a:t>
            </a:r>
          </a:p>
          <a:p>
            <a:pPr>
              <a:buNone/>
            </a:pPr>
            <a:endParaRPr lang="en-GB" sz="18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5</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Draft New Question ITU-R [PWRGRD]/1, WP 1A, 18-11/51r0</a:t>
            </a:r>
            <a:endParaRPr lang="en-US" sz="2400" dirty="0"/>
          </a:p>
        </p:txBody>
      </p:sp>
      <p:sp>
        <p:nvSpPr>
          <p:cNvPr id="20483" name="Rectangle 3"/>
          <p:cNvSpPr>
            <a:spLocks noGrp="1" noChangeArrowheads="1"/>
          </p:cNvSpPr>
          <p:nvPr>
            <p:ph type="body" idx="1"/>
          </p:nvPr>
        </p:nvSpPr>
        <p:spPr>
          <a:xfrm>
            <a:off x="1219200" y="1752600"/>
            <a:ext cx="6934200" cy="4648200"/>
          </a:xfrm>
        </p:spPr>
        <p:txBody>
          <a:bodyPr/>
          <a:lstStyle/>
          <a:p>
            <a:r>
              <a:rPr lang="en-US" sz="2000" dirty="0" smtClean="0"/>
              <a:t>Title: Impact </a:t>
            </a:r>
            <a:r>
              <a:rPr lang="en-US" sz="2000" dirty="0"/>
              <a:t>on </a:t>
            </a:r>
            <a:r>
              <a:rPr lang="en-US" sz="2000" dirty="0" err="1"/>
              <a:t>radiocommunication</a:t>
            </a:r>
            <a:r>
              <a:rPr lang="en-US" sz="2000" dirty="0"/>
              <a:t> systems from wireless and </a:t>
            </a:r>
            <a:r>
              <a:rPr lang="en-US" sz="2000" dirty="0" smtClean="0"/>
              <a:t>wired data </a:t>
            </a:r>
            <a:r>
              <a:rPr lang="en-US" sz="2000" dirty="0"/>
              <a:t>transmission technologies used for the support </a:t>
            </a:r>
            <a:r>
              <a:rPr lang="en-US" sz="2000" dirty="0" smtClean="0"/>
              <a:t>of power </a:t>
            </a:r>
            <a:r>
              <a:rPr lang="en-US" sz="2000" dirty="0"/>
              <a:t>grid management </a:t>
            </a:r>
            <a:r>
              <a:rPr lang="en-US" sz="2000" dirty="0" smtClean="0"/>
              <a:t>systems.</a:t>
            </a:r>
          </a:p>
          <a:p>
            <a:r>
              <a:rPr lang="en-US" sz="2000" dirty="0" smtClean="0"/>
              <a:t>Questions:</a:t>
            </a:r>
          </a:p>
          <a:p>
            <a:pPr marL="800100" lvl="1" indent="-342900">
              <a:buFont typeface="Wingdings" charset="2"/>
              <a:buAutoNum type="arabicPlain"/>
            </a:pPr>
            <a:r>
              <a:rPr lang="en-US" sz="1800" dirty="0"/>
              <a:t>What are the technical and operating features and the characteristics of </a:t>
            </a:r>
            <a:r>
              <a:rPr lang="en-US" sz="1800" dirty="0" smtClean="0"/>
              <a:t>wireless technologies </a:t>
            </a:r>
            <a:r>
              <a:rPr lang="en-US" sz="1800" dirty="0"/>
              <a:t>and devices in support of power grid management systems</a:t>
            </a:r>
            <a:r>
              <a:rPr lang="en-US" sz="1800" dirty="0" smtClean="0"/>
              <a:t>?</a:t>
            </a:r>
          </a:p>
          <a:p>
            <a:pPr marL="800100" lvl="1" indent="-342900">
              <a:buFont typeface="Wingdings" charset="2"/>
              <a:buAutoNum type="arabicPlain"/>
            </a:pPr>
            <a:r>
              <a:rPr lang="en-US" sz="1800" dirty="0" smtClean="0"/>
              <a:t>What </a:t>
            </a:r>
            <a:r>
              <a:rPr lang="en-US" sz="1800" dirty="0"/>
              <a:t>are the data rates, bandwidths, frequency bands and spectrum requirements </a:t>
            </a:r>
            <a:r>
              <a:rPr lang="en-US" sz="1800" dirty="0" smtClean="0"/>
              <a:t>needed support </a:t>
            </a:r>
            <a:r>
              <a:rPr lang="en-US" sz="1800" dirty="0"/>
              <a:t>of power grid management systems?</a:t>
            </a:r>
            <a:endParaRPr lang="en-US" sz="1800" dirty="0" smtClean="0"/>
          </a:p>
          <a:p>
            <a:pPr marL="800100" lvl="1" indent="-342900">
              <a:buFont typeface="Wingdings" charset="2"/>
              <a:buAutoNum type="arabicPlain"/>
            </a:pPr>
            <a:endParaRPr lang="en-GB" sz="18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6</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Draft New Resolution ITU-R[CRS]/1, WP 1B, 18-11/52r0</a:t>
            </a:r>
            <a:endParaRPr lang="en-US" sz="2400" dirty="0"/>
          </a:p>
        </p:txBody>
      </p:sp>
      <p:sp>
        <p:nvSpPr>
          <p:cNvPr id="8" name="Rectangle 3"/>
          <p:cNvSpPr txBox="1">
            <a:spLocks noChangeArrowheads="1"/>
          </p:cNvSpPr>
          <p:nvPr/>
        </p:nvSpPr>
        <p:spPr bwMode="auto">
          <a:xfrm>
            <a:off x="914400" y="1447800"/>
            <a:ext cx="7315200" cy="4648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pPr>
            <a:r>
              <a:rPr kumimoji="0" lang="en-US" sz="2000" b="1" i="0" u="none" strike="noStrike" kern="0" cap="none" spc="0" normalizeH="0" baseline="0" noProof="0" dirty="0" smtClean="0">
                <a:ln>
                  <a:noFill/>
                </a:ln>
                <a:solidFill>
                  <a:schemeClr val="tx1"/>
                </a:solidFill>
                <a:effectLst/>
                <a:uLnTx/>
                <a:uFillTx/>
                <a:latin typeface="+mn-lt"/>
                <a:ea typeface="+mn-ea"/>
                <a:cs typeface="+mn-cs"/>
              </a:rPr>
              <a:t>Title: </a:t>
            </a:r>
            <a:r>
              <a:rPr lang="en-GB" sz="2000" b="1" dirty="0"/>
              <a:t>Studies on the implementation and use of cognitive</a:t>
            </a:r>
            <a:br>
              <a:rPr lang="en-GB" sz="2000" b="1" dirty="0"/>
            </a:br>
            <a:r>
              <a:rPr lang="en-GB" sz="2000" b="1" dirty="0"/>
              <a:t>radio systems (CRS)</a:t>
            </a:r>
            <a:r>
              <a:rPr lang="en-US" sz="2000" b="1" dirty="0" smtClean="0"/>
              <a:t> </a:t>
            </a:r>
            <a:endParaRPr kumimoji="0" lang="en-US" sz="20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Resolves to invite ITU-R:</a:t>
            </a:r>
          </a:p>
          <a:p>
            <a:pPr marL="800100" lvl="1" indent="-342900">
              <a:spcBef>
                <a:spcPct val="20000"/>
              </a:spcBef>
              <a:buFont typeface="Wingdings" charset="2"/>
              <a:buAutoNum type="arabicPlain"/>
            </a:pPr>
            <a:r>
              <a:rPr lang="en-GB" sz="1800" dirty="0" smtClean="0">
                <a:latin typeface="+mn-lt"/>
                <a:ea typeface="ＭＳ Ｐゴシック" charset="-128"/>
              </a:rPr>
              <a:t>To </a:t>
            </a:r>
            <a:r>
              <a:rPr lang="en-GB" sz="1800" dirty="0">
                <a:latin typeface="+mn-lt"/>
                <a:ea typeface="ＭＳ Ｐゴシック" charset="-128"/>
              </a:rPr>
              <a:t>study the introduction and use of CRS in radiocommunication services; </a:t>
            </a:r>
            <a:endParaRPr lang="en-US" sz="1800" dirty="0" smtClean="0">
              <a:latin typeface="+mn-lt"/>
              <a:ea typeface="ＭＳ Ｐゴシック" charset="-128"/>
            </a:endParaRPr>
          </a:p>
          <a:p>
            <a:pPr marL="800100" lvl="1" indent="-342900">
              <a:spcBef>
                <a:spcPct val="20000"/>
              </a:spcBef>
              <a:buFont typeface="Wingdings" charset="2"/>
              <a:buAutoNum type="arabicPlain"/>
            </a:pPr>
            <a:r>
              <a:rPr lang="en-GB" sz="1800" dirty="0" smtClean="0">
                <a:latin typeface="+mn-lt"/>
                <a:ea typeface="ＭＳ Ｐゴシック" charset="-128"/>
              </a:rPr>
              <a:t>To </a:t>
            </a:r>
            <a:r>
              <a:rPr lang="en-GB" sz="1800" dirty="0">
                <a:latin typeface="+mn-lt"/>
                <a:ea typeface="ＭＳ Ｐゴシック" charset="-128"/>
              </a:rPr>
              <a:t>study operational and technical characteristics, requirements, performance and possible benefits associated with the introduction of CRS in relevant radiocommunication services;</a:t>
            </a:r>
            <a:endParaRPr lang="en-US" sz="1800" dirty="0" smtClean="0">
              <a:latin typeface="+mn-lt"/>
              <a:ea typeface="ＭＳ Ｐゴシック" charset="-128"/>
            </a:endParaRPr>
          </a:p>
          <a:p>
            <a:pPr marL="800100" lvl="1" indent="-342900">
              <a:spcBef>
                <a:spcPct val="20000"/>
              </a:spcBef>
              <a:buFont typeface="Wingdings" charset="2"/>
              <a:buAutoNum type="arabicPlain"/>
            </a:pPr>
            <a:r>
              <a:rPr lang="en-GB" sz="1800" dirty="0">
                <a:latin typeface="+mn-lt"/>
                <a:ea typeface="ＭＳ Ｐゴシック" charset="-128"/>
              </a:rPr>
              <a:t>T</a:t>
            </a:r>
            <a:r>
              <a:rPr lang="en-GB" sz="1800" dirty="0" smtClean="0">
                <a:latin typeface="+mn-lt"/>
                <a:ea typeface="ＭＳ Ｐゴシック" charset="-128"/>
              </a:rPr>
              <a:t>o </a:t>
            </a:r>
            <a:r>
              <a:rPr lang="en-GB" sz="1800" dirty="0">
                <a:latin typeface="+mn-lt"/>
                <a:ea typeface="ＭＳ Ｐゴシック" charset="-128"/>
              </a:rPr>
              <a:t>study the technical conditions associated with the implementation of CRS technologies in radiocommunication services in order to facilitate, ensure and enhance coexistence and sharing among radiocommunication services in specific frequency bands;</a:t>
            </a:r>
            <a:endParaRPr lang="en-US" sz="1800" dirty="0" smtClean="0">
              <a:latin typeface="+mn-lt"/>
              <a:ea typeface="ＭＳ Ｐゴシック" charset="-128"/>
            </a:endParaRPr>
          </a:p>
          <a:p>
            <a:pPr marL="800100" lvl="1" indent="-342900">
              <a:spcBef>
                <a:spcPct val="20000"/>
              </a:spcBef>
              <a:buFont typeface="Wingdings" charset="2"/>
              <a:buAutoNum type="arabicPlain"/>
            </a:pPr>
            <a:r>
              <a:rPr lang="en-GB" sz="1800" dirty="0">
                <a:latin typeface="+mn-lt"/>
                <a:ea typeface="ＭＳ Ｐゴシック" charset="-128"/>
              </a:rPr>
              <a:t>T</a:t>
            </a:r>
            <a:r>
              <a:rPr lang="en-GB" sz="1800" dirty="0" smtClean="0">
                <a:latin typeface="+mn-lt"/>
                <a:ea typeface="ＭＳ Ｐゴシック" charset="-128"/>
              </a:rPr>
              <a:t>o </a:t>
            </a:r>
            <a:r>
              <a:rPr lang="en-GB" sz="1800" dirty="0">
                <a:latin typeface="+mn-lt"/>
                <a:ea typeface="ＭＳ Ｐゴシック" charset="-128"/>
              </a:rPr>
              <a:t>develop relevant ITU-R Recommendations and/or Reports based on the aforementioned studies as </a:t>
            </a:r>
            <a:r>
              <a:rPr lang="en-GB" sz="1800" dirty="0" smtClean="0">
                <a:latin typeface="+mn-lt"/>
                <a:ea typeface="ＭＳ Ｐゴシック" charset="-128"/>
              </a:rPr>
              <a:t>appropriate…</a:t>
            </a:r>
            <a:endParaRPr lang="en-US" sz="1800" dirty="0" smtClean="0">
              <a:latin typeface="+mn-lt"/>
              <a:ea typeface="ＭＳ Ｐゴシック" charset="-128"/>
            </a:endParaRPr>
          </a:p>
          <a:p>
            <a:pPr marL="800100" marR="0" lvl="1" indent="-342900" algn="l" defTabSz="914400" rtl="0" eaLnBrk="0" fontAlgn="base" latinLnBrk="0" hangingPunct="0">
              <a:lnSpc>
                <a:spcPct val="100000"/>
              </a:lnSpc>
              <a:spcBef>
                <a:spcPct val="20000"/>
              </a:spcBef>
              <a:spcAft>
                <a:spcPct val="0"/>
              </a:spcAft>
              <a:buClrTx/>
              <a:buSzTx/>
              <a:buFont typeface="Wingdings" charset="2"/>
              <a:buAutoNum type="arabicPlain"/>
              <a:tabLst/>
              <a:defRPr/>
            </a:pPr>
            <a:endParaRPr kumimoji="0" lang="en-GB" sz="1800" b="0" i="0" u="none" strike="noStrike" kern="0" cap="none" spc="0" normalizeH="0" baseline="0" noProof="0" dirty="0">
              <a:ln>
                <a:noFill/>
              </a:ln>
              <a:solidFill>
                <a:schemeClr val="tx1"/>
              </a:solidFill>
              <a:effectLst/>
              <a:uLnTx/>
              <a:uFillTx/>
              <a:latin typeface="+mn-lt"/>
              <a:ea typeface="ＭＳ Ｐゴシック"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7</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Correspondence Group on Narrow Band Wireless Home Networking, WP 1B, 18-11/53r0</a:t>
            </a:r>
            <a:endParaRPr lang="en-US" sz="2400" dirty="0"/>
          </a:p>
        </p:txBody>
      </p:sp>
      <p:sp>
        <p:nvSpPr>
          <p:cNvPr id="7" name="Rectangle 3"/>
          <p:cNvSpPr txBox="1">
            <a:spLocks noChangeArrowheads="1"/>
          </p:cNvSpPr>
          <p:nvPr/>
        </p:nvSpPr>
        <p:spPr bwMode="auto">
          <a:xfrm>
            <a:off x="914400" y="1524000"/>
            <a:ext cx="73152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pPr>
            <a:r>
              <a:rPr lang="en-GB" sz="1600" dirty="0"/>
              <a:t>Working Party 1B (WP 1B) decided at its meeting, 25 May–1 June 2011, Geneva, to establish a Correspondence Group on narrow-band wireless home networking (NWHN).</a:t>
            </a:r>
            <a:r>
              <a:rPr lang="en-US" sz="1600" dirty="0" smtClean="0"/>
              <a:t> </a:t>
            </a:r>
          </a:p>
          <a:p>
            <a:pPr marL="342900" lvl="0" indent="-342900">
              <a:spcBef>
                <a:spcPct val="20000"/>
              </a:spcBef>
              <a:buFontTx/>
              <a:buChar char="•"/>
            </a:pPr>
            <a:r>
              <a:rPr lang="en-GB" sz="1600" dirty="0" smtClean="0"/>
              <a:t>This </a:t>
            </a:r>
            <a:r>
              <a:rPr lang="en-GB" sz="1600" dirty="0"/>
              <a:t>Correspondence Group (CG) will work in accordance with the following Terms of Reference:</a:t>
            </a:r>
            <a:endParaRPr lang="en-US" sz="1600" dirty="0" smtClean="0"/>
          </a:p>
          <a:p>
            <a:pPr marL="800100" lvl="1" indent="-342900">
              <a:buFont typeface="Wingdings" charset="2"/>
              <a:buAutoNum type="arabicPlain"/>
            </a:pPr>
            <a:r>
              <a:rPr lang="en-GB" sz="1400" dirty="0" smtClean="0"/>
              <a:t>taking </a:t>
            </a:r>
            <a:r>
              <a:rPr lang="en-GB" sz="1400" dirty="0"/>
              <a:t>into account the Liaison Statement to ITU-T Study Group </a:t>
            </a:r>
            <a:r>
              <a:rPr lang="en-GB" sz="1400" dirty="0" smtClean="0"/>
              <a:t>15, </a:t>
            </a:r>
            <a:r>
              <a:rPr lang="en-GB" sz="1400" dirty="0"/>
              <a:t>to consider input contributions providing the following information:</a:t>
            </a:r>
            <a:endParaRPr lang="en-US" sz="1400" dirty="0" smtClean="0"/>
          </a:p>
          <a:p>
            <a:pPr marL="1257300" lvl="2" indent="-342900">
              <a:buFont typeface="+mj-lt"/>
              <a:buAutoNum type="alphaLcPeriod"/>
            </a:pPr>
            <a:r>
              <a:rPr lang="en-GB" sz="1400" dirty="0" smtClean="0"/>
              <a:t>frequency </a:t>
            </a:r>
            <a:r>
              <a:rPr lang="en-GB" sz="1400" dirty="0"/>
              <a:t>band requirements;</a:t>
            </a:r>
            <a:r>
              <a:rPr lang="en-GB" sz="1400" dirty="0" smtClean="0"/>
              <a:t> </a:t>
            </a:r>
            <a:endParaRPr lang="en-US" sz="1400" dirty="0"/>
          </a:p>
          <a:p>
            <a:pPr marL="1257300" lvl="2" indent="-342900">
              <a:buFont typeface="+mj-lt"/>
              <a:buAutoNum type="alphaLcPeriod"/>
            </a:pPr>
            <a:r>
              <a:rPr lang="en-GB" sz="1400" dirty="0" smtClean="0"/>
              <a:t>operational </a:t>
            </a:r>
            <a:r>
              <a:rPr lang="en-GB" sz="1400" dirty="0"/>
              <a:t>requirements</a:t>
            </a:r>
            <a:r>
              <a:rPr lang="en-GB" sz="1400" dirty="0" smtClean="0"/>
              <a:t>;</a:t>
            </a:r>
            <a:endParaRPr lang="en-US" sz="1400" dirty="0"/>
          </a:p>
          <a:p>
            <a:pPr marL="1257300" lvl="2" indent="-342900">
              <a:buFont typeface="+mj-lt"/>
              <a:buAutoNum type="alphaLcPeriod"/>
            </a:pPr>
            <a:r>
              <a:rPr lang="en-GB" sz="1400" dirty="0" smtClean="0"/>
              <a:t>amount </a:t>
            </a:r>
            <a:r>
              <a:rPr lang="en-GB" sz="1400" dirty="0"/>
              <a:t>of spectrum needed</a:t>
            </a:r>
            <a:r>
              <a:rPr lang="en-GB" sz="1400" dirty="0" smtClean="0"/>
              <a:t>;</a:t>
            </a:r>
            <a:endParaRPr lang="en-US" sz="1400" dirty="0"/>
          </a:p>
          <a:p>
            <a:pPr marL="1257300" lvl="2" indent="-342900">
              <a:buFont typeface="+mj-lt"/>
              <a:buAutoNum type="alphaLcPeriod"/>
            </a:pPr>
            <a:r>
              <a:rPr lang="en-GB" sz="1400" dirty="0" smtClean="0"/>
              <a:t>implementation </a:t>
            </a:r>
            <a:r>
              <a:rPr lang="en-GB" sz="1400" dirty="0"/>
              <a:t>aspects</a:t>
            </a:r>
            <a:r>
              <a:rPr lang="en-GB" sz="1400" dirty="0" smtClean="0"/>
              <a:t>;</a:t>
            </a:r>
            <a:endParaRPr lang="en-US" sz="1400" dirty="0"/>
          </a:p>
          <a:p>
            <a:pPr marL="800100" lvl="1" indent="-342900">
              <a:buFont typeface="+mj-lt"/>
              <a:buAutoNum type="arabicPlain"/>
            </a:pPr>
            <a:r>
              <a:rPr lang="en-GB" sz="1400" dirty="0" smtClean="0"/>
              <a:t>to </a:t>
            </a:r>
            <a:r>
              <a:rPr lang="en-GB" sz="1400" dirty="0"/>
              <a:t>assess whether spectrum and operational requirements for NWHN could be met by the existing ITU-R publications</a:t>
            </a:r>
            <a:r>
              <a:rPr lang="en-GB" sz="1400" dirty="0" smtClean="0"/>
              <a:t>;</a:t>
            </a:r>
            <a:endParaRPr lang="en-US" sz="1400" dirty="0"/>
          </a:p>
          <a:p>
            <a:pPr marL="800100" lvl="1" indent="-342900">
              <a:buFont typeface="+mj-lt"/>
              <a:buAutoNum type="arabicPlain"/>
            </a:pPr>
            <a:r>
              <a:rPr lang="en-GB" sz="1400" dirty="0" smtClean="0"/>
              <a:t>if </a:t>
            </a:r>
            <a:r>
              <a:rPr lang="en-GB" sz="1400" dirty="0"/>
              <a:t>the result of this assessment proves that the requirements cannot be </a:t>
            </a:r>
            <a:r>
              <a:rPr lang="en-GB" sz="1400" dirty="0" smtClean="0"/>
              <a:t>met:</a:t>
            </a:r>
            <a:endParaRPr lang="en-US" sz="1400" dirty="0"/>
          </a:p>
          <a:p>
            <a:pPr marL="1257300" lvl="2" indent="-342900">
              <a:buFont typeface="+mj-lt"/>
              <a:buAutoNum type="alphaLcPeriod"/>
            </a:pPr>
            <a:r>
              <a:rPr lang="en-GB" sz="1400" dirty="0"/>
              <a:t>to identify frequency bands which could be suitable for NWHN; </a:t>
            </a:r>
            <a:endParaRPr lang="en-US" sz="1400" dirty="0"/>
          </a:p>
          <a:p>
            <a:pPr marL="1257300" lvl="2" indent="-342900">
              <a:buFont typeface="+mj-lt"/>
              <a:buAutoNum type="alphaLcPeriod"/>
            </a:pPr>
            <a:r>
              <a:rPr lang="en-GB" sz="1400" dirty="0"/>
              <a:t>to examine the effect of emissions from short range devices used for NWHN on radiocommunication services</a:t>
            </a:r>
            <a:r>
              <a:rPr lang="en-GB" sz="1400" dirty="0" smtClean="0"/>
              <a:t>;</a:t>
            </a:r>
            <a:endParaRPr lang="en-US" sz="1400" dirty="0"/>
          </a:p>
          <a:p>
            <a:pPr marL="800100" lvl="1" indent="-342900">
              <a:buFont typeface="+mj-lt"/>
              <a:buAutoNum type="arabicPlain"/>
            </a:pPr>
            <a:r>
              <a:rPr lang="en-GB" sz="1400" dirty="0" smtClean="0"/>
              <a:t>to </a:t>
            </a:r>
            <a:r>
              <a:rPr lang="en-GB" sz="1400" dirty="0"/>
              <a:t>develop new or revised ITU-R </a:t>
            </a:r>
            <a:r>
              <a:rPr lang="en-GB" sz="1400" dirty="0" err="1"/>
              <a:t>Recommendation(s</a:t>
            </a:r>
            <a:r>
              <a:rPr lang="en-GB" sz="1400" dirty="0"/>
              <a:t>) and/or ITU-R </a:t>
            </a:r>
            <a:r>
              <a:rPr lang="en-GB" sz="1400" dirty="0" err="1"/>
              <a:t>Report(s</a:t>
            </a:r>
            <a:r>
              <a:rPr lang="en-GB" sz="1400" dirty="0"/>
              <a:t>), as appropriate</a:t>
            </a:r>
            <a:r>
              <a:rPr lang="en-GB" sz="1400" dirty="0" smtClean="0"/>
              <a:t>;</a:t>
            </a:r>
            <a:endParaRPr lang="en-US" sz="1400" dirty="0"/>
          </a:p>
          <a:p>
            <a:pPr marL="800100" lvl="1" indent="-342900">
              <a:buFont typeface="+mj-lt"/>
              <a:buAutoNum type="arabicPlain"/>
            </a:pPr>
            <a:r>
              <a:rPr lang="en-GB" sz="1400" dirty="0" smtClean="0"/>
              <a:t>to </a:t>
            </a:r>
            <a:r>
              <a:rPr lang="en-GB" sz="1400" dirty="0"/>
              <a:t>report to the subsequent meetings of WP 1B.</a:t>
            </a:r>
            <a:endParaRPr lang="en-US" sz="1400" dirty="0"/>
          </a:p>
          <a:p>
            <a:pPr marL="800100" marR="0" lvl="1" indent="-342900" algn="l" defTabSz="914400" rtl="0" eaLnBrk="0" fontAlgn="base" latinLnBrk="0" hangingPunct="0">
              <a:lnSpc>
                <a:spcPct val="100000"/>
              </a:lnSpc>
              <a:spcBef>
                <a:spcPct val="20000"/>
              </a:spcBef>
              <a:spcAft>
                <a:spcPct val="0"/>
              </a:spcAft>
              <a:buClrTx/>
              <a:buSzTx/>
              <a:buFont typeface="Wingdings" charset="2"/>
              <a:buAutoNum type="arabicPlain"/>
              <a:tabLst/>
              <a:defRPr/>
            </a:pPr>
            <a:endParaRPr kumimoji="0" lang="en-GB" sz="1400" b="0" i="0" u="none" strike="noStrike" kern="0" cap="none" spc="0" normalizeH="0" baseline="0" noProof="0" dirty="0">
              <a:ln>
                <a:noFill/>
              </a:ln>
              <a:solidFill>
                <a:schemeClr val="tx1"/>
              </a:solidFill>
              <a:effectLst/>
              <a:uLnTx/>
              <a:uFillTx/>
              <a:latin typeface="+mn-lt"/>
              <a:ea typeface="ＭＳ Ｐゴシック"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8</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Multiple Gigabit Wireless Systems in Frequencies Around 60 GHz, WP 5A, 18-11/54r0</a:t>
            </a:r>
            <a:endParaRPr lang="en-US" sz="2400" dirty="0"/>
          </a:p>
        </p:txBody>
      </p:sp>
      <p:sp>
        <p:nvSpPr>
          <p:cNvPr id="20483" name="Rectangle 3"/>
          <p:cNvSpPr>
            <a:spLocks noGrp="1" noChangeArrowheads="1"/>
          </p:cNvSpPr>
          <p:nvPr>
            <p:ph type="body" idx="1"/>
          </p:nvPr>
        </p:nvSpPr>
        <p:spPr>
          <a:xfrm>
            <a:off x="914400" y="1752600"/>
            <a:ext cx="7467600" cy="4114800"/>
          </a:xfrm>
        </p:spPr>
        <p:txBody>
          <a:bodyPr/>
          <a:lstStyle/>
          <a:p>
            <a:r>
              <a:rPr lang="en-US" sz="1800" b="0" dirty="0" smtClean="0"/>
              <a:t>Two updated </a:t>
            </a:r>
            <a:r>
              <a:rPr lang="en-US" sz="1800" b="0" dirty="0"/>
              <a:t>documents are attached for information and comments (see electronically embedded documents in Attachments 1 and </a:t>
            </a:r>
            <a:r>
              <a:rPr lang="en-US" sz="1800" b="0" dirty="0" smtClean="0"/>
              <a:t>2 in 18-11/54r0).</a:t>
            </a:r>
            <a:endParaRPr lang="en-US" sz="1800" b="0" dirty="0"/>
          </a:p>
          <a:p>
            <a:r>
              <a:rPr lang="en-US" sz="1800" b="0" dirty="0"/>
              <a:t>Specifically, WP 5A would like to ask external organizations to provide WP 5A with any missing and/or complementary material.</a:t>
            </a:r>
            <a:r>
              <a:rPr lang="en-US" sz="1800" b="0" dirty="0" smtClean="0"/>
              <a:t> </a:t>
            </a:r>
          </a:p>
          <a:p>
            <a:r>
              <a:rPr lang="en-US" sz="1800" b="0" dirty="0" smtClean="0"/>
              <a:t>In </a:t>
            </a:r>
            <a:r>
              <a:rPr lang="en-US" sz="1800" b="0" dirty="0"/>
              <a:t>particular, WP 5A is interested in receiving material for the missing overview sections of the standards in Report ITU-R M.[LMS.MGWS2] as highlighted via editor’s notes.</a:t>
            </a:r>
          </a:p>
          <a:p>
            <a:r>
              <a:rPr lang="en-US" sz="1800" b="0" dirty="0"/>
              <a:t>WP 5A plans to finalize two documents in its  eighth meeting of WP 5A to be held 8-17</a:t>
            </a:r>
            <a:r>
              <a:rPr lang="en-GB" sz="1800" b="0" dirty="0"/>
              <a:t> November 2011.</a:t>
            </a:r>
            <a:r>
              <a:rPr lang="en-US" sz="1800" b="0" dirty="0"/>
              <a:t> Deadline for contributions is 1</a:t>
            </a:r>
            <a:r>
              <a:rPr lang="en-US" sz="1800" b="0" baseline="30000" dirty="0"/>
              <a:t>st</a:t>
            </a:r>
            <a:r>
              <a:rPr lang="en-US" sz="1800" b="0" dirty="0"/>
              <a:t> November 2011 at 1600 hours UTC</a:t>
            </a:r>
            <a:r>
              <a:rPr lang="en-US" sz="1800" b="0"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88505282-0415-FC48-970A-3FF5A2446D64}" type="slidenum">
              <a:rPr lang="en-US"/>
              <a:pPr/>
              <a:t>9</a:t>
            </a:fld>
            <a:endParaRPr lang="en-US"/>
          </a:p>
        </p:txBody>
      </p:sp>
      <p:sp>
        <p:nvSpPr>
          <p:cNvPr id="20482" name="Rectangle 2"/>
          <p:cNvSpPr>
            <a:spLocks noGrp="1" noChangeArrowheads="1"/>
          </p:cNvSpPr>
          <p:nvPr>
            <p:ph type="title"/>
          </p:nvPr>
        </p:nvSpPr>
        <p:spPr>
          <a:xfrm>
            <a:off x="685800" y="685800"/>
            <a:ext cx="7772400" cy="609600"/>
          </a:xfrm>
        </p:spPr>
        <p:txBody>
          <a:bodyPr/>
          <a:lstStyle/>
          <a:p>
            <a:r>
              <a:rPr lang="en-US" sz="2400" dirty="0" smtClean="0"/>
              <a:t>PDNR ITU-R M.[LMS.WASN STUDY], WP 5A, 18-11/55r0</a:t>
            </a:r>
            <a:endParaRPr lang="en-US" sz="2400" dirty="0"/>
          </a:p>
        </p:txBody>
      </p:sp>
      <p:sp>
        <p:nvSpPr>
          <p:cNvPr id="20483" name="Rectangle 3"/>
          <p:cNvSpPr>
            <a:spLocks noGrp="1" noChangeArrowheads="1"/>
          </p:cNvSpPr>
          <p:nvPr>
            <p:ph type="body" idx="1"/>
          </p:nvPr>
        </p:nvSpPr>
        <p:spPr>
          <a:xfrm>
            <a:off x="1295400" y="1752600"/>
            <a:ext cx="7162800" cy="4648200"/>
          </a:xfrm>
        </p:spPr>
        <p:txBody>
          <a:bodyPr/>
          <a:lstStyle/>
          <a:p>
            <a:r>
              <a:rPr lang="en-GB" sz="1800" dirty="0" smtClean="0"/>
              <a:t>Title: System </a:t>
            </a:r>
            <a:r>
              <a:rPr lang="en-GB" sz="1800" dirty="0"/>
              <a:t>design guidelines for wide area sensor and/or</a:t>
            </a:r>
            <a:br>
              <a:rPr lang="en-GB" sz="1800" dirty="0"/>
            </a:br>
            <a:r>
              <a:rPr lang="en-GB" sz="1800" dirty="0"/>
              <a:t>actuator network (WASN) </a:t>
            </a:r>
            <a:r>
              <a:rPr lang="en-GB" sz="1800" dirty="0" smtClean="0"/>
              <a:t>systems.</a:t>
            </a:r>
          </a:p>
          <a:p>
            <a:r>
              <a:rPr lang="en-GB" sz="1800" dirty="0" smtClean="0"/>
              <a:t>The report may be edited (using change marks) and submitted as a contribution from IEEE to WP 5A.</a:t>
            </a:r>
            <a:r>
              <a:rPr lang="en-US" sz="1800" dirty="0" smtClean="0"/>
              <a:t> </a:t>
            </a:r>
            <a:endParaRPr lang="en-GB" sz="1800" dirty="0"/>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99</TotalTime>
  <Words>1514</Words>
  <Application>Microsoft Macintosh PowerPoint</Application>
  <PresentationFormat>On-screen Show (4:3)</PresentationFormat>
  <Paragraphs>139</Paragraphs>
  <Slides>11</Slides>
  <Notes>11</Notes>
  <HiddenSlides>0</HiddenSlides>
  <MMClips>0</MMClips>
  <ScaleCrop>false</ScaleCrop>
  <HeadingPairs>
    <vt:vector size="8" baseType="variant">
      <vt:variant>
        <vt:lpstr>Fonts Used</vt:lpstr>
      </vt:variant>
      <vt:variant>
        <vt:i4>1</vt:i4>
      </vt:variant>
      <vt:variant>
        <vt:lpstr>Design Template</vt:lpstr>
      </vt:variant>
      <vt:variant>
        <vt:i4>1</vt:i4>
      </vt:variant>
      <vt:variant>
        <vt:lpstr>Embedded OLE Servers</vt:lpstr>
      </vt:variant>
      <vt:variant>
        <vt:i4>1</vt:i4>
      </vt:variant>
      <vt:variant>
        <vt:lpstr>Slide Titles</vt:lpstr>
      </vt:variant>
      <vt:variant>
        <vt:i4>11</vt:i4>
      </vt:variant>
    </vt:vector>
  </HeadingPairs>
  <TitlesOfParts>
    <vt:vector size="14" baseType="lpstr">
      <vt:lpstr>Times New Roman</vt:lpstr>
      <vt:lpstr>802-18-Submission</vt:lpstr>
      <vt:lpstr>Microsoft Word 97 - 2004 Document</vt:lpstr>
      <vt:lpstr>Summary of ITU-R Documents</vt:lpstr>
      <vt:lpstr>Abstract</vt:lpstr>
      <vt:lpstr>ITU-R Documents for 802 Consideration</vt:lpstr>
      <vt:lpstr>PDNR SM.[SMART_GRID], WP 1A, 18-11/49R1</vt:lpstr>
      <vt:lpstr>Draft New Question ITU-R [PWRGRD]/1, WP 1A, 18-11/51r0</vt:lpstr>
      <vt:lpstr>Draft New Resolution ITU-R[CRS]/1, WP 1B, 18-11/52r0</vt:lpstr>
      <vt:lpstr>Correspondence Group on Narrow Band Wireless Home Networking, WP 1B, 18-11/53r0</vt:lpstr>
      <vt:lpstr>Multiple Gigabit Wireless Systems in Frequencies Around 60 GHz, WP 5A, 18-11/54r0</vt:lpstr>
      <vt:lpstr>PDNR ITU-R M.[LMS.WASN STUDY], WP 5A, 18-11/55r0</vt:lpstr>
      <vt:lpstr>QoS Requirements and Objectives for Wireless Access Systems, WP 5A, 18-11/56r0</vt:lpstr>
      <vt:lpstr>PDNR ITU-R M.[LMS.WASN], WP 5A, 18-11/57r0</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ITU-R Documents</dc:title>
  <dc:subject/>
  <dc:creator>John H Notor</dc:creator>
  <cp:keywords/>
  <dc:description/>
  <cp:lastModifiedBy>John H Notor</cp:lastModifiedBy>
  <cp:revision>63</cp:revision>
  <cp:lastPrinted>1998-02-10T13:28:06Z</cp:lastPrinted>
  <dcterms:created xsi:type="dcterms:W3CDTF">2011-07-18T14:58:19Z</dcterms:created>
  <dcterms:modified xsi:type="dcterms:W3CDTF">2011-07-18T16:37:33Z</dcterms:modified>
  <cp:category/>
</cp:coreProperties>
</file>