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7" r:id="rId2"/>
    <p:sldId id="281" r:id="rId3"/>
    <p:sldId id="301" r:id="rId4"/>
    <p:sldId id="302" r:id="rId5"/>
    <p:sldId id="303" r:id="rId6"/>
    <p:sldId id="299" r:id="rId7"/>
    <p:sldId id="259" r:id="rId8"/>
    <p:sldId id="300" r:id="rId9"/>
    <p:sldId id="295" r:id="rId10"/>
    <p:sldId id="296" r:id="rId11"/>
    <p:sldId id="304" r:id="rId12"/>
    <p:sldId id="305" r:id="rId13"/>
    <p:sldId id="306" r:id="rId14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7DAA"/>
    <a:srgbClr val="5E243C"/>
    <a:srgbClr val="54C6D3"/>
    <a:srgbClr val="C90044"/>
    <a:srgbClr val="C1DB76"/>
    <a:srgbClr val="ED0973"/>
    <a:srgbClr val="FFF200"/>
    <a:srgbClr val="00ABB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585" autoAdjust="0"/>
  </p:normalViewPr>
  <p:slideViewPr>
    <p:cSldViewPr snapToGrid="0">
      <p:cViewPr varScale="1">
        <p:scale>
          <a:sx n="107" d="100"/>
          <a:sy n="107" d="100"/>
        </p:scale>
        <p:origin x="-84" y="-126"/>
      </p:cViewPr>
      <p:guideLst>
        <p:guide orient="horz" pos="1377"/>
        <p:guide orient="horz" pos="800"/>
        <p:guide orient="horz" pos="1715"/>
        <p:guide orient="horz" pos="4111"/>
        <p:guide pos="2880"/>
        <p:guide pos="5476"/>
        <p:guide pos="284"/>
        <p:guide pos="3110"/>
        <p:guide pos="265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1956" y="-102"/>
      </p:cViewPr>
      <p:guideLst>
        <p:guide orient="horz" pos="3126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3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3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8CA1B85-0967-4B94-91E6-5DAC5188A7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280CFD3-F74B-453B-B39C-B03A1672BE3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0276F6-4BF8-4D76-BDB8-4F339F064283}" type="slidenum">
              <a:rPr lang="en-GB" smtClean="0"/>
              <a:pPr/>
              <a:t>0</a:t>
            </a:fld>
            <a:endParaRPr lang="en-GB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4CF1A1-996F-4754-85A4-FA4DDD4DD9D2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4CF1A1-996F-4754-85A4-FA4DDD4DD9D2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4CF1A1-996F-4754-85A4-FA4DDD4DD9D2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Notor, Cadence Design Systems,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DCF62EE-A453-4AAE-B489-9BAD01A65E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396875"/>
            <a:ext cx="1600200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2004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Notor, Cadence Design Systems,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966E2-5CE5-4ECC-9130-D353A02303F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396875"/>
            <a:ext cx="1600200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2004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Notor, Cadence Design Systems,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8E15D-A393-4AF2-98D1-58A61B5419F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396875"/>
            <a:ext cx="1600200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2004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Notor, Cadence Design Systems,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B3E56-EDD1-41E4-BE5F-C73D0E97961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396875"/>
            <a:ext cx="1600200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2004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Notor, Cadence Design Systems,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6990C-41A3-466A-8181-4905319277C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396875"/>
            <a:ext cx="1600200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2004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Notor, Cadence Design Systems,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DC5FB-57F4-4E79-A9D7-D8EFDEF781A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62000" y="396875"/>
            <a:ext cx="1600200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2004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Notor, Cadence Design Systems, Inc.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4DAB0-4E83-4CE1-A1CE-493271BF16D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62000" y="396875"/>
            <a:ext cx="1600200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2004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Notor, Cadence Design Systems,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3FC4D-108F-423A-9566-FB178C5B31B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62000" y="396875"/>
            <a:ext cx="1600200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2004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Notor, Cadence Design Systems,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EC847-0EA9-41C5-B986-D2E99C43A96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396875"/>
            <a:ext cx="1600200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2004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Notor, Cadence Design Systems,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BCCF5-6565-4A9E-9ED0-43E647F60F5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396875"/>
            <a:ext cx="1600200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2004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Notor, Cadence Design Systems,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BC7B0-AA7E-4A3A-A32F-E65475982F6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181600" y="6553200"/>
            <a:ext cx="34290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fld id="{003610F7-05E4-4552-9205-C65928BC0EF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5083879" y="384349"/>
            <a:ext cx="337432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b="1" dirty="0"/>
              <a:t>doc.: IEEE </a:t>
            </a:r>
            <a:r>
              <a:rPr lang="en-US" sz="1400" b="1" dirty="0" smtClean="0"/>
              <a:t>802.1x-11-00xx-00-0000</a:t>
            </a:r>
            <a:endParaRPr lang="en-US" sz="1400" b="1" dirty="0"/>
          </a:p>
        </p:txBody>
      </p:sp>
      <p:sp>
        <p:nvSpPr>
          <p:cNvPr id="36871" name="Line 7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6875" name="Rectangle 11"/>
          <p:cNvSpPr>
            <a:spLocks noChangeArrowheads="1"/>
          </p:cNvSpPr>
          <p:nvPr/>
        </p:nvSpPr>
        <p:spPr bwMode="auto">
          <a:xfrm>
            <a:off x="381000" y="1981200"/>
            <a:ext cx="822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5491163" algn="l"/>
              </a:tabLst>
            </a:pPr>
            <a:r>
              <a:rPr lang="en-US" sz="2000"/>
              <a:t>	</a:t>
            </a:r>
            <a:endParaRPr lang="en-US" sz="2000" u="sng"/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1676400" y="2667000"/>
            <a:ext cx="68580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713986" y="275572"/>
            <a:ext cx="11494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March </a:t>
            </a:r>
            <a:r>
              <a:rPr lang="en-GB" b="1" baseline="0" dirty="0" smtClean="0"/>
              <a:t>2011</a:t>
            </a:r>
            <a:endParaRPr lang="en-GB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odocdb.dk/doks/doccategoryECC.aspx?doccatid=4" TargetMode="External"/><Relationship Id="rId2" Type="http://schemas.openxmlformats.org/officeDocument/2006/relationships/hyperlink" Target="http://rspg.groups.eu.int/_documents/documents/meeting/rspg24/rspg_10_348_ct_opinion_final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keholders.ofcom.org.uk/consultations/cogaccess/" TargetMode="External"/><Relationship Id="rId2" Type="http://schemas.openxmlformats.org/officeDocument/2006/relationships/hyperlink" Target="http://stakeholders.ofcom.org.uk/consultations/cognitive/?a=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takeholders.ofcom.org.uk/consultations/geolocation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3538" y="2276475"/>
            <a:ext cx="8239125" cy="492443"/>
          </a:xfrm>
        </p:spPr>
        <p:txBody>
          <a:bodyPr/>
          <a:lstStyle/>
          <a:p>
            <a:pPr eaLnBrk="1" hangingPunct="1"/>
            <a:r>
              <a:rPr lang="en-GB" sz="3200" dirty="0" smtClean="0">
                <a:solidFill>
                  <a:schemeClr val="tx1"/>
                </a:solidFill>
              </a:rPr>
              <a:t>Update on European/UK Regulatory situation on cognitive access in the White Spaces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41325" y="5222875"/>
            <a:ext cx="8207375" cy="738188"/>
          </a:xfrm>
        </p:spPr>
        <p:txBody>
          <a:bodyPr/>
          <a:lstStyle/>
          <a:p>
            <a:pPr eaLnBrk="1" hangingPunct="1"/>
            <a:r>
              <a:rPr lang="en-GB" dirty="0" smtClean="0">
                <a:solidFill>
                  <a:srgbClr val="C90044"/>
                </a:solidFill>
              </a:rPr>
              <a:t>Andy Gowans/Mika </a:t>
            </a:r>
            <a:r>
              <a:rPr lang="en-GB" dirty="0" err="1" smtClean="0">
                <a:solidFill>
                  <a:srgbClr val="C90044"/>
                </a:solidFill>
              </a:rPr>
              <a:t>Kasslin</a:t>
            </a:r>
            <a:r>
              <a:rPr lang="en-GB" dirty="0" smtClean="0">
                <a:solidFill>
                  <a:srgbClr val="C90044"/>
                </a:solidFill>
              </a:rPr>
              <a:t>/Rich Kennedy</a:t>
            </a:r>
          </a:p>
          <a:p>
            <a:pPr eaLnBrk="1" hangingPunct="1"/>
            <a:r>
              <a:rPr lang="en-GB" dirty="0" smtClean="0">
                <a:solidFill>
                  <a:srgbClr val="C90044"/>
                </a:solidFill>
              </a:rPr>
              <a:t>March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3738"/>
            <a:ext cx="8229600" cy="1143000"/>
          </a:xfrm>
        </p:spPr>
        <p:txBody>
          <a:bodyPr/>
          <a:lstStyle/>
          <a:p>
            <a:r>
              <a:rPr lang="en-GB" dirty="0" smtClean="0"/>
              <a:t>Ofcom viewpoint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4500" y="2185987"/>
            <a:ext cx="4048125" cy="2821019"/>
          </a:xfrm>
        </p:spPr>
        <p:txBody>
          <a:bodyPr/>
          <a:lstStyle/>
          <a:p>
            <a:pPr algn="ctr">
              <a:buNone/>
            </a:pPr>
            <a:r>
              <a:rPr lang="en-GB" sz="1600" b="1" dirty="0" smtClean="0"/>
              <a:t>Harmonise</a:t>
            </a:r>
          </a:p>
          <a:p>
            <a:endParaRPr lang="en-GB" sz="1600" dirty="0" smtClean="0"/>
          </a:p>
          <a:p>
            <a:r>
              <a:rPr lang="en-GB" sz="1600" dirty="0" smtClean="0"/>
              <a:t>Database addresses (so a device knows who to contact)</a:t>
            </a:r>
          </a:p>
          <a:p>
            <a:r>
              <a:rPr lang="en-GB" sz="1600" dirty="0" smtClean="0"/>
              <a:t>Format of information sent from the device</a:t>
            </a:r>
          </a:p>
          <a:p>
            <a:r>
              <a:rPr lang="en-GB" sz="1600" dirty="0" smtClean="0"/>
              <a:t>Format of information received by the device</a:t>
            </a:r>
          </a:p>
          <a:p>
            <a:r>
              <a:rPr lang="en-GB" sz="1600" dirty="0" smtClean="0"/>
              <a:t>Conformance Standard for declaring conformity with the R&amp;TTE Directive</a:t>
            </a:r>
            <a:endParaRPr lang="en-GB" sz="16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5025" y="2185988"/>
            <a:ext cx="4048125" cy="3140614"/>
          </a:xfrm>
        </p:spPr>
        <p:txBody>
          <a:bodyPr/>
          <a:lstStyle/>
          <a:p>
            <a:pPr algn="ctr">
              <a:buNone/>
            </a:pPr>
            <a:r>
              <a:rPr lang="en-GB" sz="1600" b="1" dirty="0" smtClean="0"/>
              <a:t>Leave to national regulators</a:t>
            </a:r>
          </a:p>
          <a:p>
            <a:endParaRPr lang="en-GB" sz="1600" dirty="0" smtClean="0"/>
          </a:p>
          <a:p>
            <a:r>
              <a:rPr lang="en-GB" sz="1600" dirty="0" smtClean="0"/>
              <a:t>Means of populating the database</a:t>
            </a:r>
          </a:p>
          <a:p>
            <a:r>
              <a:rPr lang="en-GB" sz="1600" dirty="0" smtClean="0"/>
              <a:t>Number of databases, ownership, geographical extent</a:t>
            </a:r>
          </a:p>
          <a:p>
            <a:r>
              <a:rPr lang="en-GB" sz="1600" dirty="0" smtClean="0"/>
              <a:t>Parameters used to populate database</a:t>
            </a:r>
          </a:p>
          <a:p>
            <a:pPr lvl="1"/>
            <a:r>
              <a:rPr lang="en-GB" sz="1200" dirty="0" smtClean="0"/>
              <a:t>Propagation models</a:t>
            </a:r>
          </a:p>
          <a:p>
            <a:pPr lvl="1"/>
            <a:r>
              <a:rPr lang="en-GB" sz="1200" dirty="0" smtClean="0"/>
              <a:t>Building penetration losses</a:t>
            </a:r>
          </a:p>
          <a:p>
            <a:pPr lvl="1"/>
            <a:r>
              <a:rPr lang="en-GB" sz="1200" dirty="0" smtClean="0"/>
              <a:t>Required C/I ratios for devices</a:t>
            </a:r>
          </a:p>
          <a:p>
            <a:pPr lvl="1"/>
            <a:r>
              <a:rPr lang="en-GB" sz="1200" dirty="0" smtClean="0"/>
              <a:t>Required locational accuracy and use of that information</a:t>
            </a:r>
          </a:p>
          <a:p>
            <a:r>
              <a:rPr lang="en-GB" sz="1600" dirty="0" smtClean="0"/>
              <a:t>Everything else!</a:t>
            </a:r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EB3E56-EDD1-41E4-BE5F-C73D0E97961A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39725" y="1173896"/>
            <a:ext cx="8359775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European harmonised conformance standard</a:t>
            </a:r>
          </a:p>
          <a:p>
            <a:pPr lvl="0" eaLnBrk="0" hangingPunct="0"/>
            <a:r>
              <a:rPr lang="en-GB" sz="1600" dirty="0" smtClean="0">
                <a:latin typeface="Arial" pitchFamily="34" charset="0"/>
                <a:cs typeface="Arial" pitchFamily="34" charset="0"/>
              </a:rPr>
              <a:t>ECC Report 159 and Ofcom Consultation give some examples of the data elements that regulators would like to see exchanged between database and the WSD. But </a:t>
            </a:r>
            <a:r>
              <a:rPr lang="en-US" sz="1600" dirty="0" smtClean="0"/>
              <a:t>WSD manufacturer’s are only responsible for ensuring compliance with the R&amp;TTE Directive, so</a:t>
            </a:r>
          </a:p>
          <a:p>
            <a:pPr lvl="0" eaLnBrk="0" hangingPunct="0"/>
            <a:r>
              <a:rPr lang="en-GB" sz="1600" dirty="0" smtClean="0">
                <a:latin typeface="Arial" pitchFamily="34" charset="0"/>
                <a:cs typeface="Arial" pitchFamily="34" charset="0"/>
              </a:rPr>
              <a:t>what about guidance on conformance? This </a:t>
            </a:r>
            <a:r>
              <a:rPr lang="en-US" sz="1600" dirty="0" smtClean="0"/>
              <a:t>normally means compliance with a European Harmonised Standard written by ETSI.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The HS will need to include the master set of European regulators requirements!</a:t>
            </a:r>
          </a:p>
          <a:p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HS as a minimum should include conformance tests to assess :</a:t>
            </a:r>
          </a:p>
          <a:p>
            <a:pPr lvl="2"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frequency accuracy </a:t>
            </a:r>
          </a:p>
          <a:p>
            <a:pPr lvl="2"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location information provided by WSD </a:t>
            </a:r>
          </a:p>
          <a:p>
            <a:pPr lvl="2"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location accuracy provided by WSD</a:t>
            </a:r>
          </a:p>
          <a:p>
            <a:pPr lvl="2"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WSD maximum Transmit EIRP/power level given by the database</a:t>
            </a:r>
          </a:p>
          <a:p>
            <a:pPr lvl="2"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WSD ACLR values/spectrum mask</a:t>
            </a:r>
          </a:p>
          <a:p>
            <a:pPr lvl="2"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Spurious emission levels (both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Tx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and Rx)</a:t>
            </a:r>
          </a:p>
          <a:p>
            <a:pPr lvl="2"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Validation request periodicity</a:t>
            </a: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Could also include conformance tests to assess:</a:t>
            </a:r>
          </a:p>
          <a:p>
            <a:pPr lvl="2"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Extra requirements for allowing dispensations for Master or slave devices</a:t>
            </a:r>
          </a:p>
          <a:p>
            <a:pPr lvl="3">
              <a:buFont typeface="Arial" pitchFamily="34" charset="0"/>
              <a:buChar char="•"/>
            </a:pPr>
            <a:r>
              <a:rPr lang="en-US" dirty="0" smtClean="0"/>
              <a:t> can the overall accuracy of the measurements of the master and slave locations can be combined into a single </a:t>
            </a:r>
            <a:r>
              <a:rPr lang="en-US" i="1" dirty="0" smtClean="0"/>
              <a:t>overall</a:t>
            </a:r>
            <a:r>
              <a:rPr lang="en-US" dirty="0" smtClean="0"/>
              <a:t> accuracy for a coverage area? How do we asses this?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Extra requirements for allowing dispensations for Fixed or mobile use?</a:t>
            </a:r>
          </a:p>
          <a:p>
            <a:pPr lvl="3"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how to do test taking into account an antenna or not?</a:t>
            </a:r>
            <a:endParaRPr lang="en-GB" b="1" dirty="0" smtClean="0">
              <a:solidFill>
                <a:srgbClr val="C9004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36112" y="604150"/>
            <a:ext cx="8248650" cy="369332"/>
          </a:xfrm>
        </p:spPr>
        <p:txBody>
          <a:bodyPr/>
          <a:lstStyle/>
          <a:p>
            <a:pPr algn="ctr"/>
            <a:r>
              <a:rPr lang="en-GB" dirty="0" smtClean="0"/>
              <a:t>WHAT?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505200" y="127000"/>
            <a:ext cx="1468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>
                <a:solidFill>
                  <a:schemeClr val="bg2"/>
                </a:solidFill>
              </a:rPr>
              <a:t>Section 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30847" y="1422480"/>
            <a:ext cx="8359775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lvl="0" eaLnBrk="0" hangingPunct="0"/>
            <a:r>
              <a:rPr lang="en-GB" sz="1600" dirty="0" smtClean="0">
                <a:latin typeface="Arial" pitchFamily="34" charset="0"/>
                <a:cs typeface="Arial" pitchFamily="34" charset="0"/>
              </a:rPr>
              <a:t>ECC Report 159 and Ofcom Consultation give some examples of the data elements that regulators would like to see exchanged between database and the WSD. But </a:t>
            </a:r>
            <a:r>
              <a:rPr lang="en-US" sz="1600" dirty="0" smtClean="0"/>
              <a:t>WSD </a:t>
            </a:r>
            <a:r>
              <a:rPr lang="en-GB" sz="1600" dirty="0" smtClean="0"/>
              <a:t>may have to differentiate between different national requirements (i.e. as they may only need to provide or act on a sub set of the full data set from the HS). So how complicated do we want these requirements to be?</a:t>
            </a:r>
            <a:endParaRPr lang="en-US" sz="1600" dirty="0" smtClean="0"/>
          </a:p>
          <a:p>
            <a:pPr lvl="0" eaLnBrk="0" hangingPunct="0"/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pPr lvl="0" algn="ctr" eaLnBrk="0" hangingPunct="0"/>
            <a:r>
              <a:rPr lang="en-GB" sz="1600" b="1" dirty="0" smtClean="0">
                <a:latin typeface="Arial" pitchFamily="34" charset="0"/>
                <a:cs typeface="Arial" pitchFamily="34" charset="0"/>
              </a:rPr>
              <a:t>Big issues - Questions :</a:t>
            </a:r>
          </a:p>
          <a:p>
            <a:pPr lvl="0" algn="ctr" eaLnBrk="0" hangingPunct="0"/>
            <a:r>
              <a:rPr lang="en-GB" sz="16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eaLnBrk="0" hangingPunct="0"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 Does the database need to differentiate between Fixed and Mobile?</a:t>
            </a:r>
          </a:p>
          <a:p>
            <a:pPr eaLnBrk="0" hangingPunct="0">
              <a:buFont typeface="Arial" pitchFamily="34" charset="0"/>
              <a:buChar char="•"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eaLnBrk="0" hangingPunct="0"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 Does the database or the standard need to differentiate between Master and Slave WSD? </a:t>
            </a:r>
          </a:p>
          <a:p>
            <a:pPr eaLnBrk="0" hangingPunct="0"/>
            <a:r>
              <a:rPr lang="en-GB" sz="1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eaLnBrk="0" hangingPunct="0"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 Do we need to set the a maximum power level related to type of usage? </a:t>
            </a:r>
          </a:p>
          <a:p>
            <a:pPr eaLnBrk="0" hangingPunct="0">
              <a:buFont typeface="Arial" pitchFamily="34" charset="0"/>
              <a:buChar char="•"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eaLnBrk="0" hangingPunct="0"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 Should we allow for a Manual interface to enable the user to provide limited extra information (e.g. Antenna details, fixed/mobile or indoor/outdoor usage)</a:t>
            </a:r>
          </a:p>
          <a:p>
            <a:pPr eaLnBrk="0" hangingPunct="0">
              <a:buFont typeface="Arial" pitchFamily="34" charset="0"/>
              <a:buChar char="•"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eaLnBrk="0" hangingPunct="0"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 What use is a device identifier if it is not linked to an assumption (e.g. ACLR value)?</a:t>
            </a:r>
          </a:p>
          <a:p>
            <a:pPr eaLnBrk="0" hangingPunct="0"/>
            <a:r>
              <a:rPr lang="en-GB" sz="1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eaLnBrk="0" hangingPunct="0">
              <a:buFont typeface="Arial" pitchFamily="34" charset="0"/>
              <a:buChar char="•"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How de we deal with the geo-location accuracy problem?</a:t>
            </a:r>
            <a:endParaRPr lang="en-GB" sz="1600" dirty="0" smtClean="0">
              <a:solidFill>
                <a:srgbClr val="C90044"/>
              </a:solidFill>
            </a:endParaRP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96708-1863-4A5B-B69E-14B07598060E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133770" y="630784"/>
            <a:ext cx="8248650" cy="369332"/>
          </a:xfrm>
        </p:spPr>
        <p:txBody>
          <a:bodyPr/>
          <a:lstStyle/>
          <a:p>
            <a:pPr algn="ctr"/>
            <a:r>
              <a:rPr lang="en-GB" dirty="0" smtClean="0"/>
              <a:t>Some of the Big Issues/ Questions?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505200" y="127000"/>
            <a:ext cx="1468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>
                <a:solidFill>
                  <a:schemeClr val="bg2"/>
                </a:solidFill>
              </a:rPr>
              <a:t>Section 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30847" y="1422480"/>
            <a:ext cx="8644477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lvl="0" eaLnBrk="0" hangingPunct="0"/>
            <a:r>
              <a:rPr lang="en-GB" sz="1600" dirty="0" smtClean="0">
                <a:latin typeface="Arial" pitchFamily="34" charset="0"/>
                <a:cs typeface="Arial" pitchFamily="34" charset="0"/>
              </a:rPr>
              <a:t>Timescales going forward.</a:t>
            </a:r>
            <a:endParaRPr lang="en-US" sz="1600" dirty="0" smtClean="0"/>
          </a:p>
          <a:p>
            <a:pPr lvl="0" eaLnBrk="0" hangingPunct="0"/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pPr lvl="0" algn="ctr" eaLnBrk="0" hangingPunct="0"/>
            <a:r>
              <a:rPr lang="en-GB" sz="1600" b="1" dirty="0" smtClean="0">
                <a:latin typeface="Arial" pitchFamily="34" charset="0"/>
                <a:cs typeface="Arial" pitchFamily="34" charset="0"/>
              </a:rPr>
              <a:t>Big issues - Questions :</a:t>
            </a:r>
          </a:p>
          <a:p>
            <a:pPr lvl="0" algn="ctr" eaLnBrk="0" hangingPunct="0"/>
            <a:r>
              <a:rPr lang="en-GB" sz="16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eaLnBrk="0" hangingPunct="0"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How long to get to stable ETSI harmonised Standard? (12-18 Month ?) </a:t>
            </a: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eaLnBrk="0" hangingPunct="0">
              <a:buFont typeface="Arial" pitchFamily="34" charset="0"/>
              <a:buChar char="•"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eaLnBrk="0" hangingPunct="0"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 How long before PMSE and other adjacent band technical requirements will be finalised? </a:t>
            </a:r>
          </a:p>
          <a:p>
            <a:pPr eaLnBrk="0" hangingPunct="0"/>
            <a:r>
              <a:rPr lang="en-GB" sz="16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(6-12 month?) </a:t>
            </a: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en-GB" sz="1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eaLnBrk="0" hangingPunct="0"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 When will any of the European administrations have a regulatory environment for database in place?</a:t>
            </a:r>
          </a:p>
          <a:p>
            <a:pPr eaLnBrk="0" hangingPunct="0">
              <a:buFont typeface="Arial" pitchFamily="34" charset="0"/>
              <a:buChar char="•"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eaLnBrk="0" hangingPunct="0"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Will the EC issue any mandates/spectrum decision in order to facilitate use of Broadcast “white spaces in EU member states? Will there be an CEPT/ECC deliverable on spectrum usage for Broadcast  “white spaces”?  </a:t>
            </a:r>
            <a:endParaRPr lang="en-GB" sz="1600" dirty="0" smtClean="0">
              <a:solidFill>
                <a:srgbClr val="C90044"/>
              </a:solidFill>
            </a:endParaRP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96708-1863-4A5B-B69E-14B07598060E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133770" y="630784"/>
            <a:ext cx="8248650" cy="369332"/>
          </a:xfrm>
        </p:spPr>
        <p:txBody>
          <a:bodyPr/>
          <a:lstStyle/>
          <a:p>
            <a:pPr algn="ctr"/>
            <a:r>
              <a:rPr lang="en-GB" dirty="0" smtClean="0"/>
              <a:t>Some of the Big Issues/ Questions?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505200" y="127000"/>
            <a:ext cx="1468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>
                <a:solidFill>
                  <a:schemeClr val="bg2"/>
                </a:solidFill>
              </a:rPr>
              <a:t>Section 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96888" y="2301288"/>
            <a:ext cx="7874000" cy="522288"/>
          </a:xfrm>
          <a:prstGeom prst="rect">
            <a:avLst/>
          </a:prstGeom>
          <a:solidFill>
            <a:srgbClr val="A67DAA"/>
          </a:solidFill>
          <a:ln w="12700" algn="ctr">
            <a:noFill/>
            <a:miter lim="800000"/>
            <a:headEnd/>
            <a:tailEnd type="none" w="lg" len="med"/>
          </a:ln>
          <a:effectLst/>
        </p:spPr>
        <p:txBody>
          <a:bodyPr lIns="0" tIns="0" rIns="0" bIns="0" anchor="ctr">
            <a:spAutoFit/>
          </a:bodyPr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500" y="2265890"/>
            <a:ext cx="8248650" cy="3986212"/>
          </a:xfrm>
        </p:spPr>
        <p:txBody>
          <a:bodyPr/>
          <a:lstStyle/>
          <a:p>
            <a:pPr lvl="0"/>
            <a:r>
              <a:rPr lang="en-GB" b="1" dirty="0" smtClean="0"/>
              <a:t>Where we are in the Europe/UK</a:t>
            </a:r>
          </a:p>
          <a:p>
            <a:pPr lvl="0">
              <a:buNone/>
            </a:pPr>
            <a:r>
              <a:rPr lang="en-GB" dirty="0" smtClean="0"/>
              <a:t> </a:t>
            </a:r>
          </a:p>
          <a:p>
            <a:pPr lvl="0"/>
            <a:r>
              <a:rPr lang="en-GB" b="1" dirty="0" smtClean="0"/>
              <a:t>Update on Conclusions so far in Europe/UK</a:t>
            </a:r>
          </a:p>
          <a:p>
            <a:pPr lvl="0"/>
            <a:endParaRPr lang="en-GB" dirty="0" smtClean="0"/>
          </a:p>
          <a:p>
            <a:pPr lvl="0"/>
            <a:r>
              <a:rPr lang="en-GB" b="1" dirty="0" smtClean="0"/>
              <a:t>Next steps towards implementation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1270000"/>
            <a:ext cx="8248650" cy="369332"/>
          </a:xfrm>
        </p:spPr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EB3E56-EDD1-41E4-BE5F-C73D0E97961A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673100"/>
            <a:ext cx="8248650" cy="738664"/>
          </a:xfrm>
        </p:spPr>
        <p:txBody>
          <a:bodyPr/>
          <a:lstStyle/>
          <a:p>
            <a:pPr eaLnBrk="1" hangingPunct="1"/>
            <a:r>
              <a:rPr lang="en-GB" sz="3200" dirty="0" smtClean="0"/>
              <a:t>The story so far in Europe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>
          <a:xfrm>
            <a:off x="177553" y="1215338"/>
            <a:ext cx="8842160" cy="3200876"/>
          </a:xfrm>
          <a:noFill/>
        </p:spPr>
        <p:txBody>
          <a:bodyPr/>
          <a:lstStyle/>
          <a:p>
            <a:pPr eaLnBrk="1" hangingPunct="1"/>
            <a:r>
              <a:rPr lang="en-GB" sz="1800" dirty="0" smtClean="0"/>
              <a:t>European Commission </a:t>
            </a:r>
          </a:p>
          <a:p>
            <a:pPr lvl="1"/>
            <a:r>
              <a:rPr lang="en-GB" sz="1400" dirty="0" smtClean="0"/>
              <a:t>RSPG published Report and subsequent Opinion on Cognitive Radio (includes sections on White spaces in the Broadcast bands) for more info see </a:t>
            </a:r>
            <a:r>
              <a:rPr lang="en-GB" sz="1400" dirty="0" smtClean="0">
                <a:hlinkClick r:id="rId2"/>
              </a:rPr>
              <a:t>http://rspg.groups.eu.int/_documents/documents/meeting/rspg24/rspg_10_348_ct_opinion_final.pdf</a:t>
            </a:r>
            <a:r>
              <a:rPr lang="en-GB" sz="1400" dirty="0" smtClean="0"/>
              <a:t> </a:t>
            </a:r>
          </a:p>
          <a:p>
            <a:pPr lvl="1"/>
            <a:r>
              <a:rPr lang="en-GB" sz="1400" dirty="0" smtClean="0"/>
              <a:t>This may lead to further work being proposed by the European Commission to be taken through the Radio Spectrum Committee . </a:t>
            </a:r>
          </a:p>
          <a:p>
            <a:pPr lvl="1"/>
            <a:endParaRPr lang="en-GB" sz="1400" dirty="0" smtClean="0"/>
          </a:p>
          <a:p>
            <a:pPr eaLnBrk="1" hangingPunct="1"/>
            <a:r>
              <a:rPr lang="en-GB" sz="1800" dirty="0" smtClean="0"/>
              <a:t>CEPT/ECC</a:t>
            </a:r>
          </a:p>
          <a:p>
            <a:pPr lvl="1"/>
            <a:r>
              <a:rPr lang="en-GB" sz="1400" dirty="0" smtClean="0"/>
              <a:t>ECO have published ECC Report 159 –Cognitive radio systems in the “white spaces” in  470 790 MHz which was completed in the WGSE PT43. See </a:t>
            </a:r>
            <a:r>
              <a:rPr lang="en-GB" sz="1400" dirty="0" smtClean="0">
                <a:hlinkClick r:id="rId3"/>
              </a:rPr>
              <a:t>http://www.erodocdb.dk/doks/doccategoryECC.aspx?doccatid=4</a:t>
            </a:r>
            <a:r>
              <a:rPr lang="en-GB" sz="1400" dirty="0" smtClean="0"/>
              <a:t> </a:t>
            </a:r>
          </a:p>
          <a:p>
            <a:pPr lvl="1"/>
            <a:r>
              <a:rPr lang="en-GB" sz="1400" dirty="0" smtClean="0"/>
              <a:t>WGFM have set up a correspondence group to work on frequency management activities for cognitive radio send mail to :</a:t>
            </a:r>
            <a:r>
              <a:rPr lang="en-GB" sz="1400" dirty="0" err="1" smtClean="0"/>
              <a:t>listserv@list.ero.dk?Subject</a:t>
            </a:r>
            <a:r>
              <a:rPr lang="en-GB" sz="1400" dirty="0" smtClean="0"/>
              <a:t>=Subscribe CG_CRS. </a:t>
            </a:r>
          </a:p>
          <a:p>
            <a:pPr lvl="1"/>
            <a:r>
              <a:rPr lang="en-GB" sz="1400" dirty="0" smtClean="0"/>
              <a:t>WGRA have set up a correspondence group to work on regulatory and enforcement issues in relation to cognitive access to “white spaces” in 470 – 790 MHz send mail to :</a:t>
            </a:r>
            <a:r>
              <a:rPr lang="en-GB" sz="1400" dirty="0" err="1" smtClean="0"/>
              <a:t>listserv@list.ero.dk?Subject</a:t>
            </a:r>
            <a:r>
              <a:rPr lang="en-GB" sz="1400" dirty="0" smtClean="0"/>
              <a:t>=Subscribe%20WS_CR </a:t>
            </a:r>
          </a:p>
          <a:p>
            <a:pPr lvl="1"/>
            <a:endParaRPr lang="en-GB" sz="1400" dirty="0" smtClean="0"/>
          </a:p>
          <a:p>
            <a:pPr eaLnBrk="1" hangingPunct="1"/>
            <a:r>
              <a:rPr lang="en-GB" sz="1800" dirty="0" smtClean="0"/>
              <a:t>ETSI </a:t>
            </a:r>
          </a:p>
          <a:p>
            <a:pPr lvl="1"/>
            <a:r>
              <a:rPr lang="en-GB" sz="1400" dirty="0" smtClean="0"/>
              <a:t>ETSI Technical Committee on Reconfigurable Radio Systems (TC-RRS) have started work items looking at system requirements documents etc. for white spaces. </a:t>
            </a:r>
          </a:p>
          <a:p>
            <a:pPr lvl="1"/>
            <a:r>
              <a:rPr lang="en-GB" sz="1400" dirty="0" smtClean="0"/>
              <a:t>TC-BRAN may also have an interest in this area in the future also.</a:t>
            </a:r>
          </a:p>
          <a:p>
            <a:pPr lvl="1">
              <a:buNone/>
            </a:pPr>
            <a:endParaRPr lang="en-GB" sz="1400" dirty="0" smtClean="0"/>
          </a:p>
        </p:txBody>
      </p:sp>
      <p:sp>
        <p:nvSpPr>
          <p:cNvPr id="614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82278A-320C-40EA-A29E-3283E4C4A4B1}" type="slidenum">
              <a:rPr lang="en-GB" smtClean="0"/>
              <a:pPr/>
              <a:t>2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1081488"/>
            <a:ext cx="8248650" cy="738664"/>
          </a:xfrm>
        </p:spPr>
        <p:txBody>
          <a:bodyPr/>
          <a:lstStyle/>
          <a:p>
            <a:pPr eaLnBrk="1" hangingPunct="1"/>
            <a:r>
              <a:rPr lang="en-GB" sz="3200" dirty="0" smtClean="0"/>
              <a:t>The story so far in UK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>
          <a:xfrm>
            <a:off x="159798" y="1792416"/>
            <a:ext cx="8842160" cy="4492974"/>
          </a:xfrm>
          <a:noFill/>
        </p:spPr>
        <p:txBody>
          <a:bodyPr/>
          <a:lstStyle/>
          <a:p>
            <a:pPr eaLnBrk="1" hangingPunct="1"/>
            <a:r>
              <a:rPr lang="en-GB" sz="2800" dirty="0" smtClean="0"/>
              <a:t>OFCOM consultations so far : </a:t>
            </a:r>
          </a:p>
          <a:p>
            <a:pPr lvl="1"/>
            <a:r>
              <a:rPr lang="en-GB" sz="2000" dirty="0" smtClean="0"/>
              <a:t>Digital Dividend – cognitive access – Feb to May 2009 – see </a:t>
            </a:r>
            <a:r>
              <a:rPr lang="en-GB" sz="2000" dirty="0" smtClean="0">
                <a:hlinkClick r:id="rId2"/>
              </a:rPr>
              <a:t>http://stakeholders.ofcom.org.uk/consultations/cognitive/?a=0</a:t>
            </a:r>
            <a:endParaRPr lang="en-GB" sz="2000" dirty="0" smtClean="0"/>
          </a:p>
          <a:p>
            <a:pPr lvl="1"/>
            <a:r>
              <a:rPr lang="en-GB" sz="2000" dirty="0" smtClean="0"/>
              <a:t>Digital Dividend – Geolocation for Cognitive Access – Nov 2009 – Feb 2010 </a:t>
            </a:r>
            <a:r>
              <a:rPr lang="en-GB" sz="2000" dirty="0" smtClean="0">
                <a:hlinkClick r:id="rId3"/>
              </a:rPr>
              <a:t>http://stakeholders.ofcom.org.uk/consultations/cogaccess/</a:t>
            </a:r>
            <a:r>
              <a:rPr lang="en-GB" sz="2000" dirty="0" smtClean="0"/>
              <a:t> </a:t>
            </a:r>
          </a:p>
          <a:p>
            <a:pPr lvl="1"/>
            <a:r>
              <a:rPr lang="en-GB" sz="2000" dirty="0" smtClean="0"/>
              <a:t>Implementing Geolocation - Nov 2010 to Date – see </a:t>
            </a:r>
            <a:r>
              <a:rPr lang="en-GB" sz="2000" dirty="0" smtClean="0">
                <a:hlinkClick r:id="rId4"/>
              </a:rPr>
              <a:t>http://stakeholders.ofcom.org.uk/consultations/geolocation/</a:t>
            </a:r>
            <a:r>
              <a:rPr lang="en-GB" sz="2000" dirty="0" smtClean="0"/>
              <a:t> </a:t>
            </a:r>
            <a:r>
              <a:rPr lang="en-GB" sz="2000" dirty="0" smtClean="0"/>
              <a:t> still collating responses but expect to send out a </a:t>
            </a:r>
            <a:r>
              <a:rPr lang="en-GB" sz="2000" smtClean="0"/>
              <a:t>response soon</a:t>
            </a:r>
            <a:endParaRPr lang="en-GB" sz="2000" dirty="0" smtClean="0"/>
          </a:p>
          <a:p>
            <a:pPr lvl="1"/>
            <a:endParaRPr lang="en-GB" sz="2000" dirty="0" smtClean="0"/>
          </a:p>
          <a:p>
            <a:r>
              <a:rPr lang="en-GB" sz="2400" dirty="0" smtClean="0"/>
              <a:t>OFCOM also co-ordinating activities with:</a:t>
            </a:r>
            <a:endParaRPr lang="en-GB" sz="2000" dirty="0" smtClean="0"/>
          </a:p>
          <a:p>
            <a:pPr lvl="1"/>
            <a:r>
              <a:rPr lang="en-GB" sz="2000" dirty="0" smtClean="0"/>
              <a:t>Regulatory work in EC and CEPT/ECC</a:t>
            </a:r>
          </a:p>
          <a:p>
            <a:pPr lvl="1"/>
            <a:r>
              <a:rPr lang="en-GB" sz="2000" dirty="0" smtClean="0"/>
              <a:t>Standards activities  in ETSI, IEEE 802, IETF Paws </a:t>
            </a:r>
          </a:p>
          <a:p>
            <a:pPr lvl="1"/>
            <a:endParaRPr lang="en-GB" sz="1400" dirty="0" smtClean="0"/>
          </a:p>
          <a:p>
            <a:pPr lvl="1">
              <a:buNone/>
            </a:pPr>
            <a:endParaRPr lang="en-GB" sz="1400" dirty="0" smtClean="0"/>
          </a:p>
        </p:txBody>
      </p:sp>
      <p:sp>
        <p:nvSpPr>
          <p:cNvPr id="614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82278A-320C-40EA-A29E-3283E4C4A4B1}" type="slidenum">
              <a:rPr lang="en-GB" smtClean="0"/>
              <a:pPr/>
              <a:t>3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ChangeArrowheads="1"/>
          </p:cNvSpPr>
          <p:nvPr/>
        </p:nvSpPr>
        <p:spPr bwMode="auto">
          <a:xfrm>
            <a:off x="705298" y="933677"/>
            <a:ext cx="7461250" cy="531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r>
              <a:rPr lang="en-US" sz="3200" b="1" dirty="0" smtClean="0">
                <a:latin typeface="Arial" charset="0"/>
              </a:rPr>
              <a:t>ECC </a:t>
            </a:r>
            <a:r>
              <a:rPr lang="en-US" sz="3200" b="1" dirty="0">
                <a:latin typeface="Arial" charset="0"/>
              </a:rPr>
              <a:t>Report </a:t>
            </a:r>
            <a:r>
              <a:rPr lang="en-US" sz="3200" b="1" dirty="0" smtClean="0">
                <a:latin typeface="Arial" charset="0"/>
              </a:rPr>
              <a:t>159 Covered </a:t>
            </a:r>
            <a:endParaRPr lang="en-US" sz="3200" b="1" dirty="0">
              <a:latin typeface="Arial" charset="0"/>
            </a:endParaRPr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586795" y="1985004"/>
            <a:ext cx="8137525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300" b="1" dirty="0">
                <a:latin typeface="Arial" charset="0"/>
              </a:rPr>
              <a:t>Assumptions on WSD characteristics</a:t>
            </a:r>
          </a:p>
          <a:p>
            <a:pPr marL="342900" indent="-342900" eaLnBrk="1" hangingPunct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300" b="1" dirty="0">
                <a:latin typeface="Arial" charset="0"/>
              </a:rPr>
              <a:t>Protection of Broadcasting Service</a:t>
            </a:r>
          </a:p>
          <a:p>
            <a:pPr marL="342900" indent="-342900" eaLnBrk="1" hangingPunct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300" b="1" dirty="0">
                <a:latin typeface="Arial" charset="0"/>
              </a:rPr>
              <a:t>Protection of PMSE systems</a:t>
            </a:r>
          </a:p>
          <a:p>
            <a:pPr marL="342900" indent="-342900" eaLnBrk="1" hangingPunct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300" b="1" dirty="0">
                <a:latin typeface="Arial" charset="0"/>
              </a:rPr>
              <a:t>Protection of Radio Astronomy Service (608-614 MHz)</a:t>
            </a:r>
          </a:p>
          <a:p>
            <a:pPr marL="342900" indent="-342900" eaLnBrk="1" hangingPunct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300" b="1" dirty="0">
                <a:latin typeface="Arial" charset="0"/>
              </a:rPr>
              <a:t>Protection of ARNS (645-790 MHz)</a:t>
            </a:r>
          </a:p>
          <a:p>
            <a:pPr marL="342900" indent="-342900" eaLnBrk="1" hangingPunct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300" b="1" dirty="0">
                <a:latin typeface="Arial" charset="0"/>
              </a:rPr>
              <a:t>Protection of Mobile/Fixed Services in adjacent bands</a:t>
            </a:r>
          </a:p>
          <a:p>
            <a:pPr marL="342900" indent="-342900" eaLnBrk="1" hangingPunct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300" b="1" dirty="0">
                <a:latin typeface="Arial" charset="0"/>
              </a:rPr>
              <a:t>Requirements to WSDs under Geo-location control</a:t>
            </a:r>
          </a:p>
          <a:p>
            <a:pPr marL="342900" indent="-342900" eaLnBrk="1" hangingPunct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300" b="1" dirty="0">
                <a:latin typeface="Arial" charset="0"/>
              </a:rPr>
              <a:t>Estimated amount of White Space spectrum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50154" y="3473141"/>
            <a:ext cx="7874000" cy="522288"/>
          </a:xfrm>
          <a:prstGeom prst="rect">
            <a:avLst/>
          </a:prstGeom>
          <a:solidFill>
            <a:srgbClr val="A67DAA"/>
          </a:solidFill>
          <a:ln w="12700" algn="ctr">
            <a:noFill/>
            <a:miter lim="800000"/>
            <a:headEnd/>
            <a:tailEnd type="none" w="lg" len="med"/>
          </a:ln>
          <a:effectLst/>
        </p:spPr>
        <p:txBody>
          <a:bodyPr lIns="0" tIns="0" rIns="0" bIns="0" anchor="ctr">
            <a:spAutoFit/>
          </a:bodyPr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500" y="2265890"/>
            <a:ext cx="8248650" cy="3986212"/>
          </a:xfrm>
        </p:spPr>
        <p:txBody>
          <a:bodyPr/>
          <a:lstStyle/>
          <a:p>
            <a:pPr lvl="0"/>
            <a:r>
              <a:rPr lang="en-GB" b="1" dirty="0" smtClean="0"/>
              <a:t>Where we are in the Europe/UK</a:t>
            </a:r>
          </a:p>
          <a:p>
            <a:pPr lvl="0">
              <a:buNone/>
            </a:pPr>
            <a:r>
              <a:rPr lang="en-GB" dirty="0" smtClean="0"/>
              <a:t> </a:t>
            </a:r>
          </a:p>
          <a:p>
            <a:pPr lvl="0"/>
            <a:r>
              <a:rPr lang="en-GB" b="1" dirty="0" smtClean="0"/>
              <a:t>Update on Conclusions so far in Europe/UK</a:t>
            </a:r>
          </a:p>
          <a:p>
            <a:pPr lvl="0"/>
            <a:endParaRPr lang="en-GB" dirty="0" smtClean="0"/>
          </a:p>
          <a:p>
            <a:pPr lvl="0"/>
            <a:r>
              <a:rPr lang="en-GB" b="1" dirty="0" smtClean="0"/>
              <a:t>Next steps towards implementation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1270000"/>
            <a:ext cx="8248650" cy="369332"/>
          </a:xfrm>
        </p:spPr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EB3E56-EDD1-41E4-BE5F-C73D0E97961A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355600" y="596900"/>
            <a:ext cx="8248650" cy="609600"/>
          </a:xfrm>
        </p:spPr>
        <p:txBody>
          <a:bodyPr/>
          <a:lstStyle/>
          <a:p>
            <a:pPr eaLnBrk="1" hangingPunct="1"/>
            <a:r>
              <a:rPr lang="en-GB" sz="2800" dirty="0" smtClean="0"/>
              <a:t>Conclusions So Far – ECC Report 159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342900" y="1233488"/>
            <a:ext cx="8248650" cy="5014912"/>
          </a:xfrm>
        </p:spPr>
        <p:txBody>
          <a:bodyPr/>
          <a:lstStyle/>
          <a:p>
            <a:r>
              <a:rPr lang="en-GB" sz="1400" b="1" dirty="0" smtClean="0">
                <a:latin typeface="Arial" charset="0"/>
              </a:rPr>
              <a:t>Conclusions on Broadcast Service protection</a:t>
            </a:r>
          </a:p>
          <a:p>
            <a:pPr lvl="1"/>
            <a:r>
              <a:rPr lang="en-GB" sz="1200" dirty="0" smtClean="0"/>
              <a:t>Spectrum sensing, if employed by a stand-alone WSD (autonomous operation) is not reliable enough to guarantee protection of nearby DTT receivers. However, a collaborative sensing may help.</a:t>
            </a:r>
          </a:p>
          <a:p>
            <a:pPr lvl="1"/>
            <a:r>
              <a:rPr lang="en-GB" sz="1200" dirty="0" smtClean="0"/>
              <a:t>Operation of a WSD assisted by a geo-location database is currently the most feasible option</a:t>
            </a:r>
          </a:p>
          <a:p>
            <a:pPr lvl="1"/>
            <a:r>
              <a:rPr lang="en-GB" sz="1200" dirty="0" smtClean="0"/>
              <a:t>Geo-location database would provide a WSD with information on the available frequencies and the associated maximum power values that the WSD is permitted to use</a:t>
            </a:r>
          </a:p>
          <a:p>
            <a:pPr lvl="1"/>
            <a:r>
              <a:rPr lang="en-US" sz="1200" dirty="0" smtClean="0"/>
              <a:t>Is left to administrations to decide whether to set or not fixed maximum permitted power limits for WSDs</a:t>
            </a:r>
            <a:endParaRPr lang="en-GB" sz="1200" b="1" dirty="0" smtClean="0">
              <a:latin typeface="Arial" charset="0"/>
            </a:endParaRPr>
          </a:p>
          <a:p>
            <a:pPr lvl="1"/>
            <a:endParaRPr lang="en-GB" sz="1000" b="1" dirty="0" smtClean="0">
              <a:latin typeface="Arial" charset="0"/>
            </a:endParaRPr>
          </a:p>
          <a:p>
            <a:r>
              <a:rPr lang="en-GB" sz="1400" b="1" dirty="0" smtClean="0">
                <a:latin typeface="Arial" charset="0"/>
              </a:rPr>
              <a:t>Conclusions on PMSE protection</a:t>
            </a:r>
          </a:p>
          <a:p>
            <a:pPr lvl="1"/>
            <a:r>
              <a:rPr lang="en-GB" sz="1200" dirty="0" smtClean="0"/>
              <a:t>Spectrum sensing appears to be problematic</a:t>
            </a:r>
          </a:p>
          <a:p>
            <a:pPr lvl="1"/>
            <a:r>
              <a:rPr lang="en-GB" sz="1200" dirty="0" smtClean="0"/>
              <a:t>Geo-location database appears to be the most feasible approach</a:t>
            </a:r>
          </a:p>
          <a:p>
            <a:pPr lvl="2"/>
            <a:r>
              <a:rPr lang="en-GB" sz="1200" dirty="0" smtClean="0"/>
              <a:t>Practical questions related to registration of PMSE data</a:t>
            </a:r>
          </a:p>
          <a:p>
            <a:pPr lvl="2"/>
            <a:r>
              <a:rPr lang="en-GB" sz="1200" dirty="0" smtClean="0"/>
              <a:t>Different PMSE regulatory regimes across CEPT countries</a:t>
            </a:r>
          </a:p>
          <a:p>
            <a:pPr lvl="1"/>
            <a:r>
              <a:rPr lang="en-GB" sz="1200" dirty="0" smtClean="0"/>
              <a:t>Disable beacon approach may provide a “bubble of protection” in locations where PMSE equipment is in use but no practical solutions proposed as yet.</a:t>
            </a:r>
          </a:p>
          <a:p>
            <a:pPr lvl="1"/>
            <a:r>
              <a:rPr lang="en-GB" sz="1200" dirty="0" smtClean="0"/>
              <a:t>National or area specific safe-harbour channels not used by DTT and reserved for PMSE use seem a good idea to cover casual or temporary unregistered use.</a:t>
            </a:r>
          </a:p>
          <a:p>
            <a:r>
              <a:rPr lang="en-GB" sz="1400" b="1" dirty="0" smtClean="0">
                <a:latin typeface="Arial" pitchFamily="34" charset="0"/>
                <a:cs typeface="Arial" pitchFamily="34" charset="0"/>
              </a:rPr>
              <a:t>General Conclusions</a:t>
            </a:r>
          </a:p>
          <a:p>
            <a:pPr lvl="1"/>
            <a:r>
              <a:rPr lang="en-GB" sz="1200" dirty="0" smtClean="0"/>
              <a:t>Still more work to be done on suitable protection for ARNS and Fixed/Mobile bands in adjacent bands (below 470MHz and above 790MHz). </a:t>
            </a:r>
          </a:p>
          <a:p>
            <a:pPr lvl="1"/>
            <a:r>
              <a:rPr lang="en-GB" sz="1200" dirty="0" smtClean="0"/>
              <a:t>Basis for the principles and requirements for operation of WSDs under the geo-location database have been proposed</a:t>
            </a:r>
          </a:p>
          <a:p>
            <a:pPr lvl="1"/>
            <a:r>
              <a:rPr lang="en-GB" sz="1200" dirty="0" smtClean="0"/>
              <a:t>Information to be exchanged between a WSD and a geo-location database have been identified and proposed </a:t>
            </a:r>
          </a:p>
          <a:p>
            <a:pPr lvl="1"/>
            <a:r>
              <a:rPr lang="en-GB" sz="1200" dirty="0" smtClean="0"/>
              <a:t>Administrations should have flexibility to adopt the geo-location framework suitable for their national circumstances</a:t>
            </a:r>
          </a:p>
        </p:txBody>
      </p:sp>
      <p:sp>
        <p:nvSpPr>
          <p:cNvPr id="40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E2D9F0-81B4-46C2-8D00-F843F982A236}" type="slidenum">
              <a:rPr lang="en-GB" smtClean="0"/>
              <a:pPr/>
              <a:t>6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14643" y="4573973"/>
            <a:ext cx="7884000" cy="1008000"/>
          </a:xfrm>
          <a:prstGeom prst="rect">
            <a:avLst/>
          </a:prstGeom>
          <a:solidFill>
            <a:srgbClr val="A67DAA"/>
          </a:solidFill>
          <a:ln w="12700" algn="ctr">
            <a:noFill/>
            <a:miter lim="800000"/>
            <a:headEnd/>
            <a:tailEnd type="none" w="lg" len="med"/>
          </a:ln>
          <a:effectLst/>
        </p:spPr>
        <p:txBody>
          <a:bodyPr lIns="0" tIns="0" rIns="0" bIns="0" anchor="ctr">
            <a:spAutoFit/>
          </a:bodyPr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744" y="2177110"/>
            <a:ext cx="8248650" cy="3986212"/>
          </a:xfrm>
        </p:spPr>
        <p:txBody>
          <a:bodyPr/>
          <a:lstStyle/>
          <a:p>
            <a:pPr lvl="0"/>
            <a:r>
              <a:rPr lang="en-GB" b="1" dirty="0" smtClean="0"/>
              <a:t>Where we are in the Europe/UK</a:t>
            </a:r>
          </a:p>
          <a:p>
            <a:pPr lvl="0">
              <a:buNone/>
            </a:pPr>
            <a:r>
              <a:rPr lang="en-GB" dirty="0" smtClean="0"/>
              <a:t> </a:t>
            </a:r>
          </a:p>
          <a:p>
            <a:pPr lvl="0"/>
            <a:r>
              <a:rPr lang="en-GB" b="1" dirty="0" smtClean="0"/>
              <a:t>Update on Conclusions so far in Europe/UK</a:t>
            </a:r>
          </a:p>
          <a:p>
            <a:pPr lvl="0"/>
            <a:endParaRPr lang="en-GB" dirty="0" smtClean="0"/>
          </a:p>
          <a:p>
            <a:pPr lvl="0"/>
            <a:r>
              <a:rPr lang="en-GB" b="1" dirty="0" smtClean="0"/>
              <a:t>What do we need to look at going forward with a view  towards implementation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1270000"/>
            <a:ext cx="8248650" cy="369332"/>
          </a:xfrm>
        </p:spPr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EB3E56-EDD1-41E4-BE5F-C73D0E97961A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673100"/>
            <a:ext cx="8248650" cy="369332"/>
          </a:xfrm>
        </p:spPr>
        <p:txBody>
          <a:bodyPr/>
          <a:lstStyle/>
          <a:p>
            <a:r>
              <a:rPr lang="en-GB" dirty="0" smtClean="0"/>
              <a:t>National versus International 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538288"/>
            <a:ext cx="8248650" cy="3939540"/>
          </a:xfrm>
        </p:spPr>
        <p:txBody>
          <a:bodyPr/>
          <a:lstStyle/>
          <a:p>
            <a:r>
              <a:rPr lang="en-GB" sz="1600" dirty="0" smtClean="0"/>
              <a:t>Usage varies across many European countries</a:t>
            </a:r>
          </a:p>
          <a:p>
            <a:pPr lvl="1"/>
            <a:r>
              <a:rPr lang="en-GB" sz="1600" dirty="0" smtClean="0"/>
              <a:t>Degree of protection for DTV (eg indoors / outdoors)</a:t>
            </a:r>
          </a:p>
          <a:p>
            <a:pPr lvl="1"/>
            <a:r>
              <a:rPr lang="en-GB" sz="1600" dirty="0" smtClean="0"/>
              <a:t>Whether PMSE usage is registered</a:t>
            </a:r>
          </a:p>
          <a:p>
            <a:pPr lvl="1"/>
            <a:endParaRPr lang="en-GB" sz="1600" dirty="0" smtClean="0"/>
          </a:p>
          <a:p>
            <a:r>
              <a:rPr lang="en-GB" sz="1600" dirty="0" smtClean="0"/>
              <a:t>Regulators likely to have a different bias between protection of incumbents and facilitation of innovative new services</a:t>
            </a:r>
          </a:p>
          <a:p>
            <a:endParaRPr lang="en-GB" sz="1600" dirty="0" smtClean="0"/>
          </a:p>
          <a:p>
            <a:r>
              <a:rPr lang="en-GB" sz="1600" dirty="0" smtClean="0"/>
              <a:t>Usage models for cognitive may differ</a:t>
            </a:r>
          </a:p>
          <a:p>
            <a:pPr lvl="1"/>
            <a:r>
              <a:rPr lang="en-GB" sz="1600" dirty="0" smtClean="0"/>
              <a:t>Rural broadband may be more important in some countries</a:t>
            </a:r>
          </a:p>
          <a:p>
            <a:pPr lvl="1"/>
            <a:r>
              <a:rPr lang="en-GB" sz="1600" dirty="0" smtClean="0"/>
              <a:t>Degree of eg WiFi coverage differs</a:t>
            </a:r>
          </a:p>
          <a:p>
            <a:pPr lvl="1"/>
            <a:endParaRPr lang="en-GB" sz="1600" dirty="0" smtClean="0"/>
          </a:p>
          <a:p>
            <a:r>
              <a:rPr lang="en-GB" sz="1600" dirty="0" smtClean="0"/>
              <a:t>Need a framework that allows the same device to be used throughout Europe (and ideally the world) enabling roaming, economies of scale, etc</a:t>
            </a:r>
          </a:p>
          <a:p>
            <a:endParaRPr lang="en-GB" sz="1600" dirty="0" smtClean="0"/>
          </a:p>
          <a:p>
            <a:r>
              <a:rPr lang="en-GB" sz="1600" dirty="0" smtClean="0"/>
              <a:t>Need to optimise the balance between harmonisation and ability to tailor to national circumstances</a:t>
            </a:r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EB3E56-EDD1-41E4-BE5F-C73D0E97961A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t18_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dot18_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ot18_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t18_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t18_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t18_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t18_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t18_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t18_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18-04-0003-00-0000-unlicensed-use-tv-bands</Template>
  <TotalTime>2515</TotalTime>
  <Words>1337</Words>
  <Application>Microsoft Office PowerPoint</Application>
  <PresentationFormat>On-screen Show (4:3)</PresentationFormat>
  <Paragraphs>167</Paragraphs>
  <Slides>13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dot18_submission</vt:lpstr>
      <vt:lpstr>Update on European/UK Regulatory situation on cognitive access in the White Spaces </vt:lpstr>
      <vt:lpstr>Overview</vt:lpstr>
      <vt:lpstr>The story so far in Europe</vt:lpstr>
      <vt:lpstr>The story so far in UK</vt:lpstr>
      <vt:lpstr>Slide 4</vt:lpstr>
      <vt:lpstr>Overview</vt:lpstr>
      <vt:lpstr>Conclusions So Far – ECC Report 159</vt:lpstr>
      <vt:lpstr>Overview</vt:lpstr>
      <vt:lpstr>National versus International issues</vt:lpstr>
      <vt:lpstr>Ofcom viewpoint</vt:lpstr>
      <vt:lpstr>WHAT?</vt:lpstr>
      <vt:lpstr>Some of the Big Issues/ Questions?</vt:lpstr>
      <vt:lpstr>Some of the Big Issues/ Questions?</vt:lpstr>
    </vt:vector>
  </TitlesOfParts>
  <Company>OFCOM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document (Arial 36pt bold Purple)</dc:title>
  <dc:creator>William Webb</dc:creator>
  <cp:lastModifiedBy>andrew.gowans</cp:lastModifiedBy>
  <cp:revision>113</cp:revision>
  <dcterms:created xsi:type="dcterms:W3CDTF">2008-01-31T08:14:51Z</dcterms:created>
  <dcterms:modified xsi:type="dcterms:W3CDTF">2011-03-14T18:23:20Z</dcterms:modified>
</cp:coreProperties>
</file>