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5"/>
  </p:notesMasterIdLst>
  <p:handoutMasterIdLst>
    <p:handoutMasterId r:id="rId66"/>
  </p:handoutMasterIdLst>
  <p:sldIdLst>
    <p:sldId id="261" r:id="rId2"/>
    <p:sldId id="262" r:id="rId3"/>
    <p:sldId id="264" r:id="rId4"/>
    <p:sldId id="265" r:id="rId5"/>
    <p:sldId id="266" r:id="rId6"/>
    <p:sldId id="267" r:id="rId7"/>
    <p:sldId id="275" r:id="rId8"/>
    <p:sldId id="276" r:id="rId9"/>
    <p:sldId id="277" r:id="rId10"/>
    <p:sldId id="379" r:id="rId11"/>
    <p:sldId id="278" r:id="rId12"/>
    <p:sldId id="279" r:id="rId13"/>
    <p:sldId id="280" r:id="rId14"/>
    <p:sldId id="281" r:id="rId15"/>
    <p:sldId id="282" r:id="rId16"/>
    <p:sldId id="283" r:id="rId17"/>
    <p:sldId id="346" r:id="rId18"/>
    <p:sldId id="287" r:id="rId19"/>
    <p:sldId id="288" r:id="rId20"/>
    <p:sldId id="291" r:id="rId21"/>
    <p:sldId id="290" r:id="rId22"/>
    <p:sldId id="347" r:id="rId23"/>
    <p:sldId id="326" r:id="rId24"/>
    <p:sldId id="292" r:id="rId25"/>
    <p:sldId id="330" r:id="rId26"/>
    <p:sldId id="331" r:id="rId27"/>
    <p:sldId id="332" r:id="rId28"/>
    <p:sldId id="333" r:id="rId29"/>
    <p:sldId id="334" r:id="rId30"/>
    <p:sldId id="335" r:id="rId31"/>
    <p:sldId id="348" r:id="rId32"/>
    <p:sldId id="350" r:id="rId33"/>
    <p:sldId id="351" r:id="rId34"/>
    <p:sldId id="352" r:id="rId35"/>
    <p:sldId id="377" r:id="rId36"/>
    <p:sldId id="354" r:id="rId37"/>
    <p:sldId id="355" r:id="rId38"/>
    <p:sldId id="357" r:id="rId39"/>
    <p:sldId id="359" r:id="rId40"/>
    <p:sldId id="360" r:id="rId41"/>
    <p:sldId id="361" r:id="rId42"/>
    <p:sldId id="363" r:id="rId43"/>
    <p:sldId id="378" r:id="rId44"/>
    <p:sldId id="367" r:id="rId45"/>
    <p:sldId id="386" r:id="rId46"/>
    <p:sldId id="376" r:id="rId47"/>
    <p:sldId id="337" r:id="rId48"/>
    <p:sldId id="338" r:id="rId49"/>
    <p:sldId id="339" r:id="rId50"/>
    <p:sldId id="340" r:id="rId51"/>
    <p:sldId id="341" r:id="rId52"/>
    <p:sldId id="342" r:id="rId53"/>
    <p:sldId id="293" r:id="rId54"/>
    <p:sldId id="344" r:id="rId55"/>
    <p:sldId id="343" r:id="rId56"/>
    <p:sldId id="294" r:id="rId57"/>
    <p:sldId id="345" r:id="rId58"/>
    <p:sldId id="380" r:id="rId59"/>
    <p:sldId id="381" r:id="rId60"/>
    <p:sldId id="382" r:id="rId61"/>
    <p:sldId id="383" r:id="rId62"/>
    <p:sldId id="384" r:id="rId63"/>
    <p:sldId id="385" r:id="rId64"/>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07"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07"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07"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07"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07" charset="0"/>
        <a:ea typeface="+mn-ea"/>
        <a:cs typeface="+mn-cs"/>
      </a:defRPr>
    </a:lvl5pPr>
    <a:lvl6pPr marL="2286000" algn="l" defTabSz="457200" rtl="0" eaLnBrk="1" latinLnBrk="0" hangingPunct="1">
      <a:defRPr sz="1200" kern="1200">
        <a:solidFill>
          <a:schemeClr val="tx1"/>
        </a:solidFill>
        <a:latin typeface="Times New Roman" pitchFamily="-107" charset="0"/>
        <a:ea typeface="+mn-ea"/>
        <a:cs typeface="+mn-cs"/>
      </a:defRPr>
    </a:lvl6pPr>
    <a:lvl7pPr marL="2743200" algn="l" defTabSz="457200" rtl="0" eaLnBrk="1" latinLnBrk="0" hangingPunct="1">
      <a:defRPr sz="1200" kern="1200">
        <a:solidFill>
          <a:schemeClr val="tx1"/>
        </a:solidFill>
        <a:latin typeface="Times New Roman" pitchFamily="-107" charset="0"/>
        <a:ea typeface="+mn-ea"/>
        <a:cs typeface="+mn-cs"/>
      </a:defRPr>
    </a:lvl7pPr>
    <a:lvl8pPr marL="3200400" algn="l" defTabSz="457200" rtl="0" eaLnBrk="1" latinLnBrk="0" hangingPunct="1">
      <a:defRPr sz="1200" kern="1200">
        <a:solidFill>
          <a:schemeClr val="tx1"/>
        </a:solidFill>
        <a:latin typeface="Times New Roman" pitchFamily="-107" charset="0"/>
        <a:ea typeface="+mn-ea"/>
        <a:cs typeface="+mn-cs"/>
      </a:defRPr>
    </a:lvl8pPr>
    <a:lvl9pPr marL="3657600" algn="l" defTabSz="457200" rtl="0" eaLnBrk="1" latinLnBrk="0" hangingPunct="1">
      <a:defRPr sz="1200" kern="1200">
        <a:solidFill>
          <a:schemeClr val="tx1"/>
        </a:solidFill>
        <a:latin typeface="Times New Roman" pitchFamily="-107"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96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2" autoAdjust="0"/>
    <p:restoredTop sz="90929"/>
  </p:normalViewPr>
  <p:slideViewPr>
    <p:cSldViewPr>
      <p:cViewPr varScale="1">
        <p:scale>
          <a:sx n="78" d="100"/>
          <a:sy n="78" d="100"/>
        </p:scale>
        <p:origin x="-30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9072"/>
    </p:cViewPr>
  </p:sorterViewPr>
  <p:notesViewPr>
    <p:cSldViewPr snapToGrid="0" snapToObjects="1">
      <p:cViewPr varScale="1">
        <p:scale>
          <a:sx n="73" d="100"/>
          <a:sy n="73" d="100"/>
        </p:scale>
        <p:origin x="-3120" y="-120"/>
      </p:cViewPr>
      <p:guideLst>
        <p:guide orient="horz" pos="2923"/>
        <p:guide pos="218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74DA2E-0AFF-C740-9C8B-C3ACAC0F9E81}" type="doc">
      <dgm:prSet loTypeId="urn:microsoft.com/office/officeart/2005/8/layout/bProcess3" loCatId="process" qsTypeId="urn:microsoft.com/office/officeart/2005/8/quickstyle/simple4" qsCatId="simple" csTypeId="urn:microsoft.com/office/officeart/2005/8/colors/accent1_2" csCatId="accent1" phldr="0"/>
      <dgm:spPr/>
      <dgm:t>
        <a:bodyPr/>
        <a:lstStyle/>
        <a:p>
          <a:endParaRPr lang="en-US"/>
        </a:p>
      </dgm:t>
    </dgm:pt>
    <dgm:pt modelId="{A345CE6C-DFBB-CA40-9209-CE6AD72C56C5}" type="pres">
      <dgm:prSet presAssocID="{0F74DA2E-0AFF-C740-9C8B-C3ACAC0F9E81}" presName="Name0" presStyleCnt="0">
        <dgm:presLayoutVars>
          <dgm:dir/>
          <dgm:resizeHandles val="exact"/>
        </dgm:presLayoutVars>
      </dgm:prSet>
      <dgm:spPr/>
      <dgm:t>
        <a:bodyPr/>
        <a:lstStyle/>
        <a:p>
          <a:endParaRPr lang="en-US"/>
        </a:p>
      </dgm:t>
    </dgm:pt>
  </dgm:ptLst>
  <dgm:cxnLst>
    <dgm:cxn modelId="{188C79AF-1758-4040-A616-AB2D7C15F923}" type="presOf" srcId="{0F74DA2E-0AFF-C740-9C8B-C3ACAC0F9E81}" destId="{A345CE6C-DFBB-CA40-9209-CE6AD72C56C5}" srcOrd="0" destOrd="0" presId="urn:microsoft.com/office/officeart/2005/8/layout/b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8825C5-7E03-8042-AB7E-371B14DD962B}" type="doc">
      <dgm:prSet loTypeId="urn:microsoft.com/office/officeart/2005/8/layout/bProcess3" loCatId="process" qsTypeId="urn:microsoft.com/office/officeart/2005/8/quickstyle/simple4" qsCatId="simple" csTypeId="urn:microsoft.com/office/officeart/2005/8/colors/accent1_2" csCatId="accent1" phldr="1"/>
      <dgm:spPr/>
      <dgm:t>
        <a:bodyPr/>
        <a:lstStyle/>
        <a:p>
          <a:endParaRPr lang="en-US"/>
        </a:p>
      </dgm:t>
    </dgm:pt>
    <dgm:pt modelId="{9BADFF8D-DF57-9247-84CE-C77F9C2F6130}">
      <dgm:prSet phldrT="[Text]"/>
      <dgm:spPr>
        <a:solidFill>
          <a:schemeClr val="accent2">
            <a:lumMod val="50000"/>
          </a:schemeClr>
        </a:solidFill>
      </dgm:spPr>
      <dgm:t>
        <a:bodyPr/>
        <a:lstStyle/>
        <a:p>
          <a:r>
            <a:rPr lang="en-US" dirty="0" smtClean="0">
              <a:solidFill>
                <a:srgbClr val="FFFF00"/>
              </a:solidFill>
              <a:latin typeface="Arial"/>
            </a:rPr>
            <a:t>IEEE Std 802.16-2001</a:t>
          </a:r>
        </a:p>
        <a:p>
          <a:r>
            <a:rPr lang="en-US" dirty="0" smtClean="0">
              <a:latin typeface="Arial"/>
            </a:rPr>
            <a:t>(fixed access)</a:t>
          </a:r>
          <a:endParaRPr lang="en-US" dirty="0">
            <a:latin typeface="Arial"/>
          </a:endParaRPr>
        </a:p>
      </dgm:t>
    </dgm:pt>
    <dgm:pt modelId="{DB775D9D-562B-D040-8401-FD2E17D6DF60}" type="parTrans" cxnId="{9AB04B0E-88B7-4947-A403-CECDA893BCAD}">
      <dgm:prSet/>
      <dgm:spPr/>
      <dgm:t>
        <a:bodyPr/>
        <a:lstStyle/>
        <a:p>
          <a:endParaRPr lang="en-US"/>
        </a:p>
      </dgm:t>
    </dgm:pt>
    <dgm:pt modelId="{E3A50D12-6159-484C-AA61-36804CF771D0}" type="sibTrans" cxnId="{9AB04B0E-88B7-4947-A403-CECDA893BCAD}">
      <dgm:prSet/>
      <dgm:spPr/>
      <dgm:t>
        <a:bodyPr/>
        <a:lstStyle/>
        <a:p>
          <a:endParaRPr lang="en-US"/>
        </a:p>
      </dgm:t>
    </dgm:pt>
    <dgm:pt modelId="{8E5B814E-81AD-DC42-96D7-F94C4896FA3C}">
      <dgm:prSet phldrT="[Text]"/>
      <dgm:spPr>
        <a:solidFill>
          <a:schemeClr val="accent2">
            <a:lumMod val="50000"/>
          </a:schemeClr>
        </a:solidFill>
      </dgm:spPr>
      <dgm:t>
        <a:bodyPr/>
        <a:lstStyle/>
        <a:p>
          <a:r>
            <a:rPr lang="en-US" dirty="0" smtClean="0">
              <a:latin typeface="Arial"/>
            </a:rPr>
            <a:t>+ 802.16a</a:t>
          </a:r>
        </a:p>
        <a:p>
          <a:r>
            <a:rPr lang="en-US" dirty="0" smtClean="0">
              <a:latin typeface="Arial"/>
            </a:rPr>
            <a:t>OFDM/OFDMA</a:t>
          </a:r>
        </a:p>
        <a:p>
          <a:r>
            <a:rPr lang="en-US" dirty="0" smtClean="0">
              <a:latin typeface="Arial"/>
            </a:rPr>
            <a:t>2003</a:t>
          </a:r>
          <a:endParaRPr lang="en-US" dirty="0">
            <a:latin typeface="Arial"/>
          </a:endParaRPr>
        </a:p>
      </dgm:t>
    </dgm:pt>
    <dgm:pt modelId="{3D01A342-596E-924B-BE02-C30AA06B218C}" type="parTrans" cxnId="{B2E30407-B360-8F4E-A406-A604B9668653}">
      <dgm:prSet/>
      <dgm:spPr/>
      <dgm:t>
        <a:bodyPr/>
        <a:lstStyle/>
        <a:p>
          <a:endParaRPr lang="en-US"/>
        </a:p>
      </dgm:t>
    </dgm:pt>
    <dgm:pt modelId="{B228D961-5D55-7441-8B93-9DB5835C0264}" type="sibTrans" cxnId="{B2E30407-B360-8F4E-A406-A604B9668653}">
      <dgm:prSet/>
      <dgm:spPr/>
      <dgm:t>
        <a:bodyPr/>
        <a:lstStyle/>
        <a:p>
          <a:endParaRPr lang="en-US"/>
        </a:p>
      </dgm:t>
    </dgm:pt>
    <dgm:pt modelId="{F4840D3B-FE21-F944-B91D-C8EF826CE257}">
      <dgm:prSet phldrT="[Text]"/>
      <dgm:spPr>
        <a:solidFill>
          <a:schemeClr val="accent2">
            <a:lumMod val="50000"/>
          </a:schemeClr>
        </a:solidFill>
      </dgm:spPr>
      <dgm:t>
        <a:bodyPr/>
        <a:lstStyle/>
        <a:p>
          <a:r>
            <a:rPr lang="en-US" dirty="0" smtClean="0">
              <a:solidFill>
                <a:srgbClr val="FFFF00"/>
              </a:solidFill>
              <a:latin typeface="Arial"/>
            </a:rPr>
            <a:t>IEEE Std 802.16-2004</a:t>
          </a:r>
          <a:endParaRPr lang="en-US" dirty="0">
            <a:solidFill>
              <a:srgbClr val="FFFF00"/>
            </a:solidFill>
            <a:latin typeface="Arial"/>
          </a:endParaRPr>
        </a:p>
      </dgm:t>
    </dgm:pt>
    <dgm:pt modelId="{B16F3970-397B-1F4B-AE67-1F7605FC2E1E}" type="parTrans" cxnId="{C9B82CB8-8A2E-794B-B413-CF9E4FC46954}">
      <dgm:prSet/>
      <dgm:spPr/>
      <dgm:t>
        <a:bodyPr/>
        <a:lstStyle/>
        <a:p>
          <a:endParaRPr lang="en-US"/>
        </a:p>
      </dgm:t>
    </dgm:pt>
    <dgm:pt modelId="{B175F089-BC67-B04D-B7D3-15EFCDB7E654}" type="sibTrans" cxnId="{C9B82CB8-8A2E-794B-B413-CF9E4FC46954}">
      <dgm:prSet/>
      <dgm:spPr/>
      <dgm:t>
        <a:bodyPr/>
        <a:lstStyle/>
        <a:p>
          <a:endParaRPr lang="en-US"/>
        </a:p>
      </dgm:t>
    </dgm:pt>
    <dgm:pt modelId="{10BE323E-AB2C-D544-AEAD-82273AEF34A6}">
      <dgm:prSet phldrT="[Text]"/>
      <dgm:spPr>
        <a:solidFill>
          <a:schemeClr val="accent2">
            <a:lumMod val="50000"/>
          </a:schemeClr>
        </a:solidFill>
      </dgm:spPr>
      <dgm:t>
        <a:bodyPr/>
        <a:lstStyle/>
        <a:p>
          <a:r>
            <a:rPr lang="en-US" dirty="0" smtClean="0">
              <a:latin typeface="Arial" pitchFamily="34" charset="0"/>
              <a:cs typeface="Arial" pitchFamily="34" charset="0"/>
            </a:rPr>
            <a:t>+ 802.16e</a:t>
          </a:r>
        </a:p>
        <a:p>
          <a:r>
            <a:rPr lang="en-US" dirty="0" smtClean="0">
              <a:latin typeface="Arial" pitchFamily="34" charset="0"/>
              <a:cs typeface="Arial" pitchFamily="34" charset="0"/>
            </a:rPr>
            <a:t>Mobility</a:t>
          </a:r>
        </a:p>
        <a:p>
          <a:r>
            <a:rPr lang="en-US" dirty="0" smtClean="0">
              <a:latin typeface="Arial" pitchFamily="34" charset="0"/>
              <a:cs typeface="Arial" pitchFamily="34" charset="0"/>
            </a:rPr>
            <a:t>2005</a:t>
          </a:r>
          <a:endParaRPr lang="en-US" dirty="0">
            <a:latin typeface="Arial" pitchFamily="34" charset="0"/>
            <a:cs typeface="Arial" pitchFamily="34" charset="0"/>
          </a:endParaRPr>
        </a:p>
      </dgm:t>
    </dgm:pt>
    <dgm:pt modelId="{CF63240B-32DF-CD44-AF35-D306056191E7}" type="parTrans" cxnId="{E3ADF370-7605-0D4F-945A-65B3034F4721}">
      <dgm:prSet/>
      <dgm:spPr/>
      <dgm:t>
        <a:bodyPr/>
        <a:lstStyle/>
        <a:p>
          <a:endParaRPr lang="en-US"/>
        </a:p>
      </dgm:t>
    </dgm:pt>
    <dgm:pt modelId="{F70A6E11-0579-9047-A00D-F0B3C9920BAE}" type="sibTrans" cxnId="{E3ADF370-7605-0D4F-945A-65B3034F4721}">
      <dgm:prSet/>
      <dgm:spPr/>
      <dgm:t>
        <a:bodyPr/>
        <a:lstStyle/>
        <a:p>
          <a:endParaRPr lang="en-US"/>
        </a:p>
      </dgm:t>
    </dgm:pt>
    <dgm:pt modelId="{D4D40220-6BD7-3C4E-A836-61F08FF10126}">
      <dgm:prSet phldrT="[Text]"/>
      <dgm:spPr>
        <a:solidFill>
          <a:schemeClr val="accent2">
            <a:lumMod val="50000"/>
          </a:schemeClr>
        </a:solidFill>
      </dgm:spPr>
      <dgm:t>
        <a:bodyPr/>
        <a:lstStyle/>
        <a:p>
          <a:r>
            <a:rPr lang="en-US" dirty="0" smtClean="0">
              <a:solidFill>
                <a:srgbClr val="FFFF00"/>
              </a:solidFill>
              <a:latin typeface="Arial"/>
            </a:rPr>
            <a:t>IEEE Std 802.16-2009</a:t>
          </a:r>
          <a:endParaRPr lang="en-US" dirty="0">
            <a:solidFill>
              <a:srgbClr val="FFFF00"/>
            </a:solidFill>
            <a:latin typeface="Arial"/>
          </a:endParaRPr>
        </a:p>
      </dgm:t>
    </dgm:pt>
    <dgm:pt modelId="{560DB650-B66F-6D46-802E-28917F2C13A4}" type="parTrans" cxnId="{BF71F3EF-6BA4-8741-A07D-BF8CF5D8BF43}">
      <dgm:prSet/>
      <dgm:spPr/>
      <dgm:t>
        <a:bodyPr/>
        <a:lstStyle/>
        <a:p>
          <a:endParaRPr lang="en-US"/>
        </a:p>
      </dgm:t>
    </dgm:pt>
    <dgm:pt modelId="{3EC732E0-A4E4-D442-A508-3B48AD614535}" type="sibTrans" cxnId="{BF71F3EF-6BA4-8741-A07D-BF8CF5D8BF43}">
      <dgm:prSet/>
      <dgm:spPr/>
      <dgm:t>
        <a:bodyPr/>
        <a:lstStyle/>
        <a:p>
          <a:endParaRPr lang="en-US"/>
        </a:p>
      </dgm:t>
    </dgm:pt>
    <dgm:pt modelId="{796B9AF6-B235-674A-930F-E4A062414BF0}">
      <dgm:prSet phldrT="[Text]"/>
      <dgm:spPr>
        <a:solidFill>
          <a:schemeClr val="accent2">
            <a:lumMod val="50000"/>
          </a:schemeClr>
        </a:solidFill>
      </dgm:spPr>
      <dgm:t>
        <a:bodyPr/>
        <a:lstStyle/>
        <a:p>
          <a:r>
            <a:rPr lang="en-US" dirty="0" smtClean="0">
              <a:latin typeface="Arial"/>
            </a:rPr>
            <a:t> + 802.16j</a:t>
          </a:r>
        </a:p>
        <a:p>
          <a:r>
            <a:rPr lang="en-US" dirty="0" err="1" smtClean="0">
              <a:latin typeface="Arial"/>
            </a:rPr>
            <a:t>Multihop</a:t>
          </a:r>
          <a:r>
            <a:rPr lang="en-US" dirty="0" smtClean="0">
              <a:latin typeface="Arial"/>
            </a:rPr>
            <a:t> Relay</a:t>
          </a:r>
        </a:p>
        <a:p>
          <a:r>
            <a:rPr lang="en-US" dirty="0" smtClean="0">
              <a:latin typeface="Arial"/>
            </a:rPr>
            <a:t>2009</a:t>
          </a:r>
          <a:endParaRPr lang="en-US" dirty="0">
            <a:latin typeface="Arial"/>
          </a:endParaRPr>
        </a:p>
      </dgm:t>
    </dgm:pt>
    <dgm:pt modelId="{EC2D7079-D53E-AE4E-8B63-042543ADEAC2}" type="parTrans" cxnId="{E3F645C8-829D-9B4A-9ED6-E33F8435F094}">
      <dgm:prSet/>
      <dgm:spPr/>
      <dgm:t>
        <a:bodyPr/>
        <a:lstStyle/>
        <a:p>
          <a:endParaRPr lang="en-US"/>
        </a:p>
      </dgm:t>
    </dgm:pt>
    <dgm:pt modelId="{ABC94A8B-D97F-4246-AE32-1F1C5F8123F7}" type="sibTrans" cxnId="{E3F645C8-829D-9B4A-9ED6-E33F8435F094}">
      <dgm:prSet/>
      <dgm:spPr/>
      <dgm:t>
        <a:bodyPr/>
        <a:lstStyle/>
        <a:p>
          <a:endParaRPr lang="en-US"/>
        </a:p>
      </dgm:t>
    </dgm:pt>
    <dgm:pt modelId="{583F32EA-366E-154D-80A2-C90FC3BD61E1}" type="pres">
      <dgm:prSet presAssocID="{D78825C5-7E03-8042-AB7E-371B14DD962B}" presName="Name0" presStyleCnt="0">
        <dgm:presLayoutVars>
          <dgm:dir/>
          <dgm:resizeHandles val="exact"/>
        </dgm:presLayoutVars>
      </dgm:prSet>
      <dgm:spPr/>
      <dgm:t>
        <a:bodyPr/>
        <a:lstStyle/>
        <a:p>
          <a:endParaRPr lang="en-US"/>
        </a:p>
      </dgm:t>
    </dgm:pt>
    <dgm:pt modelId="{16A87BD5-2FA5-9D40-8CF3-3877845259DA}" type="pres">
      <dgm:prSet presAssocID="{9BADFF8D-DF57-9247-84CE-C77F9C2F6130}" presName="node" presStyleLbl="node1" presStyleIdx="0" presStyleCnt="6">
        <dgm:presLayoutVars>
          <dgm:bulletEnabled val="1"/>
        </dgm:presLayoutVars>
      </dgm:prSet>
      <dgm:spPr/>
      <dgm:t>
        <a:bodyPr/>
        <a:lstStyle/>
        <a:p>
          <a:endParaRPr lang="en-US"/>
        </a:p>
      </dgm:t>
    </dgm:pt>
    <dgm:pt modelId="{8D011096-DAF2-5E4A-8A89-DEC4AB1142A3}" type="pres">
      <dgm:prSet presAssocID="{E3A50D12-6159-484C-AA61-36804CF771D0}" presName="sibTrans" presStyleLbl="sibTrans1D1" presStyleIdx="0" presStyleCnt="5"/>
      <dgm:spPr/>
      <dgm:t>
        <a:bodyPr/>
        <a:lstStyle/>
        <a:p>
          <a:endParaRPr lang="en-US"/>
        </a:p>
      </dgm:t>
    </dgm:pt>
    <dgm:pt modelId="{F5634049-85A1-7C4B-9389-039B8B3D806F}" type="pres">
      <dgm:prSet presAssocID="{E3A50D12-6159-484C-AA61-36804CF771D0}" presName="connectorText" presStyleLbl="sibTrans1D1" presStyleIdx="0" presStyleCnt="5"/>
      <dgm:spPr/>
      <dgm:t>
        <a:bodyPr/>
        <a:lstStyle/>
        <a:p>
          <a:endParaRPr lang="en-US"/>
        </a:p>
      </dgm:t>
    </dgm:pt>
    <dgm:pt modelId="{02274D77-26BD-DA4C-A828-C0E0B2EFCABF}" type="pres">
      <dgm:prSet presAssocID="{8E5B814E-81AD-DC42-96D7-F94C4896FA3C}" presName="node" presStyleLbl="node1" presStyleIdx="1" presStyleCnt="6">
        <dgm:presLayoutVars>
          <dgm:bulletEnabled val="1"/>
        </dgm:presLayoutVars>
      </dgm:prSet>
      <dgm:spPr/>
      <dgm:t>
        <a:bodyPr/>
        <a:lstStyle/>
        <a:p>
          <a:endParaRPr lang="en-US"/>
        </a:p>
      </dgm:t>
    </dgm:pt>
    <dgm:pt modelId="{7ECC1B7B-0F3A-E149-BC9F-53E6804D189D}" type="pres">
      <dgm:prSet presAssocID="{B228D961-5D55-7441-8B93-9DB5835C0264}" presName="sibTrans" presStyleLbl="sibTrans1D1" presStyleIdx="1" presStyleCnt="5"/>
      <dgm:spPr/>
      <dgm:t>
        <a:bodyPr/>
        <a:lstStyle/>
        <a:p>
          <a:endParaRPr lang="en-US"/>
        </a:p>
      </dgm:t>
    </dgm:pt>
    <dgm:pt modelId="{E67CA7B2-23CF-8B48-BCE0-1B6CEDCFE67F}" type="pres">
      <dgm:prSet presAssocID="{B228D961-5D55-7441-8B93-9DB5835C0264}" presName="connectorText" presStyleLbl="sibTrans1D1" presStyleIdx="1" presStyleCnt="5"/>
      <dgm:spPr/>
      <dgm:t>
        <a:bodyPr/>
        <a:lstStyle/>
        <a:p>
          <a:endParaRPr lang="en-US"/>
        </a:p>
      </dgm:t>
    </dgm:pt>
    <dgm:pt modelId="{590A0FE1-E808-6647-9BDD-6E2549096FDD}" type="pres">
      <dgm:prSet presAssocID="{F4840D3B-FE21-F944-B91D-C8EF826CE257}" presName="node" presStyleLbl="node1" presStyleIdx="2" presStyleCnt="6">
        <dgm:presLayoutVars>
          <dgm:bulletEnabled val="1"/>
        </dgm:presLayoutVars>
      </dgm:prSet>
      <dgm:spPr/>
      <dgm:t>
        <a:bodyPr/>
        <a:lstStyle/>
        <a:p>
          <a:endParaRPr lang="en-US"/>
        </a:p>
      </dgm:t>
    </dgm:pt>
    <dgm:pt modelId="{F95638C6-12C3-DC46-8248-1C197855F22E}" type="pres">
      <dgm:prSet presAssocID="{B175F089-BC67-B04D-B7D3-15EFCDB7E654}" presName="sibTrans" presStyleLbl="sibTrans1D1" presStyleIdx="2" presStyleCnt="5"/>
      <dgm:spPr/>
      <dgm:t>
        <a:bodyPr/>
        <a:lstStyle/>
        <a:p>
          <a:endParaRPr lang="en-US"/>
        </a:p>
      </dgm:t>
    </dgm:pt>
    <dgm:pt modelId="{2DFA1E92-D463-1349-9165-B93480C33671}" type="pres">
      <dgm:prSet presAssocID="{B175F089-BC67-B04D-B7D3-15EFCDB7E654}" presName="connectorText" presStyleLbl="sibTrans1D1" presStyleIdx="2" presStyleCnt="5"/>
      <dgm:spPr/>
      <dgm:t>
        <a:bodyPr/>
        <a:lstStyle/>
        <a:p>
          <a:endParaRPr lang="en-US"/>
        </a:p>
      </dgm:t>
    </dgm:pt>
    <dgm:pt modelId="{BF0D4FF9-CB93-6E46-82D7-5069E20F20AE}" type="pres">
      <dgm:prSet presAssocID="{10BE323E-AB2C-D544-AEAD-82273AEF34A6}" presName="node" presStyleLbl="node1" presStyleIdx="3" presStyleCnt="6">
        <dgm:presLayoutVars>
          <dgm:bulletEnabled val="1"/>
        </dgm:presLayoutVars>
      </dgm:prSet>
      <dgm:spPr/>
      <dgm:t>
        <a:bodyPr/>
        <a:lstStyle/>
        <a:p>
          <a:endParaRPr lang="en-US"/>
        </a:p>
      </dgm:t>
    </dgm:pt>
    <dgm:pt modelId="{71205719-175A-864A-8A24-C5AEF506CAAD}" type="pres">
      <dgm:prSet presAssocID="{F70A6E11-0579-9047-A00D-F0B3C9920BAE}" presName="sibTrans" presStyleLbl="sibTrans1D1" presStyleIdx="3" presStyleCnt="5"/>
      <dgm:spPr/>
      <dgm:t>
        <a:bodyPr/>
        <a:lstStyle/>
        <a:p>
          <a:endParaRPr lang="en-US"/>
        </a:p>
      </dgm:t>
    </dgm:pt>
    <dgm:pt modelId="{FCBAD068-BDBD-4A40-AD08-99F1AE4048CF}" type="pres">
      <dgm:prSet presAssocID="{F70A6E11-0579-9047-A00D-F0B3C9920BAE}" presName="connectorText" presStyleLbl="sibTrans1D1" presStyleIdx="3" presStyleCnt="5"/>
      <dgm:spPr/>
      <dgm:t>
        <a:bodyPr/>
        <a:lstStyle/>
        <a:p>
          <a:endParaRPr lang="en-US"/>
        </a:p>
      </dgm:t>
    </dgm:pt>
    <dgm:pt modelId="{3751398B-096D-BD4E-B727-542DB2D69CDF}" type="pres">
      <dgm:prSet presAssocID="{D4D40220-6BD7-3C4E-A836-61F08FF10126}" presName="node" presStyleLbl="node1" presStyleIdx="4" presStyleCnt="6">
        <dgm:presLayoutVars>
          <dgm:bulletEnabled val="1"/>
        </dgm:presLayoutVars>
      </dgm:prSet>
      <dgm:spPr/>
      <dgm:t>
        <a:bodyPr/>
        <a:lstStyle/>
        <a:p>
          <a:endParaRPr lang="en-US"/>
        </a:p>
      </dgm:t>
    </dgm:pt>
    <dgm:pt modelId="{E917867D-8F71-4D49-B904-0CF9410C627F}" type="pres">
      <dgm:prSet presAssocID="{3EC732E0-A4E4-D442-A508-3B48AD614535}" presName="sibTrans" presStyleLbl="sibTrans1D1" presStyleIdx="4" presStyleCnt="5"/>
      <dgm:spPr/>
      <dgm:t>
        <a:bodyPr/>
        <a:lstStyle/>
        <a:p>
          <a:endParaRPr lang="en-US"/>
        </a:p>
      </dgm:t>
    </dgm:pt>
    <dgm:pt modelId="{0A73EE74-E00E-594A-9108-0B94315FC4A5}" type="pres">
      <dgm:prSet presAssocID="{3EC732E0-A4E4-D442-A508-3B48AD614535}" presName="connectorText" presStyleLbl="sibTrans1D1" presStyleIdx="4" presStyleCnt="5"/>
      <dgm:spPr/>
      <dgm:t>
        <a:bodyPr/>
        <a:lstStyle/>
        <a:p>
          <a:endParaRPr lang="en-US"/>
        </a:p>
      </dgm:t>
    </dgm:pt>
    <dgm:pt modelId="{B2399CC5-A657-9348-A2BE-A8196D8457B4}" type="pres">
      <dgm:prSet presAssocID="{796B9AF6-B235-674A-930F-E4A062414BF0}" presName="node" presStyleLbl="node1" presStyleIdx="5" presStyleCnt="6">
        <dgm:presLayoutVars>
          <dgm:bulletEnabled val="1"/>
        </dgm:presLayoutVars>
      </dgm:prSet>
      <dgm:spPr/>
      <dgm:t>
        <a:bodyPr/>
        <a:lstStyle/>
        <a:p>
          <a:endParaRPr lang="en-US"/>
        </a:p>
      </dgm:t>
    </dgm:pt>
  </dgm:ptLst>
  <dgm:cxnLst>
    <dgm:cxn modelId="{9AB04B0E-88B7-4947-A403-CECDA893BCAD}" srcId="{D78825C5-7E03-8042-AB7E-371B14DD962B}" destId="{9BADFF8D-DF57-9247-84CE-C77F9C2F6130}" srcOrd="0" destOrd="0" parTransId="{DB775D9D-562B-D040-8401-FD2E17D6DF60}" sibTransId="{E3A50D12-6159-484C-AA61-36804CF771D0}"/>
    <dgm:cxn modelId="{38F870A7-17EE-2E40-9165-EFDE223B813C}" type="presOf" srcId="{F4840D3B-FE21-F944-B91D-C8EF826CE257}" destId="{590A0FE1-E808-6647-9BDD-6E2549096FDD}" srcOrd="0" destOrd="0" presId="urn:microsoft.com/office/officeart/2005/8/layout/bProcess3"/>
    <dgm:cxn modelId="{3CC8AB5A-F915-1343-9F34-2E3A35360AAB}" type="presOf" srcId="{B228D961-5D55-7441-8B93-9DB5835C0264}" destId="{7ECC1B7B-0F3A-E149-BC9F-53E6804D189D}" srcOrd="0" destOrd="0" presId="urn:microsoft.com/office/officeart/2005/8/layout/bProcess3"/>
    <dgm:cxn modelId="{9E26D804-B1AC-D943-ACC2-2D7A1F5F4D2A}" type="presOf" srcId="{F70A6E11-0579-9047-A00D-F0B3C9920BAE}" destId="{71205719-175A-864A-8A24-C5AEF506CAAD}" srcOrd="0" destOrd="0" presId="urn:microsoft.com/office/officeart/2005/8/layout/bProcess3"/>
    <dgm:cxn modelId="{577E0FD6-FC34-1841-8276-2CA92570A0ED}" type="presOf" srcId="{9BADFF8D-DF57-9247-84CE-C77F9C2F6130}" destId="{16A87BD5-2FA5-9D40-8CF3-3877845259DA}" srcOrd="0" destOrd="0" presId="urn:microsoft.com/office/officeart/2005/8/layout/bProcess3"/>
    <dgm:cxn modelId="{91ED2C75-91E0-F142-9E59-5ECF31E8A7E2}" type="presOf" srcId="{D78825C5-7E03-8042-AB7E-371B14DD962B}" destId="{583F32EA-366E-154D-80A2-C90FC3BD61E1}" srcOrd="0" destOrd="0" presId="urn:microsoft.com/office/officeart/2005/8/layout/bProcess3"/>
    <dgm:cxn modelId="{BF71F3EF-6BA4-8741-A07D-BF8CF5D8BF43}" srcId="{D78825C5-7E03-8042-AB7E-371B14DD962B}" destId="{D4D40220-6BD7-3C4E-A836-61F08FF10126}" srcOrd="4" destOrd="0" parTransId="{560DB650-B66F-6D46-802E-28917F2C13A4}" sibTransId="{3EC732E0-A4E4-D442-A508-3B48AD614535}"/>
    <dgm:cxn modelId="{1FF3C22F-6EE7-DD44-8772-6EF38BDC400E}" type="presOf" srcId="{B228D961-5D55-7441-8B93-9DB5835C0264}" destId="{E67CA7B2-23CF-8B48-BCE0-1B6CEDCFE67F}" srcOrd="1" destOrd="0" presId="urn:microsoft.com/office/officeart/2005/8/layout/bProcess3"/>
    <dgm:cxn modelId="{B2E30407-B360-8F4E-A406-A604B9668653}" srcId="{D78825C5-7E03-8042-AB7E-371B14DD962B}" destId="{8E5B814E-81AD-DC42-96D7-F94C4896FA3C}" srcOrd="1" destOrd="0" parTransId="{3D01A342-596E-924B-BE02-C30AA06B218C}" sibTransId="{B228D961-5D55-7441-8B93-9DB5835C0264}"/>
    <dgm:cxn modelId="{E3F645C8-829D-9B4A-9ED6-E33F8435F094}" srcId="{D78825C5-7E03-8042-AB7E-371B14DD962B}" destId="{796B9AF6-B235-674A-930F-E4A062414BF0}" srcOrd="5" destOrd="0" parTransId="{EC2D7079-D53E-AE4E-8B63-042543ADEAC2}" sibTransId="{ABC94A8B-D97F-4246-AE32-1F1C5F8123F7}"/>
    <dgm:cxn modelId="{1262B625-5922-4549-A292-1AC42F3040E6}" type="presOf" srcId="{3EC732E0-A4E4-D442-A508-3B48AD614535}" destId="{0A73EE74-E00E-594A-9108-0B94315FC4A5}" srcOrd="1" destOrd="0" presId="urn:microsoft.com/office/officeart/2005/8/layout/bProcess3"/>
    <dgm:cxn modelId="{C9B82CB8-8A2E-794B-B413-CF9E4FC46954}" srcId="{D78825C5-7E03-8042-AB7E-371B14DD962B}" destId="{F4840D3B-FE21-F944-B91D-C8EF826CE257}" srcOrd="2" destOrd="0" parTransId="{B16F3970-397B-1F4B-AE67-1F7605FC2E1E}" sibTransId="{B175F089-BC67-B04D-B7D3-15EFCDB7E654}"/>
    <dgm:cxn modelId="{1E4E5B0E-AB80-A741-92E6-558930C0DC2A}" type="presOf" srcId="{B175F089-BC67-B04D-B7D3-15EFCDB7E654}" destId="{F95638C6-12C3-DC46-8248-1C197855F22E}" srcOrd="0" destOrd="0" presId="urn:microsoft.com/office/officeart/2005/8/layout/bProcess3"/>
    <dgm:cxn modelId="{0DE95B79-696E-EF46-B02E-BCFE980A2CF3}" type="presOf" srcId="{D4D40220-6BD7-3C4E-A836-61F08FF10126}" destId="{3751398B-096D-BD4E-B727-542DB2D69CDF}" srcOrd="0" destOrd="0" presId="urn:microsoft.com/office/officeart/2005/8/layout/bProcess3"/>
    <dgm:cxn modelId="{E3ADF370-7605-0D4F-945A-65B3034F4721}" srcId="{D78825C5-7E03-8042-AB7E-371B14DD962B}" destId="{10BE323E-AB2C-D544-AEAD-82273AEF34A6}" srcOrd="3" destOrd="0" parTransId="{CF63240B-32DF-CD44-AF35-D306056191E7}" sibTransId="{F70A6E11-0579-9047-A00D-F0B3C9920BAE}"/>
    <dgm:cxn modelId="{A8FB1333-F43F-3743-948D-6361B8769E2C}" type="presOf" srcId="{E3A50D12-6159-484C-AA61-36804CF771D0}" destId="{F5634049-85A1-7C4B-9389-039B8B3D806F}" srcOrd="1" destOrd="0" presId="urn:microsoft.com/office/officeart/2005/8/layout/bProcess3"/>
    <dgm:cxn modelId="{B219FC9A-B71A-E54A-ACA5-9DBF4C4A14E0}" type="presOf" srcId="{F70A6E11-0579-9047-A00D-F0B3C9920BAE}" destId="{FCBAD068-BDBD-4A40-AD08-99F1AE4048CF}" srcOrd="1" destOrd="0" presId="urn:microsoft.com/office/officeart/2005/8/layout/bProcess3"/>
    <dgm:cxn modelId="{47F8677B-33EC-5149-ABE4-B0AD3AE1222A}" type="presOf" srcId="{796B9AF6-B235-674A-930F-E4A062414BF0}" destId="{B2399CC5-A657-9348-A2BE-A8196D8457B4}" srcOrd="0" destOrd="0" presId="urn:microsoft.com/office/officeart/2005/8/layout/bProcess3"/>
    <dgm:cxn modelId="{20FD140C-652D-EF43-B61F-A74C9F5CF09A}" type="presOf" srcId="{8E5B814E-81AD-DC42-96D7-F94C4896FA3C}" destId="{02274D77-26BD-DA4C-A828-C0E0B2EFCABF}" srcOrd="0" destOrd="0" presId="urn:microsoft.com/office/officeart/2005/8/layout/bProcess3"/>
    <dgm:cxn modelId="{BE663807-0575-6147-8FF4-83AA0E6946E2}" type="presOf" srcId="{10BE323E-AB2C-D544-AEAD-82273AEF34A6}" destId="{BF0D4FF9-CB93-6E46-82D7-5069E20F20AE}" srcOrd="0" destOrd="0" presId="urn:microsoft.com/office/officeart/2005/8/layout/bProcess3"/>
    <dgm:cxn modelId="{50239A95-C600-C446-ACAE-034DC8F399BA}" type="presOf" srcId="{B175F089-BC67-B04D-B7D3-15EFCDB7E654}" destId="{2DFA1E92-D463-1349-9165-B93480C33671}" srcOrd="1" destOrd="0" presId="urn:microsoft.com/office/officeart/2005/8/layout/bProcess3"/>
    <dgm:cxn modelId="{94B51D3F-37F2-D94F-A287-592F21F5AEB0}" type="presOf" srcId="{E3A50D12-6159-484C-AA61-36804CF771D0}" destId="{8D011096-DAF2-5E4A-8A89-DEC4AB1142A3}" srcOrd="0" destOrd="0" presId="urn:microsoft.com/office/officeart/2005/8/layout/bProcess3"/>
    <dgm:cxn modelId="{A29448FD-AFF9-6A41-879E-D9ECB5CE519F}" type="presOf" srcId="{3EC732E0-A4E4-D442-A508-3B48AD614535}" destId="{E917867D-8F71-4D49-B904-0CF9410C627F}" srcOrd="0" destOrd="0" presId="urn:microsoft.com/office/officeart/2005/8/layout/bProcess3"/>
    <dgm:cxn modelId="{1379B1CC-33DA-184B-BB5B-67961097A26D}" type="presParOf" srcId="{583F32EA-366E-154D-80A2-C90FC3BD61E1}" destId="{16A87BD5-2FA5-9D40-8CF3-3877845259DA}" srcOrd="0" destOrd="0" presId="urn:microsoft.com/office/officeart/2005/8/layout/bProcess3"/>
    <dgm:cxn modelId="{80BC294D-19E8-F641-8D6C-2A659426D5C0}" type="presParOf" srcId="{583F32EA-366E-154D-80A2-C90FC3BD61E1}" destId="{8D011096-DAF2-5E4A-8A89-DEC4AB1142A3}" srcOrd="1" destOrd="0" presId="urn:microsoft.com/office/officeart/2005/8/layout/bProcess3"/>
    <dgm:cxn modelId="{BDCAB579-80F0-6C4C-8234-351E1A98A21F}" type="presParOf" srcId="{8D011096-DAF2-5E4A-8A89-DEC4AB1142A3}" destId="{F5634049-85A1-7C4B-9389-039B8B3D806F}" srcOrd="0" destOrd="0" presId="urn:microsoft.com/office/officeart/2005/8/layout/bProcess3"/>
    <dgm:cxn modelId="{B754E3D8-5ACC-B946-8DEB-1880CE9CDFEF}" type="presParOf" srcId="{583F32EA-366E-154D-80A2-C90FC3BD61E1}" destId="{02274D77-26BD-DA4C-A828-C0E0B2EFCABF}" srcOrd="2" destOrd="0" presId="urn:microsoft.com/office/officeart/2005/8/layout/bProcess3"/>
    <dgm:cxn modelId="{E19743B8-B2A9-1E4C-B326-96C2ECBCA9C9}" type="presParOf" srcId="{583F32EA-366E-154D-80A2-C90FC3BD61E1}" destId="{7ECC1B7B-0F3A-E149-BC9F-53E6804D189D}" srcOrd="3" destOrd="0" presId="urn:microsoft.com/office/officeart/2005/8/layout/bProcess3"/>
    <dgm:cxn modelId="{BD294D1E-73EE-E64B-9BCE-0EF7874589C0}" type="presParOf" srcId="{7ECC1B7B-0F3A-E149-BC9F-53E6804D189D}" destId="{E67CA7B2-23CF-8B48-BCE0-1B6CEDCFE67F}" srcOrd="0" destOrd="0" presId="urn:microsoft.com/office/officeart/2005/8/layout/bProcess3"/>
    <dgm:cxn modelId="{5160167C-64B0-1C45-847F-A0C9DD8802B0}" type="presParOf" srcId="{583F32EA-366E-154D-80A2-C90FC3BD61E1}" destId="{590A0FE1-E808-6647-9BDD-6E2549096FDD}" srcOrd="4" destOrd="0" presId="urn:microsoft.com/office/officeart/2005/8/layout/bProcess3"/>
    <dgm:cxn modelId="{4E3E9D6D-4682-CC4C-9226-42087379198C}" type="presParOf" srcId="{583F32EA-366E-154D-80A2-C90FC3BD61E1}" destId="{F95638C6-12C3-DC46-8248-1C197855F22E}" srcOrd="5" destOrd="0" presId="urn:microsoft.com/office/officeart/2005/8/layout/bProcess3"/>
    <dgm:cxn modelId="{27E7913A-EF4D-A24C-974F-46FB4C93278B}" type="presParOf" srcId="{F95638C6-12C3-DC46-8248-1C197855F22E}" destId="{2DFA1E92-D463-1349-9165-B93480C33671}" srcOrd="0" destOrd="0" presId="urn:microsoft.com/office/officeart/2005/8/layout/bProcess3"/>
    <dgm:cxn modelId="{DEE3D8A9-9867-E544-AB63-AD81E113DCC1}" type="presParOf" srcId="{583F32EA-366E-154D-80A2-C90FC3BD61E1}" destId="{BF0D4FF9-CB93-6E46-82D7-5069E20F20AE}" srcOrd="6" destOrd="0" presId="urn:microsoft.com/office/officeart/2005/8/layout/bProcess3"/>
    <dgm:cxn modelId="{7B3FA18A-4B53-8B4C-9986-6A1D16BE41CC}" type="presParOf" srcId="{583F32EA-366E-154D-80A2-C90FC3BD61E1}" destId="{71205719-175A-864A-8A24-C5AEF506CAAD}" srcOrd="7" destOrd="0" presId="urn:microsoft.com/office/officeart/2005/8/layout/bProcess3"/>
    <dgm:cxn modelId="{4841152E-C5A4-5049-9B01-D2E56C803AE0}" type="presParOf" srcId="{71205719-175A-864A-8A24-C5AEF506CAAD}" destId="{FCBAD068-BDBD-4A40-AD08-99F1AE4048CF}" srcOrd="0" destOrd="0" presId="urn:microsoft.com/office/officeart/2005/8/layout/bProcess3"/>
    <dgm:cxn modelId="{D3EFC2D5-4A82-B943-8102-3C8979327261}" type="presParOf" srcId="{583F32EA-366E-154D-80A2-C90FC3BD61E1}" destId="{3751398B-096D-BD4E-B727-542DB2D69CDF}" srcOrd="8" destOrd="0" presId="urn:microsoft.com/office/officeart/2005/8/layout/bProcess3"/>
    <dgm:cxn modelId="{96B5E0B3-11F0-804A-9E60-2B86B7CC015C}" type="presParOf" srcId="{583F32EA-366E-154D-80A2-C90FC3BD61E1}" destId="{E917867D-8F71-4D49-B904-0CF9410C627F}" srcOrd="9" destOrd="0" presId="urn:microsoft.com/office/officeart/2005/8/layout/bProcess3"/>
    <dgm:cxn modelId="{7FBFD668-79FE-E342-B176-1FE6F1E004EE}" type="presParOf" srcId="{E917867D-8F71-4D49-B904-0CF9410C627F}" destId="{0A73EE74-E00E-594A-9108-0B94315FC4A5}" srcOrd="0" destOrd="0" presId="urn:microsoft.com/office/officeart/2005/8/layout/bProcess3"/>
    <dgm:cxn modelId="{95DCFE14-50DC-9E4F-921E-8B15CAFB0DA4}" type="presParOf" srcId="{583F32EA-366E-154D-80A2-C90FC3BD61E1}" destId="{B2399CC5-A657-9348-A2BE-A8196D8457B4}" srcOrd="10" destOrd="0" presId="urn:microsoft.com/office/officeart/2005/8/layout/bProcess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011096-DAF2-5E4A-8A89-DEC4AB1142A3}">
      <dsp:nvSpPr>
        <dsp:cNvPr id="0" name=""/>
        <dsp:cNvSpPr/>
      </dsp:nvSpPr>
      <dsp:spPr>
        <a:xfrm>
          <a:off x="2379359" y="1330917"/>
          <a:ext cx="515615" cy="91440"/>
        </a:xfrm>
        <a:custGeom>
          <a:avLst/>
          <a:gdLst/>
          <a:ahLst/>
          <a:cxnLst/>
          <a:rect l="0" t="0" r="0" b="0"/>
          <a:pathLst>
            <a:path>
              <a:moveTo>
                <a:pt x="0" y="45720"/>
              </a:moveTo>
              <a:lnTo>
                <a:pt x="515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23511" y="1373906"/>
        <a:ext cx="27310" cy="5462"/>
      </dsp:txXfrm>
    </dsp:sp>
    <dsp:sp modelId="{16A87BD5-2FA5-9D40-8CF3-3877845259DA}">
      <dsp:nvSpPr>
        <dsp:cNvPr id="0" name=""/>
        <dsp:cNvSpPr/>
      </dsp:nvSpPr>
      <dsp:spPr>
        <a:xfrm>
          <a:off x="6308" y="664181"/>
          <a:ext cx="2374850" cy="1424910"/>
        </a:xfrm>
        <a:prstGeom prst="rect">
          <a:avLst/>
        </a:prstGeom>
        <a:solidFill>
          <a:schemeClr val="accent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solidFill>
                <a:srgbClr val="FFFF00"/>
              </a:solidFill>
              <a:latin typeface="Arial"/>
            </a:rPr>
            <a:t>IEEE Std 802.16-2001</a:t>
          </a:r>
        </a:p>
        <a:p>
          <a:pPr lvl="0" algn="ctr" defTabSz="977900">
            <a:lnSpc>
              <a:spcPct val="90000"/>
            </a:lnSpc>
            <a:spcBef>
              <a:spcPct val="0"/>
            </a:spcBef>
            <a:spcAft>
              <a:spcPct val="35000"/>
            </a:spcAft>
          </a:pPr>
          <a:r>
            <a:rPr lang="en-US" sz="2200" kern="1200" dirty="0" smtClean="0">
              <a:latin typeface="Arial"/>
            </a:rPr>
            <a:t>(fixed access)</a:t>
          </a:r>
          <a:endParaRPr lang="en-US" sz="2200" kern="1200" dirty="0">
            <a:latin typeface="Arial"/>
          </a:endParaRPr>
        </a:p>
      </dsp:txBody>
      <dsp:txXfrm>
        <a:off x="6308" y="664181"/>
        <a:ext cx="2374850" cy="1424910"/>
      </dsp:txXfrm>
    </dsp:sp>
    <dsp:sp modelId="{7ECC1B7B-0F3A-E149-BC9F-53E6804D189D}">
      <dsp:nvSpPr>
        <dsp:cNvPr id="0" name=""/>
        <dsp:cNvSpPr/>
      </dsp:nvSpPr>
      <dsp:spPr>
        <a:xfrm>
          <a:off x="5300425" y="1330917"/>
          <a:ext cx="515615" cy="91440"/>
        </a:xfrm>
        <a:custGeom>
          <a:avLst/>
          <a:gdLst/>
          <a:ahLst/>
          <a:cxnLst/>
          <a:rect l="0" t="0" r="0" b="0"/>
          <a:pathLst>
            <a:path>
              <a:moveTo>
                <a:pt x="0" y="45720"/>
              </a:moveTo>
              <a:lnTo>
                <a:pt x="515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44577" y="1373906"/>
        <a:ext cx="27310" cy="5462"/>
      </dsp:txXfrm>
    </dsp:sp>
    <dsp:sp modelId="{02274D77-26BD-DA4C-A828-C0E0B2EFCABF}">
      <dsp:nvSpPr>
        <dsp:cNvPr id="0" name=""/>
        <dsp:cNvSpPr/>
      </dsp:nvSpPr>
      <dsp:spPr>
        <a:xfrm>
          <a:off x="2927374" y="664181"/>
          <a:ext cx="2374850" cy="1424910"/>
        </a:xfrm>
        <a:prstGeom prst="rect">
          <a:avLst/>
        </a:prstGeom>
        <a:solidFill>
          <a:schemeClr val="accent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latin typeface="Arial"/>
            </a:rPr>
            <a:t>+ 802.16a</a:t>
          </a:r>
        </a:p>
        <a:p>
          <a:pPr lvl="0" algn="ctr" defTabSz="977900">
            <a:lnSpc>
              <a:spcPct val="90000"/>
            </a:lnSpc>
            <a:spcBef>
              <a:spcPct val="0"/>
            </a:spcBef>
            <a:spcAft>
              <a:spcPct val="35000"/>
            </a:spcAft>
          </a:pPr>
          <a:r>
            <a:rPr lang="en-US" sz="2200" kern="1200" dirty="0" smtClean="0">
              <a:latin typeface="Arial"/>
            </a:rPr>
            <a:t>OFDM/OFDMA</a:t>
          </a:r>
        </a:p>
        <a:p>
          <a:pPr lvl="0" algn="ctr" defTabSz="977900">
            <a:lnSpc>
              <a:spcPct val="90000"/>
            </a:lnSpc>
            <a:spcBef>
              <a:spcPct val="0"/>
            </a:spcBef>
            <a:spcAft>
              <a:spcPct val="35000"/>
            </a:spcAft>
          </a:pPr>
          <a:r>
            <a:rPr lang="en-US" sz="2200" kern="1200" dirty="0" smtClean="0">
              <a:latin typeface="Arial"/>
            </a:rPr>
            <a:t>2003</a:t>
          </a:r>
          <a:endParaRPr lang="en-US" sz="2200" kern="1200" dirty="0">
            <a:latin typeface="Arial"/>
          </a:endParaRPr>
        </a:p>
      </dsp:txBody>
      <dsp:txXfrm>
        <a:off x="2927374" y="664181"/>
        <a:ext cx="2374850" cy="1424910"/>
      </dsp:txXfrm>
    </dsp:sp>
    <dsp:sp modelId="{F95638C6-12C3-DC46-8248-1C197855F22E}">
      <dsp:nvSpPr>
        <dsp:cNvPr id="0" name=""/>
        <dsp:cNvSpPr/>
      </dsp:nvSpPr>
      <dsp:spPr>
        <a:xfrm>
          <a:off x="1193734" y="2087292"/>
          <a:ext cx="5842131" cy="515615"/>
        </a:xfrm>
        <a:custGeom>
          <a:avLst/>
          <a:gdLst/>
          <a:ahLst/>
          <a:cxnLst/>
          <a:rect l="0" t="0" r="0" b="0"/>
          <a:pathLst>
            <a:path>
              <a:moveTo>
                <a:pt x="5842131" y="0"/>
              </a:moveTo>
              <a:lnTo>
                <a:pt x="5842131" y="274907"/>
              </a:lnTo>
              <a:lnTo>
                <a:pt x="0" y="274907"/>
              </a:lnTo>
              <a:lnTo>
                <a:pt x="0" y="515615"/>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68109" y="2342368"/>
        <a:ext cx="293380" cy="5462"/>
      </dsp:txXfrm>
    </dsp:sp>
    <dsp:sp modelId="{590A0FE1-E808-6647-9BDD-6E2549096FDD}">
      <dsp:nvSpPr>
        <dsp:cNvPr id="0" name=""/>
        <dsp:cNvSpPr/>
      </dsp:nvSpPr>
      <dsp:spPr>
        <a:xfrm>
          <a:off x="5848440" y="664181"/>
          <a:ext cx="2374850" cy="1424910"/>
        </a:xfrm>
        <a:prstGeom prst="rect">
          <a:avLst/>
        </a:prstGeom>
        <a:solidFill>
          <a:schemeClr val="accent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solidFill>
                <a:srgbClr val="FFFF00"/>
              </a:solidFill>
              <a:latin typeface="Arial"/>
            </a:rPr>
            <a:t>IEEE Std 802.16-2004</a:t>
          </a:r>
          <a:endParaRPr lang="en-US" sz="2200" kern="1200" dirty="0">
            <a:solidFill>
              <a:srgbClr val="FFFF00"/>
            </a:solidFill>
            <a:latin typeface="Arial"/>
          </a:endParaRPr>
        </a:p>
      </dsp:txBody>
      <dsp:txXfrm>
        <a:off x="5848440" y="664181"/>
        <a:ext cx="2374850" cy="1424910"/>
      </dsp:txXfrm>
    </dsp:sp>
    <dsp:sp modelId="{71205719-175A-864A-8A24-C5AEF506CAAD}">
      <dsp:nvSpPr>
        <dsp:cNvPr id="0" name=""/>
        <dsp:cNvSpPr/>
      </dsp:nvSpPr>
      <dsp:spPr>
        <a:xfrm>
          <a:off x="2379359" y="3302042"/>
          <a:ext cx="515615" cy="91440"/>
        </a:xfrm>
        <a:custGeom>
          <a:avLst/>
          <a:gdLst/>
          <a:ahLst/>
          <a:cxnLst/>
          <a:rect l="0" t="0" r="0" b="0"/>
          <a:pathLst>
            <a:path>
              <a:moveTo>
                <a:pt x="0" y="45720"/>
              </a:moveTo>
              <a:lnTo>
                <a:pt x="515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23511" y="3345031"/>
        <a:ext cx="27310" cy="5462"/>
      </dsp:txXfrm>
    </dsp:sp>
    <dsp:sp modelId="{BF0D4FF9-CB93-6E46-82D7-5069E20F20AE}">
      <dsp:nvSpPr>
        <dsp:cNvPr id="0" name=""/>
        <dsp:cNvSpPr/>
      </dsp:nvSpPr>
      <dsp:spPr>
        <a:xfrm>
          <a:off x="6308" y="2635307"/>
          <a:ext cx="2374850" cy="1424910"/>
        </a:xfrm>
        <a:prstGeom prst="rect">
          <a:avLst/>
        </a:prstGeom>
        <a:solidFill>
          <a:schemeClr val="accent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latin typeface="Arial" pitchFamily="34" charset="0"/>
              <a:cs typeface="Arial" pitchFamily="34" charset="0"/>
            </a:rPr>
            <a:t>+ 802.16e</a:t>
          </a:r>
        </a:p>
        <a:p>
          <a:pPr lvl="0" algn="ctr" defTabSz="977900">
            <a:lnSpc>
              <a:spcPct val="90000"/>
            </a:lnSpc>
            <a:spcBef>
              <a:spcPct val="0"/>
            </a:spcBef>
            <a:spcAft>
              <a:spcPct val="35000"/>
            </a:spcAft>
          </a:pPr>
          <a:r>
            <a:rPr lang="en-US" sz="2200" kern="1200" dirty="0" smtClean="0">
              <a:latin typeface="Arial" pitchFamily="34" charset="0"/>
              <a:cs typeface="Arial" pitchFamily="34" charset="0"/>
            </a:rPr>
            <a:t>Mobility</a:t>
          </a:r>
        </a:p>
        <a:p>
          <a:pPr lvl="0" algn="ctr" defTabSz="977900">
            <a:lnSpc>
              <a:spcPct val="90000"/>
            </a:lnSpc>
            <a:spcBef>
              <a:spcPct val="0"/>
            </a:spcBef>
            <a:spcAft>
              <a:spcPct val="35000"/>
            </a:spcAft>
          </a:pPr>
          <a:r>
            <a:rPr lang="en-US" sz="2200" kern="1200" dirty="0" smtClean="0">
              <a:latin typeface="Arial" pitchFamily="34" charset="0"/>
              <a:cs typeface="Arial" pitchFamily="34" charset="0"/>
            </a:rPr>
            <a:t>2005</a:t>
          </a:r>
          <a:endParaRPr lang="en-US" sz="2200" kern="1200" dirty="0">
            <a:latin typeface="Arial" pitchFamily="34" charset="0"/>
            <a:cs typeface="Arial" pitchFamily="34" charset="0"/>
          </a:endParaRPr>
        </a:p>
      </dsp:txBody>
      <dsp:txXfrm>
        <a:off x="6308" y="2635307"/>
        <a:ext cx="2374850" cy="1424910"/>
      </dsp:txXfrm>
    </dsp:sp>
    <dsp:sp modelId="{E917867D-8F71-4D49-B904-0CF9410C627F}">
      <dsp:nvSpPr>
        <dsp:cNvPr id="0" name=""/>
        <dsp:cNvSpPr/>
      </dsp:nvSpPr>
      <dsp:spPr>
        <a:xfrm>
          <a:off x="5300425" y="3302042"/>
          <a:ext cx="515615" cy="91440"/>
        </a:xfrm>
        <a:custGeom>
          <a:avLst/>
          <a:gdLst/>
          <a:ahLst/>
          <a:cxnLst/>
          <a:rect l="0" t="0" r="0" b="0"/>
          <a:pathLst>
            <a:path>
              <a:moveTo>
                <a:pt x="0" y="45720"/>
              </a:moveTo>
              <a:lnTo>
                <a:pt x="51561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44577" y="3345031"/>
        <a:ext cx="27310" cy="5462"/>
      </dsp:txXfrm>
    </dsp:sp>
    <dsp:sp modelId="{3751398B-096D-BD4E-B727-542DB2D69CDF}">
      <dsp:nvSpPr>
        <dsp:cNvPr id="0" name=""/>
        <dsp:cNvSpPr/>
      </dsp:nvSpPr>
      <dsp:spPr>
        <a:xfrm>
          <a:off x="2927374" y="2635307"/>
          <a:ext cx="2374850" cy="1424910"/>
        </a:xfrm>
        <a:prstGeom prst="rect">
          <a:avLst/>
        </a:prstGeom>
        <a:solidFill>
          <a:schemeClr val="accent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solidFill>
                <a:srgbClr val="FFFF00"/>
              </a:solidFill>
              <a:latin typeface="Arial"/>
            </a:rPr>
            <a:t>IEEE Std 802.16-2009</a:t>
          </a:r>
          <a:endParaRPr lang="en-US" sz="2200" kern="1200" dirty="0">
            <a:solidFill>
              <a:srgbClr val="FFFF00"/>
            </a:solidFill>
            <a:latin typeface="Arial"/>
          </a:endParaRPr>
        </a:p>
      </dsp:txBody>
      <dsp:txXfrm>
        <a:off x="2927374" y="2635307"/>
        <a:ext cx="2374850" cy="1424910"/>
      </dsp:txXfrm>
    </dsp:sp>
    <dsp:sp modelId="{B2399CC5-A657-9348-A2BE-A8196D8457B4}">
      <dsp:nvSpPr>
        <dsp:cNvPr id="0" name=""/>
        <dsp:cNvSpPr/>
      </dsp:nvSpPr>
      <dsp:spPr>
        <a:xfrm>
          <a:off x="5848440" y="2635307"/>
          <a:ext cx="2374850" cy="1424910"/>
        </a:xfrm>
        <a:prstGeom prst="rect">
          <a:avLst/>
        </a:prstGeom>
        <a:solidFill>
          <a:schemeClr val="accent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latin typeface="Arial"/>
            </a:rPr>
            <a:t> + 802.16j</a:t>
          </a:r>
        </a:p>
        <a:p>
          <a:pPr lvl="0" algn="ctr" defTabSz="977900">
            <a:lnSpc>
              <a:spcPct val="90000"/>
            </a:lnSpc>
            <a:spcBef>
              <a:spcPct val="0"/>
            </a:spcBef>
            <a:spcAft>
              <a:spcPct val="35000"/>
            </a:spcAft>
          </a:pPr>
          <a:r>
            <a:rPr lang="en-US" sz="2200" kern="1200" dirty="0" err="1" smtClean="0">
              <a:latin typeface="Arial"/>
            </a:rPr>
            <a:t>Multihop</a:t>
          </a:r>
          <a:r>
            <a:rPr lang="en-US" sz="2200" kern="1200" dirty="0" smtClean="0">
              <a:latin typeface="Arial"/>
            </a:rPr>
            <a:t> Relay</a:t>
          </a:r>
        </a:p>
        <a:p>
          <a:pPr lvl="0" algn="ctr" defTabSz="977900">
            <a:lnSpc>
              <a:spcPct val="90000"/>
            </a:lnSpc>
            <a:spcBef>
              <a:spcPct val="0"/>
            </a:spcBef>
            <a:spcAft>
              <a:spcPct val="35000"/>
            </a:spcAft>
          </a:pPr>
          <a:r>
            <a:rPr lang="en-US" sz="2200" kern="1200" dirty="0" smtClean="0">
              <a:latin typeface="Arial"/>
            </a:rPr>
            <a:t>2009</a:t>
          </a:r>
          <a:endParaRPr lang="en-US" sz="2200" kern="1200" dirty="0">
            <a:latin typeface="Arial"/>
          </a:endParaRPr>
        </a:p>
      </dsp:txBody>
      <dsp:txXfrm>
        <a:off x="5848440" y="2635307"/>
        <a:ext cx="2374850" cy="142491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7" name="Rectangle 5"/>
          <p:cNvSpPr>
            <a:spLocks noGrp="1" noChangeArrowheads="1"/>
          </p:cNvSpPr>
          <p:nvPr>
            <p:ph type="sldNum" sz="quarter" idx="3"/>
          </p:nvPr>
        </p:nvSpPr>
        <p:spPr bwMode="auto">
          <a:xfrm>
            <a:off x="3276600" y="8915400"/>
            <a:ext cx="2159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vl1pPr>
          </a:lstStyle>
          <a:p>
            <a:r>
              <a:rPr lang="en-US"/>
              <a:t> </a:t>
            </a:r>
            <a:fld id="{A83FA2D4-7E27-574F-8096-3DB6ADAF1DFC}"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080" name="Line 8"/>
          <p:cNvSpPr>
            <a:spLocks noChangeShapeType="1"/>
          </p:cNvSpPr>
          <p:nvPr/>
        </p:nvSpPr>
        <p:spPr bwMode="auto">
          <a:xfrm>
            <a:off x="685800" y="8915400"/>
            <a:ext cx="5700713"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082" name="Text Box 10"/>
          <p:cNvSpPr txBox="1">
            <a:spLocks noChangeArrowheads="1"/>
          </p:cNvSpPr>
          <p:nvPr/>
        </p:nvSpPr>
        <p:spPr bwMode="auto">
          <a:xfrm>
            <a:off x="609600" y="8915400"/>
            <a:ext cx="720725" cy="274638"/>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a:t>filename</a:t>
            </a:r>
          </a:p>
        </p:txBody>
      </p:sp>
      <p:sp>
        <p:nvSpPr>
          <p:cNvPr id="3083" name="Text Box 11"/>
          <p:cNvSpPr txBox="1">
            <a:spLocks noChangeArrowheads="1"/>
          </p:cNvSpPr>
          <p:nvPr/>
        </p:nvSpPr>
        <p:spPr bwMode="auto">
          <a:xfrm>
            <a:off x="441325" y="112713"/>
            <a:ext cx="9874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a:t>Release Date</a:t>
            </a:r>
          </a:p>
        </p:txBody>
      </p:sp>
      <p:sp>
        <p:nvSpPr>
          <p:cNvPr id="3084" name="Text Box 12"/>
          <p:cNvSpPr txBox="1">
            <a:spLocks noChangeArrowheads="1"/>
          </p:cNvSpPr>
          <p:nvPr/>
        </p:nvSpPr>
        <p:spPr bwMode="auto">
          <a:xfrm>
            <a:off x="4937125" y="112713"/>
            <a:ext cx="1600200" cy="274637"/>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a:t>IEEE 802.16xx-99/xxx</a:t>
            </a:r>
          </a:p>
        </p:txBody>
      </p:sp>
      <p:sp>
        <p:nvSpPr>
          <p:cNvPr id="3085" name="Text Box 13"/>
          <p:cNvSpPr txBox="1">
            <a:spLocks noChangeArrowheads="1"/>
          </p:cNvSpPr>
          <p:nvPr/>
        </p:nvSpPr>
        <p:spPr bwMode="auto">
          <a:xfrm>
            <a:off x="4724400" y="8915400"/>
            <a:ext cx="1670050" cy="274638"/>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a:t>Authorname, Affiliation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5" name="Rectangle 7"/>
          <p:cNvSpPr>
            <a:spLocks noGrp="1" noChangeArrowheads="1"/>
          </p:cNvSpPr>
          <p:nvPr>
            <p:ph type="sldNum" sz="quarter" idx="5"/>
          </p:nvPr>
        </p:nvSpPr>
        <p:spPr bwMode="auto">
          <a:xfrm>
            <a:off x="3352800" y="8839200"/>
            <a:ext cx="1778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fld id="{24E96C67-20D3-B942-A499-376E77D6AC87}" type="slidenum">
              <a:rPr lang="en-US"/>
              <a:pPr/>
              <a:t>‹#›</a:t>
            </a:fld>
            <a:endParaRPr lang="en-US"/>
          </a:p>
        </p:txBody>
      </p:sp>
      <p:sp>
        <p:nvSpPr>
          <p:cNvPr id="2057" name="Line 9"/>
          <p:cNvSpPr>
            <a:spLocks noChangeShapeType="1"/>
          </p:cNvSpPr>
          <p:nvPr/>
        </p:nvSpPr>
        <p:spPr bwMode="auto">
          <a:xfrm>
            <a:off x="685800" y="8839200"/>
            <a:ext cx="54864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2059" name="Text Box 11"/>
          <p:cNvSpPr txBox="1">
            <a:spLocks noChangeArrowheads="1"/>
          </p:cNvSpPr>
          <p:nvPr/>
        </p:nvSpPr>
        <p:spPr bwMode="auto">
          <a:xfrm>
            <a:off x="822325" y="8799513"/>
            <a:ext cx="7207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a:t>filename</a:t>
            </a:r>
          </a:p>
        </p:txBody>
      </p:sp>
      <p:sp>
        <p:nvSpPr>
          <p:cNvPr id="2060" name="Text Box 12"/>
          <p:cNvSpPr txBox="1">
            <a:spLocks noChangeArrowheads="1"/>
          </p:cNvSpPr>
          <p:nvPr/>
        </p:nvSpPr>
        <p:spPr bwMode="auto">
          <a:xfrm>
            <a:off x="593725" y="36513"/>
            <a:ext cx="9874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a:t>Release Date</a:t>
            </a:r>
          </a:p>
        </p:txBody>
      </p:sp>
      <p:sp>
        <p:nvSpPr>
          <p:cNvPr id="2061" name="Text Box 13"/>
          <p:cNvSpPr txBox="1">
            <a:spLocks noChangeArrowheads="1"/>
          </p:cNvSpPr>
          <p:nvPr/>
        </p:nvSpPr>
        <p:spPr bwMode="auto">
          <a:xfrm>
            <a:off x="4632325" y="36513"/>
            <a:ext cx="1600200" cy="274637"/>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a:t>IEEE 801.16xx-99/xxx</a:t>
            </a:r>
          </a:p>
        </p:txBody>
      </p:sp>
      <p:sp>
        <p:nvSpPr>
          <p:cNvPr id="2063" name="Text Box 15"/>
          <p:cNvSpPr txBox="1">
            <a:spLocks noChangeArrowheads="1"/>
          </p:cNvSpPr>
          <p:nvPr/>
        </p:nvSpPr>
        <p:spPr bwMode="auto">
          <a:xfrm>
            <a:off x="4267200" y="8839200"/>
            <a:ext cx="1670050" cy="274638"/>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a:t>Authorname, Affiliation</a:t>
            </a:r>
          </a:p>
        </p:txBody>
      </p:sp>
    </p:spTree>
  </p:cSld>
  <p:clrMap bg1="lt1" tx1="dk1" bg2="lt2" tx2="dk2" accent1="accent1" accent2="accent2" accent3="accent3" accent4="accent4" accent5="accent5" accent6="accent6" hlink="hlink" folHlink="folHlink"/>
  <p:notesStyle>
    <a:lvl1pPr algn="l" defTabSz="933450" rtl="0" eaLnBrk="0" fontAlgn="base" hangingPunct="0">
      <a:spcBef>
        <a:spcPct val="30000"/>
      </a:spcBef>
      <a:spcAft>
        <a:spcPct val="0"/>
      </a:spcAft>
      <a:defRPr sz="1200" kern="1200">
        <a:solidFill>
          <a:schemeClr val="tx1"/>
        </a:solidFill>
        <a:latin typeface="Times New Roman" pitchFamily="-107"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E96C67-20D3-B942-A499-376E77D6AC87}"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xfrm>
            <a:off x="3445015" y="8839200"/>
            <a:ext cx="85585" cy="184666"/>
          </a:xfrm>
          <a:noFill/>
        </p:spPr>
        <p:txBody>
          <a:bodyPr/>
          <a:lstStyle/>
          <a:p>
            <a:fld id="{B9E02CA5-C9E5-3148-AE66-A1759B052B37}" type="slidenum">
              <a:rPr lang="ko-KR" altLang="en-US"/>
              <a:pPr/>
              <a:t>32</a:t>
            </a:fld>
            <a:endParaRPr lang="en-US" altLang="ko-KR"/>
          </a:p>
        </p:txBody>
      </p:sp>
      <p:sp>
        <p:nvSpPr>
          <p:cNvPr id="35843" name="Rectangle 2"/>
          <p:cNvSpPr>
            <a:spLocks noGrp="1" noRot="1" noChangeAspect="1" noChangeArrowheads="1" noTextEdit="1"/>
          </p:cNvSpPr>
          <p:nvPr>
            <p:ph type="sldImg"/>
          </p:nvPr>
        </p:nvSpPr>
        <p:spPr>
          <a:xfrm>
            <a:off x="1149350" y="773113"/>
            <a:ext cx="4638675" cy="3479800"/>
          </a:xfrm>
          <a:ln/>
        </p:spPr>
      </p:sp>
      <p:sp>
        <p:nvSpPr>
          <p:cNvPr id="35844" name="Rectangle 3"/>
          <p:cNvSpPr>
            <a:spLocks noGrp="1" noChangeArrowheads="1"/>
          </p:cNvSpPr>
          <p:nvPr>
            <p:ph type="body" idx="1"/>
          </p:nvPr>
        </p:nvSpPr>
        <p:spPr>
          <a:xfrm>
            <a:off x="910933" y="4641759"/>
            <a:ext cx="5112337" cy="3788152"/>
          </a:xfrm>
          <a:noFill/>
          <a:ln/>
        </p:spPr>
        <p:txBody>
          <a:bodyPr/>
          <a:lstStyle/>
          <a:p>
            <a:pPr eaLnBrk="1" hangingPunct="1">
              <a:lnSpc>
                <a:spcPct val="120000"/>
              </a:lnSpc>
            </a:pPr>
            <a:endParaRPr lang="en-US" altLang="ko-KR">
              <a:latin typeface="Verdana" pitchFamily="-107" charset="0"/>
              <a:ea typeface="굴림" pitchFamily="-107" charset="-127"/>
              <a:cs typeface="Times New Roman" pitchFamily="-107"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xfrm>
            <a:off x="3445015" y="8839200"/>
            <a:ext cx="85585" cy="184666"/>
          </a:xfrm>
          <a:noFill/>
        </p:spPr>
        <p:txBody>
          <a:bodyPr/>
          <a:lstStyle/>
          <a:p>
            <a:fld id="{ECD330F4-196C-874E-8D0D-2D30F11BB977}" type="slidenum">
              <a:rPr lang="ko-KR" altLang="en-US"/>
              <a:pPr/>
              <a:t>33</a:t>
            </a:fld>
            <a:endParaRPr lang="en-US" altLang="ko-KR"/>
          </a:p>
        </p:txBody>
      </p:sp>
      <p:sp>
        <p:nvSpPr>
          <p:cNvPr id="36867" name="Rectangle 2"/>
          <p:cNvSpPr>
            <a:spLocks noGrp="1" noRot="1" noChangeAspect="1" noChangeArrowheads="1" noTextEdit="1"/>
          </p:cNvSpPr>
          <p:nvPr>
            <p:ph type="sldImg"/>
          </p:nvPr>
        </p:nvSpPr>
        <p:spPr>
          <a:xfrm>
            <a:off x="1149350" y="773113"/>
            <a:ext cx="4638675" cy="3479800"/>
          </a:xfrm>
          <a:ln/>
        </p:spPr>
      </p:sp>
      <p:sp>
        <p:nvSpPr>
          <p:cNvPr id="36868" name="Rectangle 3"/>
          <p:cNvSpPr>
            <a:spLocks noGrp="1" noChangeArrowheads="1"/>
          </p:cNvSpPr>
          <p:nvPr>
            <p:ph type="body" idx="1"/>
          </p:nvPr>
        </p:nvSpPr>
        <p:spPr>
          <a:xfrm>
            <a:off x="910933" y="4641759"/>
            <a:ext cx="5112337" cy="3788152"/>
          </a:xfrm>
          <a:noFill/>
          <a:ln/>
        </p:spPr>
        <p:txBody>
          <a:bodyPr/>
          <a:lstStyle/>
          <a:p>
            <a:pPr eaLnBrk="1" hangingPunct="1">
              <a:lnSpc>
                <a:spcPct val="120000"/>
              </a:lnSpc>
            </a:pPr>
            <a:endParaRPr lang="en-US" altLang="ko-KR">
              <a:latin typeface="Verdana" pitchFamily="-107" charset="0"/>
              <a:ea typeface="굴림" pitchFamily="-107" charset="-127"/>
              <a:cs typeface="Times New Roman" pitchFamily="-107"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xfrm>
            <a:off x="3376712" y="8839200"/>
            <a:ext cx="153888" cy="184666"/>
          </a:xfrm>
          <a:noFill/>
        </p:spPr>
        <p:txBody>
          <a:bodyPr/>
          <a:lstStyle/>
          <a:p>
            <a:fld id="{DE54A7B4-13EB-0440-8D7D-33D8744FFCB4}" type="slidenum">
              <a:rPr lang="en-US"/>
              <a:pPr/>
              <a:t>43</a:t>
            </a:fld>
            <a:endParaRPr lang="en-US"/>
          </a:p>
        </p:txBody>
      </p:sp>
      <p:sp>
        <p:nvSpPr>
          <p:cNvPr id="38915" name="Rectangle 2"/>
          <p:cNvSpPr>
            <a:spLocks noGrp="1" noRot="1" noChangeAspect="1" noChangeArrowheads="1" noTextEdit="1"/>
          </p:cNvSpPr>
          <p:nvPr>
            <p:ph type="sldImg"/>
          </p:nvPr>
        </p:nvSpPr>
        <p:spPr>
          <a:xfrm>
            <a:off x="1146175" y="695325"/>
            <a:ext cx="4641850" cy="3481388"/>
          </a:xfrm>
          <a:ln/>
        </p:spPr>
      </p:sp>
      <p:sp>
        <p:nvSpPr>
          <p:cNvPr id="38916" name="Rectangle 3"/>
          <p:cNvSpPr>
            <a:spLocks noGrp="1" noChangeArrowheads="1"/>
          </p:cNvSpPr>
          <p:nvPr>
            <p:ph type="body" idx="1"/>
          </p:nvPr>
        </p:nvSpPr>
        <p:spPr>
          <a:xfrm>
            <a:off x="925651" y="4407054"/>
            <a:ext cx="5082899" cy="4178330"/>
          </a:xfrm>
          <a:noFill/>
          <a:ln/>
        </p:spPr>
        <p:txBody>
          <a:bodyPr/>
          <a:lstStyle/>
          <a:p>
            <a:endParaRPr lang="zh-CN" altLang="en-US">
              <a:latin typeface="Verdana" pitchFamily="-107" charset="0"/>
              <a:ea typeface="SimSun" pitchFamily="2" charset="-122"/>
              <a:cs typeface="SimSun"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sz="3200" b="1">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37537" cy="889000"/>
          </a:xfrm>
          <a:prstGeom prst="rect">
            <a:avLst/>
          </a:prstGeom>
        </p:spPr>
        <p:txBody>
          <a:bodyPr/>
          <a:lstStyle/>
          <a:p>
            <a:r>
              <a:rPr lang="en-US" altLang="ja-JP" smtClean="0"/>
              <a:t>Click to edit Master title style</a:t>
            </a:r>
            <a:endParaRPr lang="ja-JP" altLang="en-US"/>
          </a:p>
        </p:txBody>
      </p:sp>
      <p:sp>
        <p:nvSpPr>
          <p:cNvPr id="3" name="Table Placeholder 2"/>
          <p:cNvSpPr>
            <a:spLocks noGrp="1"/>
          </p:cNvSpPr>
          <p:nvPr>
            <p:ph type="tbl" idx="1"/>
          </p:nvPr>
        </p:nvSpPr>
        <p:spPr>
          <a:xfrm>
            <a:off x="455613" y="1371600"/>
            <a:ext cx="8237537" cy="4343400"/>
          </a:xfrm>
          <a:prstGeom prst="rect">
            <a:avLst/>
          </a:prstGeom>
        </p:spPr>
        <p:txBody>
          <a:bodyPr/>
          <a:lstStyle/>
          <a:p>
            <a:pPr lvl="0"/>
            <a:endParaRPr lang="ja-JP" altLang="en-US" noProof="0" smtClean="0"/>
          </a:p>
        </p:txBody>
      </p:sp>
      <p:sp>
        <p:nvSpPr>
          <p:cNvPr id="4" name="Rectangle 6"/>
          <p:cNvSpPr>
            <a:spLocks noGrp="1" noChangeArrowheads="1"/>
          </p:cNvSpPr>
          <p:nvPr>
            <p:ph type="sldNum" sz="quarter" idx="10"/>
          </p:nvPr>
        </p:nvSpPr>
        <p:spPr>
          <a:xfrm>
            <a:off x="4364038" y="6651625"/>
            <a:ext cx="415925" cy="219075"/>
          </a:xfrm>
          <a:prstGeom prst="rect">
            <a:avLst/>
          </a:prstGeom>
          <a:ln/>
        </p:spPr>
        <p:txBody>
          <a:bodyPr/>
          <a:lstStyle>
            <a:lvl1pPr>
              <a:defRPr/>
            </a:lvl1pPr>
          </a:lstStyle>
          <a:p>
            <a:fld id="{C6C2F56A-BC22-414B-9C55-566129703286}" type="slidenum">
              <a:rPr lang="ko-KR" altLang="en-US"/>
              <a:pPr/>
              <a:t>‹#›</a:t>
            </a:fld>
            <a:endParaRPr lang="en-US" altLang="ko-KR"/>
          </a:p>
        </p:txBody>
      </p:sp>
      <p:sp>
        <p:nvSpPr>
          <p:cNvPr id="5" name="Rectangle 25"/>
          <p:cNvSpPr>
            <a:spLocks noGrp="1" noChangeArrowheads="1"/>
          </p:cNvSpPr>
          <p:nvPr>
            <p:ph type="ftr" sz="quarter" idx="11"/>
          </p:nvPr>
        </p:nvSpPr>
        <p:spPr>
          <a:xfrm>
            <a:off x="101600" y="6638925"/>
            <a:ext cx="3703638" cy="193675"/>
          </a:xfrm>
          <a:prstGeom prst="rect">
            <a:avLst/>
          </a:prstGeom>
          <a:ln/>
        </p:spPr>
        <p:txBody>
          <a:bodyPr/>
          <a:lstStyle>
            <a:lvl1pPr>
              <a:defRPr/>
            </a:lvl1pPr>
          </a:lstStyle>
          <a:p>
            <a:r>
              <a:rPr lang="en-US"/>
              <a:t>Copyright 200</a:t>
            </a:r>
            <a:r>
              <a:rPr lang="en-US" altLang="ja-JP"/>
              <a:t>8</a:t>
            </a:r>
            <a:r>
              <a:rPr lang="en-US"/>
              <a:t> © Intel Corporation. All rights reserved</a:t>
            </a:r>
            <a:r>
              <a:rPr lang="en-US" altLang="ja-JP"/>
              <a:t>.</a:t>
            </a:r>
            <a:endParaRPr lang="en-US" altLang="ko-KR"/>
          </a:p>
        </p:txBody>
      </p:sp>
    </p:spTree>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963" y="174625"/>
            <a:ext cx="8751887" cy="1082675"/>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19075" y="1446213"/>
            <a:ext cx="4287838" cy="48228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13" y="1446213"/>
            <a:ext cx="4287837" cy="48228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04AC025-E385-476E-8E6E-87B9BA86473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49"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Times" pitchFamily="-107" charset="0"/>
        </a:defRPr>
      </a:lvl2pPr>
      <a:lvl3pPr algn="ctr" rtl="0" eaLnBrk="0" fontAlgn="base" hangingPunct="0">
        <a:spcBef>
          <a:spcPct val="0"/>
        </a:spcBef>
        <a:spcAft>
          <a:spcPct val="0"/>
        </a:spcAft>
        <a:defRPr sz="3200">
          <a:solidFill>
            <a:schemeClr val="tx2"/>
          </a:solidFill>
          <a:latin typeface="Times" pitchFamily="-107" charset="0"/>
        </a:defRPr>
      </a:lvl3pPr>
      <a:lvl4pPr algn="ctr" rtl="0" eaLnBrk="0" fontAlgn="base" hangingPunct="0">
        <a:spcBef>
          <a:spcPct val="0"/>
        </a:spcBef>
        <a:spcAft>
          <a:spcPct val="0"/>
        </a:spcAft>
        <a:defRPr sz="3200">
          <a:solidFill>
            <a:schemeClr val="tx2"/>
          </a:solidFill>
          <a:latin typeface="Times" pitchFamily="-107" charset="0"/>
        </a:defRPr>
      </a:lvl4pPr>
      <a:lvl5pPr algn="ctr" rtl="0" eaLnBrk="0" fontAlgn="base" hangingPunct="0">
        <a:spcBef>
          <a:spcPct val="0"/>
        </a:spcBef>
        <a:spcAft>
          <a:spcPct val="0"/>
        </a:spcAft>
        <a:defRPr sz="3200">
          <a:solidFill>
            <a:schemeClr val="tx2"/>
          </a:solidFill>
          <a:latin typeface="Times" pitchFamily="-107" charset="0"/>
        </a:defRPr>
      </a:lvl5pPr>
      <a:lvl6pPr marL="457200" algn="ctr" rtl="0" eaLnBrk="0" fontAlgn="base" hangingPunct="0">
        <a:spcBef>
          <a:spcPct val="0"/>
        </a:spcBef>
        <a:spcAft>
          <a:spcPct val="0"/>
        </a:spcAft>
        <a:defRPr sz="3200">
          <a:solidFill>
            <a:schemeClr val="tx2"/>
          </a:solidFill>
          <a:latin typeface="Times" pitchFamily="-107" charset="0"/>
        </a:defRPr>
      </a:lvl6pPr>
      <a:lvl7pPr marL="914400" algn="ctr" rtl="0" eaLnBrk="0" fontAlgn="base" hangingPunct="0">
        <a:spcBef>
          <a:spcPct val="0"/>
        </a:spcBef>
        <a:spcAft>
          <a:spcPct val="0"/>
        </a:spcAft>
        <a:defRPr sz="3200">
          <a:solidFill>
            <a:schemeClr val="tx2"/>
          </a:solidFill>
          <a:latin typeface="Times" pitchFamily="-107" charset="0"/>
        </a:defRPr>
      </a:lvl7pPr>
      <a:lvl8pPr marL="1371600" algn="ctr" rtl="0" eaLnBrk="0" fontAlgn="base" hangingPunct="0">
        <a:spcBef>
          <a:spcPct val="0"/>
        </a:spcBef>
        <a:spcAft>
          <a:spcPct val="0"/>
        </a:spcAft>
        <a:defRPr sz="3200">
          <a:solidFill>
            <a:schemeClr val="tx2"/>
          </a:solidFill>
          <a:latin typeface="Times" pitchFamily="-107" charset="0"/>
        </a:defRPr>
      </a:lvl8pPr>
      <a:lvl9pPr marL="1828800" algn="ctr" rtl="0" eaLnBrk="0" fontAlgn="base" hangingPunct="0">
        <a:spcBef>
          <a:spcPct val="0"/>
        </a:spcBef>
        <a:spcAft>
          <a:spcPct val="0"/>
        </a:spcAft>
        <a:defRPr sz="3200">
          <a:solidFill>
            <a:schemeClr val="tx2"/>
          </a:solidFill>
          <a:latin typeface="Times"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eee802.org/16/liaison/#09_0077" TargetMode="External"/><Relationship Id="rId7" Type="http://schemas.openxmlformats.org/officeDocument/2006/relationships/hyperlink" Target="http://standards.ieee.org/board/pat" TargetMode="External"/><Relationship Id="rId2" Type="http://schemas.openxmlformats.org/officeDocument/2006/relationships/hyperlink" Target="http://groups.itu.int/Default.aspx?tabid=574" TargetMode="External"/><Relationship Id="rId1" Type="http://schemas.openxmlformats.org/officeDocument/2006/relationships/slideLayout" Target="../slideLayouts/slideLayout7.xml"/><Relationship Id="rId6" Type="http://schemas.openxmlformats.org/officeDocument/2006/relationships/hyperlink" Target="http://standards.ieee.org/board/pat/pat-material.html" TargetMode="External"/><Relationship Id="rId5" Type="http://schemas.openxmlformats.org/officeDocument/2006/relationships/hyperlink" Target="http://standards.ieee.org/guides/opman/sect6.html#6.3" TargetMode="External"/><Relationship Id="rId4" Type="http://schemas.openxmlformats.org/officeDocument/2006/relationships/hyperlink" Target="http://standards.ieee.org/guides/bylaws/sect6-7.html#6"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5.v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image" Target="../media/image14.emf"/></Relationships>
</file>

<file path=ppt/slides/_rels/slide4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xml"/><Relationship Id="rId5" Type="http://schemas.openxmlformats.org/officeDocument/2006/relationships/image" Target="../media/image19.emf"/><Relationship Id="rId4" Type="http://schemas.openxmlformats.org/officeDocument/2006/relationships/image" Target="../media/image18.emf"/></Relationships>
</file>

<file path=ppt/slides/_rels/slide4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WirelessMAN.org/imt-adv" TargetMode="External"/><Relationship Id="rId2" Type="http://schemas.openxmlformats.org/officeDocument/2006/relationships/hyperlink" Target="http://WirelessMAN.org"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25.jpeg"/><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hyperlink" Target="http://images.google.com/imgres?imgurl=http://laptopmag.com/images/features/gearYear/Treo-650.jpg&amp;imgrefurl=http://laptopmag.com/Features/Gear-Of-The-Year.htm&amp;h=397&amp;w=200&amp;sz=27&amp;tbnid=1c9pElH_1Ac6JM:&amp;tbnh=120&amp;tbnw=60&amp;hl=en&amp;start=1&amp;prev=/images?q=treo&amp;svnum=10&amp;hl=en&amp;lr=&amp;rls=GGLG,GGLG:2005-24,GGLG:en&amp;sa=N" TargetMode="External"/><Relationship Id="rId5" Type="http://schemas.openxmlformats.org/officeDocument/2006/relationships/image" Target="../media/image24.emf"/><Relationship Id="rId4" Type="http://schemas.openxmlformats.org/officeDocument/2006/relationships/image" Target="../media/image23.emf"/></Relationships>
</file>

<file path=ppt/slides/_rels/slide5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hyperlink" Target="http://en.wikipedia.org/wiki/Fixed_mobile_convergence#Fixed_Mobile_Convergence" TargetMode="External"/><Relationship Id="rId1" Type="http://schemas.openxmlformats.org/officeDocument/2006/relationships/slideLayout" Target="../slideLayouts/slideLayout1.xml"/><Relationship Id="rId5" Type="http://schemas.openxmlformats.org/officeDocument/2006/relationships/image" Target="../media/image28.emf"/><Relationship Id="rId4" Type="http://schemas.openxmlformats.org/officeDocument/2006/relationships/image" Target="../media/image27.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9.bin"/></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9.v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0" y="0"/>
            <a:ext cx="9144000" cy="5570756"/>
          </a:xfrm>
          <a:prstGeom prst="rect">
            <a:avLst/>
          </a:prstGeom>
          <a:noFill/>
          <a:ln w="12700">
            <a:noFill/>
            <a:miter lim="800000"/>
            <a:headEnd type="none" w="sm" len="sm"/>
            <a:tailEnd type="none" w="sm" len="sm"/>
          </a:ln>
          <a:effectLst/>
        </p:spPr>
        <p:txBody>
          <a:bodyPr>
            <a:prstTxWarp prst="textNoShape">
              <a:avLst/>
            </a:prstTxWarp>
            <a:spAutoFit/>
          </a:bodyPr>
          <a:lstStyle/>
          <a:p>
            <a:pPr marL="342900" lvl="1" algn="ctr" defTabSz="1016000"/>
            <a:r>
              <a:rPr lang="en-US" sz="1400" b="1" dirty="0" smtClean="0">
                <a:latin typeface="Times" pitchFamily="-107" charset="0"/>
              </a:rPr>
              <a:t>IEEE 802.16 Candidate Proposal for IMT-Advanced</a:t>
            </a:r>
            <a:endParaRPr lang="en-US" dirty="0" smtClean="0">
              <a:latin typeface="Times" pitchFamily="-107" charset="0"/>
            </a:endParaRPr>
          </a:p>
          <a:p>
            <a:pPr marL="114300" algn="ctr" defTabSz="1016000"/>
            <a:endParaRPr lang="en-US" dirty="0">
              <a:latin typeface="Times" pitchFamily="-107" charset="0"/>
            </a:endParaRPr>
          </a:p>
          <a:p>
            <a:pPr marL="114300" defTabSz="1016000"/>
            <a:r>
              <a:rPr lang="en-US" b="1" dirty="0">
                <a:latin typeface="Times" pitchFamily="-107" charset="0"/>
              </a:rPr>
              <a:t>IEEE 802.16 Presentation Submission Template (Rev. 9.1)</a:t>
            </a:r>
            <a:r>
              <a:rPr lang="en-US" dirty="0">
                <a:latin typeface="Times" pitchFamily="-107" charset="0"/>
              </a:rPr>
              <a:t> </a:t>
            </a:r>
          </a:p>
          <a:p>
            <a:pPr marL="114300" defTabSz="1016000"/>
            <a:r>
              <a:rPr lang="en-US" dirty="0">
                <a:latin typeface="Times" pitchFamily="-107" charset="0"/>
              </a:rPr>
              <a:t>Document Number:</a:t>
            </a:r>
            <a:endParaRPr lang="en-US" dirty="0" smtClean="0">
              <a:latin typeface="Times" pitchFamily="-107" charset="0"/>
            </a:endParaRPr>
          </a:p>
          <a:p>
            <a:pPr marL="342900" lvl="1" defTabSz="1016000"/>
            <a:r>
              <a:rPr lang="en-US" smtClean="0">
                <a:latin typeface="Times" pitchFamily="-107" charset="0"/>
              </a:rPr>
              <a:t>IEEE </a:t>
            </a:r>
            <a:r>
              <a:rPr lang="en-US" smtClean="0">
                <a:latin typeface="Times" pitchFamily="-107" charset="0"/>
              </a:rPr>
              <a:t>L802.16-09/0114r2</a:t>
            </a:r>
            <a:endParaRPr lang="en-US" dirty="0" smtClean="0">
              <a:latin typeface="Times" pitchFamily="-107" charset="0"/>
            </a:endParaRPr>
          </a:p>
          <a:p>
            <a:pPr marL="114300" defTabSz="1016000"/>
            <a:r>
              <a:rPr lang="en-US" dirty="0">
                <a:latin typeface="Times" pitchFamily="-107" charset="0"/>
              </a:rPr>
              <a:t>Date Submitted:</a:t>
            </a:r>
            <a:endParaRPr lang="en-US" dirty="0" smtClean="0">
              <a:latin typeface="Times" pitchFamily="-107" charset="0"/>
            </a:endParaRPr>
          </a:p>
          <a:p>
            <a:pPr marL="342900" lvl="1" defTabSz="1016000"/>
            <a:r>
              <a:rPr lang="en-US" dirty="0" smtClean="0">
                <a:latin typeface="Times" pitchFamily="-107" charset="0"/>
              </a:rPr>
              <a:t>2009</a:t>
            </a:r>
            <a:r>
              <a:rPr lang="en-US" dirty="0">
                <a:latin typeface="Times" pitchFamily="-107" charset="0"/>
              </a:rPr>
              <a:t>-</a:t>
            </a:r>
            <a:r>
              <a:rPr lang="en-US" dirty="0" smtClean="0">
                <a:latin typeface="Times" pitchFamily="-107" charset="0"/>
              </a:rPr>
              <a:t>09-23</a:t>
            </a:r>
          </a:p>
          <a:p>
            <a:pPr marL="114300" defTabSz="1016000"/>
            <a:r>
              <a:rPr lang="en-US" dirty="0">
                <a:latin typeface="Times" pitchFamily="-107" charset="0"/>
              </a:rPr>
              <a:t>Source:</a:t>
            </a:r>
          </a:p>
          <a:p>
            <a:pPr marL="342900" lvl="1" defTabSz="1016000"/>
            <a:r>
              <a:rPr lang="en-US" dirty="0" smtClean="0">
                <a:latin typeface="Times" pitchFamily="-107" charset="0"/>
              </a:rPr>
              <a:t>ITU-R Liaison Group</a:t>
            </a:r>
            <a:r>
              <a:rPr lang="en-US" dirty="0">
                <a:latin typeface="Times" pitchFamily="-107" charset="0"/>
              </a:rPr>
              <a:t>			Voice:	</a:t>
            </a:r>
          </a:p>
          <a:p>
            <a:pPr marL="342900" lvl="1" defTabSz="1016000"/>
            <a:r>
              <a:rPr lang="en-US" dirty="0" smtClean="0">
                <a:latin typeface="Times" pitchFamily="-107" charset="0"/>
              </a:rPr>
              <a:t>	</a:t>
            </a:r>
            <a:r>
              <a:rPr lang="en-US" dirty="0">
                <a:latin typeface="Times" pitchFamily="-107" charset="0"/>
              </a:rPr>
              <a:t>			E-mail:	</a:t>
            </a:r>
          </a:p>
          <a:p>
            <a:pPr marL="342900" lvl="1" defTabSz="1016000"/>
            <a:r>
              <a:rPr lang="en-US" dirty="0">
                <a:latin typeface="Times" pitchFamily="-107" charset="0"/>
              </a:rPr>
              <a:t>			</a:t>
            </a:r>
          </a:p>
          <a:p>
            <a:pPr marL="114300" defTabSz="1016000"/>
            <a:r>
              <a:rPr lang="en-US" dirty="0" smtClean="0">
                <a:latin typeface="Times" pitchFamily="-107" charset="0"/>
              </a:rPr>
              <a:t>Re</a:t>
            </a:r>
            <a:r>
              <a:rPr lang="en-US" dirty="0">
                <a:latin typeface="Times" pitchFamily="-107" charset="0"/>
              </a:rPr>
              <a:t>:</a:t>
            </a:r>
            <a:endParaRPr lang="en-US" dirty="0" smtClean="0">
              <a:latin typeface="Times" pitchFamily="-107" charset="0"/>
            </a:endParaRPr>
          </a:p>
          <a:p>
            <a:pPr marL="342900" lvl="1" defTabSz="1016000">
              <a:buFont typeface="Arial"/>
              <a:buChar char="•"/>
            </a:pPr>
            <a:r>
              <a:rPr lang="en-US" dirty="0" smtClean="0">
                <a:latin typeface="Times" pitchFamily="-107" charset="0"/>
              </a:rPr>
              <a:t>ITU-R 3rd Workshop on IMT-Advanced </a:t>
            </a:r>
            <a:r>
              <a:rPr lang="en-US" dirty="0" smtClean="0">
                <a:latin typeface="Times" pitchFamily="-107" charset="0"/>
                <a:hlinkClick r:id="rId2"/>
              </a:rPr>
              <a:t>http://groups.itu.int/Default.aspx?tabid=574</a:t>
            </a:r>
            <a:endParaRPr lang="en-US" dirty="0" smtClean="0">
              <a:latin typeface="Times" pitchFamily="-107" charset="0"/>
            </a:endParaRPr>
          </a:p>
          <a:p>
            <a:pPr marL="342900" lvl="1" defTabSz="1016000">
              <a:buFont typeface="Arial"/>
              <a:buChar char="•"/>
            </a:pPr>
            <a:r>
              <a:rPr lang="en-US" dirty="0" smtClean="0">
                <a:latin typeface="Times" pitchFamily="-107" charset="0"/>
              </a:rPr>
              <a:t>IEEE L802.16-09/0077r2 (“Intention to participate in 3rd Workshop on IMT-Advanced”) &lt;</a:t>
            </a:r>
            <a:r>
              <a:rPr lang="en-US" dirty="0" smtClean="0">
                <a:latin typeface="Times" pitchFamily="-107" charset="0"/>
                <a:hlinkClick r:id="rId3"/>
              </a:rPr>
              <a:t>http://ieee802.org/16/liaison/#09_0077</a:t>
            </a:r>
            <a:r>
              <a:rPr lang="en-US" dirty="0" smtClean="0">
                <a:latin typeface="Times" pitchFamily="-107" charset="0"/>
              </a:rPr>
              <a:t>&gt;</a:t>
            </a:r>
          </a:p>
          <a:p>
            <a:pPr marL="114300" defTabSz="1016000"/>
            <a:r>
              <a:rPr lang="en-US" dirty="0">
                <a:latin typeface="Times" pitchFamily="-107" charset="0"/>
              </a:rPr>
              <a:t>Base Contribution:</a:t>
            </a:r>
          </a:p>
          <a:p>
            <a:pPr marL="342900" lvl="1" defTabSz="1016000"/>
            <a:r>
              <a:rPr lang="en-US" dirty="0" smtClean="0">
                <a:latin typeface="Times" pitchFamily="-107" charset="0"/>
              </a:rPr>
              <a:t>[none]</a:t>
            </a:r>
            <a:endParaRPr lang="en-US" dirty="0">
              <a:latin typeface="Times" pitchFamily="-107" charset="0"/>
            </a:endParaRPr>
          </a:p>
          <a:p>
            <a:pPr marL="114300" defTabSz="1016000"/>
            <a:r>
              <a:rPr lang="en-US" dirty="0">
                <a:latin typeface="Times" pitchFamily="-107" charset="0"/>
              </a:rPr>
              <a:t>Purpose:</a:t>
            </a:r>
          </a:p>
          <a:p>
            <a:pPr marL="342900" lvl="1" defTabSz="1016000"/>
            <a:r>
              <a:rPr lang="en-US" dirty="0">
                <a:latin typeface="Times" pitchFamily="-107" charset="0"/>
              </a:rPr>
              <a:t>[Description of what </a:t>
            </a:r>
            <a:r>
              <a:rPr lang="en-US" i="1" dirty="0">
                <a:latin typeface="Times" pitchFamily="-107" charset="0"/>
              </a:rPr>
              <a:t>specific</a:t>
            </a:r>
            <a:r>
              <a:rPr lang="en-US" dirty="0">
                <a:latin typeface="Times" pitchFamily="-107" charset="0"/>
              </a:rPr>
              <a:t> action is requested of the 802.16 Working Group or subgroup.]</a:t>
            </a:r>
          </a:p>
          <a:p>
            <a:pPr marL="114300" defTabSz="1016000"/>
            <a:r>
              <a:rPr lang="en-US" dirty="0">
                <a:latin typeface="Times" pitchFamily="-107" charset="0"/>
              </a:rPr>
              <a:t>Notice:</a:t>
            </a:r>
          </a:p>
          <a:p>
            <a:pPr marL="342900" lvl="1" defTabSz="1016000"/>
            <a:r>
              <a:rPr lang="en-US" sz="1000" i="1" dirty="0">
                <a:latin typeface="Times" pitchFamily="-107" charset="0"/>
              </a:rPr>
              <a:t>This document does not represent the agreed views of the IEEE 802.16 Working Group or any of its subgroups</a:t>
            </a:r>
            <a:r>
              <a:rPr lang="en-US" sz="1000" dirty="0">
                <a:latin typeface="Times" pitchFamily="-107" charset="0"/>
              </a:rPr>
              <a:t>. It represents only the views of the participants listed in the “</a:t>
            </a:r>
            <a:r>
              <a:rPr lang="en-US" sz="1000" dirty="0" err="1">
                <a:latin typeface="Times" pitchFamily="-107" charset="0"/>
              </a:rPr>
              <a:t>Source(s</a:t>
            </a:r>
            <a:r>
              <a:rPr lang="en-US" sz="1000" dirty="0">
                <a:latin typeface="Times" pitchFamily="-107" charset="0"/>
              </a:rPr>
              <a:t>)” field above. It is offered as a basis for discussion. It is not binding on the </a:t>
            </a:r>
            <a:r>
              <a:rPr lang="en-US" sz="1000" dirty="0" err="1">
                <a:latin typeface="Times" pitchFamily="-107" charset="0"/>
              </a:rPr>
              <a:t>contributor(s</a:t>
            </a:r>
            <a:r>
              <a:rPr lang="en-US" sz="1000" dirty="0">
                <a:latin typeface="Times" pitchFamily="-107" charset="0"/>
              </a:rPr>
              <a:t>), who </a:t>
            </a:r>
            <a:r>
              <a:rPr lang="en-US" sz="1000" dirty="0" err="1">
                <a:latin typeface="Times" pitchFamily="-107" charset="0"/>
              </a:rPr>
              <a:t>reserve(s</a:t>
            </a:r>
            <a:r>
              <a:rPr lang="en-US" sz="1000" dirty="0">
                <a:latin typeface="Times" pitchFamily="-107" charset="0"/>
              </a:rPr>
              <a:t>) the right to add, amend or withdraw material contained herein.	</a:t>
            </a:r>
          </a:p>
          <a:p>
            <a:pPr marL="114300" defTabSz="1016000"/>
            <a:r>
              <a:rPr lang="en-US" dirty="0">
                <a:latin typeface="Times" pitchFamily="-107" charset="0"/>
              </a:rPr>
              <a:t>Release:</a:t>
            </a:r>
          </a:p>
          <a:p>
            <a:pPr marL="342900" lvl="1" defTabSz="1016000"/>
            <a:r>
              <a:rPr lang="en-US" sz="1000" dirty="0">
                <a:latin typeface="Times" pitchFamily="-107" charset="0"/>
              </a:rPr>
              <a:t>The contributor grants a free, irrevocable license to the IEEE to incorporate material contained in this contribution, and any modifications thereof, in the creation of an IEEE Standards publication; to copyright in the IEEE’s name any IEEE Standards publication even though it may include portions of this contribution; and at the IEEE’s sole discretion to permit others to reproduce in whole or in part the resulting IEEE Standards publication. The contributor also acknowledges and accepts that this contribution may be made public by IEEE 802.16.</a:t>
            </a:r>
            <a:r>
              <a:rPr lang="en-US" dirty="0">
                <a:latin typeface="Times" pitchFamily="-107" charset="0"/>
              </a:rPr>
              <a:t>	</a:t>
            </a:r>
          </a:p>
          <a:p>
            <a:pPr marL="114300" defTabSz="1016000"/>
            <a:r>
              <a:rPr lang="en-US" dirty="0">
                <a:latin typeface="Times" pitchFamily="-107" charset="0"/>
              </a:rPr>
              <a:t>Patent Policy:</a:t>
            </a:r>
          </a:p>
          <a:p>
            <a:pPr marL="342900" lvl="1" defTabSz="1016000"/>
            <a:r>
              <a:rPr lang="en-US" sz="1000" dirty="0">
                <a:latin typeface="Times" pitchFamily="-107" charset="0"/>
              </a:rPr>
              <a:t>The contributor is familiar with the IEEE-SA Patent Policy and Procedures:</a:t>
            </a:r>
          </a:p>
          <a:p>
            <a:pPr marL="2006600" lvl="3" defTabSz="1016000"/>
            <a:r>
              <a:rPr lang="en-US" sz="1000" dirty="0">
                <a:latin typeface="Times" pitchFamily="-107" charset="0"/>
              </a:rPr>
              <a:t>&lt;</a:t>
            </a:r>
            <a:r>
              <a:rPr lang="en-US" sz="1000" dirty="0">
                <a:solidFill>
                  <a:srgbClr val="0000FF"/>
                </a:solidFill>
                <a:latin typeface="Times" pitchFamily="-107" charset="0"/>
              </a:rPr>
              <a:t>http://standards.ieee.org/guides/bylaws/sect6-7</a:t>
            </a:r>
            <a:r>
              <a:rPr lang="en-US" sz="1000" dirty="0">
                <a:solidFill>
                  <a:srgbClr val="0000FF"/>
                </a:solidFill>
                <a:latin typeface="Times" pitchFamily="-107" charset="0"/>
                <a:hlinkClick r:id="rId4"/>
              </a:rPr>
              <a:t>.html#6</a:t>
            </a:r>
            <a:r>
              <a:rPr lang="en-US" sz="1000" dirty="0">
                <a:latin typeface="Times" pitchFamily="-107" charset="0"/>
              </a:rPr>
              <a:t>&gt; and &lt;</a:t>
            </a:r>
            <a:r>
              <a:rPr lang="en-US" sz="1000" dirty="0">
                <a:solidFill>
                  <a:srgbClr val="0000FF"/>
                </a:solidFill>
                <a:latin typeface="Times" pitchFamily="-107" charset="0"/>
              </a:rPr>
              <a:t>http://standards.ieee.org/guides/opman/</a:t>
            </a:r>
            <a:r>
              <a:rPr lang="en-US" sz="1000" dirty="0">
                <a:solidFill>
                  <a:srgbClr val="0000FF"/>
                </a:solidFill>
                <a:latin typeface="Times" pitchFamily="-107" charset="0"/>
                <a:hlinkClick r:id="rId5"/>
              </a:rPr>
              <a:t>sect6.html#6.3</a:t>
            </a:r>
            <a:r>
              <a:rPr lang="en-US" sz="1000" dirty="0">
                <a:latin typeface="Times" pitchFamily="-107" charset="0"/>
              </a:rPr>
              <a:t>&gt;.</a:t>
            </a:r>
          </a:p>
          <a:p>
            <a:pPr marL="342900" lvl="1" defTabSz="1016000"/>
            <a:r>
              <a:rPr lang="en-US" sz="1000" dirty="0">
                <a:latin typeface="Times" pitchFamily="-107" charset="0"/>
              </a:rPr>
              <a:t>Further information is located at &lt;</a:t>
            </a:r>
            <a:r>
              <a:rPr lang="en-US" sz="1000" dirty="0">
                <a:solidFill>
                  <a:srgbClr val="0000FF"/>
                </a:solidFill>
                <a:latin typeface="Times" pitchFamily="-107" charset="0"/>
                <a:hlinkClick r:id="rId6"/>
              </a:rPr>
              <a:t>http://standards.ieee.org/board/pat/pat-material.html</a:t>
            </a:r>
            <a:r>
              <a:rPr lang="en-US" sz="1000" dirty="0">
                <a:latin typeface="Times" pitchFamily="-107" charset="0"/>
              </a:rPr>
              <a:t>&gt; and &lt;</a:t>
            </a:r>
            <a:r>
              <a:rPr lang="en-US" sz="1000" dirty="0">
                <a:solidFill>
                  <a:srgbClr val="0000FF"/>
                </a:solidFill>
                <a:latin typeface="Times" pitchFamily="-107" charset="0"/>
                <a:hlinkClick r:id="rId7"/>
              </a:rPr>
              <a:t>http://standards.ieee.org/board/pat</a:t>
            </a:r>
            <a:r>
              <a:rPr lang="en-US" sz="1000" dirty="0">
                <a:latin typeface="Times" pitchFamily="-107" charset="0"/>
                <a:hlinkClick r:id="rId7"/>
              </a:rPr>
              <a:t> </a:t>
            </a:r>
            <a:r>
              <a:rPr lang="en-US" sz="1000" dirty="0">
                <a:latin typeface="Times" pitchFamily="-107" charset="0"/>
              </a:rPr>
              <a:t>&gt;.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Participation in IEEE 802.16m Development</a:t>
            </a:r>
            <a:endParaRPr lang="en-US" dirty="0"/>
          </a:p>
        </p:txBody>
      </p:sp>
      <p:sp>
        <p:nvSpPr>
          <p:cNvPr id="3" name="Content Placeholder 2"/>
          <p:cNvSpPr>
            <a:spLocks noGrp="1"/>
          </p:cNvSpPr>
          <p:nvPr>
            <p:ph idx="1"/>
          </p:nvPr>
        </p:nvSpPr>
        <p:spPr/>
        <p:txBody>
          <a:bodyPr/>
          <a:lstStyle/>
          <a:p>
            <a:pPr marL="342900" lvl="1" indent="-342900">
              <a:buFontTx/>
              <a:buChar char="•"/>
            </a:pPr>
            <a:r>
              <a:rPr lang="en-US" dirty="0" smtClean="0">
                <a:ea typeface="Geneva" pitchFamily="-107" charset="0"/>
                <a:cs typeface="Geneva" pitchFamily="-107" charset="0"/>
              </a:rPr>
              <a:t>Since 802.16m project began, 802.16 WG participation includes: </a:t>
            </a:r>
          </a:p>
          <a:p>
            <a:pPr marL="685800" lvl="2" indent="-342900"/>
            <a:r>
              <a:rPr lang="en-US" dirty="0" smtClean="0">
                <a:ea typeface="Geneva" pitchFamily="-107" charset="0"/>
                <a:cs typeface="Geneva" pitchFamily="-107" charset="0"/>
              </a:rPr>
              <a:t>Over 1200 individuals </a:t>
            </a:r>
          </a:p>
          <a:p>
            <a:pPr marL="685800" lvl="2" indent="-342900"/>
            <a:r>
              <a:rPr lang="en-US" dirty="0" smtClean="0">
                <a:ea typeface="Geneva" pitchFamily="-107" charset="0"/>
                <a:cs typeface="Geneva" pitchFamily="-107" charset="0"/>
              </a:rPr>
              <a:t>From about 240 organizations </a:t>
            </a:r>
          </a:p>
          <a:p>
            <a:pPr marL="685800" lvl="2" indent="-342900"/>
            <a:r>
              <a:rPr lang="en-US" dirty="0" smtClean="0">
                <a:ea typeface="Geneva" pitchFamily="-107" charset="0"/>
                <a:cs typeface="Geneva" pitchFamily="-107" charset="0"/>
              </a:rPr>
              <a:t>From 23 countries</a:t>
            </a:r>
          </a:p>
          <a:p>
            <a:pPr marL="342900" lvl="1" indent="-342900">
              <a:buFontTx/>
              <a:buChar char="•"/>
            </a:pPr>
            <a:r>
              <a:rPr lang="en-US" dirty="0" smtClean="0">
                <a:ea typeface="Geneva" pitchFamily="-107" charset="0"/>
                <a:cs typeface="Geneva" pitchFamily="-107" charset="0"/>
              </a:rPr>
              <a:t>Contributed documents to 802.16m Task Group</a:t>
            </a:r>
          </a:p>
          <a:p>
            <a:pPr marL="685800" lvl="2" indent="-342900"/>
            <a:r>
              <a:rPr lang="en-US" sz="2000" dirty="0" smtClean="0">
                <a:ea typeface="Geneva" pitchFamily="-107" charset="0"/>
                <a:cs typeface="Geneva" pitchFamily="-107" charset="0"/>
              </a:rPr>
              <a:t>2007: &gt;300 documents</a:t>
            </a:r>
          </a:p>
          <a:p>
            <a:pPr marL="685800" lvl="2" indent="-342900"/>
            <a:r>
              <a:rPr lang="en-US" sz="2000" dirty="0" smtClean="0">
                <a:ea typeface="Geneva" pitchFamily="-107" charset="0"/>
                <a:cs typeface="Geneva" pitchFamily="-107" charset="0"/>
              </a:rPr>
              <a:t>2008: &gt;1600 documents</a:t>
            </a:r>
          </a:p>
          <a:p>
            <a:pPr marL="685800" lvl="2" indent="-342900"/>
            <a:r>
              <a:rPr lang="en-US" sz="2000" dirty="0" smtClean="0">
                <a:ea typeface="Geneva" pitchFamily="-107" charset="0"/>
                <a:cs typeface="Geneva" pitchFamily="-107" charset="0"/>
              </a:rPr>
              <a:t>2009: &gt; 2200 documents</a:t>
            </a:r>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ea typeface="Geneva" pitchFamily="-107" charset="0"/>
                <a:cs typeface="Geneva" pitchFamily="-107" charset="0"/>
              </a:rPr>
              <a:t>IEEE 802.16m Development Documents</a:t>
            </a:r>
          </a:p>
        </p:txBody>
      </p:sp>
      <p:sp>
        <p:nvSpPr>
          <p:cNvPr id="34819" name="Content Placeholder 2"/>
          <p:cNvSpPr>
            <a:spLocks noGrp="1"/>
          </p:cNvSpPr>
          <p:nvPr>
            <p:ph idx="1"/>
          </p:nvPr>
        </p:nvSpPr>
        <p:spPr>
          <a:xfrm>
            <a:off x="457200" y="1371600"/>
            <a:ext cx="8229600" cy="5257800"/>
          </a:xfrm>
        </p:spPr>
        <p:txBody>
          <a:bodyPr/>
          <a:lstStyle/>
          <a:p>
            <a:pPr indent="0">
              <a:buFont typeface="Arial" pitchFamily="-106" charset="0"/>
              <a:buNone/>
              <a:defRPr/>
            </a:pPr>
            <a:r>
              <a:rPr lang="en-US" dirty="0" smtClean="0"/>
              <a:t>Background documents prior to development of 802.16m draft standard:</a:t>
            </a:r>
          </a:p>
          <a:p>
            <a:pPr lvl="1">
              <a:buFont typeface="Arial" pitchFamily="-106" charset="0"/>
              <a:buChar char="•"/>
              <a:defRPr/>
            </a:pPr>
            <a:r>
              <a:rPr lang="en-US" dirty="0" smtClean="0"/>
              <a:t>Evaluation Methodology Document (EMD)</a:t>
            </a:r>
          </a:p>
          <a:p>
            <a:pPr lvl="1">
              <a:buFont typeface="Arial" pitchFamily="-106" charset="0"/>
              <a:buChar char="•"/>
              <a:defRPr/>
            </a:pPr>
            <a:r>
              <a:rPr lang="en-US" dirty="0" smtClean="0"/>
              <a:t>System Requirements Document (SRD)</a:t>
            </a:r>
          </a:p>
          <a:p>
            <a:pPr lvl="2">
              <a:buFont typeface="Arial" pitchFamily="-106" charset="0"/>
              <a:buChar char="•"/>
              <a:defRPr/>
            </a:pPr>
            <a:r>
              <a:rPr lang="en-US" dirty="0" smtClean="0"/>
              <a:t>Stage 1</a:t>
            </a:r>
          </a:p>
          <a:p>
            <a:pPr lvl="1">
              <a:buFont typeface="Arial" pitchFamily="-106" charset="0"/>
              <a:buChar char="•"/>
              <a:defRPr/>
            </a:pPr>
            <a:r>
              <a:rPr lang="en-US" dirty="0" smtClean="0"/>
              <a:t>System Description Document (SDD)</a:t>
            </a:r>
          </a:p>
          <a:p>
            <a:pPr lvl="2">
              <a:buFont typeface="Arial" pitchFamily="-106" charset="0"/>
              <a:buChar char="•"/>
              <a:defRPr/>
            </a:pPr>
            <a:r>
              <a:rPr lang="en-US" dirty="0" smtClean="0"/>
              <a:t>Stage 2</a:t>
            </a:r>
          </a:p>
          <a:p>
            <a:pPr>
              <a:buFont typeface="Arial" pitchFamily="-106" charset="0"/>
              <a:buChar char="•"/>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ea typeface="Geneva" pitchFamily="-107" charset="0"/>
                <a:cs typeface="Geneva" pitchFamily="-107" charset="0"/>
              </a:rPr>
              <a:t>IEEE 802.16m Evaluation Methodology Document (EMD)</a:t>
            </a:r>
          </a:p>
        </p:txBody>
      </p:sp>
      <p:sp>
        <p:nvSpPr>
          <p:cNvPr id="37891" name="Content Placeholder 2"/>
          <p:cNvSpPr>
            <a:spLocks noGrp="1"/>
          </p:cNvSpPr>
          <p:nvPr>
            <p:ph idx="1"/>
          </p:nvPr>
        </p:nvSpPr>
        <p:spPr>
          <a:xfrm>
            <a:off x="457200" y="1600200"/>
            <a:ext cx="8229600" cy="5257800"/>
          </a:xfrm>
        </p:spPr>
        <p:txBody>
          <a:bodyPr/>
          <a:lstStyle/>
          <a:p>
            <a:r>
              <a:rPr lang="en-US" dirty="0" smtClean="0">
                <a:ea typeface="Geneva" pitchFamily="-107" charset="0"/>
                <a:cs typeface="Geneva" pitchFamily="-107" charset="0"/>
              </a:rPr>
              <a:t>Defines link-level and system-level simulation models and associated parameters for evaluation and comparison of technologies for IEEE 802.16m</a:t>
            </a:r>
          </a:p>
          <a:p>
            <a:r>
              <a:rPr lang="en-US" dirty="0" smtClean="0">
                <a:ea typeface="Geneva" pitchFamily="-107" charset="0"/>
                <a:cs typeface="Geneva" pitchFamily="-107" charset="0"/>
              </a:rPr>
              <a:t>Highly detailed (199 pages)</a:t>
            </a:r>
          </a:p>
          <a:p>
            <a:r>
              <a:rPr lang="en-US" dirty="0" smtClean="0">
                <a:ea typeface="Geneva" pitchFamily="-107" charset="0"/>
                <a:cs typeface="Geneva" pitchFamily="-107" charset="0"/>
              </a:rPr>
              <a:t>Mostly aligned with IMT-Advanced evaluation methodology</a:t>
            </a:r>
          </a:p>
          <a:p>
            <a:r>
              <a:rPr lang="en-US" dirty="0" smtClean="0">
                <a:ea typeface="Geneva" pitchFamily="-107" charset="0"/>
                <a:cs typeface="Geneva" pitchFamily="-107" charset="0"/>
              </a:rPr>
              <a:t>First version: March 2008</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ea typeface="Geneva" pitchFamily="-107" charset="0"/>
                <a:cs typeface="Geneva" pitchFamily="-107" charset="0"/>
              </a:rPr>
              <a:t>IEEE 802.16m System Requirements Document (SRD)</a:t>
            </a:r>
          </a:p>
        </p:txBody>
      </p:sp>
      <p:sp>
        <p:nvSpPr>
          <p:cNvPr id="38915" name="Content Placeholder 2"/>
          <p:cNvSpPr>
            <a:spLocks noGrp="1"/>
          </p:cNvSpPr>
          <p:nvPr>
            <p:ph idx="1"/>
          </p:nvPr>
        </p:nvSpPr>
        <p:spPr>
          <a:xfrm>
            <a:off x="457200" y="1417638"/>
            <a:ext cx="8229600" cy="5257800"/>
          </a:xfrm>
        </p:spPr>
        <p:txBody>
          <a:bodyPr/>
          <a:lstStyle/>
          <a:p>
            <a:r>
              <a:rPr lang="en-US" sz="2800" dirty="0" smtClean="0">
                <a:ea typeface="Geneva" pitchFamily="-107" charset="0"/>
                <a:cs typeface="Geneva" pitchFamily="-107" charset="0"/>
              </a:rPr>
              <a:t>High-level system requirements</a:t>
            </a:r>
          </a:p>
          <a:p>
            <a:pPr lvl="1"/>
            <a:r>
              <a:rPr lang="en-US" sz="2400" dirty="0" smtClean="0">
                <a:ea typeface="Geneva" pitchFamily="-107" charset="0"/>
                <a:cs typeface="Geneva" pitchFamily="-107" charset="0"/>
              </a:rPr>
              <a:t>Stage 1 Specification</a:t>
            </a:r>
          </a:p>
          <a:p>
            <a:r>
              <a:rPr lang="en-US" sz="2800" dirty="0" smtClean="0">
                <a:ea typeface="Geneva" pitchFamily="-107" charset="0"/>
                <a:cs typeface="Geneva" pitchFamily="-107" charset="0"/>
              </a:rPr>
              <a:t>SRD includes advanced features beyond IMT-Advanced requirements</a:t>
            </a:r>
          </a:p>
          <a:p>
            <a:r>
              <a:rPr lang="en-US" sz="2800" dirty="0" smtClean="0">
                <a:ea typeface="Geneva" pitchFamily="-107" charset="0"/>
                <a:cs typeface="Geneva" pitchFamily="-107" charset="0"/>
              </a:rPr>
              <a:t>First version: Jan 2007</a:t>
            </a:r>
          </a:p>
          <a:p>
            <a:r>
              <a:rPr lang="en-US" sz="2800" dirty="0" smtClean="0">
                <a:ea typeface="Geneva" pitchFamily="-107" charset="0"/>
                <a:cs typeface="Geneva" pitchFamily="-107" charset="0"/>
              </a:rPr>
              <a:t>IEEE 802.16m requirements will be evaluated according to 802.16m EMD</a:t>
            </a:r>
          </a:p>
          <a:p>
            <a:r>
              <a:rPr lang="en-US" sz="2800" dirty="0" smtClean="0">
                <a:ea typeface="Geneva" pitchFamily="-107" charset="0"/>
                <a:cs typeface="Geneva" pitchFamily="-107" charset="0"/>
              </a:rPr>
              <a:t>IMT-Advanced requirements were evaluated according to IMT-Advanced methodology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ea typeface="Geneva" pitchFamily="-107" charset="0"/>
                <a:cs typeface="Geneva" pitchFamily="-107" charset="0"/>
              </a:rPr>
              <a:t>IEEE 802.16m System Description Document (SDD)</a:t>
            </a:r>
          </a:p>
        </p:txBody>
      </p:sp>
      <p:sp>
        <p:nvSpPr>
          <p:cNvPr id="39939" name="Content Placeholder 2"/>
          <p:cNvSpPr>
            <a:spLocks noGrp="1"/>
          </p:cNvSpPr>
          <p:nvPr>
            <p:ph idx="1"/>
          </p:nvPr>
        </p:nvSpPr>
        <p:spPr>
          <a:xfrm>
            <a:off x="457200" y="1600200"/>
            <a:ext cx="8229600" cy="5257800"/>
          </a:xfrm>
        </p:spPr>
        <p:txBody>
          <a:bodyPr/>
          <a:lstStyle/>
          <a:p>
            <a:r>
              <a:rPr lang="en-US" dirty="0" smtClean="0">
                <a:ea typeface="Geneva" pitchFamily="-107" charset="0"/>
                <a:cs typeface="Geneva" pitchFamily="-107" charset="0"/>
              </a:rPr>
              <a:t>System level description of IEEE 802.16m</a:t>
            </a:r>
          </a:p>
          <a:p>
            <a:pPr lvl="1"/>
            <a:r>
              <a:rPr lang="en-US" dirty="0" smtClean="0">
                <a:ea typeface="Geneva" pitchFamily="-107" charset="0"/>
                <a:cs typeface="Geneva" pitchFamily="-107" charset="0"/>
              </a:rPr>
              <a:t>Stage 2 Specification</a:t>
            </a:r>
          </a:p>
          <a:p>
            <a:r>
              <a:rPr lang="en-US" dirty="0" smtClean="0">
                <a:ea typeface="Geneva" pitchFamily="-107" charset="0"/>
                <a:cs typeface="Geneva" pitchFamily="-107" charset="0"/>
              </a:rPr>
              <a:t>IEEE 802.16m standard is being developed in accordance with the system level description in this document</a:t>
            </a:r>
          </a:p>
          <a:p>
            <a:r>
              <a:rPr lang="en-US" dirty="0" smtClean="0">
                <a:ea typeface="Geneva" pitchFamily="-107" charset="0"/>
                <a:cs typeface="Geneva" pitchFamily="-107" charset="0"/>
              </a:rPr>
              <a:t>This document shall be maintained and may evolve.</a:t>
            </a:r>
          </a:p>
          <a:p>
            <a:r>
              <a:rPr lang="en-US" dirty="0" smtClean="0">
                <a:ea typeface="Geneva" pitchFamily="-107" charset="0"/>
                <a:cs typeface="Geneva" pitchFamily="-107" charset="0"/>
              </a:rPr>
              <a:t>First version: Jan 2008</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ea typeface="Geneva" pitchFamily="-107" charset="0"/>
                <a:cs typeface="Geneva" pitchFamily="-107" charset="0"/>
              </a:rPr>
              <a:t>IEEE 802.16m SDD: Key Topics</a:t>
            </a:r>
          </a:p>
        </p:txBody>
      </p:sp>
      <p:sp>
        <p:nvSpPr>
          <p:cNvPr id="40963" name="Content Placeholder 2"/>
          <p:cNvSpPr>
            <a:spLocks noGrp="1"/>
          </p:cNvSpPr>
          <p:nvPr>
            <p:ph idx="1"/>
          </p:nvPr>
        </p:nvSpPr>
        <p:spPr>
          <a:xfrm>
            <a:off x="457200" y="1447800"/>
            <a:ext cx="3657600" cy="4800600"/>
          </a:xfrm>
        </p:spPr>
        <p:txBody>
          <a:bodyPr/>
          <a:lstStyle/>
          <a:p>
            <a:r>
              <a:rPr lang="en-US" sz="2400" dirty="0" smtClean="0">
                <a:ea typeface="Geneva" pitchFamily="-107" charset="0"/>
                <a:cs typeface="Geneva" pitchFamily="-107" charset="0"/>
              </a:rPr>
              <a:t>Protocol Structure</a:t>
            </a:r>
          </a:p>
          <a:p>
            <a:r>
              <a:rPr lang="en-US" sz="2400" dirty="0" smtClean="0">
                <a:ea typeface="Geneva" pitchFamily="-107" charset="0"/>
                <a:cs typeface="Geneva" pitchFamily="-107" charset="0"/>
              </a:rPr>
              <a:t>Frequency Bands</a:t>
            </a:r>
          </a:p>
          <a:p>
            <a:r>
              <a:rPr lang="en-US" sz="2400" dirty="0" smtClean="0">
                <a:ea typeface="Geneva" pitchFamily="-107" charset="0"/>
                <a:cs typeface="Geneva" pitchFamily="-107" charset="0"/>
              </a:rPr>
              <a:t>Convergence </a:t>
            </a:r>
            <a:r>
              <a:rPr lang="en-US" sz="2400" dirty="0" err="1" smtClean="0">
                <a:ea typeface="Geneva" pitchFamily="-107" charset="0"/>
                <a:cs typeface="Geneva" pitchFamily="-107" charset="0"/>
              </a:rPr>
              <a:t>Sublayer</a:t>
            </a:r>
            <a:endParaRPr lang="en-US" sz="2400" dirty="0" smtClean="0">
              <a:ea typeface="Geneva" pitchFamily="-107" charset="0"/>
              <a:cs typeface="Geneva" pitchFamily="-107" charset="0"/>
            </a:endParaRPr>
          </a:p>
          <a:p>
            <a:r>
              <a:rPr lang="en-US" sz="2400" dirty="0" smtClean="0">
                <a:ea typeface="Geneva" pitchFamily="-107" charset="0"/>
                <a:cs typeface="Geneva" pitchFamily="-107" charset="0"/>
              </a:rPr>
              <a:t>Medium Access Control Layer</a:t>
            </a:r>
          </a:p>
          <a:p>
            <a:r>
              <a:rPr lang="en-US" sz="2400" dirty="0" smtClean="0">
                <a:ea typeface="Geneva" pitchFamily="-107" charset="0"/>
                <a:cs typeface="Geneva" pitchFamily="-107" charset="0"/>
              </a:rPr>
              <a:t>Physical Layer</a:t>
            </a:r>
          </a:p>
          <a:p>
            <a:r>
              <a:rPr lang="en-US" sz="2400" dirty="0" smtClean="0">
                <a:ea typeface="Geneva" pitchFamily="-107" charset="0"/>
                <a:cs typeface="Geneva" pitchFamily="-107" charset="0"/>
              </a:rPr>
              <a:t>Location Based Services</a:t>
            </a:r>
          </a:p>
          <a:p>
            <a:r>
              <a:rPr lang="en-US" sz="2400" dirty="0" smtClean="0">
                <a:ea typeface="Geneva" pitchFamily="-107" charset="0"/>
                <a:cs typeface="Geneva" pitchFamily="-107" charset="0"/>
              </a:rPr>
              <a:t>Enhanced Multicast Broadcast Service</a:t>
            </a:r>
          </a:p>
        </p:txBody>
      </p:sp>
      <p:sp>
        <p:nvSpPr>
          <p:cNvPr id="4" name="Content Placeholder 2"/>
          <p:cNvSpPr txBox="1">
            <a:spLocks/>
          </p:cNvSpPr>
          <p:nvPr/>
        </p:nvSpPr>
        <p:spPr bwMode="auto">
          <a:xfrm>
            <a:off x="4876800" y="1447800"/>
            <a:ext cx="3657600" cy="4800600"/>
          </a:xfrm>
          <a:prstGeom prst="rect">
            <a:avLst/>
          </a:prstGeom>
          <a:noFill/>
          <a:ln w="9525">
            <a:noFill/>
            <a:miter lim="800000"/>
            <a:headEnd/>
            <a:tailEnd/>
          </a:ln>
        </p:spPr>
        <p:txBody>
          <a:bodyPr>
            <a:prstTxWarp prst="textNoShape">
              <a:avLst/>
            </a:prstTxWarp>
          </a:bodyPr>
          <a:lstStyle/>
          <a:p>
            <a:pPr marL="342900" indent="-342900" defTabSz="914400" eaLnBrk="0" hangingPunct="0">
              <a:spcBef>
                <a:spcPct val="20000"/>
              </a:spcBef>
              <a:buClr>
                <a:srgbClr val="FF9933"/>
              </a:buClr>
              <a:buSzPct val="120000"/>
              <a:buFont typeface="Arial" pitchFamily="-106" charset="0"/>
              <a:buChar char="•"/>
              <a:defRPr/>
            </a:pPr>
            <a:r>
              <a:rPr lang="en-US" sz="2400" dirty="0">
                <a:latin typeface="Arial"/>
                <a:ea typeface="Geneva" pitchFamily="-109" charset="-128"/>
                <a:cs typeface="Arial"/>
              </a:rPr>
              <a:t>Multi-Hop Relay</a:t>
            </a:r>
          </a:p>
          <a:p>
            <a:pPr marL="342900" indent="-342900" defTabSz="914400" eaLnBrk="0" hangingPunct="0">
              <a:spcBef>
                <a:spcPct val="20000"/>
              </a:spcBef>
              <a:buClr>
                <a:srgbClr val="FF9933"/>
              </a:buClr>
              <a:buSzPct val="120000"/>
              <a:buFont typeface="Arial" pitchFamily="-106" charset="0"/>
              <a:buChar char="•"/>
              <a:defRPr/>
            </a:pPr>
            <a:r>
              <a:rPr lang="en-US" sz="2400" dirty="0" err="1" smtClean="0">
                <a:latin typeface="Arial"/>
                <a:ea typeface="Geneva" pitchFamily="-109" charset="-128"/>
                <a:cs typeface="Arial"/>
              </a:rPr>
              <a:t>Femto</a:t>
            </a:r>
            <a:r>
              <a:rPr lang="en-US" sz="2400" dirty="0" smtClean="0">
                <a:latin typeface="Arial"/>
                <a:ea typeface="Geneva" pitchFamily="-109" charset="-128"/>
                <a:cs typeface="Arial"/>
              </a:rPr>
              <a:t> </a:t>
            </a:r>
            <a:r>
              <a:rPr lang="en-US" sz="2400" dirty="0">
                <a:latin typeface="Arial"/>
                <a:ea typeface="Geneva" pitchFamily="-109" charset="-128"/>
                <a:cs typeface="Arial"/>
              </a:rPr>
              <a:t>BS</a:t>
            </a:r>
          </a:p>
          <a:p>
            <a:pPr marL="342900" indent="-342900" defTabSz="914400" eaLnBrk="0" hangingPunct="0">
              <a:spcBef>
                <a:spcPct val="20000"/>
              </a:spcBef>
              <a:buClr>
                <a:srgbClr val="FF9933"/>
              </a:buClr>
              <a:buSzPct val="120000"/>
              <a:buFont typeface="Arial" pitchFamily="-106" charset="0"/>
              <a:buChar char="•"/>
              <a:defRPr/>
            </a:pPr>
            <a:r>
              <a:rPr lang="en-US" sz="2400" dirty="0">
                <a:latin typeface="Arial"/>
                <a:ea typeface="Geneva" pitchFamily="-109" charset="-128"/>
                <a:cs typeface="Arial"/>
              </a:rPr>
              <a:t>Self-organization</a:t>
            </a:r>
          </a:p>
          <a:p>
            <a:pPr marL="342900" indent="-342900" defTabSz="914400" eaLnBrk="0" hangingPunct="0">
              <a:spcBef>
                <a:spcPct val="20000"/>
              </a:spcBef>
              <a:buClr>
                <a:srgbClr val="FF9933"/>
              </a:buClr>
              <a:buSzPct val="120000"/>
              <a:buFont typeface="Arial" pitchFamily="-106" charset="0"/>
              <a:buChar char="•"/>
              <a:defRPr/>
            </a:pPr>
            <a:r>
              <a:rPr lang="en-US" sz="2400" dirty="0">
                <a:latin typeface="Arial"/>
                <a:ea typeface="Geneva" pitchFamily="-109" charset="-128"/>
                <a:cs typeface="Arial"/>
              </a:rPr>
              <a:t>Multi-carrier Operation</a:t>
            </a:r>
          </a:p>
          <a:p>
            <a:pPr marL="342900" indent="-342900" defTabSz="914400" eaLnBrk="0" hangingPunct="0">
              <a:spcBef>
                <a:spcPct val="20000"/>
              </a:spcBef>
              <a:buClr>
                <a:srgbClr val="FF9933"/>
              </a:buClr>
              <a:buSzPct val="120000"/>
              <a:buFont typeface="Arial" pitchFamily="-106" charset="0"/>
              <a:buChar char="•"/>
              <a:defRPr/>
            </a:pPr>
            <a:r>
              <a:rPr lang="en-US" sz="2400" dirty="0">
                <a:latin typeface="Arial"/>
                <a:ea typeface="Geneva" pitchFamily="-109" charset="-128"/>
                <a:cs typeface="Arial"/>
              </a:rPr>
              <a:t>Interference Mitigation</a:t>
            </a:r>
          </a:p>
          <a:p>
            <a:pPr marL="342900" indent="-342900" defTabSz="914400" eaLnBrk="0" hangingPunct="0">
              <a:spcBef>
                <a:spcPct val="20000"/>
              </a:spcBef>
              <a:buClr>
                <a:srgbClr val="FF9933"/>
              </a:buClr>
              <a:buSzPct val="120000"/>
              <a:buFont typeface="Arial" pitchFamily="-106" charset="0"/>
              <a:buChar char="•"/>
              <a:defRPr/>
            </a:pPr>
            <a:r>
              <a:rPr lang="en-US" sz="2400" dirty="0">
                <a:latin typeface="Arial"/>
                <a:ea typeface="Geneva" pitchFamily="-109" charset="-128"/>
                <a:cs typeface="Arial"/>
              </a:rPr>
              <a:t>RF Requirements</a:t>
            </a:r>
          </a:p>
          <a:p>
            <a:pPr marL="342900" indent="-342900" defTabSz="914400" eaLnBrk="0" hangingPunct="0">
              <a:spcBef>
                <a:spcPct val="20000"/>
              </a:spcBef>
              <a:buClr>
                <a:srgbClr val="FF9933"/>
              </a:buClr>
              <a:buSzPct val="120000"/>
              <a:buFont typeface="Arial" pitchFamily="-106" charset="0"/>
              <a:buChar char="•"/>
              <a:defRPr/>
            </a:pPr>
            <a:r>
              <a:rPr lang="en-US" sz="2400" dirty="0">
                <a:latin typeface="Arial"/>
                <a:ea typeface="Geneva" pitchFamily="-109" charset="-128"/>
                <a:cs typeface="Arial"/>
              </a:rPr>
              <a:t>Inter-BS Synchronization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ea typeface="Geneva" pitchFamily="-107" charset="0"/>
                <a:cs typeface="Geneva" pitchFamily="-107" charset="0"/>
              </a:rPr>
              <a:t>IEEE 802.16m Draft Standard</a:t>
            </a:r>
          </a:p>
        </p:txBody>
      </p:sp>
      <p:sp>
        <p:nvSpPr>
          <p:cNvPr id="41987" name="Content Placeholder 2"/>
          <p:cNvSpPr>
            <a:spLocks noGrp="1"/>
          </p:cNvSpPr>
          <p:nvPr>
            <p:ph idx="1"/>
          </p:nvPr>
        </p:nvSpPr>
        <p:spPr>
          <a:xfrm>
            <a:off x="457200" y="1295400"/>
            <a:ext cx="8229600" cy="5257800"/>
          </a:xfrm>
        </p:spPr>
        <p:txBody>
          <a:bodyPr/>
          <a:lstStyle/>
          <a:p>
            <a:r>
              <a:rPr lang="en-US" sz="2800" dirty="0" smtClean="0">
                <a:ea typeface="Geneva" pitchFamily="-107" charset="0"/>
                <a:cs typeface="Geneva" pitchFamily="-107" charset="0"/>
              </a:rPr>
              <a:t>Started with an initial working document</a:t>
            </a:r>
          </a:p>
          <a:p>
            <a:r>
              <a:rPr lang="en-US" sz="2800" dirty="0" smtClean="0">
                <a:ea typeface="Geneva" pitchFamily="-107" charset="0"/>
                <a:cs typeface="Geneva" pitchFamily="-107" charset="0"/>
              </a:rPr>
              <a:t>Four revisions of the document toward a draft standard were created</a:t>
            </a:r>
          </a:p>
          <a:p>
            <a:r>
              <a:rPr lang="en-US" sz="2800" dirty="0" smtClean="0">
                <a:ea typeface="Geneva" pitchFamily="-107" charset="0"/>
                <a:cs typeface="Geneva" pitchFamily="-107" charset="0"/>
              </a:rPr>
              <a:t>First draft standard</a:t>
            </a:r>
          </a:p>
          <a:p>
            <a:pPr lvl="1"/>
            <a:r>
              <a:rPr lang="en-US" sz="2400" dirty="0" smtClean="0">
                <a:ea typeface="Geneva" pitchFamily="-107" charset="0"/>
                <a:cs typeface="Geneva" pitchFamily="-107" charset="0"/>
              </a:rPr>
              <a:t>July 2009 </a:t>
            </a:r>
          </a:p>
          <a:p>
            <a:pPr lvl="1"/>
            <a:r>
              <a:rPr lang="en-US" sz="2400" dirty="0" smtClean="0">
                <a:ea typeface="Geneva" pitchFamily="-107" charset="0"/>
                <a:cs typeface="Geneva" pitchFamily="-107" charset="0"/>
              </a:rPr>
              <a:t>514 pages</a:t>
            </a:r>
          </a:p>
          <a:p>
            <a:r>
              <a:rPr lang="en-US" sz="2800" dirty="0" smtClean="0">
                <a:ea typeface="Geneva" pitchFamily="-107" charset="0"/>
                <a:cs typeface="Geneva" pitchFamily="-107" charset="0"/>
              </a:rPr>
              <a:t>Began Working Group Ballot in July 2009</a:t>
            </a:r>
          </a:p>
          <a:p>
            <a:endParaRPr lang="en-US" sz="2800" dirty="0" smtClean="0">
              <a:ea typeface="Geneva" pitchFamily="-107" charset="0"/>
              <a:cs typeface="Geneva" pitchFamily="-107" charset="0"/>
            </a:endParaRPr>
          </a:p>
          <a:p>
            <a:endParaRPr lang="en-US" sz="2800" dirty="0" smtClean="0">
              <a:ea typeface="Geneva" pitchFamily="-107" charset="0"/>
              <a:cs typeface="Geneva" pitchFamily="-107"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Geneva" pitchFamily="-107" charset="0"/>
                <a:cs typeface="Geneva" pitchFamily="-107" charset="0"/>
              </a:rPr>
              <a:t>IEEE 802.16, ITU, and IMT-Advanced</a:t>
            </a:r>
            <a:br>
              <a:rPr lang="en-US" dirty="0" smtClean="0">
                <a:ea typeface="Geneva" pitchFamily="-107" charset="0"/>
                <a:cs typeface="Geneva" pitchFamily="-107" charset="0"/>
              </a:rPr>
            </a:b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z="3600" dirty="0">
                <a:ea typeface="Geneva" pitchFamily="-107" charset="0"/>
                <a:cs typeface="Geneva" pitchFamily="-107" charset="0"/>
              </a:rPr>
              <a:t>IEEE </a:t>
            </a:r>
            <a:r>
              <a:rPr lang="en-US" sz="3600" dirty="0" smtClean="0">
                <a:ea typeface="Geneva" pitchFamily="-107" charset="0"/>
                <a:cs typeface="Geneva" pitchFamily="-107" charset="0"/>
              </a:rPr>
              <a:t>802.16</a:t>
            </a:r>
            <a:r>
              <a:rPr lang="en-US" sz="3600" dirty="0">
                <a:ea typeface="Geneva" pitchFamily="-107" charset="0"/>
                <a:cs typeface="Geneva" pitchFamily="-107" charset="0"/>
              </a:rPr>
              <a:t> </a:t>
            </a:r>
            <a:r>
              <a:rPr lang="en-US" sz="3600" dirty="0" smtClean="0">
                <a:ea typeface="Geneva" pitchFamily="-107" charset="0"/>
                <a:cs typeface="Geneva" pitchFamily="-107" charset="0"/>
              </a:rPr>
              <a:t>and </a:t>
            </a:r>
            <a:r>
              <a:rPr lang="en-US" sz="3600" dirty="0">
                <a:ea typeface="Geneva" pitchFamily="-107" charset="0"/>
                <a:cs typeface="Geneva" pitchFamily="-107" charset="0"/>
              </a:rPr>
              <a:t>ITU</a:t>
            </a:r>
          </a:p>
        </p:txBody>
      </p:sp>
      <p:sp>
        <p:nvSpPr>
          <p:cNvPr id="46083" name="Content Placeholder 2"/>
          <p:cNvSpPr>
            <a:spLocks noGrp="1"/>
          </p:cNvSpPr>
          <p:nvPr>
            <p:ph idx="1"/>
          </p:nvPr>
        </p:nvSpPr>
        <p:spPr>
          <a:xfrm>
            <a:off x="457200" y="1219200"/>
            <a:ext cx="8229600" cy="5181600"/>
          </a:xfrm>
        </p:spPr>
        <p:txBody>
          <a:bodyPr/>
          <a:lstStyle/>
          <a:p>
            <a:pPr marL="279400" eaLnBrk="1" hangingPunct="1"/>
            <a:r>
              <a:rPr lang="en-US" dirty="0" smtClean="0">
                <a:ea typeface="Geneva" pitchFamily="-107" charset="0"/>
                <a:cs typeface="Geneva" pitchFamily="-107" charset="0"/>
              </a:rPr>
              <a:t>IEEE</a:t>
            </a:r>
            <a:r>
              <a:rPr lang="en-US" dirty="0">
                <a:ea typeface="Geneva" pitchFamily="-107" charset="0"/>
                <a:cs typeface="Geneva" pitchFamily="-107" charset="0"/>
              </a:rPr>
              <a:t>:</a:t>
            </a:r>
            <a:r>
              <a:rPr lang="en-US" dirty="0" smtClean="0">
                <a:ea typeface="Geneva" pitchFamily="-107" charset="0"/>
                <a:cs typeface="Geneva" pitchFamily="-107" charset="0"/>
              </a:rPr>
              <a:t> ITU-R Sector Member</a:t>
            </a:r>
          </a:p>
          <a:p>
            <a:pPr marL="617538" lvl="1" eaLnBrk="1" hangingPunct="1"/>
            <a:r>
              <a:rPr lang="en-US" dirty="0">
                <a:ea typeface="Geneva" pitchFamily="-107" charset="0"/>
                <a:cs typeface="Geneva" pitchFamily="-107" charset="0"/>
              </a:rPr>
              <a:t>“Regional &amp; other International Organizations”</a:t>
            </a:r>
          </a:p>
          <a:p>
            <a:pPr marL="279400" eaLnBrk="1" hangingPunct="1"/>
            <a:r>
              <a:rPr lang="en-US" dirty="0">
                <a:ea typeface="Geneva" pitchFamily="-107" charset="0"/>
                <a:cs typeface="Geneva" pitchFamily="-107" charset="0"/>
              </a:rPr>
              <a:t>Relevant ITU-R </a:t>
            </a:r>
            <a:r>
              <a:rPr lang="en-US" dirty="0" smtClean="0">
                <a:ea typeface="Geneva" pitchFamily="-107" charset="0"/>
                <a:cs typeface="Geneva" pitchFamily="-107" charset="0"/>
              </a:rPr>
              <a:t>Engagement</a:t>
            </a:r>
          </a:p>
          <a:p>
            <a:pPr marL="617538" lvl="1" eaLnBrk="1" hangingPunct="1"/>
            <a:r>
              <a:rPr lang="en-US" dirty="0" smtClean="0">
                <a:ea typeface="Geneva" pitchFamily="-107" charset="0"/>
                <a:cs typeface="Geneva" pitchFamily="-107" charset="0"/>
              </a:rPr>
              <a:t>Fixed Wireless </a:t>
            </a:r>
            <a:r>
              <a:rPr lang="en-US" dirty="0">
                <a:ea typeface="Geneva" pitchFamily="-107" charset="0"/>
                <a:cs typeface="Geneva" pitchFamily="-107" charset="0"/>
              </a:rPr>
              <a:t>A</a:t>
            </a:r>
            <a:r>
              <a:rPr lang="en-US" dirty="0" smtClean="0">
                <a:ea typeface="Geneva" pitchFamily="-107" charset="0"/>
                <a:cs typeface="Geneva" pitchFamily="-107" charset="0"/>
              </a:rPr>
              <a:t>ccess</a:t>
            </a:r>
            <a:endParaRPr lang="en-US" dirty="0">
              <a:ea typeface="Geneva" pitchFamily="-107" charset="0"/>
              <a:cs typeface="Geneva" pitchFamily="-107" charset="0"/>
            </a:endParaRPr>
          </a:p>
          <a:p>
            <a:pPr marL="957263" lvl="2" indent="0" eaLnBrk="1" hangingPunct="1"/>
            <a:r>
              <a:rPr lang="en-US" dirty="0">
                <a:ea typeface="Geneva" pitchFamily="-107" charset="0"/>
                <a:cs typeface="Geneva" pitchFamily="-107" charset="0"/>
              </a:rPr>
              <a:t>Rec. F.1763: IEEE 802.16 in the </a:t>
            </a:r>
            <a:r>
              <a:rPr lang="en-US" dirty="0" smtClean="0">
                <a:ea typeface="Geneva" pitchFamily="-107" charset="0"/>
                <a:cs typeface="Geneva" pitchFamily="-107" charset="0"/>
              </a:rPr>
              <a:t>Fixed Service</a:t>
            </a:r>
            <a:endParaRPr lang="en-US" dirty="0">
              <a:ea typeface="Geneva" pitchFamily="-107" charset="0"/>
              <a:cs typeface="Geneva" pitchFamily="-107" charset="0"/>
            </a:endParaRPr>
          </a:p>
          <a:p>
            <a:pPr marL="617538" lvl="1" eaLnBrk="1" hangingPunct="1"/>
            <a:r>
              <a:rPr lang="en-US" dirty="0">
                <a:ea typeface="Geneva" pitchFamily="-107" charset="0"/>
                <a:cs typeface="Geneva" pitchFamily="-107" charset="0"/>
              </a:rPr>
              <a:t>L</a:t>
            </a:r>
            <a:r>
              <a:rPr lang="en-US" dirty="0" smtClean="0">
                <a:ea typeface="Geneva" pitchFamily="-107" charset="0"/>
                <a:cs typeface="Geneva" pitchFamily="-107" charset="0"/>
              </a:rPr>
              <a:t>and Mobile </a:t>
            </a:r>
            <a:r>
              <a:rPr lang="en-US" dirty="0">
                <a:ea typeface="Geneva" pitchFamily="-107" charset="0"/>
                <a:cs typeface="Geneva" pitchFamily="-107" charset="0"/>
              </a:rPr>
              <a:t>R</a:t>
            </a:r>
            <a:r>
              <a:rPr lang="en-US" dirty="0" smtClean="0">
                <a:ea typeface="Geneva" pitchFamily="-107" charset="0"/>
                <a:cs typeface="Geneva" pitchFamily="-107" charset="0"/>
              </a:rPr>
              <a:t>adio</a:t>
            </a:r>
            <a:r>
              <a:rPr lang="en-US" dirty="0">
                <a:ea typeface="Geneva" pitchFamily="-107" charset="0"/>
                <a:cs typeface="Geneva" pitchFamily="-107" charset="0"/>
              </a:rPr>
              <a:t>:</a:t>
            </a:r>
          </a:p>
          <a:p>
            <a:pPr marL="957263" lvl="2" indent="0" eaLnBrk="1" hangingPunct="1"/>
            <a:r>
              <a:rPr lang="en-US" dirty="0">
                <a:ea typeface="Geneva" pitchFamily="-107" charset="0"/>
                <a:cs typeface="Geneva" pitchFamily="-107" charset="0"/>
              </a:rPr>
              <a:t>Rec. M.1801: IEEE 802.16 in </a:t>
            </a:r>
            <a:r>
              <a:rPr lang="en-US" dirty="0" smtClean="0">
                <a:ea typeface="Geneva" pitchFamily="-107" charset="0"/>
                <a:cs typeface="Geneva" pitchFamily="-107" charset="0"/>
              </a:rPr>
              <a:t>Mobile Service</a:t>
            </a:r>
            <a:endParaRPr lang="en-US" dirty="0">
              <a:ea typeface="Geneva" pitchFamily="-107" charset="0"/>
              <a:cs typeface="Geneva" pitchFamily="-107" charset="0"/>
            </a:endParaRPr>
          </a:p>
          <a:p>
            <a:pPr marL="617538" lvl="1" eaLnBrk="1" hangingPunct="1"/>
            <a:r>
              <a:rPr lang="en-US" dirty="0">
                <a:ea typeface="Geneva" pitchFamily="-107" charset="0"/>
                <a:cs typeface="Geneva" pitchFamily="-107" charset="0"/>
              </a:rPr>
              <a:t>IMT-2000</a:t>
            </a:r>
          </a:p>
          <a:p>
            <a:pPr marL="617538" lvl="1" eaLnBrk="1" hangingPunct="1"/>
            <a:r>
              <a:rPr lang="en-US" dirty="0">
                <a:ea typeface="Geneva" pitchFamily="-107" charset="0"/>
                <a:cs typeface="Geneva" pitchFamily="-107" charset="0"/>
              </a:rPr>
              <a:t>IMT-Advanced</a:t>
            </a:r>
          </a:p>
          <a:p>
            <a:pPr marL="279400"/>
            <a:endParaRPr lang="en-US" dirty="0">
              <a:ea typeface="Geneva" pitchFamily="-107" charset="0"/>
              <a:cs typeface="Geneva" pitchFamily="-107"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smtClean="0">
                <a:ea typeface="Geneva" pitchFamily="-107" charset="0"/>
                <a:cs typeface="Geneva" pitchFamily="-107" charset="0"/>
              </a:rPr>
              <a:t>IEEE 802.16 and IMT-2000</a:t>
            </a:r>
          </a:p>
        </p:txBody>
      </p:sp>
      <p:sp>
        <p:nvSpPr>
          <p:cNvPr id="47107" name="Content Placeholder 2"/>
          <p:cNvSpPr>
            <a:spLocks noGrp="1"/>
          </p:cNvSpPr>
          <p:nvPr>
            <p:ph idx="1"/>
          </p:nvPr>
        </p:nvSpPr>
        <p:spPr/>
        <p:txBody>
          <a:bodyPr/>
          <a:lstStyle/>
          <a:p>
            <a:r>
              <a:rPr lang="en-US" sz="2800" dirty="0" smtClean="0">
                <a:ea typeface="Geneva" pitchFamily="-107" charset="0"/>
                <a:cs typeface="Geneva" pitchFamily="-107" charset="0"/>
              </a:rPr>
              <a:t>M.1457 Rev. 7 (2007) adds “OFDMA TDD WMAN”</a:t>
            </a:r>
          </a:p>
          <a:p>
            <a:pPr lvl="1"/>
            <a:r>
              <a:rPr lang="en-US" sz="2400" dirty="0" smtClean="0">
                <a:ea typeface="Geneva" pitchFamily="-107" charset="0"/>
                <a:cs typeface="Geneva" pitchFamily="-107" charset="0"/>
              </a:rPr>
              <a:t>Based on IEEE Std 802.16 (including 802.16e)</a:t>
            </a:r>
          </a:p>
          <a:p>
            <a:pPr lvl="1"/>
            <a:r>
              <a:rPr lang="en-US" sz="2400" dirty="0" smtClean="0">
                <a:ea typeface="Geneva" pitchFamily="-107" charset="0"/>
                <a:cs typeface="Geneva" pitchFamily="-107" charset="0"/>
              </a:rPr>
              <a:t>Implementation profile developed by WiMAX Forum</a:t>
            </a:r>
          </a:p>
          <a:p>
            <a:r>
              <a:rPr lang="en-US" sz="2800" dirty="0" smtClean="0">
                <a:ea typeface="Geneva" pitchFamily="-107" charset="0"/>
                <a:cs typeface="Geneva" pitchFamily="-107" charset="0"/>
              </a:rPr>
              <a:t>M.1457 Rev. 9 (2009) completed by WP 5D</a:t>
            </a:r>
          </a:p>
          <a:p>
            <a:pPr lvl="1"/>
            <a:r>
              <a:rPr lang="en-US" sz="2400" dirty="0" smtClean="0">
                <a:ea typeface="Geneva" pitchFamily="-107" charset="0"/>
                <a:cs typeface="Geneva" pitchFamily="-107" charset="0"/>
              </a:rPr>
              <a:t>Updates reference to IEEE Std 802.16-2009</a:t>
            </a:r>
          </a:p>
          <a:p>
            <a:pPr lvl="1"/>
            <a:r>
              <a:rPr lang="en-US" sz="2400" dirty="0" smtClean="0">
                <a:ea typeface="Geneva" pitchFamily="-107" charset="0"/>
                <a:cs typeface="Geneva" pitchFamily="-107" charset="0"/>
              </a:rPr>
              <a:t>Includes FDD as well as TDD updates</a:t>
            </a:r>
          </a:p>
          <a:p>
            <a:endParaRPr lang="en-US" sz="2800" dirty="0" smtClean="0">
              <a:ea typeface="Geneva" pitchFamily="-107" charset="0"/>
              <a:cs typeface="Geneva" pitchFamily="-107"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81000" y="685800"/>
            <a:ext cx="8382000" cy="5715000"/>
          </a:xfrm>
        </p:spPr>
        <p:txBody>
          <a:bodyPr>
            <a:noAutofit/>
          </a:bodyPr>
          <a:lstStyle/>
          <a:p>
            <a:pPr>
              <a:defRPr/>
            </a:pPr>
            <a:r>
              <a:rPr lang="en-US" sz="4800" dirty="0" smtClean="0">
                <a:latin typeface="Arial"/>
                <a:ea typeface="Geneva" pitchFamily="-106" charset="0"/>
                <a:cs typeface="Geneva" pitchFamily="-106" charset="0"/>
              </a:rPr>
              <a:t>IEEE 802.16</a:t>
            </a:r>
            <a:br>
              <a:rPr lang="en-US" sz="4800" dirty="0" smtClean="0">
                <a:latin typeface="Arial"/>
                <a:ea typeface="Geneva" pitchFamily="-106" charset="0"/>
                <a:cs typeface="Geneva" pitchFamily="-106" charset="0"/>
              </a:rPr>
            </a:br>
            <a:r>
              <a:rPr lang="en-US" sz="4800" dirty="0" smtClean="0">
                <a:latin typeface="Arial"/>
                <a:ea typeface="Geneva" pitchFamily="-106" charset="0"/>
                <a:cs typeface="Geneva" pitchFamily="-106" charset="0"/>
              </a:rPr>
              <a:t>Candidate Proposal </a:t>
            </a:r>
            <a:br>
              <a:rPr lang="en-US" sz="4800" dirty="0" smtClean="0">
                <a:latin typeface="Arial"/>
                <a:ea typeface="Geneva" pitchFamily="-106" charset="0"/>
                <a:cs typeface="Geneva" pitchFamily="-106" charset="0"/>
              </a:rPr>
            </a:br>
            <a:r>
              <a:rPr lang="en-US" sz="4800" dirty="0" smtClean="0">
                <a:latin typeface="Arial"/>
                <a:ea typeface="Geneva" pitchFamily="-106" charset="0"/>
                <a:cs typeface="Geneva" pitchFamily="-106" charset="0"/>
              </a:rPr>
              <a:t>for IMT-Advanced </a:t>
            </a:r>
            <a:r>
              <a:rPr lang="en-US" sz="3600" dirty="0" smtClean="0">
                <a:latin typeface="Arial"/>
                <a:ea typeface="Geneva" pitchFamily="-106" charset="0"/>
                <a:cs typeface="Geneva" pitchFamily="-106" charset="0"/>
              </a:rPr>
              <a:t/>
            </a:r>
            <a:br>
              <a:rPr lang="en-US" sz="3600" dirty="0" smtClean="0">
                <a:latin typeface="Arial"/>
                <a:ea typeface="Geneva" pitchFamily="-106" charset="0"/>
                <a:cs typeface="Geneva" pitchFamily="-106" charset="0"/>
              </a:rPr>
            </a:br>
            <a:r>
              <a:rPr lang="en-US" sz="3600" dirty="0" smtClean="0">
                <a:latin typeface="Arial"/>
                <a:ea typeface="Geneva" pitchFamily="-106" charset="0"/>
                <a:cs typeface="Geneva" pitchFamily="-106" charset="0"/>
              </a:rPr>
              <a:t/>
            </a:r>
            <a:br>
              <a:rPr lang="en-US" sz="3600" dirty="0" smtClean="0">
                <a:latin typeface="Arial"/>
                <a:ea typeface="Geneva" pitchFamily="-106" charset="0"/>
                <a:cs typeface="Geneva" pitchFamily="-106" charset="0"/>
              </a:rPr>
            </a:br>
            <a:r>
              <a:rPr lang="en-US" sz="2800" dirty="0" smtClean="0">
                <a:latin typeface="Arial"/>
                <a:ea typeface="Geneva" pitchFamily="-106" charset="0"/>
                <a:cs typeface="Geneva" pitchFamily="-106" charset="0"/>
              </a:rPr>
              <a:t>ITU-R WP 5D Third Workshop on IMT-Advanced</a:t>
            </a:r>
            <a:br>
              <a:rPr lang="en-US" sz="2800" dirty="0" smtClean="0">
                <a:latin typeface="Arial"/>
                <a:ea typeface="Geneva" pitchFamily="-106" charset="0"/>
                <a:cs typeface="Geneva" pitchFamily="-106" charset="0"/>
              </a:rPr>
            </a:br>
            <a:r>
              <a:rPr lang="en-US" sz="2800" dirty="0" smtClean="0">
                <a:latin typeface="Arial"/>
                <a:ea typeface="Geneva" pitchFamily="-106" charset="0"/>
                <a:cs typeface="Geneva" pitchFamily="-106" charset="0"/>
              </a:rPr>
              <a:t>Focused on Candidate Technologies and Evaluation</a:t>
            </a:r>
            <a:br>
              <a:rPr lang="en-US" sz="2800" dirty="0" smtClean="0">
                <a:latin typeface="Arial"/>
                <a:ea typeface="Geneva" pitchFamily="-106" charset="0"/>
                <a:cs typeface="Geneva" pitchFamily="-106" charset="0"/>
              </a:rPr>
            </a:br>
            <a:r>
              <a:rPr lang="en-US" sz="2800" dirty="0" smtClean="0">
                <a:latin typeface="Arial"/>
                <a:ea typeface="Geneva" pitchFamily="-106" charset="0"/>
                <a:cs typeface="Geneva" pitchFamily="-106" charset="0"/>
              </a:rPr>
              <a:t/>
            </a:r>
            <a:br>
              <a:rPr lang="en-US" sz="2800" dirty="0" smtClean="0">
                <a:latin typeface="Arial"/>
                <a:ea typeface="Geneva" pitchFamily="-106" charset="0"/>
                <a:cs typeface="Geneva" pitchFamily="-106" charset="0"/>
              </a:rPr>
            </a:br>
            <a:r>
              <a:rPr lang="en-US" sz="2800" dirty="0" smtClean="0">
                <a:latin typeface="Arial"/>
                <a:ea typeface="Geneva" pitchFamily="-106" charset="0"/>
                <a:cs typeface="Geneva" pitchFamily="-106" charset="0"/>
              </a:rPr>
              <a:t>Dresden, Germany, 15 October 2009</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dirty="0" smtClean="0">
                <a:ea typeface="Geneva" pitchFamily="-107" charset="0"/>
                <a:cs typeface="Geneva" pitchFamily="-107" charset="0"/>
              </a:rPr>
              <a:t>IEEE 802.16 IMT-Advanced</a:t>
            </a:r>
            <a:br>
              <a:rPr lang="en-US" dirty="0" smtClean="0">
                <a:ea typeface="Geneva" pitchFamily="-107" charset="0"/>
                <a:cs typeface="Geneva" pitchFamily="-107" charset="0"/>
              </a:rPr>
            </a:br>
            <a:r>
              <a:rPr lang="en-US" dirty="0" smtClean="0">
                <a:ea typeface="Geneva" pitchFamily="-107" charset="0"/>
                <a:cs typeface="Geneva" pitchFamily="-107" charset="0"/>
              </a:rPr>
              <a:t>Contributions</a:t>
            </a:r>
          </a:p>
        </p:txBody>
      </p:sp>
      <p:sp>
        <p:nvSpPr>
          <p:cNvPr id="50179" name="Content Placeholder 2"/>
          <p:cNvSpPr>
            <a:spLocks noGrp="1"/>
          </p:cNvSpPr>
          <p:nvPr>
            <p:ph idx="1"/>
          </p:nvPr>
        </p:nvSpPr>
        <p:spPr>
          <a:xfrm>
            <a:off x="228600" y="1600200"/>
            <a:ext cx="8458200" cy="4724400"/>
          </a:xfrm>
        </p:spPr>
        <p:txBody>
          <a:bodyPr/>
          <a:lstStyle/>
          <a:p>
            <a:r>
              <a:rPr lang="en-US" sz="2400" dirty="0" smtClean="0">
                <a:ea typeface="Geneva" pitchFamily="-107" charset="0"/>
                <a:cs typeface="Geneva" pitchFamily="-107" charset="0"/>
              </a:rPr>
              <a:t>Contribution 8F/1083 (Jan 2007) notified ITU-R that 802.16m project is intended for future contributions on IMT-Advanced.</a:t>
            </a:r>
          </a:p>
          <a:p>
            <a:r>
              <a:rPr lang="en-US" sz="2400" dirty="0" smtClean="0">
                <a:ea typeface="Geneva" pitchFamily="-107" charset="0"/>
                <a:cs typeface="Geneva" pitchFamily="-107" charset="0"/>
              </a:rPr>
              <a:t>IEEE 802.16 Working Group developed many contributions to WP 5D regarding IMT-Advanced process and technical requirements. </a:t>
            </a:r>
          </a:p>
          <a:p>
            <a:r>
              <a:rPr lang="en-US" sz="2400" dirty="0" smtClean="0">
                <a:ea typeface="Geneva" pitchFamily="-107" charset="0"/>
                <a:cs typeface="Geneva" pitchFamily="-107" charset="0"/>
              </a:rPr>
              <a:t>5D/356 (Feb 2009) and 5D/443 (May 2009) provided specific notice of intention to submit IMT-Advanced proposal, with additional details.</a:t>
            </a:r>
          </a:p>
          <a:p>
            <a:pPr lvl="1"/>
            <a:r>
              <a:rPr lang="en-US" sz="2000" dirty="0" smtClean="0">
                <a:ea typeface="Geneva" pitchFamily="-107" charset="0"/>
                <a:cs typeface="Geneva" pitchFamily="-107" charset="0"/>
              </a:rPr>
              <a:t>WP 5D response: 5D/TEMP/206</a:t>
            </a:r>
          </a:p>
          <a:p>
            <a:r>
              <a:rPr lang="en-US" sz="2400" dirty="0" smtClean="0">
                <a:ea typeface="Geneva" pitchFamily="-107" charset="0"/>
                <a:cs typeface="Geneva" pitchFamily="-107" charset="0"/>
              </a:rPr>
              <a:t>5D/[TBD] to 5D/[TBD] (October 2009): </a:t>
            </a:r>
            <a:r>
              <a:rPr lang="en-US" sz="2400" i="1" dirty="0" smtClean="0">
                <a:ea typeface="Geneva" pitchFamily="-107" charset="0"/>
                <a:cs typeface="Geneva" pitchFamily="-107" charset="0"/>
              </a:rPr>
              <a:t>Submission of a Candidate IMT-Advanced RIT based on IEEE 802.16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dirty="0" smtClean="0">
                <a:ea typeface="Geneva" pitchFamily="-107" charset="0"/>
                <a:cs typeface="Geneva" pitchFamily="-107" charset="0"/>
              </a:rPr>
              <a:t>IEEE 802.16 and IMT-Advanced</a:t>
            </a:r>
            <a:br>
              <a:rPr lang="en-US" dirty="0" smtClean="0">
                <a:ea typeface="Geneva" pitchFamily="-107" charset="0"/>
                <a:cs typeface="Geneva" pitchFamily="-107" charset="0"/>
              </a:rPr>
            </a:br>
            <a:r>
              <a:rPr lang="en-US" dirty="0" smtClean="0">
                <a:ea typeface="Geneva" pitchFamily="-107" charset="0"/>
                <a:cs typeface="Geneva" pitchFamily="-107" charset="0"/>
              </a:rPr>
              <a:t>Workshops</a:t>
            </a:r>
          </a:p>
        </p:txBody>
      </p:sp>
      <p:sp>
        <p:nvSpPr>
          <p:cNvPr id="49155" name="Content Placeholder 2"/>
          <p:cNvSpPr>
            <a:spLocks noGrp="1"/>
          </p:cNvSpPr>
          <p:nvPr>
            <p:ph idx="1"/>
          </p:nvPr>
        </p:nvSpPr>
        <p:spPr>
          <a:xfrm>
            <a:off x="228600" y="1600200"/>
            <a:ext cx="8458200" cy="4724400"/>
          </a:xfrm>
        </p:spPr>
        <p:txBody>
          <a:bodyPr/>
          <a:lstStyle/>
          <a:p>
            <a:r>
              <a:rPr lang="en-US" sz="2800" dirty="0" smtClean="0">
                <a:ea typeface="Geneva" pitchFamily="-107" charset="0"/>
                <a:cs typeface="Geneva" pitchFamily="-107" charset="0"/>
              </a:rPr>
              <a:t>ITU-R notification of 802.16m progress toward IMT-Advanced in three Workshops</a:t>
            </a:r>
          </a:p>
          <a:p>
            <a:pPr lvl="1"/>
            <a:r>
              <a:rPr lang="en-US" sz="2400" dirty="0" smtClean="0">
                <a:ea typeface="Geneva" pitchFamily="-107" charset="0"/>
                <a:cs typeface="Geneva" pitchFamily="-107" charset="0"/>
              </a:rPr>
              <a:t> “Project 802.16m as an IMT-Advanced Technology,” 1</a:t>
            </a:r>
            <a:r>
              <a:rPr lang="en-US" sz="2400" baseline="30000" dirty="0" smtClean="0">
                <a:ea typeface="Geneva" pitchFamily="-107" charset="0"/>
                <a:cs typeface="Geneva" pitchFamily="-107" charset="0"/>
              </a:rPr>
              <a:t>st</a:t>
            </a:r>
            <a:r>
              <a:rPr lang="en-US" sz="2400" dirty="0" smtClean="0">
                <a:ea typeface="Geneva" pitchFamily="-107" charset="0"/>
                <a:cs typeface="Geneva" pitchFamily="-107" charset="0"/>
              </a:rPr>
              <a:t> Workshop on IMT-Advanced (Kyoto, 22 May 2007)</a:t>
            </a:r>
          </a:p>
          <a:p>
            <a:pPr lvl="1"/>
            <a:r>
              <a:rPr lang="en-US" sz="2400" dirty="0" smtClean="0">
                <a:ea typeface="Geneva" pitchFamily="-107" charset="0"/>
                <a:cs typeface="Geneva" pitchFamily="-107" charset="0"/>
              </a:rPr>
              <a:t>“Project 802.16m as an IMT-Advanced Technology,” 2nd Workshop on IMT-Advanced (Seoul, 7 Oct 2008)</a:t>
            </a:r>
          </a:p>
          <a:p>
            <a:pPr lvl="1"/>
            <a:r>
              <a:rPr lang="en-US" sz="2400" dirty="0" smtClean="0">
                <a:ea typeface="Geneva" pitchFamily="-107" charset="0"/>
                <a:cs typeface="Geneva" pitchFamily="-107" charset="0"/>
              </a:rPr>
              <a:t>Presentation at the 3</a:t>
            </a:r>
            <a:r>
              <a:rPr lang="en-US" sz="2400" baseline="30000" dirty="0" smtClean="0">
                <a:ea typeface="Geneva" pitchFamily="-107" charset="0"/>
                <a:cs typeface="Geneva" pitchFamily="-107" charset="0"/>
              </a:rPr>
              <a:t>rd</a:t>
            </a:r>
            <a:r>
              <a:rPr lang="en-US" sz="2400" dirty="0" smtClean="0">
                <a:ea typeface="Geneva" pitchFamily="-107" charset="0"/>
                <a:cs typeface="Geneva" pitchFamily="-107" charset="0"/>
              </a:rPr>
              <a:t> Workshop on IMT-Advanced as one of two Technology Proponents (Dresden, 15 Oct 2009)</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Geneva" pitchFamily="-107" charset="0"/>
                <a:cs typeface="Geneva" pitchFamily="-107" charset="0"/>
              </a:rPr>
              <a:t>IEEE Candidate RIT </a:t>
            </a:r>
            <a:br>
              <a:rPr lang="en-US" dirty="0" smtClean="0">
                <a:ea typeface="Geneva" pitchFamily="-107" charset="0"/>
                <a:cs typeface="Geneva" pitchFamily="-107" charset="0"/>
              </a:rPr>
            </a:b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Development of IEEE 802.16 IMT-Advanced Proposal</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Solicited input material towards development of candidate RIT:</a:t>
            </a:r>
          </a:p>
          <a:p>
            <a:pPr lvl="1"/>
            <a:r>
              <a:rPr lang="en-US" dirty="0" smtClean="0"/>
              <a:t>Call for comments and contributions over the past year</a:t>
            </a:r>
          </a:p>
          <a:p>
            <a:pPr lvl="1"/>
            <a:r>
              <a:rPr lang="en-US" dirty="0" smtClean="0"/>
              <a:t>Correspondence Group between IEEE 802.16 sessions</a:t>
            </a:r>
          </a:p>
          <a:p>
            <a:pPr lvl="1"/>
            <a:r>
              <a:rPr lang="en-US" dirty="0" smtClean="0"/>
              <a:t>Liaison activity with external organizations (e.g. WiMAX Forum, ARIB, TTA, and WP 5D)</a:t>
            </a:r>
          </a:p>
          <a:p>
            <a:r>
              <a:rPr lang="en-US" dirty="0" smtClean="0"/>
              <a:t>Contributions received containing calibration/simulation results as well as text for description templates and other elements of the submission from authors affiliated with:</a:t>
            </a:r>
          </a:p>
          <a:p>
            <a:pPr lvl="1"/>
            <a:r>
              <a:rPr lang="en-US" dirty="0" smtClean="0"/>
              <a:t>Alcatel-Lucent Shanghai Bell, </a:t>
            </a:r>
            <a:r>
              <a:rPr lang="en-US" dirty="0" err="1" smtClean="0"/>
              <a:t>Clearwire</a:t>
            </a:r>
            <a:r>
              <a:rPr lang="en-US" dirty="0" smtClean="0"/>
              <a:t>, ETRI, Fujitsu, Hitachi, Intel, ITRI, KDDI, LG Electronics, </a:t>
            </a:r>
            <a:r>
              <a:rPr lang="en-US" dirty="0" err="1" smtClean="0"/>
              <a:t>MediaTek</a:t>
            </a:r>
            <a:r>
              <a:rPr lang="en-US" dirty="0" smtClean="0"/>
              <a:t>, Mitsubishi Electric, Motorola, NEC, Samsung Electronics, Toshiba, UQ Communications, WiMAX Forum, </a:t>
            </a:r>
            <a:r>
              <a:rPr lang="en-US" dirty="0" smtClean="0"/>
              <a:t>and others</a:t>
            </a:r>
            <a:r>
              <a:rPr lang="en-US" dirty="0" smtClean="0"/>
              <a:t>.</a:t>
            </a: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dirty="0" smtClean="0">
                <a:ea typeface="Geneva" pitchFamily="-107" charset="0"/>
                <a:cs typeface="Geneva" pitchFamily="-107" charset="0"/>
              </a:rPr>
              <a:t>International support for IEEE 802.16 IMT-Advanced Proposal</a:t>
            </a:r>
          </a:p>
        </p:txBody>
      </p:sp>
      <p:sp>
        <p:nvSpPr>
          <p:cNvPr id="51203" name="Content Placeholder 2"/>
          <p:cNvSpPr>
            <a:spLocks noGrp="1"/>
          </p:cNvSpPr>
          <p:nvPr>
            <p:ph idx="1"/>
          </p:nvPr>
        </p:nvSpPr>
        <p:spPr/>
        <p:txBody>
          <a:bodyPr/>
          <a:lstStyle/>
          <a:p>
            <a:r>
              <a:rPr lang="en-US" sz="2800" smtClean="0">
                <a:ea typeface="Geneva" pitchFamily="-107" charset="0"/>
                <a:cs typeface="Geneva" pitchFamily="-107" charset="0"/>
              </a:rPr>
              <a:t>Cooperating with national standards bodies</a:t>
            </a:r>
          </a:p>
          <a:p>
            <a:r>
              <a:rPr lang="en-US" sz="2800" smtClean="0">
                <a:ea typeface="Geneva" pitchFamily="-107" charset="0"/>
                <a:cs typeface="Geneva" pitchFamily="-107" charset="0"/>
              </a:rPr>
              <a:t>Japan’s Contribution 5D/466 (June 2009) notified ITU-R of its IMT-Advanced preparations</a:t>
            </a:r>
          </a:p>
          <a:p>
            <a:pPr lvl="1"/>
            <a:r>
              <a:rPr lang="en-US" sz="2400" smtClean="0">
                <a:ea typeface="Geneva" pitchFamily="-107" charset="0"/>
                <a:cs typeface="Geneva" pitchFamily="-107" charset="0"/>
              </a:rPr>
              <a:t>“Japan basically endorses the works of 3GPP and IEEE 802.16 relating to the submission of proposals for candidate radio interface technologies for IMT-Advanced.”</a:t>
            </a:r>
          </a:p>
          <a:p>
            <a:r>
              <a:rPr lang="en-US" sz="2800" smtClean="0">
                <a:ea typeface="Geneva" pitchFamily="-107" charset="0"/>
                <a:cs typeface="Geneva" pitchFamily="-107" charset="0"/>
              </a:rPr>
              <a:t>Korea’s TTA organized the “Joint ARIB, IEEE and TTA leadership meeting for IMT-Advanced” in Jeju, Korea, 30 Aug 2009</a:t>
            </a:r>
          </a:p>
          <a:p>
            <a:pPr lvl="1"/>
            <a:endParaRPr lang="en-US" sz="2400" smtClean="0">
              <a:ea typeface="Geneva" pitchFamily="-107" charset="0"/>
              <a:cs typeface="Geneva" pitchFamily="-107" charset="0"/>
            </a:endParaRPr>
          </a:p>
          <a:p>
            <a:endParaRPr lang="en-US" sz="2800" smtClean="0">
              <a:ea typeface="Geneva" pitchFamily="-107" charset="0"/>
              <a:cs typeface="Geneva" pitchFamily="-107"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6"/>
          <p:cNvSpPr>
            <a:spLocks noGrp="1"/>
          </p:cNvSpPr>
          <p:nvPr>
            <p:ph type="sldNum" sz="quarter" idx="12"/>
          </p:nvPr>
        </p:nvSpPr>
        <p:spPr/>
        <p:txBody>
          <a:bodyPr/>
          <a:lstStyle/>
          <a:p>
            <a:fld id="{9079305E-4C1F-43FA-BD57-7E65AE9F9770}" type="slidenum">
              <a:rPr lang="en-US"/>
              <a:pPr/>
              <a:t>25</a:t>
            </a:fld>
            <a:endParaRPr lang="en-US"/>
          </a:p>
        </p:txBody>
      </p:sp>
      <p:sp>
        <p:nvSpPr>
          <p:cNvPr id="40982" name="Rectangle 22"/>
          <p:cNvSpPr>
            <a:spLocks noGrp="1" noChangeArrowheads="1"/>
          </p:cNvSpPr>
          <p:nvPr>
            <p:ph type="title"/>
          </p:nvPr>
        </p:nvSpPr>
        <p:spPr>
          <a:noFill/>
          <a:ln/>
        </p:spPr>
        <p:txBody>
          <a:bodyPr/>
          <a:lstStyle/>
          <a:p>
            <a:r>
              <a:rPr lang="en-US" dirty="0">
                <a:latin typeface="Arial"/>
              </a:rPr>
              <a:t>IMT-Advanced Requirements</a:t>
            </a:r>
          </a:p>
        </p:txBody>
      </p:sp>
      <p:sp>
        <p:nvSpPr>
          <p:cNvPr id="40963" name="Rectangle 3"/>
          <p:cNvSpPr>
            <a:spLocks noGrp="1" noChangeArrowheads="1"/>
          </p:cNvSpPr>
          <p:nvPr>
            <p:ph type="body" sz="half" idx="1"/>
          </p:nvPr>
        </p:nvSpPr>
        <p:spPr>
          <a:xfrm>
            <a:off x="431800" y="1627188"/>
            <a:ext cx="3238500" cy="4767262"/>
          </a:xfrm>
        </p:spPr>
        <p:txBody>
          <a:bodyPr/>
          <a:lstStyle/>
          <a:p>
            <a:r>
              <a:rPr lang="en-US" sz="2800" dirty="0" smtClean="0">
                <a:latin typeface="Arial"/>
              </a:rPr>
              <a:t>IEEE is proposing a </a:t>
            </a:r>
            <a:r>
              <a:rPr lang="en-US" sz="2800" b="1" dirty="0">
                <a:latin typeface="Arial"/>
              </a:rPr>
              <a:t>single</a:t>
            </a:r>
            <a:r>
              <a:rPr lang="en-US" sz="2800" dirty="0">
                <a:latin typeface="Arial"/>
              </a:rPr>
              <a:t> RIT </a:t>
            </a:r>
            <a:r>
              <a:rPr lang="en-US" sz="2800" dirty="0" smtClean="0">
                <a:latin typeface="Arial"/>
              </a:rPr>
              <a:t>(inclusive of </a:t>
            </a:r>
            <a:r>
              <a:rPr lang="en-US" sz="2800" b="1" dirty="0" smtClean="0">
                <a:latin typeface="Arial"/>
              </a:rPr>
              <a:t>TDD</a:t>
            </a:r>
            <a:r>
              <a:rPr lang="en-US" sz="2800" dirty="0" smtClean="0">
                <a:latin typeface="Arial"/>
              </a:rPr>
              <a:t> and </a:t>
            </a:r>
            <a:r>
              <a:rPr lang="en-US" sz="2800" b="1" dirty="0" smtClean="0">
                <a:latin typeface="Arial"/>
              </a:rPr>
              <a:t>FDD</a:t>
            </a:r>
            <a:r>
              <a:rPr lang="en-US" sz="2800" dirty="0" smtClean="0">
                <a:latin typeface="Arial"/>
              </a:rPr>
              <a:t>) to </a:t>
            </a:r>
            <a:r>
              <a:rPr lang="en-US" sz="2800" dirty="0">
                <a:latin typeface="Arial"/>
              </a:rPr>
              <a:t>meet or exceed </a:t>
            </a:r>
            <a:r>
              <a:rPr lang="en-US" sz="2800" dirty="0" smtClean="0">
                <a:latin typeface="Arial"/>
              </a:rPr>
              <a:t>all IMT-Advanced </a:t>
            </a:r>
            <a:r>
              <a:rPr lang="en-US" sz="2800" dirty="0">
                <a:latin typeface="Arial"/>
              </a:rPr>
              <a:t>requirements in </a:t>
            </a:r>
            <a:r>
              <a:rPr lang="en-US" sz="2800" b="1" dirty="0" smtClean="0">
                <a:latin typeface="Arial"/>
              </a:rPr>
              <a:t>all</a:t>
            </a:r>
            <a:r>
              <a:rPr lang="en-US" sz="2800" dirty="0" smtClean="0">
                <a:latin typeface="Arial"/>
              </a:rPr>
              <a:t> test environments</a:t>
            </a:r>
            <a:endParaRPr lang="en-US" sz="2800" dirty="0">
              <a:latin typeface="Arial"/>
            </a:endParaRPr>
          </a:p>
        </p:txBody>
      </p:sp>
      <p:graphicFrame>
        <p:nvGraphicFramePr>
          <p:cNvPr id="41010" name="Group 50"/>
          <p:cNvGraphicFramePr>
            <a:graphicFrameLocks noGrp="1"/>
          </p:cNvGraphicFramePr>
          <p:nvPr>
            <p:ph sz="half" idx="2"/>
          </p:nvPr>
        </p:nvGraphicFramePr>
        <p:xfrm>
          <a:off x="4049713" y="1901825"/>
          <a:ext cx="4598987" cy="3029585"/>
        </p:xfrm>
        <a:graphic>
          <a:graphicData uri="http://schemas.openxmlformats.org/drawingml/2006/table">
            <a:tbl>
              <a:tblPr/>
              <a:tblGrid>
                <a:gridCol w="2503487"/>
                <a:gridCol w="2095500"/>
              </a:tblGrid>
              <a:tr h="1001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Test Environment/ </a:t>
                      </a:r>
                      <a:r>
                        <a:rPr kumimoji="0" lang="en-US" sz="2000" b="1" i="0" u="none" strike="noStrike" cap="none" normalizeH="0" baseline="0" dirty="0" err="1" smtClean="0">
                          <a:ln>
                            <a:noFill/>
                          </a:ln>
                          <a:solidFill>
                            <a:schemeClr val="tx1"/>
                          </a:solidFill>
                          <a:effectLst/>
                          <a:latin typeface="Arial" pitchFamily="34" charset="0"/>
                          <a:cs typeface="Arial" pitchFamily="34" charset="0"/>
                        </a:rPr>
                        <a:t>Deploymnet</a:t>
                      </a:r>
                      <a:r>
                        <a:rPr kumimoji="0" lang="en-US" sz="2000" b="1" i="0" u="none" strike="noStrike" cap="none" normalizeH="0" baseline="0" dirty="0" smtClean="0">
                          <a:ln>
                            <a:noFill/>
                          </a:ln>
                          <a:solidFill>
                            <a:schemeClr val="tx1"/>
                          </a:solidFill>
                          <a:effectLst/>
                          <a:latin typeface="Arial" pitchFamily="34" charset="0"/>
                          <a:cs typeface="Arial" pitchFamily="34" charset="0"/>
                        </a:rPr>
                        <a:t> Scenarios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Proposal Meets IMT-Advanced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Requirements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Indoor Hotspot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sym typeface="Wingdings" pitchFamily="2" charset="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Urban Microcell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sym typeface="Wingdings" pitchFamily="2" charset="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48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Urban </a:t>
                      </a:r>
                      <a:r>
                        <a:rPr kumimoji="0" lang="en-US" sz="2000" b="0" i="0" u="none" strike="noStrike" cap="none" normalizeH="0" baseline="0" dirty="0" err="1" smtClean="0">
                          <a:ln>
                            <a:noFill/>
                          </a:ln>
                          <a:solidFill>
                            <a:schemeClr val="tx1"/>
                          </a:solidFill>
                          <a:effectLst/>
                          <a:latin typeface="Arial" pitchFamily="34" charset="0"/>
                          <a:cs typeface="Arial" pitchFamily="34" charset="0"/>
                        </a:rPr>
                        <a:t>Macrocell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sym typeface="Wingdings" pitchFamily="2" charset="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7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Rural </a:t>
                      </a:r>
                      <a:r>
                        <a:rPr kumimoji="0" lang="en-US" sz="2000" b="0" i="0" u="none" strike="noStrike" cap="none" normalizeH="0" baseline="0" dirty="0" err="1" smtClean="0">
                          <a:ln>
                            <a:noFill/>
                          </a:ln>
                          <a:solidFill>
                            <a:schemeClr val="tx1"/>
                          </a:solidFill>
                          <a:effectLst/>
                          <a:latin typeface="Arial" pitchFamily="34" charset="0"/>
                          <a:cs typeface="Arial" pitchFamily="34" charset="0"/>
                        </a:rPr>
                        <a:t>Macrocell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pitchFamily="34" charset="0"/>
                          <a:cs typeface="Arial" pitchFamily="34" charset="0"/>
                          <a:sym typeface="Wingdings" pitchFamily="2" charset="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of IMT-Advanced Submission</a:t>
            </a:r>
            <a:endParaRPr lang="en-US" dirty="0"/>
          </a:p>
        </p:txBody>
      </p:sp>
      <p:sp>
        <p:nvSpPr>
          <p:cNvPr id="3" name="Content Placeholder 2"/>
          <p:cNvSpPr>
            <a:spLocks noGrp="1"/>
          </p:cNvSpPr>
          <p:nvPr>
            <p:ph idx="1"/>
          </p:nvPr>
        </p:nvSpPr>
        <p:spPr/>
        <p:txBody>
          <a:bodyPr>
            <a:normAutofit lnSpcReduction="10000"/>
          </a:bodyPr>
          <a:lstStyle/>
          <a:p>
            <a:r>
              <a:rPr lang="en-US" dirty="0" smtClean="0"/>
              <a:t>Part 1 (5D/xxx): cover page, overview, proposal</a:t>
            </a:r>
          </a:p>
          <a:p>
            <a:r>
              <a:rPr lang="en-US" dirty="0" smtClean="0"/>
              <a:t>Part 2 (5D/</a:t>
            </a:r>
            <a:r>
              <a:rPr lang="en-US" dirty="0" err="1" smtClean="0"/>
              <a:t>yyy</a:t>
            </a:r>
            <a:r>
              <a:rPr lang="en-US" dirty="0" smtClean="0"/>
              <a:t>):  background, future plans, IPR statement, version, references</a:t>
            </a:r>
          </a:p>
          <a:p>
            <a:r>
              <a:rPr lang="en-US" dirty="0" smtClean="0"/>
              <a:t>Part 3 (5D/</a:t>
            </a:r>
            <a:r>
              <a:rPr lang="en-US" dirty="0" err="1" smtClean="0"/>
              <a:t>zzz</a:t>
            </a:r>
            <a:r>
              <a:rPr lang="en-US" dirty="0" smtClean="0"/>
              <a:t>): general description, technology description templates: characteristics and link budget</a:t>
            </a:r>
          </a:p>
          <a:p>
            <a:r>
              <a:rPr lang="en-US" dirty="0" smtClean="0"/>
              <a:t>Part 4 (5D/</a:t>
            </a:r>
            <a:r>
              <a:rPr lang="en-US" dirty="0" err="1" smtClean="0"/>
              <a:t>ttt</a:t>
            </a:r>
            <a:r>
              <a:rPr lang="en-US" dirty="0" smtClean="0"/>
              <a:t>): self-evaluation report and compliance templates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RIT Proposal: Part 1</a:t>
            </a:r>
            <a:endParaRPr lang="en-US" dirty="0"/>
          </a:p>
        </p:txBody>
      </p:sp>
      <p:sp>
        <p:nvSpPr>
          <p:cNvPr id="3" name="Content Placeholder 2"/>
          <p:cNvSpPr>
            <a:spLocks noGrp="1"/>
          </p:cNvSpPr>
          <p:nvPr>
            <p:ph idx="1"/>
          </p:nvPr>
        </p:nvSpPr>
        <p:spPr/>
        <p:txBody>
          <a:bodyPr>
            <a:normAutofit fontScale="92500"/>
          </a:bodyPr>
          <a:lstStyle/>
          <a:p>
            <a:r>
              <a:rPr lang="en-GB" dirty="0" smtClean="0"/>
              <a:t>Proposal:</a:t>
            </a:r>
          </a:p>
          <a:p>
            <a:pPr lvl="1"/>
            <a:r>
              <a:rPr lang="en-GB" i="1" dirty="0" smtClean="0"/>
              <a:t>This proposal should be assigned for evaluation, in all four test environments, under Step 4 of the IMT-Advanced terrestrial component radio interface development process in Document IMT-ADV/2(Rev.1), during which time the IEEE 802.16 Working Group will support the activities of the independent evaluation groups per Clause 2 of this contribution. This proposal should also proceed to consideration under Steps 5, 6, and 7.</a:t>
            </a:r>
            <a:endParaRPr lang="en-US" i="1"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RIT Proposal: Part 2</a:t>
            </a:r>
            <a:endParaRPr lang="en-US" dirty="0"/>
          </a:p>
        </p:txBody>
      </p:sp>
      <p:sp>
        <p:nvSpPr>
          <p:cNvPr id="3" name="Content Placeholder 2"/>
          <p:cNvSpPr>
            <a:spLocks noGrp="1"/>
          </p:cNvSpPr>
          <p:nvPr>
            <p:ph idx="1"/>
          </p:nvPr>
        </p:nvSpPr>
        <p:spPr>
          <a:xfrm>
            <a:off x="457200" y="1143000"/>
            <a:ext cx="8229600" cy="4876800"/>
          </a:xfrm>
        </p:spPr>
        <p:txBody>
          <a:bodyPr>
            <a:normAutofit fontScale="62500" lnSpcReduction="20000"/>
          </a:bodyPr>
          <a:lstStyle/>
          <a:p>
            <a:pPr hangingPunct="0">
              <a:buNone/>
            </a:pPr>
            <a:r>
              <a:rPr lang="en-US" dirty="0" smtClean="0"/>
              <a:t>1	Introduction and background </a:t>
            </a:r>
          </a:p>
          <a:p>
            <a:pPr lvl="1">
              <a:buNone/>
            </a:pPr>
            <a:r>
              <a:rPr lang="en-US" dirty="0" smtClean="0"/>
              <a:t>1.1	IMT-2000 Background</a:t>
            </a:r>
          </a:p>
          <a:p>
            <a:pPr lvl="1">
              <a:buNone/>
            </a:pPr>
            <a:r>
              <a:rPr lang="en-US" dirty="0" smtClean="0"/>
              <a:t>1.2	Prior communications regarding IMT-Advanced Proposal</a:t>
            </a:r>
          </a:p>
          <a:p>
            <a:pPr lvl="1">
              <a:buNone/>
            </a:pPr>
            <a:r>
              <a:rPr lang="en-US" dirty="0" smtClean="0"/>
              <a:t>1.3	IMT-Advanced Workshop Participation</a:t>
            </a:r>
          </a:p>
          <a:p>
            <a:pPr hangingPunct="0">
              <a:buNone/>
            </a:pPr>
            <a:endParaRPr lang="en-US" dirty="0" smtClean="0"/>
          </a:p>
          <a:p>
            <a:pPr hangingPunct="0">
              <a:buNone/>
            </a:pPr>
            <a:r>
              <a:rPr lang="en-US" dirty="0" smtClean="0"/>
              <a:t>2	Continuing Development</a:t>
            </a:r>
          </a:p>
          <a:p>
            <a:pPr lvl="1">
              <a:buNone/>
            </a:pPr>
            <a:r>
              <a:rPr lang="en-US" dirty="0" smtClean="0"/>
              <a:t>2.1	Ongoing Development of 802.16m Project</a:t>
            </a:r>
          </a:p>
          <a:p>
            <a:pPr lvl="1">
              <a:buNone/>
            </a:pPr>
            <a:r>
              <a:rPr lang="en-US" dirty="0" smtClean="0"/>
              <a:t>2.2	Plans for Step 4 of IMT-Advanced development process</a:t>
            </a:r>
          </a:p>
          <a:p>
            <a:pPr lvl="1">
              <a:buNone/>
            </a:pPr>
            <a:r>
              <a:rPr lang="en-US" dirty="0" smtClean="0"/>
              <a:t>2.3	IMT-Advanced Evaluation Group Coordination</a:t>
            </a:r>
          </a:p>
          <a:p>
            <a:pPr>
              <a:buNone/>
            </a:pPr>
            <a:endParaRPr lang="en-US" dirty="0" smtClean="0"/>
          </a:p>
          <a:p>
            <a:pPr>
              <a:buNone/>
            </a:pPr>
            <a:r>
              <a:rPr lang="en-US" dirty="0" smtClean="0"/>
              <a:t>3	IPR Policy compliance </a:t>
            </a:r>
          </a:p>
          <a:p>
            <a:pPr>
              <a:buNone/>
            </a:pPr>
            <a:endParaRPr lang="en-US" dirty="0" smtClean="0"/>
          </a:p>
          <a:p>
            <a:pPr>
              <a:buNone/>
            </a:pPr>
            <a:r>
              <a:rPr lang="en-US" dirty="0" smtClean="0"/>
              <a:t>4	Declaration of version</a:t>
            </a:r>
          </a:p>
          <a:p>
            <a:pPr>
              <a:buNone/>
            </a:pPr>
            <a:endParaRPr lang="en-US" dirty="0" smtClean="0"/>
          </a:p>
          <a:p>
            <a:pPr>
              <a:buNone/>
            </a:pPr>
            <a:r>
              <a:rPr lang="en-US" dirty="0" smtClean="0"/>
              <a:t>	References</a:t>
            </a:r>
          </a:p>
          <a:p>
            <a:pPr>
              <a:buNone/>
            </a:pPr>
            <a:r>
              <a:rPr lang="en-US" dirty="0" smtClean="0"/>
              <a:t>	Abbreviations</a:t>
            </a:r>
          </a:p>
          <a:p>
            <a:pPr>
              <a:buNone/>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RIT Proposal: Part 3</a:t>
            </a:r>
            <a:endParaRPr lang="en-US" dirty="0"/>
          </a:p>
        </p:txBody>
      </p:sp>
      <p:sp>
        <p:nvSpPr>
          <p:cNvPr id="3" name="Content Placeholder 2"/>
          <p:cNvSpPr>
            <a:spLocks noGrp="1"/>
          </p:cNvSpPr>
          <p:nvPr>
            <p:ph idx="1"/>
          </p:nvPr>
        </p:nvSpPr>
        <p:spPr/>
        <p:txBody>
          <a:bodyPr/>
          <a:lstStyle/>
          <a:p>
            <a:pPr hangingPunct="0">
              <a:buNone/>
            </a:pPr>
            <a:r>
              <a:rPr lang="en-GB" dirty="0" smtClean="0"/>
              <a:t>5	General description of the RIT</a:t>
            </a:r>
            <a:endParaRPr lang="en-US" dirty="0" smtClean="0"/>
          </a:p>
          <a:p>
            <a:pPr hangingPunct="0">
              <a:buNone/>
            </a:pPr>
            <a:r>
              <a:rPr lang="en-GB" dirty="0" smtClean="0"/>
              <a:t>6	Description templates</a:t>
            </a:r>
            <a:endParaRPr lang="en-US" dirty="0" smtClean="0"/>
          </a:p>
          <a:p>
            <a:pPr lvl="1">
              <a:buNone/>
            </a:pPr>
            <a:r>
              <a:rPr lang="en-GB" dirty="0" smtClean="0"/>
              <a:t>6.1 Description template – characteristics</a:t>
            </a:r>
            <a:endParaRPr lang="en-US" dirty="0" smtClean="0"/>
          </a:p>
          <a:p>
            <a:pPr lvl="1">
              <a:buNone/>
            </a:pPr>
            <a:r>
              <a:rPr lang="en-GB" dirty="0" smtClean="0"/>
              <a:t>6.2 Description template – link budget </a:t>
            </a:r>
            <a:endParaRPr lang="en-US" dirty="0" smtClean="0"/>
          </a:p>
          <a:p>
            <a:pPr hangingPunct="0">
              <a:buNone/>
            </a:pPr>
            <a:r>
              <a:rPr lang="en-GB" dirty="0" smtClean="0"/>
              <a:t>Annex 1 – </a:t>
            </a:r>
            <a:r>
              <a:rPr lang="en-US" dirty="0" smtClean="0"/>
              <a:t>L1/L2 Overhead Calculation</a:t>
            </a:r>
          </a:p>
          <a:p>
            <a:pPr hangingPunct="0">
              <a:buNone/>
            </a:pPr>
            <a:r>
              <a:rPr lang="en-US" dirty="0" smtClean="0"/>
              <a:t>Annex 2 – Stage 2 Specifications - IEEE 802.16m System Description Document (SDD)</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ea typeface="Geneva" pitchFamily="-107" charset="0"/>
                <a:cs typeface="Geneva" pitchFamily="-107" charset="0"/>
              </a:rPr>
              <a:t>Outline</a:t>
            </a:r>
          </a:p>
        </p:txBody>
      </p:sp>
      <p:sp>
        <p:nvSpPr>
          <p:cNvPr id="16387" name="Content Placeholder 2"/>
          <p:cNvSpPr>
            <a:spLocks noGrp="1"/>
          </p:cNvSpPr>
          <p:nvPr>
            <p:ph idx="1"/>
          </p:nvPr>
        </p:nvSpPr>
        <p:spPr/>
        <p:txBody>
          <a:bodyPr/>
          <a:lstStyle/>
          <a:p>
            <a:r>
              <a:rPr lang="en-US" dirty="0" smtClean="0">
                <a:ea typeface="Geneva" pitchFamily="-107" charset="0"/>
                <a:cs typeface="Geneva" pitchFamily="-107" charset="0"/>
              </a:rPr>
              <a:t>IEEE 802.16 Working Group</a:t>
            </a:r>
          </a:p>
          <a:p>
            <a:pPr lvl="1"/>
            <a:r>
              <a:rPr lang="en-US" dirty="0" smtClean="0">
                <a:ea typeface="Geneva" pitchFamily="-107" charset="0"/>
                <a:cs typeface="Geneva" pitchFamily="-107" charset="0"/>
              </a:rPr>
              <a:t>IEEE Standard 802.16</a:t>
            </a:r>
          </a:p>
          <a:p>
            <a:pPr lvl="1"/>
            <a:r>
              <a:rPr lang="en-US" dirty="0" smtClean="0">
                <a:ea typeface="Geneva" pitchFamily="-107" charset="0"/>
                <a:cs typeface="Geneva" pitchFamily="-107" charset="0"/>
              </a:rPr>
              <a:t>IEEE 802.16m</a:t>
            </a:r>
          </a:p>
          <a:p>
            <a:r>
              <a:rPr lang="en-US" dirty="0" smtClean="0">
                <a:ea typeface="Geneva" pitchFamily="-107" charset="0"/>
                <a:cs typeface="Geneva" pitchFamily="-107" charset="0"/>
              </a:rPr>
              <a:t>IEEE 802.16, ITU, and IMT-Advanced</a:t>
            </a:r>
          </a:p>
          <a:p>
            <a:r>
              <a:rPr lang="en-US" dirty="0" smtClean="0">
                <a:ea typeface="Geneva" pitchFamily="-107" charset="0"/>
                <a:cs typeface="Geneva" pitchFamily="-107" charset="0"/>
              </a:rPr>
              <a:t>IEEE Candidate RIT </a:t>
            </a:r>
          </a:p>
          <a:p>
            <a:pPr lvl="1"/>
            <a:r>
              <a:rPr lang="en-US" dirty="0" smtClean="0">
                <a:ea typeface="Geneva" pitchFamily="-107" charset="0"/>
                <a:cs typeface="Geneva" pitchFamily="-107" charset="0"/>
              </a:rPr>
              <a:t>Description</a:t>
            </a:r>
          </a:p>
          <a:p>
            <a:pPr lvl="1"/>
            <a:r>
              <a:rPr lang="en-US" dirty="0" smtClean="0">
                <a:ea typeface="Geneva" pitchFamily="-107" charset="0"/>
                <a:cs typeface="Geneva" pitchFamily="-107" charset="0"/>
              </a:rPr>
              <a:t>Evaluation</a:t>
            </a:r>
          </a:p>
          <a:p>
            <a:r>
              <a:rPr lang="en-US" dirty="0" smtClean="0">
                <a:ea typeface="Geneva" pitchFamily="-107" charset="0"/>
                <a:cs typeface="Geneva" pitchFamily="-107" charset="0"/>
              </a:rPr>
              <a:t>Conclusion</a:t>
            </a:r>
          </a:p>
          <a:p>
            <a:endParaRPr lang="en-US" dirty="0" smtClean="0">
              <a:ea typeface="Geneva" pitchFamily="-107" charset="0"/>
              <a:cs typeface="Geneva" pitchFamily="-107"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RIT Proposal: Part 4</a:t>
            </a:r>
            <a:endParaRPr lang="en-US" dirty="0"/>
          </a:p>
        </p:txBody>
      </p:sp>
      <p:sp>
        <p:nvSpPr>
          <p:cNvPr id="3" name="Content Placeholder 2"/>
          <p:cNvSpPr>
            <a:spLocks noGrp="1"/>
          </p:cNvSpPr>
          <p:nvPr>
            <p:ph idx="1"/>
          </p:nvPr>
        </p:nvSpPr>
        <p:spPr/>
        <p:txBody>
          <a:bodyPr>
            <a:normAutofit fontScale="85000" lnSpcReduction="20000"/>
          </a:bodyPr>
          <a:lstStyle/>
          <a:p>
            <a:pPr hangingPunct="0">
              <a:buNone/>
            </a:pPr>
            <a:r>
              <a:rPr lang="en-GB" dirty="0" smtClean="0"/>
              <a:t>7	Self-evaluation report</a:t>
            </a:r>
            <a:endParaRPr lang="en-US" dirty="0" smtClean="0"/>
          </a:p>
          <a:p>
            <a:pPr lvl="1">
              <a:buNone/>
            </a:pPr>
            <a:r>
              <a:rPr lang="en-GB" dirty="0" smtClean="0"/>
              <a:t>7.1 Overview</a:t>
            </a:r>
            <a:endParaRPr lang="en-US" dirty="0" smtClean="0"/>
          </a:p>
          <a:p>
            <a:pPr lvl="1">
              <a:buNone/>
            </a:pPr>
            <a:r>
              <a:rPr lang="en-GB" dirty="0" smtClean="0"/>
              <a:t>7.2 Evaluation results</a:t>
            </a:r>
            <a:endParaRPr lang="en-US" dirty="0" smtClean="0"/>
          </a:p>
          <a:p>
            <a:pPr hangingPunct="0">
              <a:buNone/>
            </a:pPr>
            <a:r>
              <a:rPr lang="en-GB" dirty="0" smtClean="0"/>
              <a:t>8	Compliance templates</a:t>
            </a:r>
            <a:endParaRPr lang="en-US" dirty="0" smtClean="0"/>
          </a:p>
          <a:p>
            <a:pPr lvl="1">
              <a:buNone/>
            </a:pPr>
            <a:r>
              <a:rPr lang="en-GB" dirty="0" smtClean="0"/>
              <a:t>8.1 Compliance template for services</a:t>
            </a:r>
            <a:endParaRPr lang="en-US" dirty="0" smtClean="0"/>
          </a:p>
          <a:p>
            <a:pPr lvl="1">
              <a:buNone/>
            </a:pPr>
            <a:r>
              <a:rPr lang="en-GB" dirty="0" smtClean="0"/>
              <a:t>8.2</a:t>
            </a:r>
            <a:r>
              <a:rPr lang="en-GB" dirty="0"/>
              <a:t> </a:t>
            </a:r>
            <a:r>
              <a:rPr lang="en-GB" dirty="0" smtClean="0"/>
              <a:t>Compliance template for spectrum</a:t>
            </a:r>
            <a:endParaRPr lang="en-US" dirty="0" smtClean="0"/>
          </a:p>
          <a:p>
            <a:pPr lvl="1">
              <a:buNone/>
            </a:pPr>
            <a:r>
              <a:rPr lang="en-GB" dirty="0" smtClean="0"/>
              <a:t>8.3 Compliance template for technical performance </a:t>
            </a:r>
            <a:endParaRPr lang="en-US" dirty="0" smtClean="0"/>
          </a:p>
          <a:p>
            <a:pPr hangingPunct="0">
              <a:buNone/>
            </a:pPr>
            <a:r>
              <a:rPr lang="en-GB" dirty="0" smtClean="0"/>
              <a:t>Annex 3 – Simulation Assumptions and Configuration Parameters for IMT-Advanced Test Environments </a:t>
            </a:r>
          </a:p>
          <a:p>
            <a:pPr hangingPunct="0">
              <a:buNone/>
            </a:pPr>
            <a:r>
              <a:rPr lang="en-GB" dirty="0" smtClean="0"/>
              <a:t>Annex 4 – Details of Simulation Results in the Compliance Template for Technical Performance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Geneva" pitchFamily="-107" charset="0"/>
                <a:cs typeface="Geneva" pitchFamily="-107" charset="0"/>
              </a:rPr>
              <a:t>IEEE Candidate RIT</a:t>
            </a:r>
            <a:br>
              <a:rPr lang="en-US" dirty="0" smtClean="0">
                <a:ea typeface="Geneva" pitchFamily="-107" charset="0"/>
                <a:cs typeface="Geneva" pitchFamily="-107" charset="0"/>
              </a:rPr>
            </a:br>
            <a:r>
              <a:rPr lang="en-US" dirty="0" smtClean="0">
                <a:ea typeface="Geneva" pitchFamily="-107" charset="0"/>
                <a:cs typeface="Geneva" pitchFamily="-107" charset="0"/>
              </a:rPr>
              <a:t>Description</a:t>
            </a:r>
            <a:br>
              <a:rPr lang="en-US" dirty="0" smtClean="0">
                <a:ea typeface="Geneva" pitchFamily="-107" charset="0"/>
                <a:cs typeface="Geneva" pitchFamily="-107" charset="0"/>
              </a:rPr>
            </a:b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802.16m System Requirements</a:t>
            </a:r>
            <a:br>
              <a:rPr lang="en-US" smtClean="0"/>
            </a:br>
            <a:endParaRPr lang="en-US" dirty="0"/>
          </a:p>
        </p:txBody>
      </p:sp>
      <p:sp>
        <p:nvSpPr>
          <p:cNvPr id="12" name="Content Placeholder 11"/>
          <p:cNvSpPr>
            <a:spLocks noGrp="1"/>
          </p:cNvSpPr>
          <p:nvPr>
            <p:ph idx="1"/>
          </p:nvPr>
        </p:nvSpPr>
        <p:spPr/>
        <p:txBody>
          <a:bodyPr/>
          <a:lstStyle/>
          <a:p>
            <a:endParaRPr lang="en-US"/>
          </a:p>
        </p:txBody>
      </p:sp>
      <p:sp>
        <p:nvSpPr>
          <p:cNvPr id="575541" name="Rectangle 53"/>
          <p:cNvSpPr>
            <a:spLocks noChangeArrowheads="1"/>
          </p:cNvSpPr>
          <p:nvPr/>
        </p:nvSpPr>
        <p:spPr bwMode="auto">
          <a:xfrm>
            <a:off x="190500" y="-93663"/>
            <a:ext cx="8763000" cy="1239838"/>
          </a:xfrm>
          <a:prstGeom prst="rect">
            <a:avLst/>
          </a:prstGeom>
          <a:noFill/>
          <a:ln w="9525">
            <a:noFill/>
            <a:miter lim="800000"/>
            <a:headEnd/>
            <a:tailEnd/>
          </a:ln>
          <a:effectLst/>
        </p:spPr>
        <p:txBody>
          <a:bodyPr lIns="92063" tIns="46032" rIns="92063" bIns="46032" anchor="ctr">
            <a:prstTxWarp prst="textNoShape">
              <a:avLst/>
            </a:prstTxWarp>
          </a:bodyPr>
          <a:lstStyle/>
          <a:p>
            <a:pPr algn="l" eaLnBrk="1" hangingPunct="1"/>
            <a:endParaRPr lang="en-US" altLang="ja-JP" sz="2000" b="1" dirty="0">
              <a:effectLst>
                <a:outerShdw blurRad="38100" dist="38100" dir="2700000" algn="tl">
                  <a:srgbClr val="000000"/>
                </a:outerShdw>
              </a:effectLst>
              <a:latin typeface="Arial"/>
              <a:ea typeface="ＭＳ Ｐゴシック" pitchFamily="-107" charset="-128"/>
              <a:cs typeface="Arial"/>
            </a:endParaRPr>
          </a:p>
        </p:txBody>
      </p:sp>
      <p:graphicFrame>
        <p:nvGraphicFramePr>
          <p:cNvPr id="7" name="Group 183"/>
          <p:cNvGraphicFramePr>
            <a:graphicFrameLocks noGrp="1"/>
          </p:cNvGraphicFramePr>
          <p:nvPr/>
        </p:nvGraphicFramePr>
        <p:xfrm>
          <a:off x="457200" y="838200"/>
          <a:ext cx="8229600" cy="5303520"/>
        </p:xfrm>
        <a:graphic>
          <a:graphicData uri="http://schemas.openxmlformats.org/drawingml/2006/table">
            <a:tbl>
              <a:tblPr/>
              <a:tblGrid>
                <a:gridCol w="2574925"/>
                <a:gridCol w="2579688"/>
                <a:gridCol w="3074987"/>
              </a:tblGrid>
              <a:tr h="3048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1" i="0" u="none" strike="noStrike" cap="none" normalizeH="0" baseline="0" dirty="0">
                          <a:ln>
                            <a:noFill/>
                          </a:ln>
                          <a:solidFill>
                            <a:schemeClr val="tx1"/>
                          </a:solidFill>
                          <a:effectLst/>
                          <a:latin typeface="Arial" pitchFamily="-107" charset="0"/>
                          <a:ea typeface="Arial" pitchFamily="-107" charset="0"/>
                          <a:cs typeface="Arial" pitchFamily="-107" charset="0"/>
                        </a:rPr>
                        <a:t>Additional Requirements</a:t>
                      </a: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1" i="0" u="none" strike="noStrike" cap="none" normalizeH="0" baseline="0" dirty="0">
                          <a:ln>
                            <a:noFill/>
                          </a:ln>
                          <a:solidFill>
                            <a:schemeClr val="tx1"/>
                          </a:solidFill>
                          <a:effectLst/>
                          <a:latin typeface="Arial" pitchFamily="-107" charset="0"/>
                          <a:ea typeface="Arial" pitchFamily="-107" charset="0"/>
                          <a:cs typeface="Arial" pitchFamily="-107" charset="0"/>
                        </a:rPr>
                        <a:t>IMT-Advanced</a:t>
                      </a: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1" i="0" u="none" strike="noStrike" cap="none" normalizeH="0" baseline="0" dirty="0">
                          <a:ln>
                            <a:noFill/>
                          </a:ln>
                          <a:solidFill>
                            <a:schemeClr val="tx1"/>
                          </a:solidFill>
                          <a:effectLst/>
                          <a:latin typeface="Arial" pitchFamily="-107" charset="0"/>
                          <a:ea typeface="Arial" pitchFamily="-107" charset="0"/>
                          <a:cs typeface="Arial" pitchFamily="-107" charset="0"/>
                        </a:rPr>
                        <a:t>802.16m</a:t>
                      </a: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40322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Arial" pitchFamily="-107" charset="0"/>
                          <a:ea typeface="Arial" pitchFamily="-107" charset="0"/>
                          <a:cs typeface="Arial" pitchFamily="-107" charset="0"/>
                        </a:rPr>
                        <a:t>Peak spectral efficiency</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Arial" pitchFamily="-107" charset="0"/>
                          <a:ea typeface="Arial" pitchFamily="-107" charset="0"/>
                          <a:cs typeface="Arial" pitchFamily="-107" charset="0"/>
                        </a:rPr>
                        <a:t>(b/s/Hz/sector)</a:t>
                      </a: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Arial" pitchFamily="-107" charset="0"/>
                          <a:ea typeface="Arial" pitchFamily="-107" charset="0"/>
                          <a:cs typeface="Arial" pitchFamily="-107" charset="0"/>
                        </a:rPr>
                        <a:t>DL: 15 (4x4)</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Arial" pitchFamily="-107" charset="0"/>
                          <a:ea typeface="Arial" pitchFamily="-107" charset="0"/>
                          <a:cs typeface="Arial" pitchFamily="-107" charset="0"/>
                        </a:rPr>
                        <a:t>UL: 6.75 (2x4)</a:t>
                      </a: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Arial" pitchFamily="-107" charset="0"/>
                          <a:ea typeface="Arial" pitchFamily="-107" charset="0"/>
                          <a:cs typeface="Arial" pitchFamily="-107" charset="0"/>
                        </a:rPr>
                        <a:t>DL: 8.0/15.0 (2x2/4x4)</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Arial" pitchFamily="-107" charset="0"/>
                          <a:ea typeface="Arial" pitchFamily="-107" charset="0"/>
                          <a:cs typeface="Arial" pitchFamily="-107" charset="0"/>
                        </a:rPr>
                        <a:t>UL: 2.8/6.75 (1x2/2x4)</a:t>
                      </a: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961"/>
                    </a:solidFill>
                  </a:tcPr>
                </a:tc>
              </a:tr>
              <a:tr h="46513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Arial" pitchFamily="-107" charset="0"/>
                          <a:ea typeface="Arial" pitchFamily="-107" charset="0"/>
                          <a:cs typeface="Arial" pitchFamily="-107" charset="0"/>
                        </a:rPr>
                        <a:t>Cell spectral efficiency</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Arial" pitchFamily="-107" charset="0"/>
                          <a:ea typeface="Arial" pitchFamily="-107" charset="0"/>
                          <a:cs typeface="Arial" pitchFamily="-107" charset="0"/>
                        </a:rPr>
                        <a:t>(b/s/Hz/sector)</a:t>
                      </a: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Arial" pitchFamily="-107" charset="0"/>
                          <a:ea typeface="Arial" pitchFamily="-107" charset="0"/>
                          <a:cs typeface="Arial" pitchFamily="-107" charset="0"/>
                        </a:rPr>
                        <a:t>DL (4x2) = 2.2</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Arial" pitchFamily="-107" charset="0"/>
                          <a:ea typeface="Arial" pitchFamily="-107" charset="0"/>
                          <a:cs typeface="Arial" pitchFamily="-107" charset="0"/>
                        </a:rPr>
                        <a:t>UL (2x4) = 1.4</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Arial" pitchFamily="-107" charset="0"/>
                          <a:ea typeface="Arial" pitchFamily="-107" charset="0"/>
                          <a:cs typeface="Arial" pitchFamily="-107" charset="0"/>
                        </a:rPr>
                        <a:t>(Base coverage urban)</a:t>
                      </a: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Arial" pitchFamily="-107" charset="0"/>
                          <a:ea typeface="Arial" pitchFamily="-107" charset="0"/>
                          <a:cs typeface="Arial" pitchFamily="-107" charset="0"/>
                        </a:rPr>
                        <a:t>DL (2x2) = 2.6</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Arial" pitchFamily="-107" charset="0"/>
                          <a:ea typeface="Arial" pitchFamily="-107" charset="0"/>
                          <a:cs typeface="Arial" pitchFamily="-107" charset="0"/>
                        </a:rPr>
                        <a:t>UL (1x2) = 1.3</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Arial" pitchFamily="-107" charset="0"/>
                          <a:ea typeface="Arial" pitchFamily="-107" charset="0"/>
                          <a:cs typeface="Arial" pitchFamily="-107" charset="0"/>
                        </a:rPr>
                        <a:t>(Mixed Mobility)</a:t>
                      </a: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961"/>
                    </a:solidFill>
                  </a:tcPr>
                </a:tc>
              </a:tr>
              <a:tr h="24923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Arial" pitchFamily="-107" charset="0"/>
                          <a:ea typeface="Arial" pitchFamily="-107" charset="0"/>
                          <a:cs typeface="Arial" pitchFamily="-107" charset="0"/>
                        </a:rPr>
                        <a:t>Cell edge user spectral efficiency (b/s/Hz)</a:t>
                      </a: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Arial" pitchFamily="-107" charset="0"/>
                          <a:ea typeface="Arial" pitchFamily="-107" charset="0"/>
                          <a:cs typeface="Arial" pitchFamily="-107" charset="0"/>
                        </a:rPr>
                        <a:t>DL (4x2) = 0.06</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Arial" pitchFamily="-107" charset="0"/>
                          <a:ea typeface="Arial" pitchFamily="-107" charset="0"/>
                          <a:cs typeface="Arial" pitchFamily="-107" charset="0"/>
                        </a:rPr>
                        <a:t>UL (2x4) = 0.03</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Arial" pitchFamily="-107" charset="0"/>
                          <a:ea typeface="Arial" pitchFamily="-107" charset="0"/>
                          <a:cs typeface="Arial" pitchFamily="-107" charset="0"/>
                        </a:rPr>
                        <a:t>(Base coverage urban) </a:t>
                      </a: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Arial" pitchFamily="-107" charset="0"/>
                          <a:ea typeface="Arial" pitchFamily="-107" charset="0"/>
                          <a:cs typeface="Arial" pitchFamily="-107" charset="0"/>
                        </a:rPr>
                        <a:t>DL (2x2) = 0.09</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Arial" pitchFamily="-107" charset="0"/>
                          <a:ea typeface="Arial" pitchFamily="-107" charset="0"/>
                          <a:cs typeface="Arial" pitchFamily="-107" charset="0"/>
                        </a:rPr>
                        <a:t>UL (1x2) = 0.05</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Arial" pitchFamily="-107" charset="0"/>
                          <a:ea typeface="Arial" pitchFamily="-107" charset="0"/>
                          <a:cs typeface="Arial" pitchFamily="-107" charset="0"/>
                        </a:rPr>
                        <a:t>(Mixed Mobility)</a:t>
                      </a: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961"/>
                    </a:solidFill>
                  </a:tcPr>
                </a:tc>
              </a:tr>
              <a:tr h="525463">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Arial" pitchFamily="-107" charset="0"/>
                          <a:ea typeface="Arial" pitchFamily="-107" charset="0"/>
                          <a:cs typeface="Arial" pitchFamily="-107" charset="0"/>
                        </a:rPr>
                        <a:t>Latency</a:t>
                      </a: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Arial" pitchFamily="-107" charset="0"/>
                          <a:ea typeface="Arial" pitchFamily="-107" charset="0"/>
                          <a:cs typeface="Arial" pitchFamily="-107" charset="0"/>
                        </a:rPr>
                        <a:t>C-plane: 100 ms (idle to active)</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Arial" pitchFamily="-107" charset="0"/>
                          <a:ea typeface="Arial" pitchFamily="-107" charset="0"/>
                          <a:cs typeface="Arial" pitchFamily="-107" charset="0"/>
                        </a:rPr>
                        <a:t>U-plane: 10 ms</a:t>
                      </a: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Arial" pitchFamily="-107" charset="0"/>
                          <a:ea typeface="Arial" pitchFamily="-107" charset="0"/>
                          <a:cs typeface="Arial" pitchFamily="-107" charset="0"/>
                        </a:rPr>
                        <a:t>C-plane: 100 ms (idle to active)</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Arial" pitchFamily="-107" charset="0"/>
                          <a:ea typeface="Arial" pitchFamily="-107" charset="0"/>
                          <a:cs typeface="Arial" pitchFamily="-107" charset="0"/>
                        </a:rPr>
                        <a:t>U-plane: 10 ms</a:t>
                      </a: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961"/>
                    </a:solidFill>
                  </a:tcPr>
                </a:tc>
              </a:tr>
              <a:tr h="64135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Arial" pitchFamily="-107" charset="0"/>
                          <a:ea typeface="Arial" pitchFamily="-107" charset="0"/>
                          <a:cs typeface="Arial" pitchFamily="-107" charset="0"/>
                        </a:rPr>
                        <a:t>Mobility</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Arial" pitchFamily="-107" charset="0"/>
                          <a:ea typeface="Arial" pitchFamily="-107" charset="0"/>
                          <a:cs typeface="Arial" pitchFamily="-107" charset="0"/>
                        </a:rPr>
                        <a:t>b/s/Hz at km/h</a:t>
                      </a: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Arial" pitchFamily="-107" charset="0"/>
                          <a:ea typeface="Arial" pitchFamily="-107" charset="0"/>
                          <a:cs typeface="Arial" pitchFamily="-107" charset="0"/>
                        </a:rPr>
                        <a:t>0.55 at 120 km/h</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Arial" pitchFamily="-107" charset="0"/>
                          <a:ea typeface="Arial" pitchFamily="-107" charset="0"/>
                          <a:cs typeface="Arial" pitchFamily="-107" charset="0"/>
                        </a:rPr>
                        <a:t>0.25 at 350 km/h</a:t>
                      </a: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Arial" pitchFamily="-107" charset="0"/>
                          <a:ea typeface="Arial" pitchFamily="-107" charset="0"/>
                          <a:cs typeface="Arial" pitchFamily="-107" charset="0"/>
                        </a:rPr>
                        <a:t>Optimal performance up to 10 km/h</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Arial" pitchFamily="-107" charset="0"/>
                          <a:ea typeface="Arial" pitchFamily="-107" charset="0"/>
                          <a:cs typeface="Arial" pitchFamily="-107" charset="0"/>
                        </a:rPr>
                        <a:t>“Graceful degradation” up to 120 km/h</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Arial" pitchFamily="-107" charset="0"/>
                          <a:ea typeface="Arial" pitchFamily="-107" charset="0"/>
                          <a:cs typeface="Arial" pitchFamily="-107" charset="0"/>
                        </a:rPr>
                        <a:t>“Connectivity” up to 350 km/h</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Arial" pitchFamily="-107" charset="0"/>
                          <a:ea typeface="Arial" pitchFamily="-107" charset="0"/>
                          <a:cs typeface="Arial" pitchFamily="-107" charset="0"/>
                        </a:rPr>
                        <a:t>Up to 500 km/h depending on operating frequency</a:t>
                      </a: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961"/>
                    </a:solidFill>
                  </a:tcPr>
                </a:tc>
              </a:tr>
              <a:tr h="544513">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Arial" pitchFamily="-107" charset="0"/>
                          <a:ea typeface="Arial" pitchFamily="-107" charset="0"/>
                          <a:cs typeface="Arial" pitchFamily="-107" charset="0"/>
                        </a:rPr>
                        <a:t>Handover interruption time (ms)</a:t>
                      </a: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Arial" pitchFamily="-107" charset="0"/>
                          <a:ea typeface="Arial" pitchFamily="-107" charset="0"/>
                          <a:cs typeface="Arial" pitchFamily="-107" charset="0"/>
                        </a:rPr>
                        <a:t>Intra frequency: 27.5 </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Arial" pitchFamily="-107" charset="0"/>
                          <a:ea typeface="Arial" pitchFamily="-107" charset="0"/>
                          <a:cs typeface="Arial" pitchFamily="-107" charset="0"/>
                        </a:rPr>
                        <a:t>Inter frequency: 40 (in a band)</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Arial" pitchFamily="-107" charset="0"/>
                          <a:ea typeface="Arial" pitchFamily="-107" charset="0"/>
                          <a:cs typeface="Arial" pitchFamily="-107" charset="0"/>
                        </a:rPr>
                        <a:t>60 (between bands)</a:t>
                      </a: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Arial" pitchFamily="-107" charset="0"/>
                          <a:ea typeface="Arial" pitchFamily="-107" charset="0"/>
                          <a:cs typeface="Arial" pitchFamily="-107" charset="0"/>
                        </a:rPr>
                        <a:t>Intra frequency: 27.5 </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Arial" pitchFamily="-107" charset="0"/>
                          <a:ea typeface="Arial" pitchFamily="-107" charset="0"/>
                          <a:cs typeface="Arial" pitchFamily="-107" charset="0"/>
                        </a:rPr>
                        <a:t>Inter frequency: 40 (in a band)</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Arial" pitchFamily="-107" charset="0"/>
                          <a:ea typeface="Arial" pitchFamily="-107" charset="0"/>
                          <a:cs typeface="Arial" pitchFamily="-107" charset="0"/>
                        </a:rPr>
                        <a:t>60 (between bands)</a:t>
                      </a: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961"/>
                    </a:solidFill>
                  </a:tcPr>
                </a:tc>
              </a:tr>
              <a:tr h="4572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Arial" pitchFamily="-107" charset="0"/>
                          <a:ea typeface="Arial" pitchFamily="-107" charset="0"/>
                          <a:cs typeface="Arial" pitchFamily="-107" charset="0"/>
                        </a:rPr>
                        <a:t>VoIP capacity</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Arial" pitchFamily="-107" charset="0"/>
                          <a:ea typeface="Arial" pitchFamily="-107" charset="0"/>
                          <a:cs typeface="Arial" pitchFamily="-107" charset="0"/>
                        </a:rPr>
                        <a:t>(Active users/sector/MHz)</a:t>
                      </a: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Arial" pitchFamily="-107" charset="0"/>
                          <a:ea typeface="Arial" pitchFamily="-107" charset="0"/>
                          <a:cs typeface="Arial" pitchFamily="-107" charset="0"/>
                        </a:rPr>
                        <a:t>40 (4x2 and 2x4)</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Arial" pitchFamily="-107" charset="0"/>
                          <a:ea typeface="Arial" pitchFamily="-107" charset="0"/>
                          <a:cs typeface="Arial" pitchFamily="-107" charset="0"/>
                        </a:rPr>
                        <a:t>(Base coverage urban)</a:t>
                      </a: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Arial" pitchFamily="-107" charset="0"/>
                          <a:ea typeface="Arial" pitchFamily="-107" charset="0"/>
                          <a:cs typeface="Arial" pitchFamily="-107" charset="0"/>
                        </a:rPr>
                        <a:t>60 (DL 2x2 and UL 1x2)</a:t>
                      </a: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961"/>
                    </a:solidFill>
                  </a:tcPr>
                </a:tc>
              </a:tr>
            </a:tbl>
          </a:graphicData>
        </a:graphic>
      </p:graphicFrame>
      <p:sp>
        <p:nvSpPr>
          <p:cNvPr id="8" name="TextBox 7"/>
          <p:cNvSpPr txBox="1">
            <a:spLocks noChangeArrowheads="1"/>
          </p:cNvSpPr>
          <p:nvPr/>
        </p:nvSpPr>
        <p:spPr bwMode="auto">
          <a:xfrm>
            <a:off x="1827165" y="6224588"/>
            <a:ext cx="5259435" cy="461665"/>
          </a:xfrm>
          <a:prstGeom prst="rect">
            <a:avLst/>
          </a:prstGeom>
          <a:solidFill>
            <a:srgbClr val="D0E1EE"/>
          </a:solidFill>
          <a:ln w="38100">
            <a:solidFill>
              <a:schemeClr val="tx1"/>
            </a:solidFill>
            <a:miter lim="800000"/>
            <a:headEnd/>
            <a:tailEnd/>
          </a:ln>
          <a:effectLst>
            <a:outerShdw blurRad="63500" dist="20000" dir="5400000" rotWithShape="0">
              <a:srgbClr val="000000">
                <a:alpha val="37999"/>
              </a:srgbClr>
            </a:outerShdw>
          </a:effectLst>
        </p:spPr>
        <p:txBody>
          <a:bodyPr wrap="none">
            <a:prstTxWarp prst="textNoShape">
              <a:avLst/>
            </a:prstTxWarp>
            <a:spAutoFit/>
          </a:bodyPr>
          <a:lstStyle/>
          <a:p>
            <a:pPr>
              <a:defRPr/>
            </a:pPr>
            <a:r>
              <a:rPr lang="en-US" b="1" dirty="0">
                <a:latin typeface="Arial" pitchFamily="34" charset="0"/>
                <a:cs typeface="Arial" pitchFamily="34" charset="0"/>
              </a:rPr>
              <a:t>802.16m functional and performance requirements are more</a:t>
            </a:r>
          </a:p>
          <a:p>
            <a:pPr>
              <a:defRPr/>
            </a:pPr>
            <a:r>
              <a:rPr lang="en-US" b="1" dirty="0">
                <a:latin typeface="Arial" pitchFamily="34" charset="0"/>
                <a:cs typeface="Arial" pitchFamily="34" charset="0"/>
              </a:rPr>
              <a:t>comprehensive and more stringent than IMT-Advanced requirements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p:nvPr>
        </p:nvSpPr>
        <p:spPr/>
        <p:txBody>
          <a:bodyPr/>
          <a:lstStyle/>
          <a:p>
            <a:r>
              <a:rPr lang="en-US" dirty="0" smtClean="0"/>
              <a:t>802.16m System Requirements (cont.)</a:t>
            </a:r>
            <a:endParaRPr lang="en-US" dirty="0"/>
          </a:p>
        </p:txBody>
      </p:sp>
      <p:sp>
        <p:nvSpPr>
          <p:cNvPr id="21" name="Content Placeholder 20"/>
          <p:cNvSpPr>
            <a:spLocks noGrp="1"/>
          </p:cNvSpPr>
          <p:nvPr>
            <p:ph idx="1"/>
          </p:nvPr>
        </p:nvSpPr>
        <p:spPr/>
        <p:txBody>
          <a:bodyPr/>
          <a:lstStyle/>
          <a:p>
            <a:endParaRPr lang="en-US"/>
          </a:p>
        </p:txBody>
      </p:sp>
      <p:sp>
        <p:nvSpPr>
          <p:cNvPr id="575541" name="Rectangle 53"/>
          <p:cNvSpPr>
            <a:spLocks noChangeArrowheads="1"/>
          </p:cNvSpPr>
          <p:nvPr/>
        </p:nvSpPr>
        <p:spPr bwMode="auto">
          <a:xfrm>
            <a:off x="190500" y="-93663"/>
            <a:ext cx="8763000" cy="1239838"/>
          </a:xfrm>
          <a:prstGeom prst="rect">
            <a:avLst/>
          </a:prstGeom>
          <a:noFill/>
          <a:ln w="9525">
            <a:noFill/>
            <a:miter lim="800000"/>
            <a:headEnd/>
            <a:tailEnd/>
          </a:ln>
          <a:effectLst/>
        </p:spPr>
        <p:txBody>
          <a:bodyPr lIns="92063" tIns="46032" rIns="92063" bIns="46032" anchor="ctr">
            <a:prstTxWarp prst="textNoShape">
              <a:avLst/>
            </a:prstTxWarp>
          </a:bodyPr>
          <a:lstStyle/>
          <a:p>
            <a:pPr algn="l" eaLnBrk="1" hangingPunct="1"/>
            <a:endParaRPr lang="en-US" altLang="ja-JP" sz="1600" b="1" dirty="0">
              <a:effectLst>
                <a:outerShdw blurRad="38100" dist="38100" dir="2700000" algn="tl">
                  <a:srgbClr val="000000"/>
                </a:outerShdw>
              </a:effectLst>
              <a:ea typeface="ＭＳ Ｐゴシック" pitchFamily="-107" charset="-128"/>
              <a:cs typeface="ＭＳ Ｐゴシック" pitchFamily="-107" charset="-128"/>
            </a:endParaRPr>
          </a:p>
        </p:txBody>
      </p:sp>
      <p:graphicFrame>
        <p:nvGraphicFramePr>
          <p:cNvPr id="7" name="Group 183"/>
          <p:cNvGraphicFramePr>
            <a:graphicFrameLocks noGrp="1"/>
          </p:cNvGraphicFramePr>
          <p:nvPr/>
        </p:nvGraphicFramePr>
        <p:xfrm>
          <a:off x="457200" y="841375"/>
          <a:ext cx="8229600" cy="5207953"/>
        </p:xfrm>
        <a:graphic>
          <a:graphicData uri="http://schemas.openxmlformats.org/drawingml/2006/table">
            <a:tbl>
              <a:tblPr/>
              <a:tblGrid>
                <a:gridCol w="2574925"/>
                <a:gridCol w="2579688"/>
                <a:gridCol w="3074987"/>
              </a:tblGrid>
              <a:tr h="3048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1" i="0" u="none" strike="noStrike" cap="none" normalizeH="0" baseline="0" dirty="0">
                          <a:ln>
                            <a:noFill/>
                          </a:ln>
                          <a:solidFill>
                            <a:schemeClr val="tx1"/>
                          </a:solidFill>
                          <a:effectLst/>
                          <a:latin typeface="Arial" pitchFamily="-107" charset="0"/>
                          <a:ea typeface="Arial" pitchFamily="-107" charset="0"/>
                          <a:cs typeface="Arial" pitchFamily="-107" charset="0"/>
                        </a:rPr>
                        <a:t>Additional Requirements</a:t>
                      </a: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1" i="0" u="none" strike="noStrike" cap="none" normalizeH="0" baseline="0">
                          <a:ln>
                            <a:noFill/>
                          </a:ln>
                          <a:solidFill>
                            <a:schemeClr val="tx1"/>
                          </a:solidFill>
                          <a:effectLst/>
                          <a:latin typeface="Arial" pitchFamily="-107" charset="0"/>
                          <a:ea typeface="Arial" pitchFamily="-107" charset="0"/>
                          <a:cs typeface="Arial" pitchFamily="-107" charset="0"/>
                        </a:rPr>
                        <a:t>IMT-Advanced</a:t>
                      </a: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1" i="0" u="none" strike="noStrike" cap="none" normalizeH="0" baseline="0" dirty="0">
                          <a:ln>
                            <a:noFill/>
                          </a:ln>
                          <a:solidFill>
                            <a:schemeClr val="tx1"/>
                          </a:solidFill>
                          <a:effectLst/>
                          <a:latin typeface="Arial" pitchFamily="-107" charset="0"/>
                          <a:ea typeface="Arial" pitchFamily="-107" charset="0"/>
                          <a:cs typeface="Arial" pitchFamily="-107" charset="0"/>
                        </a:rPr>
                        <a:t>802.16m</a:t>
                      </a: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4587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Arial" pitchFamily="-107" charset="0"/>
                          <a:ea typeface="ＭＳ 明朝" pitchFamily="-107" charset="-128"/>
                          <a:cs typeface="Arial" pitchFamily="-107" charset="0"/>
                        </a:rPr>
                        <a:t>Antenna Configuration</a:t>
                      </a:r>
                      <a:endParaRPr kumimoji="0" lang="en-US" altLang="ja-JP" sz="1200" b="0" i="0" u="none" strike="noStrike" cap="none" normalizeH="0" baseline="0" dirty="0">
                        <a:ln>
                          <a:noFill/>
                        </a:ln>
                        <a:solidFill>
                          <a:schemeClr val="tx1"/>
                        </a:solidFill>
                        <a:effectLst/>
                        <a:latin typeface="Arial" pitchFamily="-107" charset="0"/>
                        <a:ea typeface="Times New Roman" pitchFamily="-107" charset="0"/>
                        <a:cs typeface="Arial" pitchFamily="-107" charset="0"/>
                      </a:endParaRP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Arial" pitchFamily="-107" charset="0"/>
                          <a:ea typeface="Times New Roman" pitchFamily="-107" charset="0"/>
                          <a:cs typeface="Arial" pitchFamily="-107" charset="0"/>
                        </a:rPr>
                        <a:t>Not specified</a:t>
                      </a: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Arial" pitchFamily="-107" charset="0"/>
                          <a:ea typeface="ＭＳ 明朝" pitchFamily="-107" charset="-128"/>
                          <a:cs typeface="Arial" pitchFamily="-107" charset="0"/>
                        </a:rPr>
                        <a:t>DL: 2x2 (baseline), 2x4, 4x2, 4x4, 8x8</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Arial" pitchFamily="-107" charset="0"/>
                          <a:ea typeface="ＭＳ 明朝" pitchFamily="-107" charset="-128"/>
                          <a:cs typeface="Arial" pitchFamily="-107" charset="0"/>
                        </a:rPr>
                        <a:t>UL: 1x2 (baseline), 1x4, 2x4, 4x4</a:t>
                      </a:r>
                      <a:endParaRPr kumimoji="0" lang="en-US" altLang="ja-JP" sz="1200" b="0" i="0" u="none" strike="noStrike" cap="none" normalizeH="0" baseline="0" dirty="0">
                        <a:ln>
                          <a:noFill/>
                        </a:ln>
                        <a:solidFill>
                          <a:schemeClr val="tx1"/>
                        </a:solidFill>
                        <a:effectLst/>
                        <a:latin typeface="Arial" pitchFamily="-107" charset="0"/>
                        <a:ea typeface="Times New Roman" pitchFamily="-107" charset="0"/>
                        <a:cs typeface="Arial" pitchFamily="-107" charset="0"/>
                      </a:endParaRP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961"/>
                    </a:solidFill>
                  </a:tcPr>
                </a:tc>
              </a:tr>
              <a:tr h="322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Arial" pitchFamily="-107" charset="0"/>
                          <a:ea typeface="ＭＳ 明朝" pitchFamily="-107" charset="-128"/>
                          <a:cs typeface="Arial" pitchFamily="-107" charset="0"/>
                        </a:rPr>
                        <a:t>Cell Range and Coverage</a:t>
                      </a: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Arial" pitchFamily="-107" charset="0"/>
                          <a:ea typeface="Times New Roman" pitchFamily="-107" charset="0"/>
                          <a:cs typeface="Arial" pitchFamily="-107" charset="0"/>
                        </a:rPr>
                        <a:t>Not specified</a:t>
                      </a: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Arial" pitchFamily="-107" charset="0"/>
                          <a:ea typeface="ＭＳ 明朝" pitchFamily="-107" charset="-128"/>
                          <a:cs typeface="Arial" pitchFamily="-107" charset="0"/>
                        </a:rPr>
                        <a:t>Up to 100 km with optimal performance up to 5 km</a:t>
                      </a:r>
                      <a:endParaRPr kumimoji="0" lang="en-US" altLang="ja-JP" sz="1200" b="0" i="0" u="none" strike="noStrike" cap="none" normalizeH="0" baseline="0">
                        <a:ln>
                          <a:noFill/>
                        </a:ln>
                        <a:solidFill>
                          <a:schemeClr val="tx1"/>
                        </a:solidFill>
                        <a:effectLst/>
                        <a:latin typeface="Arial" pitchFamily="-107" charset="0"/>
                        <a:ea typeface="Times New Roman" pitchFamily="-107" charset="0"/>
                        <a:cs typeface="Arial" pitchFamily="-107" charset="0"/>
                      </a:endParaRP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961"/>
                    </a:solidFill>
                  </a:tcPr>
                </a:tc>
              </a:tr>
              <a:tr h="249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Arial" pitchFamily="-107" charset="0"/>
                          <a:ea typeface="ＭＳ 明朝" pitchFamily="-107" charset="-128"/>
                          <a:cs typeface="Arial" pitchFamily="-107" charset="0"/>
                        </a:rPr>
                        <a:t>Multicast and Broadcast Service (MBS)</a:t>
                      </a:r>
                      <a:endParaRPr kumimoji="0" lang="en-US" altLang="ja-JP" sz="1200" b="0" i="0" u="none" strike="noStrike" cap="none" normalizeH="0" baseline="0">
                        <a:ln>
                          <a:noFill/>
                        </a:ln>
                        <a:solidFill>
                          <a:schemeClr val="tx1"/>
                        </a:solidFill>
                        <a:effectLst/>
                        <a:latin typeface="Arial" pitchFamily="-107" charset="0"/>
                        <a:ea typeface="Times New Roman" pitchFamily="-107" charset="0"/>
                        <a:cs typeface="Arial" pitchFamily="-107" charset="0"/>
                      </a:endParaRP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Arial" pitchFamily="-107" charset="0"/>
                          <a:ea typeface="Times New Roman" pitchFamily="-107" charset="0"/>
                          <a:cs typeface="Arial" pitchFamily="-107" charset="0"/>
                        </a:rPr>
                        <a:t>Not specified</a:t>
                      </a: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Arial" pitchFamily="-107" charset="0"/>
                          <a:ea typeface="ＭＳ 明朝" pitchFamily="-107" charset="-128"/>
                          <a:cs typeface="Arial" pitchFamily="-107" charset="0"/>
                        </a:rPr>
                        <a:t>4 bps/Hz for ISD 0.5 km and 2 bps/Hz for ISD 1.5 km</a:t>
                      </a:r>
                      <a:endParaRPr kumimoji="0" lang="en-US" altLang="ja-JP" sz="1200" b="0" i="0" u="none" strike="noStrike" cap="none" normalizeH="0" baseline="0">
                        <a:ln>
                          <a:noFill/>
                        </a:ln>
                        <a:solidFill>
                          <a:schemeClr val="tx1"/>
                        </a:solidFill>
                        <a:effectLst/>
                        <a:latin typeface="Arial" pitchFamily="-107" charset="0"/>
                        <a:ea typeface="Times New Roman" pitchFamily="-107" charset="0"/>
                        <a:cs typeface="Arial" pitchFamily="-107" charset="0"/>
                      </a:endParaRP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961"/>
                    </a:solidFill>
                  </a:tcPr>
                </a:tc>
              </a:tr>
              <a:tr h="24923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Arial" pitchFamily="-107" charset="0"/>
                          <a:ea typeface="Arial" pitchFamily="-107" charset="0"/>
                          <a:cs typeface="Arial" pitchFamily="-107" charset="0"/>
                        </a:rPr>
                        <a:t>MBS channel reselection interruption time</a:t>
                      </a: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Arial" pitchFamily="-107" charset="0"/>
                          <a:ea typeface="Times New Roman" pitchFamily="-107" charset="0"/>
                          <a:cs typeface="Arial" pitchFamily="-107" charset="0"/>
                        </a:rPr>
                        <a:t>Not specified</a:t>
                      </a: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Arial" pitchFamily="-107" charset="0"/>
                          <a:ea typeface="Arial" pitchFamily="-107" charset="0"/>
                          <a:cs typeface="Arial" pitchFamily="-107" charset="0"/>
                        </a:rPr>
                        <a:t>1.0 s (intra-frequency) 1.5 s (inter-frequency)</a:t>
                      </a: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961"/>
                    </a:solidFill>
                  </a:tcPr>
                </a:tc>
              </a:tr>
              <a:tr h="525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Arial" pitchFamily="-107" charset="0"/>
                          <a:ea typeface="ＭＳ 明朝" pitchFamily="-107" charset="-128"/>
                          <a:cs typeface="Arial" pitchFamily="-107" charset="0"/>
                        </a:rPr>
                        <a:t>Location based services (LBS)</a:t>
                      </a:r>
                      <a:endParaRPr kumimoji="0" lang="en-US" altLang="ja-JP" sz="1200" b="0" i="0" u="none" strike="noStrike" cap="none" normalizeH="0" baseline="0">
                        <a:ln>
                          <a:noFill/>
                        </a:ln>
                        <a:solidFill>
                          <a:schemeClr val="tx1"/>
                        </a:solidFill>
                        <a:effectLst/>
                        <a:latin typeface="Arial" pitchFamily="-107" charset="0"/>
                        <a:ea typeface="Times New Roman" pitchFamily="-107" charset="0"/>
                        <a:cs typeface="Arial" pitchFamily="-107" charset="0"/>
                      </a:endParaRP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Arial" pitchFamily="-107" charset="0"/>
                          <a:ea typeface="Times New Roman" pitchFamily="-107" charset="0"/>
                          <a:cs typeface="Arial" pitchFamily="-107" charset="0"/>
                        </a:rPr>
                        <a:t>Not specified</a:t>
                      </a: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Arial" pitchFamily="-107" charset="0"/>
                          <a:ea typeface="ＭＳ 明朝" pitchFamily="-107" charset="-128"/>
                          <a:cs typeface="Arial" pitchFamily="-107" charset="0"/>
                        </a:rPr>
                        <a:t>Location determination latency &lt; 30 s</a:t>
                      </a:r>
                      <a:endParaRPr kumimoji="0" lang="en-US" altLang="ja-JP" sz="1200" b="0" i="0" u="none" strike="noStrike" cap="none" normalizeH="0" baseline="0">
                        <a:ln>
                          <a:noFill/>
                        </a:ln>
                        <a:solidFill>
                          <a:schemeClr val="tx1"/>
                        </a:solidFill>
                        <a:effectLst/>
                        <a:latin typeface="Arial" pitchFamily="-107" charset="0"/>
                        <a:ea typeface="Times New Roman" pitchFamily="-107" charset="0"/>
                        <a:cs typeface="Arial" pitchFamily="-107"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Arial" pitchFamily="-107" charset="0"/>
                          <a:ea typeface="ＭＳ 明朝" pitchFamily="-107" charset="-128"/>
                          <a:cs typeface="Arial" pitchFamily="-107" charset="0"/>
                        </a:rPr>
                        <a:t>MS-based position determination accuracy &lt; 50 m</a:t>
                      </a:r>
                      <a:endParaRPr kumimoji="0" lang="en-US" altLang="ja-JP" sz="1200" b="0" i="0" u="none" strike="noStrike" cap="none" normalizeH="0" baseline="0">
                        <a:ln>
                          <a:noFill/>
                        </a:ln>
                        <a:solidFill>
                          <a:schemeClr val="tx1"/>
                        </a:solidFill>
                        <a:effectLst/>
                        <a:latin typeface="Arial" pitchFamily="-107" charset="0"/>
                        <a:ea typeface="Times New Roman" pitchFamily="-107" charset="0"/>
                        <a:cs typeface="Arial" pitchFamily="-107"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Arial" pitchFamily="-107" charset="0"/>
                          <a:ea typeface="ＭＳ 明朝" pitchFamily="-107" charset="-128"/>
                          <a:cs typeface="Arial" pitchFamily="-107" charset="0"/>
                        </a:rPr>
                        <a:t>Network-based position determination accuracy &lt; 100 m</a:t>
                      </a:r>
                      <a:endParaRPr kumimoji="0" lang="en-US" altLang="ja-JP" sz="1200" b="0" i="0" u="none" strike="noStrike" cap="none" normalizeH="0" baseline="0">
                        <a:ln>
                          <a:noFill/>
                        </a:ln>
                        <a:solidFill>
                          <a:schemeClr val="tx1"/>
                        </a:solidFill>
                        <a:effectLst/>
                        <a:latin typeface="Arial" pitchFamily="-107" charset="0"/>
                        <a:ea typeface="Times New Roman" pitchFamily="-107" charset="0"/>
                        <a:cs typeface="Arial" pitchFamily="-107" charset="0"/>
                      </a:endParaRP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961"/>
                    </a:solidFill>
                  </a:tcPr>
                </a:tc>
              </a:tr>
              <a:tr h="344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Arial" pitchFamily="-107" charset="0"/>
                          <a:ea typeface="ＭＳ 明朝" pitchFamily="-107" charset="-128"/>
                          <a:cs typeface="Arial" pitchFamily="-107" charset="0"/>
                        </a:rPr>
                        <a:t>Operating bandwidth</a:t>
                      </a:r>
                      <a:endParaRPr kumimoji="0" lang="en-US" altLang="ja-JP" sz="1200" b="0" i="0" u="none" strike="noStrike" cap="none" normalizeH="0" baseline="0">
                        <a:ln>
                          <a:noFill/>
                        </a:ln>
                        <a:solidFill>
                          <a:schemeClr val="tx1"/>
                        </a:solidFill>
                        <a:effectLst/>
                        <a:latin typeface="Arial" pitchFamily="-107" charset="0"/>
                        <a:ea typeface="Times New Roman" pitchFamily="-107" charset="0"/>
                        <a:cs typeface="Arial" pitchFamily="-107" charset="0"/>
                      </a:endParaRP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Arial" pitchFamily="-107" charset="0"/>
                          <a:ea typeface="Times New Roman" pitchFamily="-107" charset="0"/>
                          <a:cs typeface="Arial" pitchFamily="-107" charset="0"/>
                        </a:rPr>
                        <a:t>Up to 40 MHz (with aggregation)</a:t>
                      </a: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Arial" pitchFamily="-107" charset="0"/>
                          <a:ea typeface="ＭＳ 明朝" pitchFamily="-107" charset="-128"/>
                          <a:cs typeface="Arial" pitchFamily="-107" charset="0"/>
                        </a:rPr>
                        <a:t>5 to 20 MHz (up to 100 MHz through band aggregation)</a:t>
                      </a:r>
                      <a:endParaRPr kumimoji="0" lang="en-US" altLang="ja-JP" sz="1200" b="0" i="0" u="none" strike="noStrike" cap="none" normalizeH="0" baseline="0">
                        <a:ln>
                          <a:noFill/>
                        </a:ln>
                        <a:solidFill>
                          <a:schemeClr val="tx1"/>
                        </a:solidFill>
                        <a:effectLst/>
                        <a:latin typeface="Arial" pitchFamily="-107" charset="0"/>
                        <a:ea typeface="Times New Roman" pitchFamily="-107" charset="0"/>
                        <a:cs typeface="Arial" pitchFamily="-107" charset="0"/>
                      </a:endParaRP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961"/>
                    </a:solidFill>
                  </a:tcPr>
                </a:tc>
              </a:tr>
              <a:tr h="544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Arial" pitchFamily="-107" charset="0"/>
                          <a:ea typeface="ＭＳ 明朝" pitchFamily="-107" charset="-128"/>
                          <a:cs typeface="Arial" pitchFamily="-107" charset="0"/>
                        </a:rPr>
                        <a:t>Duplex scheme</a:t>
                      </a:r>
                      <a:endParaRPr kumimoji="0" lang="en-US" altLang="ja-JP" sz="1200" b="0" i="0" u="none" strike="noStrike" cap="none" normalizeH="0" baseline="0">
                        <a:ln>
                          <a:noFill/>
                        </a:ln>
                        <a:solidFill>
                          <a:schemeClr val="tx1"/>
                        </a:solidFill>
                        <a:effectLst/>
                        <a:latin typeface="Arial" pitchFamily="-107" charset="0"/>
                        <a:ea typeface="Times New Roman" pitchFamily="-107" charset="0"/>
                        <a:cs typeface="Arial" pitchFamily="-107" charset="0"/>
                      </a:endParaRP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Arial" pitchFamily="-107" charset="0"/>
                          <a:ea typeface="Times New Roman" pitchFamily="-107" charset="0"/>
                          <a:cs typeface="Arial" pitchFamily="-107" charset="0"/>
                        </a:rPr>
                        <a:t>Not specified</a:t>
                      </a: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Arial" pitchFamily="-107" charset="0"/>
                          <a:ea typeface="ＭＳ 明朝" pitchFamily="-107" charset="-128"/>
                          <a:cs typeface="Arial" pitchFamily="-107" charset="0"/>
                        </a:rPr>
                        <a:t>TDD, FDD (support for H-FDD terminals)</a:t>
                      </a:r>
                      <a:endParaRPr kumimoji="0" lang="en-US" altLang="ja-JP" sz="1200" b="0" i="0" u="none" strike="noStrike" cap="none" normalizeH="0" baseline="0">
                        <a:ln>
                          <a:noFill/>
                        </a:ln>
                        <a:solidFill>
                          <a:schemeClr val="tx1"/>
                        </a:solidFill>
                        <a:effectLst/>
                        <a:latin typeface="Arial" pitchFamily="-107" charset="0"/>
                        <a:ea typeface="Times New Roman" pitchFamily="-107" charset="0"/>
                        <a:cs typeface="Arial" pitchFamily="-107" charset="0"/>
                      </a:endParaRP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961"/>
                    </a:solidFill>
                  </a:tcPr>
                </a:tc>
              </a:tr>
              <a:tr h="457200">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Arial" pitchFamily="-107" charset="0"/>
                          <a:ea typeface="Arial" pitchFamily="-107" charset="0"/>
                          <a:cs typeface="Arial" pitchFamily="-107" charset="0"/>
                        </a:rPr>
                        <a:t>Operating frequencies</a:t>
                      </a: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Arial" pitchFamily="-107" charset="0"/>
                          <a:ea typeface="Times New Roman" pitchFamily="-107" charset="0"/>
                          <a:cs typeface="Arial" pitchFamily="-107" charset="0"/>
                        </a:rPr>
                        <a:t>IMT bands</a:t>
                      </a: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Arial" pitchFamily="-107" charset="0"/>
                          <a:ea typeface="Arial" pitchFamily="-107" charset="0"/>
                          <a:cs typeface="Arial" pitchFamily="-107" charset="0"/>
                        </a:rPr>
                        <a:t>IMT bands (below 6 GHz)</a:t>
                      </a:r>
                    </a:p>
                  </a:txBody>
                  <a:tcPr marT="91440" marB="9144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961"/>
                    </a:solidFill>
                  </a:tcPr>
                </a:tc>
              </a:tr>
            </a:tbl>
          </a:graphicData>
        </a:graphic>
      </p:graphicFrame>
      <p:sp>
        <p:nvSpPr>
          <p:cNvPr id="9" name="TextBox 8"/>
          <p:cNvSpPr txBox="1">
            <a:spLocks noChangeArrowheads="1"/>
          </p:cNvSpPr>
          <p:nvPr/>
        </p:nvSpPr>
        <p:spPr bwMode="auto">
          <a:xfrm>
            <a:off x="1722081" y="6148388"/>
            <a:ext cx="5897919" cy="276999"/>
          </a:xfrm>
          <a:prstGeom prst="rect">
            <a:avLst/>
          </a:prstGeom>
          <a:solidFill>
            <a:srgbClr val="D0E1EE"/>
          </a:solidFill>
          <a:ln w="38100">
            <a:solidFill>
              <a:schemeClr val="tx1"/>
            </a:solidFill>
            <a:miter lim="800000"/>
            <a:headEnd/>
            <a:tailEnd/>
          </a:ln>
          <a:effectLst>
            <a:outerShdw blurRad="63500" dist="20000" dir="5400000" rotWithShape="0">
              <a:srgbClr val="000000">
                <a:alpha val="37999"/>
              </a:srgbClr>
            </a:outerShdw>
          </a:effectLst>
        </p:spPr>
        <p:txBody>
          <a:bodyPr wrap="none">
            <a:prstTxWarp prst="textNoShape">
              <a:avLst/>
            </a:prstTxWarp>
            <a:spAutoFit/>
          </a:bodyPr>
          <a:lstStyle/>
          <a:p>
            <a:pPr>
              <a:defRPr/>
            </a:pPr>
            <a:r>
              <a:rPr lang="en-US" b="1" dirty="0">
                <a:latin typeface="Arial" pitchFamily="34" charset="0"/>
                <a:cs typeface="Arial" pitchFamily="34" charset="0"/>
              </a:rPr>
              <a:t>802.16m is suitable for a large set of usage models, applications, and services</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txBox="1">
            <a:spLocks noGrp="1"/>
          </p:cNvSpPr>
          <p:nvPr/>
        </p:nvSpPr>
        <p:spPr bwMode="auto">
          <a:xfrm>
            <a:off x="4364038" y="6651625"/>
            <a:ext cx="415925" cy="219075"/>
          </a:xfrm>
          <a:prstGeom prst="rect">
            <a:avLst/>
          </a:prstGeom>
          <a:noFill/>
          <a:ln w="9525">
            <a:noFill/>
            <a:miter lim="800000"/>
            <a:headEnd/>
            <a:tailEnd/>
          </a:ln>
        </p:spPr>
        <p:txBody>
          <a:bodyPr lIns="0" tIns="0" rIns="0" bIns="0">
            <a:prstTxWarp prst="textNoShape">
              <a:avLst/>
            </a:prstTxWarp>
          </a:bodyPr>
          <a:lstStyle/>
          <a:p>
            <a:fld id="{E1EDCD3A-4E91-DD4A-80BA-BFD3130ED8CD}" type="slidenum">
              <a:rPr lang="ko-KR" altLang="en-US" sz="1000">
                <a:solidFill>
                  <a:srgbClr val="FFFFFF"/>
                </a:solidFill>
                <a:ea typeface="굴림" pitchFamily="-107" charset="-127"/>
                <a:cs typeface="굴림" pitchFamily="-107" charset="-127"/>
              </a:rPr>
              <a:pPr/>
              <a:t>34</a:t>
            </a:fld>
            <a:endParaRPr lang="en-US" altLang="ko-KR" sz="1000">
              <a:solidFill>
                <a:srgbClr val="FFFFFF"/>
              </a:solidFill>
              <a:ea typeface="굴림" pitchFamily="-107" charset="-127"/>
              <a:cs typeface="굴림" pitchFamily="-107" charset="-127"/>
            </a:endParaRPr>
          </a:p>
        </p:txBody>
      </p:sp>
      <p:sp>
        <p:nvSpPr>
          <p:cNvPr id="352363" name="Rectangle 107"/>
          <p:cNvSpPr>
            <a:spLocks noChangeArrowheads="1"/>
          </p:cNvSpPr>
          <p:nvPr/>
        </p:nvSpPr>
        <p:spPr bwMode="auto">
          <a:xfrm>
            <a:off x="190500" y="-93663"/>
            <a:ext cx="8763000" cy="1239838"/>
          </a:xfrm>
          <a:prstGeom prst="rect">
            <a:avLst/>
          </a:prstGeom>
          <a:noFill/>
          <a:ln w="9525">
            <a:noFill/>
            <a:miter lim="800000"/>
            <a:headEnd/>
            <a:tailEnd/>
          </a:ln>
          <a:effectLst/>
        </p:spPr>
        <p:txBody>
          <a:bodyPr lIns="92063" tIns="46032" rIns="92063" bIns="46032" anchor="ctr">
            <a:prstTxWarp prst="textNoShape">
              <a:avLst/>
            </a:prstTxWarp>
          </a:bodyPr>
          <a:lstStyle/>
          <a:p>
            <a:pPr algn="l" eaLnBrk="1" hangingPunct="1"/>
            <a:endParaRPr lang="ja-JP" altLang="en-US" sz="2400" b="1" dirty="0">
              <a:effectLst>
                <a:outerShdw blurRad="38100" dist="38100" dir="2700000" algn="tl">
                  <a:srgbClr val="000000"/>
                </a:outerShdw>
              </a:effectLst>
              <a:ea typeface="ＭＳ Ｐゴシック" pitchFamily="-107" charset="-128"/>
              <a:cs typeface="ＭＳ Ｐゴシック" pitchFamily="-107" charset="-128"/>
            </a:endParaRPr>
          </a:p>
        </p:txBody>
      </p:sp>
      <p:sp>
        <p:nvSpPr>
          <p:cNvPr id="19460" name="Footer Placeholder 4"/>
          <p:cNvSpPr txBox="1">
            <a:spLocks noGrp="1"/>
          </p:cNvSpPr>
          <p:nvPr/>
        </p:nvSpPr>
        <p:spPr bwMode="auto">
          <a:xfrm>
            <a:off x="101600" y="6638925"/>
            <a:ext cx="3703638" cy="193675"/>
          </a:xfrm>
          <a:prstGeom prst="rect">
            <a:avLst/>
          </a:prstGeom>
          <a:noFill/>
          <a:ln w="9525">
            <a:noFill/>
            <a:miter lim="800000"/>
            <a:headEnd/>
            <a:tailEnd/>
          </a:ln>
        </p:spPr>
        <p:txBody>
          <a:bodyPr lIns="0" tIns="0" rIns="0" bIns="0">
            <a:prstTxWarp prst="textNoShape">
              <a:avLst/>
            </a:prstTxWarp>
          </a:bodyPr>
          <a:lstStyle/>
          <a:p>
            <a:pPr algn="l"/>
            <a:endParaRPr lang="en-US" altLang="ko-KR" sz="1000" dirty="0">
              <a:solidFill>
                <a:srgbClr val="FFFFFF"/>
              </a:solidFill>
              <a:ea typeface="굴림" pitchFamily="-107" charset="-127"/>
              <a:cs typeface="굴림" pitchFamily="-107" charset="-127"/>
            </a:endParaRPr>
          </a:p>
        </p:txBody>
      </p:sp>
      <p:graphicFrame>
        <p:nvGraphicFramePr>
          <p:cNvPr id="7" name="Table 6"/>
          <p:cNvGraphicFramePr>
            <a:graphicFrameLocks noGrp="1"/>
          </p:cNvGraphicFramePr>
          <p:nvPr/>
        </p:nvGraphicFramePr>
        <p:xfrm>
          <a:off x="206375" y="798513"/>
          <a:ext cx="8731250" cy="5689608"/>
        </p:xfrm>
        <a:graphic>
          <a:graphicData uri="http://schemas.openxmlformats.org/drawingml/2006/table">
            <a:tbl>
              <a:tblPr/>
              <a:tblGrid>
                <a:gridCol w="1544638"/>
                <a:gridCol w="644525"/>
                <a:gridCol w="1835150"/>
                <a:gridCol w="935037"/>
                <a:gridCol w="936625"/>
                <a:gridCol w="936625"/>
                <a:gridCol w="949325"/>
                <a:gridCol w="949325"/>
              </a:tblGrid>
              <a:tr h="284163">
                <a:tc gridSpan="3">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Verdana" pitchFamily="-107" charset="0"/>
                          <a:ea typeface="Times New Roman" pitchFamily="-107" charset="0"/>
                          <a:cs typeface="Times" pitchFamily="-107" charset="0"/>
                        </a:rPr>
                        <a:t>Nominal </a:t>
                      </a:r>
                      <a:r>
                        <a:rPr kumimoji="1" lang="en-US" altLang="ja-JP" sz="1200" b="0" i="0" u="none" strike="noStrike" cap="none" normalizeH="0" baseline="0" dirty="0">
                          <a:ln>
                            <a:noFill/>
                          </a:ln>
                          <a:solidFill>
                            <a:schemeClr val="tx1"/>
                          </a:solidFill>
                          <a:effectLst/>
                          <a:latin typeface="Verdana" pitchFamily="-107" charset="0"/>
                          <a:ea typeface="ＭＳ 明朝" pitchFamily="-107" charset="-128"/>
                          <a:cs typeface="Times" pitchFamily="-107" charset="0"/>
                        </a:rPr>
                        <a:t>c</a:t>
                      </a:r>
                      <a:r>
                        <a:rPr kumimoji="1" lang="en-US" altLang="ja-JP" sz="1200" b="0" i="0" u="none" strike="noStrike" cap="none" normalizeH="0" baseline="0" dirty="0">
                          <a:ln>
                            <a:noFill/>
                          </a:ln>
                          <a:solidFill>
                            <a:schemeClr val="tx1"/>
                          </a:solidFill>
                          <a:effectLst/>
                          <a:latin typeface="Verdana" pitchFamily="-107" charset="0"/>
                          <a:ea typeface="Times New Roman" pitchFamily="-107" charset="0"/>
                          <a:cs typeface="Times" pitchFamily="-107" charset="0"/>
                        </a:rPr>
                        <a:t>hannel </a:t>
                      </a:r>
                      <a:r>
                        <a:rPr kumimoji="1" lang="en-US" altLang="ja-JP" sz="1200" b="0" i="0" u="none" strike="noStrike" cap="none" normalizeH="0" baseline="0" dirty="0">
                          <a:ln>
                            <a:noFill/>
                          </a:ln>
                          <a:solidFill>
                            <a:schemeClr val="tx1"/>
                          </a:solidFill>
                          <a:effectLst/>
                          <a:latin typeface="Verdana" pitchFamily="-107" charset="0"/>
                          <a:ea typeface="ＭＳ 明朝" pitchFamily="-107" charset="-128"/>
                          <a:cs typeface="Times" pitchFamily="-107" charset="0"/>
                        </a:rPr>
                        <a:t>b</a:t>
                      </a:r>
                      <a:r>
                        <a:rPr kumimoji="1" lang="en-US" altLang="ja-JP" sz="1200" b="0" i="0" u="none" strike="noStrike" cap="none" normalizeH="0" baseline="0" dirty="0">
                          <a:ln>
                            <a:noFill/>
                          </a:ln>
                          <a:solidFill>
                            <a:schemeClr val="tx1"/>
                          </a:solidFill>
                          <a:effectLst/>
                          <a:latin typeface="Verdana" pitchFamily="-107" charset="0"/>
                          <a:ea typeface="Times New Roman" pitchFamily="-107" charset="0"/>
                          <a:cs typeface="Times" pitchFamily="-107" charset="0"/>
                        </a:rPr>
                        <a:t>andwidth (MHz)</a:t>
                      </a:r>
                      <a:endParaRPr kumimoji="1" lang="ja-JP" sz="1200" b="0" i="0" u="none" strike="noStrike" cap="none" normalizeH="0" baseline="0">
                        <a:ln>
                          <a:noFill/>
                        </a:ln>
                        <a:solidFill>
                          <a:schemeClr val="tx1"/>
                        </a:solidFill>
                        <a:effectLst/>
                        <a:latin typeface="Verdana" pitchFamily="-107" charset="0"/>
                        <a:ea typeface="ＭＳ Ｐゴシック" pitchFamily="-107" charset="-128"/>
                        <a:cs typeface="Times New Roman" pitchFamily="-107" charset="0"/>
                      </a:endParaRPr>
                    </a:p>
                  </a:txBody>
                  <a:tcPr marL="42366" marR="4236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Verdana" pitchFamily="-107" charset="0"/>
                          <a:ea typeface="Times New Roman" pitchFamily="-107" charset="0"/>
                          <a:cs typeface="Times" pitchFamily="-107" charset="0"/>
                        </a:rPr>
                        <a:t>5</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Verdana" pitchFamily="-107" charset="0"/>
                          <a:ea typeface="Times New Roman" pitchFamily="-107" charset="0"/>
                          <a:cs typeface="Times" pitchFamily="-107" charset="0"/>
                        </a:rPr>
                        <a:t>7</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Verdana" pitchFamily="-107" charset="0"/>
                          <a:ea typeface="Times New Roman" pitchFamily="-107" charset="0"/>
                          <a:cs typeface="Times" pitchFamily="-107" charset="0"/>
                        </a:rPr>
                        <a:t>8.75</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Verdana" pitchFamily="-107" charset="0"/>
                          <a:ea typeface="Times New Roman" pitchFamily="-107" charset="0"/>
                          <a:cs typeface="Times" pitchFamily="-107" charset="0"/>
                        </a:rPr>
                        <a:t>10</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20</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4163">
                <a:tc gridSpan="3">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ＭＳ 明朝" pitchFamily="-107" charset="-128"/>
                          <a:cs typeface="Times" pitchFamily="-107" charset="0"/>
                        </a:rPr>
                        <a:t>S</a:t>
                      </a: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ampling </a:t>
                      </a:r>
                      <a:r>
                        <a:rPr kumimoji="1" lang="en-US" altLang="ja-JP" sz="1200" b="0" i="0" u="none" strike="noStrike" cap="none" normalizeH="0" baseline="0">
                          <a:ln>
                            <a:noFill/>
                          </a:ln>
                          <a:solidFill>
                            <a:schemeClr val="tx1"/>
                          </a:solidFill>
                          <a:effectLst/>
                          <a:latin typeface="Verdana" pitchFamily="-107" charset="0"/>
                          <a:ea typeface="ＭＳ 明朝" pitchFamily="-107" charset="-128"/>
                          <a:cs typeface="Times" pitchFamily="-107" charset="0"/>
                        </a:rPr>
                        <a:t>f</a:t>
                      </a: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actor</a:t>
                      </a:r>
                      <a:endParaRPr kumimoji="1" lang="ja-JP" sz="1200" b="0" i="0" u="none" strike="noStrike" cap="none" normalizeH="0" baseline="0">
                        <a:ln>
                          <a:noFill/>
                        </a:ln>
                        <a:solidFill>
                          <a:schemeClr val="tx1"/>
                        </a:solidFill>
                        <a:effectLst/>
                        <a:latin typeface="Verdana" pitchFamily="-107" charset="0"/>
                        <a:ea typeface="ＭＳ Ｐゴシック" pitchFamily="-107" charset="-128"/>
                        <a:cs typeface="Times New Roman" pitchFamily="-107" charset="0"/>
                      </a:endParaRPr>
                    </a:p>
                  </a:txBody>
                  <a:tcPr marL="42366" marR="4236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28/25</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8/7</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Verdana" pitchFamily="-107" charset="0"/>
                          <a:ea typeface="Times New Roman" pitchFamily="-107" charset="0"/>
                          <a:cs typeface="Times" pitchFamily="-107" charset="0"/>
                        </a:rPr>
                        <a:t>8/7</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28/25</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28/25</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4163">
                <a:tc gridSpan="3">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Sampling </a:t>
                      </a:r>
                      <a:r>
                        <a:rPr kumimoji="1" lang="en-US" altLang="ja-JP" sz="1200" b="0" i="0" u="none" strike="noStrike" cap="none" normalizeH="0" baseline="0">
                          <a:ln>
                            <a:noFill/>
                          </a:ln>
                          <a:solidFill>
                            <a:schemeClr val="tx1"/>
                          </a:solidFill>
                          <a:effectLst/>
                          <a:latin typeface="Verdana" pitchFamily="-107" charset="0"/>
                          <a:ea typeface="ＭＳ 明朝" pitchFamily="-107" charset="-128"/>
                          <a:cs typeface="Times" pitchFamily="-107" charset="0"/>
                        </a:rPr>
                        <a:t>f</a:t>
                      </a: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requency (MHz)</a:t>
                      </a:r>
                      <a:endParaRPr kumimoji="1" lang="ja-JP" sz="1200" b="0" i="0" u="none" strike="noStrike" cap="none" normalizeH="0" baseline="0">
                        <a:ln>
                          <a:noFill/>
                        </a:ln>
                        <a:solidFill>
                          <a:schemeClr val="tx1"/>
                        </a:solidFill>
                        <a:effectLst/>
                        <a:latin typeface="Verdana" pitchFamily="-107" charset="0"/>
                        <a:ea typeface="ＭＳ Ｐゴシック" pitchFamily="-107" charset="-128"/>
                        <a:cs typeface="Times New Roman" pitchFamily="-107" charset="0"/>
                      </a:endParaRPr>
                    </a:p>
                  </a:txBody>
                  <a:tcPr marL="42366" marR="4236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5.6</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8</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Verdana" pitchFamily="-107" charset="0"/>
                          <a:ea typeface="Times New Roman" pitchFamily="-107" charset="0"/>
                          <a:cs typeface="Times" pitchFamily="-107" charset="0"/>
                        </a:rPr>
                        <a:t>10</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11.2</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22.4</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4163">
                <a:tc gridSpan="3">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FFT </a:t>
                      </a:r>
                      <a:r>
                        <a:rPr kumimoji="1" lang="en-US" altLang="ja-JP" sz="1200" b="0" i="0" u="none" strike="noStrike" cap="none" normalizeH="0" baseline="0">
                          <a:ln>
                            <a:noFill/>
                          </a:ln>
                          <a:solidFill>
                            <a:schemeClr val="tx1"/>
                          </a:solidFill>
                          <a:effectLst/>
                          <a:latin typeface="Verdana" pitchFamily="-107" charset="0"/>
                          <a:ea typeface="ＭＳ 明朝" pitchFamily="-107" charset="-128"/>
                          <a:cs typeface="Times" pitchFamily="-107" charset="0"/>
                        </a:rPr>
                        <a:t>s</a:t>
                      </a: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ize</a:t>
                      </a:r>
                      <a:endParaRPr kumimoji="1" lang="ja-JP" sz="1200" b="0" i="0" u="none" strike="noStrike" cap="none" normalizeH="0" baseline="0">
                        <a:ln>
                          <a:noFill/>
                        </a:ln>
                        <a:solidFill>
                          <a:schemeClr val="tx1"/>
                        </a:solidFill>
                        <a:effectLst/>
                        <a:latin typeface="Verdana" pitchFamily="-107" charset="0"/>
                        <a:ea typeface="ＭＳ Ｐゴシック" pitchFamily="-107" charset="-128"/>
                        <a:cs typeface="Times New Roman" pitchFamily="-107" charset="0"/>
                      </a:endParaRPr>
                    </a:p>
                  </a:txBody>
                  <a:tcPr marL="42366" marR="4236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512</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1024</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Verdana" pitchFamily="-107" charset="0"/>
                          <a:ea typeface="Times New Roman" pitchFamily="-107" charset="0"/>
                          <a:cs typeface="Times" pitchFamily="-107" charset="0"/>
                        </a:rPr>
                        <a:t>1024</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1024</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2048</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4163">
                <a:tc gridSpan="3">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Sub</a:t>
                      </a:r>
                      <a:r>
                        <a:rPr kumimoji="1" lang="en-US" altLang="ja-JP" sz="1200" b="0" i="0" u="none" strike="noStrike" cap="none" normalizeH="0" baseline="0">
                          <a:ln>
                            <a:noFill/>
                          </a:ln>
                          <a:solidFill>
                            <a:schemeClr val="tx1"/>
                          </a:solidFill>
                          <a:effectLst/>
                          <a:latin typeface="Verdana" pitchFamily="-107" charset="0"/>
                          <a:ea typeface="ＭＳ 明朝" pitchFamily="-107" charset="-128"/>
                          <a:cs typeface="Times" pitchFamily="-107" charset="0"/>
                        </a:rPr>
                        <a:t>c</a:t>
                      </a: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arrier </a:t>
                      </a:r>
                      <a:r>
                        <a:rPr kumimoji="1" lang="en-US" altLang="ja-JP" sz="1200" b="0" i="0" u="none" strike="noStrike" cap="none" normalizeH="0" baseline="0">
                          <a:ln>
                            <a:noFill/>
                          </a:ln>
                          <a:solidFill>
                            <a:schemeClr val="tx1"/>
                          </a:solidFill>
                          <a:effectLst/>
                          <a:latin typeface="Verdana" pitchFamily="-107" charset="0"/>
                          <a:ea typeface="ＭＳ 明朝" pitchFamily="-107" charset="-128"/>
                          <a:cs typeface="Times" pitchFamily="-107" charset="0"/>
                        </a:rPr>
                        <a:t>s</a:t>
                      </a: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pacing (kHz)</a:t>
                      </a:r>
                      <a:endParaRPr kumimoji="1" lang="ja-JP" sz="1200" b="0" i="0" u="none" strike="noStrike" cap="none" normalizeH="0" baseline="0">
                        <a:ln>
                          <a:noFill/>
                        </a:ln>
                        <a:solidFill>
                          <a:schemeClr val="tx1"/>
                        </a:solidFill>
                        <a:effectLst/>
                        <a:latin typeface="Verdana" pitchFamily="-107" charset="0"/>
                        <a:ea typeface="ＭＳ Ｐゴシック" pitchFamily="-107" charset="-128"/>
                        <a:cs typeface="Times New Roman" pitchFamily="-107" charset="0"/>
                      </a:endParaRPr>
                    </a:p>
                  </a:txBody>
                  <a:tcPr marL="42366" marR="4236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10.937500</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7.812500</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Verdana" pitchFamily="-107" charset="0"/>
                          <a:ea typeface="Times New Roman" pitchFamily="-107" charset="0"/>
                          <a:cs typeface="Times" pitchFamily="-107" charset="0"/>
                        </a:rPr>
                        <a:t>9.765625</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10.937500</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10.937500</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4163">
                <a:tc gridSpan="3">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Useful </a:t>
                      </a:r>
                      <a:r>
                        <a:rPr kumimoji="1" lang="en-US" altLang="ja-JP" sz="1200" b="0" i="0" u="none" strike="noStrike" cap="none" normalizeH="0" baseline="0">
                          <a:ln>
                            <a:noFill/>
                          </a:ln>
                          <a:solidFill>
                            <a:schemeClr val="tx1"/>
                          </a:solidFill>
                          <a:effectLst/>
                          <a:latin typeface="Verdana" pitchFamily="-107" charset="0"/>
                          <a:ea typeface="ＭＳ 明朝" pitchFamily="-107" charset="-128"/>
                          <a:cs typeface="Times" pitchFamily="-107" charset="0"/>
                        </a:rPr>
                        <a:t>s</a:t>
                      </a: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ymbol </a:t>
                      </a:r>
                      <a:r>
                        <a:rPr kumimoji="1" lang="en-US" altLang="ja-JP" sz="1200" b="0" i="0" u="none" strike="noStrike" cap="none" normalizeH="0" baseline="0">
                          <a:ln>
                            <a:noFill/>
                          </a:ln>
                          <a:solidFill>
                            <a:schemeClr val="tx1"/>
                          </a:solidFill>
                          <a:effectLst/>
                          <a:latin typeface="Verdana" pitchFamily="-107" charset="0"/>
                          <a:ea typeface="ＭＳ 明朝" pitchFamily="-107" charset="-128"/>
                          <a:cs typeface="Times" pitchFamily="-107" charset="0"/>
                        </a:rPr>
                        <a:t>t</a:t>
                      </a: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ime </a:t>
                      </a:r>
                      <a:r>
                        <a:rPr kumimoji="1" lang="en-US" altLang="ja-JP" sz="1200" b="0" i="1" u="none" strike="noStrike" cap="none" normalizeH="0" baseline="0">
                          <a:ln>
                            <a:noFill/>
                          </a:ln>
                          <a:solidFill>
                            <a:schemeClr val="tx1"/>
                          </a:solidFill>
                          <a:effectLst/>
                          <a:latin typeface="Verdana" pitchFamily="-107" charset="0"/>
                          <a:ea typeface="Times New Roman" pitchFamily="-107" charset="0"/>
                          <a:cs typeface="Times" pitchFamily="-107" charset="0"/>
                        </a:rPr>
                        <a:t>T</a:t>
                      </a:r>
                      <a:r>
                        <a:rPr kumimoji="1" lang="en-US" altLang="ja-JP" sz="1200" b="0" i="1" u="none" strike="noStrike" cap="none" normalizeH="0" baseline="-25000">
                          <a:ln>
                            <a:noFill/>
                          </a:ln>
                          <a:solidFill>
                            <a:schemeClr val="tx1"/>
                          </a:solidFill>
                          <a:effectLst/>
                          <a:latin typeface="Verdana" pitchFamily="-107" charset="0"/>
                          <a:ea typeface="Times New Roman" pitchFamily="-107" charset="0"/>
                          <a:cs typeface="Times" pitchFamily="-107" charset="0"/>
                        </a:rPr>
                        <a:t>u</a:t>
                      </a: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 (µs)</a:t>
                      </a:r>
                      <a:endParaRPr kumimoji="1" lang="ja-JP" sz="1200" b="0" i="0" u="none" strike="noStrike" cap="none" normalizeH="0" baseline="0">
                        <a:ln>
                          <a:noFill/>
                        </a:ln>
                        <a:solidFill>
                          <a:schemeClr val="tx1"/>
                        </a:solidFill>
                        <a:effectLst/>
                        <a:latin typeface="Verdana" pitchFamily="-107" charset="0"/>
                        <a:ea typeface="ＭＳ Ｐゴシック" pitchFamily="-107" charset="-128"/>
                        <a:cs typeface="Times New Roman" pitchFamily="-107" charset="0"/>
                      </a:endParaRPr>
                    </a:p>
                  </a:txBody>
                  <a:tcPr marL="42366" marR="4236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91.429</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128</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Verdana" pitchFamily="-107" charset="0"/>
                          <a:ea typeface="Times New Roman" pitchFamily="-107" charset="0"/>
                          <a:cs typeface="Times" pitchFamily="-107" charset="0"/>
                        </a:rPr>
                        <a:t>102.4</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91.429</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91.429</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4163">
                <a:tc rowSpan="5">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fr-FR"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Cyclic </a:t>
                      </a:r>
                      <a:r>
                        <a:rPr kumimoji="1" lang="fr-FR" altLang="ja-JP" sz="1200" b="0" i="0" u="none" strike="noStrike" cap="none" normalizeH="0" baseline="0">
                          <a:ln>
                            <a:noFill/>
                          </a:ln>
                          <a:solidFill>
                            <a:schemeClr val="tx1"/>
                          </a:solidFill>
                          <a:effectLst/>
                          <a:latin typeface="Verdana" pitchFamily="-107" charset="0"/>
                          <a:ea typeface="ＭＳ 明朝" pitchFamily="-107" charset="-128"/>
                          <a:cs typeface="Times" pitchFamily="-107" charset="0"/>
                        </a:rPr>
                        <a:t>p</a:t>
                      </a:r>
                      <a:r>
                        <a:rPr kumimoji="1" lang="fr-FR"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refix (CP)</a:t>
                      </a:r>
                      <a:endParaRPr kumimoji="1" lang="ja-JP" sz="1200" b="0" i="0" u="none" strike="noStrike" cap="none" normalizeH="0" baseline="0">
                        <a:ln>
                          <a:noFill/>
                        </a:ln>
                        <a:solidFill>
                          <a:schemeClr val="tx1"/>
                        </a:solidFill>
                        <a:effectLst/>
                        <a:latin typeface="Verdana" pitchFamily="-107" charset="0"/>
                        <a:ea typeface="ＭＳ Ｐゴシック" pitchFamily="-107" charset="-128"/>
                        <a:cs typeface="Times New Roman" pitchFamily="-107" charset="0"/>
                      </a:endParaRPr>
                    </a:p>
                    <a:p>
                      <a:pPr marL="0" marR="0" lvl="0" indent="0" algn="ctr" defTabSz="914400" rtl="0" eaLnBrk="1" fontAlgn="base" latinLnBrk="0" hangingPunct="1">
                        <a:lnSpc>
                          <a:spcPts val="1400"/>
                        </a:lnSpc>
                        <a:spcBef>
                          <a:spcPct val="0"/>
                        </a:spcBef>
                        <a:spcAft>
                          <a:spcPct val="0"/>
                        </a:spcAft>
                        <a:buClrTx/>
                        <a:buSzTx/>
                        <a:buFontTx/>
                        <a:buNone/>
                        <a:tabLst/>
                      </a:pPr>
                      <a:r>
                        <a:rPr kumimoji="1" lang="fr-FR" altLang="ja-JP" sz="1200" b="0" i="1" u="none" strike="noStrike" cap="none" normalizeH="0" baseline="0">
                          <a:ln>
                            <a:noFill/>
                          </a:ln>
                          <a:solidFill>
                            <a:schemeClr val="tx1"/>
                          </a:solidFill>
                          <a:effectLst/>
                          <a:latin typeface="Verdana" pitchFamily="-107" charset="0"/>
                          <a:ea typeface="ＭＳ Ｐゴシック" pitchFamily="-107" charset="-128"/>
                          <a:cs typeface="Times New Roman" pitchFamily="-107" charset="0"/>
                        </a:rPr>
                        <a:t>T</a:t>
                      </a:r>
                      <a:r>
                        <a:rPr kumimoji="1" lang="fr-FR" altLang="ja-JP" sz="1200" b="0" i="1" u="none" strike="noStrike" cap="none" normalizeH="0" baseline="-25000">
                          <a:ln>
                            <a:noFill/>
                          </a:ln>
                          <a:solidFill>
                            <a:schemeClr val="tx1"/>
                          </a:solidFill>
                          <a:effectLst/>
                          <a:latin typeface="Verdana" pitchFamily="-107" charset="0"/>
                          <a:ea typeface="ＭＳ Ｐゴシック" pitchFamily="-107" charset="-128"/>
                          <a:cs typeface="Times New Roman" pitchFamily="-107" charset="0"/>
                        </a:rPr>
                        <a:t>g</a:t>
                      </a:r>
                      <a:r>
                        <a:rPr kumimoji="1" lang="fr-FR" altLang="ja-JP" sz="1200" b="0" i="0" u="none" strike="noStrike" cap="none" normalizeH="0" baseline="0">
                          <a:ln>
                            <a:noFill/>
                          </a:ln>
                          <a:solidFill>
                            <a:schemeClr val="tx1"/>
                          </a:solidFill>
                          <a:effectLst/>
                          <a:latin typeface="Verdana" pitchFamily="-107" charset="0"/>
                          <a:ea typeface="ＭＳ Ｐゴシック" pitchFamily="-107" charset="-128"/>
                          <a:cs typeface="Times New Roman" pitchFamily="-107" charset="0"/>
                        </a:rPr>
                        <a:t> = 1/8 </a:t>
                      </a:r>
                      <a:r>
                        <a:rPr kumimoji="1" lang="fr-FR" altLang="ja-JP" sz="1200" b="0" i="1" u="none" strike="noStrike" cap="none" normalizeH="0" baseline="0">
                          <a:ln>
                            <a:noFill/>
                          </a:ln>
                          <a:solidFill>
                            <a:schemeClr val="tx1"/>
                          </a:solidFill>
                          <a:effectLst/>
                          <a:latin typeface="Verdana" pitchFamily="-107" charset="0"/>
                          <a:ea typeface="ＭＳ Ｐゴシック" pitchFamily="-107" charset="-128"/>
                          <a:cs typeface="Times New Roman" pitchFamily="-107" charset="0"/>
                        </a:rPr>
                        <a:t>T</a:t>
                      </a:r>
                      <a:r>
                        <a:rPr kumimoji="1" lang="fr-FR" altLang="ja-JP" sz="1200" b="0" i="1" u="none" strike="noStrike" cap="none" normalizeH="0" baseline="-25000">
                          <a:ln>
                            <a:noFill/>
                          </a:ln>
                          <a:solidFill>
                            <a:schemeClr val="tx1"/>
                          </a:solidFill>
                          <a:effectLst/>
                          <a:latin typeface="Verdana" pitchFamily="-107" charset="0"/>
                          <a:ea typeface="ＭＳ Ｐゴシック" pitchFamily="-107" charset="-128"/>
                          <a:cs typeface="Times New Roman" pitchFamily="-107" charset="0"/>
                        </a:rPr>
                        <a:t>u</a:t>
                      </a:r>
                      <a:endParaRPr kumimoji="1" lang="ja-JP" sz="1200" b="0" i="1" u="none" strike="noStrike" cap="none" normalizeH="0" baseline="0">
                        <a:ln>
                          <a:noFill/>
                        </a:ln>
                        <a:solidFill>
                          <a:schemeClr val="tx1"/>
                        </a:solidFill>
                        <a:effectLst/>
                        <a:latin typeface="Verdana" pitchFamily="-107" charset="0"/>
                        <a:ea typeface="ＭＳ Ｐゴシック" pitchFamily="-107" charset="-128"/>
                        <a:cs typeface="Times New Roman" pitchFamily="-107" charset="0"/>
                      </a:endParaRPr>
                    </a:p>
                  </a:txBody>
                  <a:tcPr marL="42366" marR="4236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Verdana" pitchFamily="-107" charset="0"/>
                          <a:ea typeface="Times New Roman" pitchFamily="-107" charset="0"/>
                          <a:cs typeface="Times" pitchFamily="-107" charset="0"/>
                        </a:rPr>
                        <a:t>Symbol </a:t>
                      </a:r>
                      <a:r>
                        <a:rPr kumimoji="1" lang="en-US" altLang="ja-JP" sz="1200" b="0" i="0" u="none" strike="noStrike" cap="none" normalizeH="0" baseline="0" dirty="0">
                          <a:ln>
                            <a:noFill/>
                          </a:ln>
                          <a:solidFill>
                            <a:schemeClr val="tx1"/>
                          </a:solidFill>
                          <a:effectLst/>
                          <a:latin typeface="Verdana" pitchFamily="-107" charset="0"/>
                          <a:ea typeface="ＭＳ 明朝" pitchFamily="-107" charset="-128"/>
                          <a:cs typeface="Times" pitchFamily="-107" charset="0"/>
                        </a:rPr>
                        <a:t>t</a:t>
                      </a:r>
                      <a:r>
                        <a:rPr kumimoji="1" lang="en-US" altLang="ja-JP" sz="1200" b="0" i="0" u="none" strike="noStrike" cap="none" normalizeH="0" baseline="0" dirty="0">
                          <a:ln>
                            <a:noFill/>
                          </a:ln>
                          <a:solidFill>
                            <a:schemeClr val="tx1"/>
                          </a:solidFill>
                          <a:effectLst/>
                          <a:latin typeface="Verdana" pitchFamily="-107" charset="0"/>
                          <a:ea typeface="Times New Roman" pitchFamily="-107" charset="0"/>
                          <a:cs typeface="Times" pitchFamily="-107" charset="0"/>
                        </a:rPr>
                        <a:t>ime </a:t>
                      </a:r>
                      <a:r>
                        <a:rPr kumimoji="1" lang="en-US" altLang="ja-JP" sz="1200" b="0" i="1" u="none" strike="noStrike" cap="none" normalizeH="0" baseline="0" dirty="0">
                          <a:ln>
                            <a:noFill/>
                          </a:ln>
                          <a:solidFill>
                            <a:schemeClr val="tx1"/>
                          </a:solidFill>
                          <a:effectLst/>
                          <a:latin typeface="Verdana" pitchFamily="-107" charset="0"/>
                          <a:ea typeface="Times New Roman" pitchFamily="-107" charset="0"/>
                          <a:cs typeface="Times" pitchFamily="-107" charset="0"/>
                        </a:rPr>
                        <a:t>T</a:t>
                      </a:r>
                      <a:r>
                        <a:rPr kumimoji="1" lang="en-US" altLang="ja-JP" sz="1200" b="0" i="1" u="none" strike="noStrike" cap="none" normalizeH="0" baseline="-25000" dirty="0">
                          <a:ln>
                            <a:noFill/>
                          </a:ln>
                          <a:solidFill>
                            <a:schemeClr val="tx1"/>
                          </a:solidFill>
                          <a:effectLst/>
                          <a:latin typeface="Verdana" pitchFamily="-107" charset="0"/>
                          <a:ea typeface="Times New Roman" pitchFamily="-107" charset="0"/>
                          <a:cs typeface="Times" pitchFamily="-107" charset="0"/>
                        </a:rPr>
                        <a:t>s</a:t>
                      </a:r>
                      <a:r>
                        <a:rPr kumimoji="1" lang="en-US" altLang="ja-JP" sz="1200" b="0" i="0" u="none" strike="noStrike" cap="none" normalizeH="0" baseline="0" dirty="0">
                          <a:ln>
                            <a:noFill/>
                          </a:ln>
                          <a:solidFill>
                            <a:schemeClr val="tx1"/>
                          </a:solidFill>
                          <a:effectLst/>
                          <a:latin typeface="Verdana" pitchFamily="-107" charset="0"/>
                          <a:ea typeface="Times New Roman" pitchFamily="-107" charset="0"/>
                          <a:cs typeface="Times" pitchFamily="-107" charset="0"/>
                        </a:rPr>
                        <a:t> (µs)</a:t>
                      </a:r>
                      <a:endParaRPr kumimoji="1" lang="ja-JP" sz="1200" b="0" i="0" u="none" strike="noStrike" cap="none" normalizeH="0" baseline="0">
                        <a:ln>
                          <a:noFill/>
                        </a:ln>
                        <a:solidFill>
                          <a:schemeClr val="tx1"/>
                        </a:solidFill>
                        <a:effectLst/>
                        <a:latin typeface="Verdana" pitchFamily="-107" charset="0"/>
                        <a:ea typeface="ＭＳ Ｐゴシック" pitchFamily="-107" charset="-128"/>
                        <a:cs typeface="Times New Roman"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102.857</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144</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115.2</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102.857</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102.857</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9913">
                <a:tc vMerge="1">
                  <a:txBody>
                    <a:bodyPr/>
                    <a:lstStyle/>
                    <a:p>
                      <a:endParaRPr lang="en-US"/>
                    </a:p>
                  </a:txBody>
                  <a:tcPr/>
                </a:tc>
                <a:tc rowSpan="2">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FDD</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Verdana" pitchFamily="-107" charset="0"/>
                          <a:ea typeface="Times New Roman" pitchFamily="-107" charset="0"/>
                          <a:cs typeface="Times" pitchFamily="-107" charset="0"/>
                        </a:rPr>
                        <a:t>Number of OFDMA</a:t>
                      </a:r>
                      <a:r>
                        <a:rPr kumimoji="1" lang="en-US" altLang="ja-JP" sz="1200" b="0" i="0" u="none" strike="noStrike" cap="none" normalizeH="0" baseline="0" dirty="0">
                          <a:ln>
                            <a:noFill/>
                          </a:ln>
                          <a:solidFill>
                            <a:schemeClr val="tx1"/>
                          </a:solidFill>
                          <a:effectLst/>
                          <a:latin typeface="Verdana" pitchFamily="-107" charset="0"/>
                          <a:ea typeface="ＭＳ Ｐゴシック" pitchFamily="-107" charset="-128"/>
                          <a:cs typeface="Times New Roman" pitchFamily="-107" charset="0"/>
                        </a:rPr>
                        <a:t> symbols per frame</a:t>
                      </a:r>
                      <a:endParaRPr kumimoji="1" lang="ja-JP" sz="1200" b="0" i="0" u="none" strike="noStrike" cap="none" normalizeH="0" baseline="0">
                        <a:ln>
                          <a:noFill/>
                        </a:ln>
                        <a:solidFill>
                          <a:schemeClr val="tx1"/>
                        </a:solidFill>
                        <a:effectLst/>
                        <a:latin typeface="Verdana" pitchFamily="-107" charset="0"/>
                        <a:ea typeface="ＭＳ Ｐゴシック" pitchFamily="-107" charset="-128"/>
                        <a:cs typeface="Times New Roman"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48</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34</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Verdana" pitchFamily="-107" charset="0"/>
                          <a:ea typeface="Times New Roman" pitchFamily="-107" charset="0"/>
                          <a:cs typeface="Times" pitchFamily="-107" charset="0"/>
                        </a:rPr>
                        <a:t>43</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48</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48</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4163">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Verdana" pitchFamily="-107" charset="0"/>
                          <a:ea typeface="Times New Roman" pitchFamily="-107" charset="0"/>
                          <a:cs typeface="Times" pitchFamily="-107" charset="0"/>
                        </a:rPr>
                        <a:t>Idle time (µs)</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62.857</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104</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Verdana" pitchFamily="-107" charset="0"/>
                          <a:ea typeface="Times New Roman" pitchFamily="-107" charset="0"/>
                          <a:cs typeface="Times" pitchFamily="-107" charset="0"/>
                        </a:rPr>
                        <a:t>46.40</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62.857</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62.857</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9913">
                <a:tc vMerge="1">
                  <a:txBody>
                    <a:bodyPr/>
                    <a:lstStyle/>
                    <a:p>
                      <a:endParaRPr lang="en-US"/>
                    </a:p>
                  </a:txBody>
                  <a:tcPr/>
                </a:tc>
                <a:tc rowSpan="2">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TDD</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Verdana" pitchFamily="-107" charset="0"/>
                          <a:ea typeface="Times New Roman" pitchFamily="-107" charset="0"/>
                          <a:cs typeface="Times" pitchFamily="-107" charset="0"/>
                        </a:rPr>
                        <a:t>Number of OFDMA symbols per </a:t>
                      </a:r>
                      <a:r>
                        <a:rPr kumimoji="1" lang="en-US" altLang="ja-JP" sz="1200" b="0" i="0" u="none" strike="noStrike" cap="none" normalizeH="0" baseline="0" dirty="0">
                          <a:ln>
                            <a:noFill/>
                          </a:ln>
                          <a:solidFill>
                            <a:schemeClr val="tx1"/>
                          </a:solidFill>
                          <a:effectLst/>
                          <a:latin typeface="Verdana" pitchFamily="-107" charset="0"/>
                          <a:ea typeface="ＭＳ 明朝" pitchFamily="-107" charset="-128"/>
                          <a:cs typeface="Times" pitchFamily="-107" charset="0"/>
                        </a:rPr>
                        <a:t>f</a:t>
                      </a:r>
                      <a:r>
                        <a:rPr kumimoji="1" lang="en-US" altLang="ja-JP" sz="1200" b="0" i="0" u="none" strike="noStrike" cap="none" normalizeH="0" baseline="0" dirty="0">
                          <a:ln>
                            <a:noFill/>
                          </a:ln>
                          <a:solidFill>
                            <a:schemeClr val="tx1"/>
                          </a:solidFill>
                          <a:effectLst/>
                          <a:latin typeface="Verdana" pitchFamily="-107" charset="0"/>
                          <a:ea typeface="Times New Roman" pitchFamily="-107" charset="0"/>
                          <a:cs typeface="Times" pitchFamily="-107" charset="0"/>
                        </a:rPr>
                        <a:t>rame</a:t>
                      </a:r>
                      <a:endParaRPr kumimoji="1" lang="ja-JP" sz="1200" b="0" i="0" u="none" strike="noStrike" cap="none" normalizeH="0" baseline="0">
                        <a:ln>
                          <a:noFill/>
                        </a:ln>
                        <a:solidFill>
                          <a:schemeClr val="tx1"/>
                        </a:solidFill>
                        <a:effectLst/>
                        <a:latin typeface="Verdana" pitchFamily="-107" charset="0"/>
                        <a:ea typeface="ＭＳ Ｐゴシック" pitchFamily="-107" charset="-128"/>
                        <a:cs typeface="Times New Roman"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47</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33</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Verdana" pitchFamily="-107" charset="0"/>
                          <a:ea typeface="Times New Roman" pitchFamily="-107" charset="0"/>
                          <a:cs typeface="Times" pitchFamily="-107" charset="0"/>
                        </a:rPr>
                        <a:t>42</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47</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47</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4163">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Verdana" pitchFamily="-107" charset="0"/>
                          <a:ea typeface="Times New Roman" pitchFamily="-107" charset="0"/>
                          <a:cs typeface="Times" pitchFamily="-107" charset="0"/>
                        </a:rPr>
                        <a:t>TTG + RTG (µs)</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165.714</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248</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Verdana" pitchFamily="-107" charset="0"/>
                          <a:ea typeface="Times New Roman" pitchFamily="-107" charset="0"/>
                          <a:cs typeface="Times" pitchFamily="-107" charset="0"/>
                        </a:rPr>
                        <a:t>161.6</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165.714</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165.714</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4163">
                <a:tc rowSpan="5">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fr-FR" altLang="ja-JP" sz="1200" b="0" i="0" u="none" strike="noStrike" cap="none" normalizeH="0" baseline="0" dirty="0">
                          <a:ln>
                            <a:noFill/>
                          </a:ln>
                          <a:solidFill>
                            <a:schemeClr val="tx1"/>
                          </a:solidFill>
                          <a:effectLst/>
                          <a:latin typeface="Verdana" pitchFamily="-107" charset="0"/>
                          <a:ea typeface="Times New Roman" pitchFamily="-107" charset="0"/>
                          <a:cs typeface="Times" pitchFamily="-107" charset="0"/>
                        </a:rPr>
                        <a:t>CP</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p>
                      <a:pPr marL="0" marR="0" lvl="0" indent="0" algn="ctr" defTabSz="914400" rtl="0" eaLnBrk="1" fontAlgn="base" latinLnBrk="0" hangingPunct="1">
                        <a:lnSpc>
                          <a:spcPts val="1400"/>
                        </a:lnSpc>
                        <a:spcBef>
                          <a:spcPct val="0"/>
                        </a:spcBef>
                        <a:spcAft>
                          <a:spcPct val="0"/>
                        </a:spcAft>
                        <a:buClrTx/>
                        <a:buSzTx/>
                        <a:buFontTx/>
                        <a:buNone/>
                        <a:tabLst/>
                      </a:pPr>
                      <a:r>
                        <a:rPr kumimoji="1" lang="fr-FR" altLang="ja-JP" sz="1200" b="0" i="1" u="none" strike="noStrike" cap="none" normalizeH="0" baseline="0" dirty="0">
                          <a:ln>
                            <a:noFill/>
                          </a:ln>
                          <a:solidFill>
                            <a:schemeClr val="tx1"/>
                          </a:solidFill>
                          <a:effectLst/>
                          <a:latin typeface="Verdana" pitchFamily="-107" charset="0"/>
                          <a:ea typeface="Times New Roman" pitchFamily="-107" charset="0"/>
                          <a:cs typeface="Times" pitchFamily="-107" charset="0"/>
                        </a:rPr>
                        <a:t>T</a:t>
                      </a:r>
                      <a:r>
                        <a:rPr kumimoji="1" lang="fr-FR" altLang="ja-JP" sz="1200" b="0" i="1" u="none" strike="noStrike" cap="none" normalizeH="0" baseline="-25000" dirty="0">
                          <a:ln>
                            <a:noFill/>
                          </a:ln>
                          <a:solidFill>
                            <a:schemeClr val="tx1"/>
                          </a:solidFill>
                          <a:effectLst/>
                          <a:latin typeface="Verdana" pitchFamily="-107" charset="0"/>
                          <a:ea typeface="Times New Roman" pitchFamily="-107" charset="0"/>
                          <a:cs typeface="Times" pitchFamily="-107" charset="0"/>
                        </a:rPr>
                        <a:t>g</a:t>
                      </a:r>
                      <a:r>
                        <a:rPr kumimoji="1" lang="fr-FR" altLang="ja-JP" sz="1200" b="0" i="0" u="none" strike="noStrike" cap="none" normalizeH="0" baseline="0" dirty="0">
                          <a:ln>
                            <a:noFill/>
                          </a:ln>
                          <a:solidFill>
                            <a:schemeClr val="tx1"/>
                          </a:solidFill>
                          <a:effectLst/>
                          <a:latin typeface="Verdana" pitchFamily="-107" charset="0"/>
                          <a:ea typeface="Times New Roman" pitchFamily="-107" charset="0"/>
                          <a:cs typeface="Times" pitchFamily="-107" charset="0"/>
                        </a:rPr>
                        <a:t> = 1/16 </a:t>
                      </a:r>
                      <a:r>
                        <a:rPr kumimoji="1" lang="fr-FR" altLang="ja-JP" sz="1200" b="0" i="1" u="none" strike="noStrike" cap="none" normalizeH="0" baseline="0" dirty="0">
                          <a:ln>
                            <a:noFill/>
                          </a:ln>
                          <a:solidFill>
                            <a:schemeClr val="tx1"/>
                          </a:solidFill>
                          <a:effectLst/>
                          <a:latin typeface="Verdana" pitchFamily="-107" charset="0"/>
                          <a:ea typeface="Times New Roman" pitchFamily="-107" charset="0"/>
                          <a:cs typeface="Times" pitchFamily="-107" charset="0"/>
                        </a:rPr>
                        <a:t>T</a:t>
                      </a:r>
                      <a:r>
                        <a:rPr kumimoji="1" lang="fr-FR" altLang="ja-JP" sz="1200" b="0" i="1" u="none" strike="noStrike" cap="none" normalizeH="0" baseline="-25000" dirty="0">
                          <a:ln>
                            <a:noFill/>
                          </a:ln>
                          <a:solidFill>
                            <a:schemeClr val="tx1"/>
                          </a:solidFill>
                          <a:effectLst/>
                          <a:latin typeface="Verdana" pitchFamily="-107" charset="0"/>
                          <a:ea typeface="Times New Roman" pitchFamily="-107" charset="0"/>
                          <a:cs typeface="Times" pitchFamily="-107" charset="0"/>
                        </a:rPr>
                        <a:t>u</a:t>
                      </a:r>
                      <a:endParaRPr kumimoji="1" lang="ja-JP" sz="1200" b="0" i="1" u="none" strike="noStrike" cap="none" normalizeH="0" baseline="0">
                        <a:ln>
                          <a:noFill/>
                        </a:ln>
                        <a:solidFill>
                          <a:schemeClr val="tx1"/>
                        </a:solidFill>
                        <a:effectLst/>
                        <a:latin typeface="Verdana" pitchFamily="-107" charset="0"/>
                        <a:ea typeface="ＭＳ Ｐゴシック" pitchFamily="-107" charset="-128"/>
                        <a:cs typeface="Times New Roman" pitchFamily="-107" charset="0"/>
                      </a:endParaRPr>
                    </a:p>
                  </a:txBody>
                  <a:tcPr marL="42366" marR="4236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Verdana" pitchFamily="-107" charset="0"/>
                          <a:ea typeface="Times New Roman" pitchFamily="-107" charset="0"/>
                          <a:cs typeface="Times" pitchFamily="-107" charset="0"/>
                        </a:rPr>
                        <a:t>Symbol Time </a:t>
                      </a:r>
                      <a:r>
                        <a:rPr kumimoji="1" lang="en-US" altLang="ja-JP" sz="1200" b="0" i="1" u="none" strike="noStrike" cap="none" normalizeH="0" baseline="0" dirty="0">
                          <a:ln>
                            <a:noFill/>
                          </a:ln>
                          <a:solidFill>
                            <a:schemeClr val="tx1"/>
                          </a:solidFill>
                          <a:effectLst/>
                          <a:latin typeface="Verdana" pitchFamily="-107" charset="0"/>
                          <a:ea typeface="Times New Roman" pitchFamily="-107" charset="0"/>
                          <a:cs typeface="Times" pitchFamily="-107" charset="0"/>
                        </a:rPr>
                        <a:t>T</a:t>
                      </a:r>
                      <a:r>
                        <a:rPr kumimoji="1" lang="en-US" altLang="ja-JP" sz="1200" b="0" i="1" u="none" strike="noStrike" cap="none" normalizeH="0" baseline="-25000" dirty="0">
                          <a:ln>
                            <a:noFill/>
                          </a:ln>
                          <a:solidFill>
                            <a:schemeClr val="tx1"/>
                          </a:solidFill>
                          <a:effectLst/>
                          <a:latin typeface="Verdana" pitchFamily="-107" charset="0"/>
                          <a:ea typeface="Times New Roman" pitchFamily="-107" charset="0"/>
                          <a:cs typeface="Times" pitchFamily="-107" charset="0"/>
                        </a:rPr>
                        <a:t>s</a:t>
                      </a:r>
                      <a:r>
                        <a:rPr kumimoji="1" lang="en-US" altLang="ja-JP" sz="1200" b="0" i="0" u="none" strike="noStrike" cap="none" normalizeH="0" baseline="0" dirty="0">
                          <a:ln>
                            <a:noFill/>
                          </a:ln>
                          <a:solidFill>
                            <a:schemeClr val="tx1"/>
                          </a:solidFill>
                          <a:effectLst/>
                          <a:latin typeface="Verdana" pitchFamily="-107" charset="0"/>
                          <a:ea typeface="Times New Roman" pitchFamily="-107" charset="0"/>
                          <a:cs typeface="Times" pitchFamily="-107" charset="0"/>
                        </a:rPr>
                        <a:t> (µs)</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97.143</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136</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108.8</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97.143</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97.143</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9913">
                <a:tc vMerge="1">
                  <a:txBody>
                    <a:bodyPr/>
                    <a:lstStyle/>
                    <a:p>
                      <a:endParaRPr lang="en-US"/>
                    </a:p>
                  </a:txBody>
                  <a:tcPr/>
                </a:tc>
                <a:tc rowSpan="2">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FDD</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Verdana" pitchFamily="-107" charset="0"/>
                          <a:ea typeface="Times New Roman" pitchFamily="-107" charset="0"/>
                          <a:cs typeface="Times" pitchFamily="-107" charset="0"/>
                        </a:rPr>
                        <a:t>Number of OFDMA symbols per </a:t>
                      </a:r>
                      <a:r>
                        <a:rPr kumimoji="1" lang="en-US" altLang="ja-JP" sz="1200" b="0" i="0" u="none" strike="noStrike" cap="none" normalizeH="0" baseline="0" dirty="0">
                          <a:ln>
                            <a:noFill/>
                          </a:ln>
                          <a:solidFill>
                            <a:schemeClr val="tx1"/>
                          </a:solidFill>
                          <a:effectLst/>
                          <a:latin typeface="Verdana" pitchFamily="-107" charset="0"/>
                          <a:ea typeface="ＭＳ 明朝" pitchFamily="-107" charset="-128"/>
                          <a:cs typeface="Times" pitchFamily="-107" charset="0"/>
                        </a:rPr>
                        <a:t>f</a:t>
                      </a:r>
                      <a:r>
                        <a:rPr kumimoji="1" lang="en-US" altLang="ja-JP" sz="1200" b="0" i="0" u="none" strike="noStrike" cap="none" normalizeH="0" baseline="0" dirty="0">
                          <a:ln>
                            <a:noFill/>
                          </a:ln>
                          <a:solidFill>
                            <a:schemeClr val="tx1"/>
                          </a:solidFill>
                          <a:effectLst/>
                          <a:latin typeface="Verdana" pitchFamily="-107" charset="0"/>
                          <a:ea typeface="Times New Roman" pitchFamily="-107" charset="0"/>
                          <a:cs typeface="Times" pitchFamily="-107" charset="0"/>
                        </a:rPr>
                        <a:t>rame</a:t>
                      </a:r>
                      <a:endParaRPr kumimoji="1" lang="ja-JP" sz="1200" b="0" i="0" u="none" strike="noStrike" cap="none" normalizeH="0" baseline="0">
                        <a:ln>
                          <a:noFill/>
                        </a:ln>
                        <a:solidFill>
                          <a:schemeClr val="tx1"/>
                        </a:solidFill>
                        <a:effectLst/>
                        <a:latin typeface="Verdana" pitchFamily="-107" charset="0"/>
                        <a:ea typeface="ＭＳ Ｐゴシック" pitchFamily="-107" charset="-128"/>
                        <a:cs typeface="Times New Roman"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51</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36</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Verdana" pitchFamily="-107" charset="0"/>
                          <a:ea typeface="Times New Roman" pitchFamily="-107" charset="0"/>
                          <a:cs typeface="Times" pitchFamily="-107" charset="0"/>
                        </a:rPr>
                        <a:t>45</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51</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51</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4163">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Verdana" pitchFamily="-107" charset="0"/>
                          <a:ea typeface="Times New Roman" pitchFamily="-107" charset="0"/>
                          <a:cs typeface="Times" pitchFamily="-107" charset="0"/>
                        </a:rPr>
                        <a:t>Idle time (µs)</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45.71</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104</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104</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45.71</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45.71</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9913">
                <a:tc vMerge="1">
                  <a:txBody>
                    <a:bodyPr/>
                    <a:lstStyle/>
                    <a:p>
                      <a:endParaRPr lang="en-US"/>
                    </a:p>
                  </a:txBody>
                  <a:tcPr/>
                </a:tc>
                <a:tc rowSpan="2">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TDD</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Verdana" pitchFamily="-107" charset="0"/>
                          <a:ea typeface="Times New Roman" pitchFamily="-107" charset="0"/>
                          <a:cs typeface="Times" pitchFamily="-107" charset="0"/>
                        </a:rPr>
                        <a:t>Number of OFDMA symbols per </a:t>
                      </a:r>
                      <a:r>
                        <a:rPr kumimoji="1" lang="en-US" altLang="ja-JP" sz="1200" b="0" i="0" u="none" strike="noStrike" cap="none" normalizeH="0" baseline="0" dirty="0">
                          <a:ln>
                            <a:noFill/>
                          </a:ln>
                          <a:solidFill>
                            <a:schemeClr val="tx1"/>
                          </a:solidFill>
                          <a:effectLst/>
                          <a:latin typeface="Verdana" pitchFamily="-107" charset="0"/>
                          <a:ea typeface="ＭＳ 明朝" pitchFamily="-107" charset="-128"/>
                          <a:cs typeface="Times" pitchFamily="-107" charset="0"/>
                        </a:rPr>
                        <a:t>f</a:t>
                      </a:r>
                      <a:r>
                        <a:rPr kumimoji="1" lang="en-US" altLang="ja-JP" sz="1200" b="0" i="0" u="none" strike="noStrike" cap="none" normalizeH="0" baseline="0" dirty="0">
                          <a:ln>
                            <a:noFill/>
                          </a:ln>
                          <a:solidFill>
                            <a:schemeClr val="tx1"/>
                          </a:solidFill>
                          <a:effectLst/>
                          <a:latin typeface="Verdana" pitchFamily="-107" charset="0"/>
                          <a:ea typeface="Times New Roman" pitchFamily="-107" charset="0"/>
                          <a:cs typeface="Times" pitchFamily="-107" charset="0"/>
                        </a:rPr>
                        <a:t>rame</a:t>
                      </a:r>
                      <a:endParaRPr kumimoji="1" lang="ja-JP" sz="1200" b="0" i="0" u="none" strike="noStrike" cap="none" normalizeH="0" baseline="0">
                        <a:ln>
                          <a:noFill/>
                        </a:ln>
                        <a:solidFill>
                          <a:schemeClr val="tx1"/>
                        </a:solidFill>
                        <a:effectLst/>
                        <a:latin typeface="Verdana" pitchFamily="-107" charset="0"/>
                        <a:ea typeface="ＭＳ Ｐゴシック" pitchFamily="-107" charset="-128"/>
                        <a:cs typeface="Times New Roman"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50</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35</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Verdana" pitchFamily="-107" charset="0"/>
                          <a:ea typeface="Times New Roman" pitchFamily="-107" charset="0"/>
                          <a:cs typeface="Times" pitchFamily="-107" charset="0"/>
                        </a:rPr>
                        <a:t>44</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50</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50</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4163">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Verdana" pitchFamily="-107" charset="0"/>
                          <a:ea typeface="Times New Roman" pitchFamily="-107" charset="0"/>
                          <a:cs typeface="Times" pitchFamily="-107" charset="0"/>
                        </a:rPr>
                        <a:t>TTG + RTG (µs)</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Verdana" pitchFamily="-107" charset="0"/>
                          <a:ea typeface="Times New Roman" pitchFamily="-107" charset="0"/>
                          <a:cs typeface="Times" pitchFamily="-107" charset="0"/>
                        </a:rPr>
                        <a:t>142.853</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240</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Verdana" pitchFamily="-107" charset="0"/>
                          <a:ea typeface="Times New Roman" pitchFamily="-107" charset="0"/>
                          <a:cs typeface="Times" pitchFamily="-107" charset="0"/>
                        </a:rPr>
                        <a:t>212.8</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rPr>
                        <a:t>142.853</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Verdana" pitchFamily="-107" charset="0"/>
                          <a:ea typeface="Times New Roman" pitchFamily="-107" charset="0"/>
                          <a:cs typeface="Times" pitchFamily="-107" charset="0"/>
                        </a:rPr>
                        <a:t>142.853</a:t>
                      </a:r>
                      <a:endParaRPr kumimoji="1" lang="ja-JP" sz="1200" b="0" i="0" u="none" strike="noStrike" cap="none" normalizeH="0" baseline="0">
                        <a:ln>
                          <a:noFill/>
                        </a:ln>
                        <a:solidFill>
                          <a:schemeClr val="tx1"/>
                        </a:solidFill>
                        <a:effectLst/>
                        <a:latin typeface="Verdana" pitchFamily="-107" charset="0"/>
                        <a:ea typeface="Times New Roman" pitchFamily="-107" charset="0"/>
                        <a:cs typeface="Times" pitchFamily="-107" charset="0"/>
                      </a:endParaRPr>
                    </a:p>
                  </a:txBody>
                  <a:tcPr marL="42366" marR="4236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3" name="Title 12"/>
          <p:cNvSpPr>
            <a:spLocks noGrp="1"/>
          </p:cNvSpPr>
          <p:nvPr>
            <p:ph type="title"/>
          </p:nvPr>
        </p:nvSpPr>
        <p:spPr/>
        <p:txBody>
          <a:bodyPr/>
          <a:lstStyle/>
          <a:p>
            <a:r>
              <a:rPr lang="en-US" dirty="0" smtClean="0"/>
              <a:t>OFDMA Parameters</a:t>
            </a:r>
            <a:br>
              <a:rPr lang="en-US" dirty="0" smtClean="0"/>
            </a:br>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5"/>
          <p:cNvSpPr>
            <a:spLocks noChangeArrowheads="1"/>
          </p:cNvSpPr>
          <p:nvPr/>
        </p:nvSpPr>
        <p:spPr bwMode="auto">
          <a:xfrm>
            <a:off x="190500" y="-93663"/>
            <a:ext cx="8763000" cy="1239838"/>
          </a:xfrm>
          <a:prstGeom prst="rect">
            <a:avLst/>
          </a:prstGeom>
          <a:noFill/>
          <a:ln w="9525">
            <a:noFill/>
            <a:miter lim="800000"/>
            <a:headEnd/>
            <a:tailEnd/>
          </a:ln>
          <a:effectLst/>
        </p:spPr>
        <p:txBody>
          <a:bodyPr lIns="92063" tIns="46032" rIns="92063" bIns="46032" anchor="ctr">
            <a:prstTxWarp prst="textNoShape">
              <a:avLst/>
            </a:prstTxWarp>
          </a:bodyPr>
          <a:lstStyle/>
          <a:p>
            <a:pPr algn="l" eaLnBrk="1" hangingPunct="1"/>
            <a:endParaRPr kumimoji="1" lang="en-US" altLang="ja-JP" sz="2400" b="1" dirty="0">
              <a:solidFill>
                <a:srgbClr val="FF5C00"/>
              </a:solidFill>
              <a:effectLst>
                <a:outerShdw blurRad="38100" dist="38100" dir="2700000" algn="tl">
                  <a:srgbClr val="DDDDDD"/>
                </a:outerShdw>
              </a:effectLst>
              <a:cs typeface="ＭＳ Ｐゴシック" pitchFamily="-107" charset="-128"/>
            </a:endParaRPr>
          </a:p>
        </p:txBody>
      </p:sp>
      <p:sp>
        <p:nvSpPr>
          <p:cNvPr id="66" name="Title 65"/>
          <p:cNvSpPr>
            <a:spLocks noGrp="1"/>
          </p:cNvSpPr>
          <p:nvPr>
            <p:ph type="title"/>
          </p:nvPr>
        </p:nvSpPr>
        <p:spPr/>
        <p:txBody>
          <a:bodyPr/>
          <a:lstStyle/>
          <a:p>
            <a:r>
              <a:rPr lang="en-US" sz="2800" dirty="0" smtClean="0"/>
              <a:t>IEEE 802.16m Protocol Structure</a:t>
            </a:r>
            <a:endParaRPr lang="en-US" sz="2800" dirty="0"/>
          </a:p>
        </p:txBody>
      </p:sp>
      <p:pic>
        <p:nvPicPr>
          <p:cNvPr id="221185" name="Picture 1"/>
          <p:cNvPicPr>
            <a:picLocks noChangeAspect="1" noChangeArrowheads="1"/>
          </p:cNvPicPr>
          <p:nvPr/>
        </p:nvPicPr>
        <p:blipFill>
          <a:blip r:embed="rId2"/>
          <a:srcRect/>
          <a:stretch>
            <a:fillRect/>
          </a:stretch>
        </p:blipFill>
        <p:spPr bwMode="auto">
          <a:xfrm>
            <a:off x="1090612" y="928870"/>
            <a:ext cx="6986588" cy="559099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5"/>
          <p:cNvSpPr>
            <a:spLocks noChangeArrowheads="1"/>
          </p:cNvSpPr>
          <p:nvPr/>
        </p:nvSpPr>
        <p:spPr bwMode="auto">
          <a:xfrm>
            <a:off x="190500" y="-93663"/>
            <a:ext cx="8763000" cy="1239838"/>
          </a:xfrm>
          <a:prstGeom prst="rect">
            <a:avLst/>
          </a:prstGeom>
          <a:noFill/>
          <a:ln w="9525">
            <a:noFill/>
            <a:miter lim="800000"/>
            <a:headEnd/>
            <a:tailEnd/>
          </a:ln>
          <a:effectLst/>
        </p:spPr>
        <p:txBody>
          <a:bodyPr lIns="92063" tIns="46032" rIns="92063" bIns="46032" anchor="ctr">
            <a:prstTxWarp prst="textNoShape">
              <a:avLst/>
            </a:prstTxWarp>
          </a:bodyPr>
          <a:lstStyle/>
          <a:p>
            <a:pPr algn="l" eaLnBrk="1" hangingPunct="1"/>
            <a:endParaRPr kumimoji="1" lang="en-US" altLang="ja-JP" sz="2400" b="1" dirty="0">
              <a:solidFill>
                <a:srgbClr val="FF5C00"/>
              </a:solidFill>
              <a:effectLst>
                <a:outerShdw blurRad="38100" dist="38100" dir="2700000" algn="tl">
                  <a:srgbClr val="DDDDDD"/>
                </a:outerShdw>
              </a:effectLst>
              <a:cs typeface="ＭＳ Ｐゴシック" pitchFamily="-107" charset="-128"/>
            </a:endParaRPr>
          </a:p>
        </p:txBody>
      </p:sp>
      <p:sp>
        <p:nvSpPr>
          <p:cNvPr id="386053" name="Rectangle 5"/>
          <p:cNvSpPr>
            <a:spLocks noChangeArrowheads="1"/>
          </p:cNvSpPr>
          <p:nvPr/>
        </p:nvSpPr>
        <p:spPr bwMode="auto">
          <a:xfrm>
            <a:off x="0" y="0"/>
            <a:ext cx="9144000" cy="0"/>
          </a:xfrm>
          <a:prstGeom prst="rect">
            <a:avLst/>
          </a:prstGeom>
          <a:noFill/>
          <a:ln w="50800" cap="flat" cmpd="sng" algn="ctr">
            <a:noFill/>
            <a:prstDash val="solid"/>
            <a:miter lim="800000"/>
            <a:headEnd/>
            <a:tailEnd/>
          </a:ln>
          <a:effectLst>
            <a:prstShdw prst="shdw17" dist="17961" dir="2700000">
              <a:schemeClr val="accent1">
                <a:gamma/>
                <a:shade val="60000"/>
                <a:invGamma/>
              </a:schemeClr>
            </a:prstShdw>
          </a:effectLst>
        </p:spPr>
        <p:txBody>
          <a:bodyPr wrap="none" anchor="ctr">
            <a:prstTxWarp prst="textNoShape">
              <a:avLst/>
            </a:prstTxWarp>
            <a:spAutoFit/>
          </a:bodyPr>
          <a:lstStyle/>
          <a:p>
            <a:endParaRPr lang="ja-JP" altLang="en-US">
              <a:cs typeface="ＭＳ Ｐゴシック" pitchFamily="-107" charset="-128"/>
            </a:endParaRPr>
          </a:p>
        </p:txBody>
      </p:sp>
      <p:graphicFrame>
        <p:nvGraphicFramePr>
          <p:cNvPr id="1026" name="Object 4"/>
          <p:cNvGraphicFramePr>
            <a:graphicFrameLocks noChangeAspect="1"/>
          </p:cNvGraphicFramePr>
          <p:nvPr/>
        </p:nvGraphicFramePr>
        <p:xfrm>
          <a:off x="111125" y="955675"/>
          <a:ext cx="8921750" cy="4740275"/>
        </p:xfrm>
        <a:graphic>
          <a:graphicData uri="http://schemas.openxmlformats.org/presentationml/2006/ole">
            <p:oleObj spid="_x0000_s163842" name="Visio" r:id="rId3" imgW="7438979" imgH="3954706" progId="Visio.Drawing.11">
              <p:embed/>
            </p:oleObj>
          </a:graphicData>
        </a:graphic>
      </p:graphicFrame>
      <p:sp>
        <p:nvSpPr>
          <p:cNvPr id="1032" name="Rectangle 45"/>
          <p:cNvSpPr>
            <a:spLocks noChangeArrowheads="1"/>
          </p:cNvSpPr>
          <p:nvPr/>
        </p:nvSpPr>
        <p:spPr bwMode="auto">
          <a:xfrm>
            <a:off x="4681538" y="4867275"/>
            <a:ext cx="4419600" cy="1169988"/>
          </a:xfrm>
          <a:prstGeom prst="rect">
            <a:avLst/>
          </a:prstGeom>
          <a:noFill/>
          <a:ln w="9525">
            <a:noFill/>
            <a:miter lim="800000"/>
            <a:headEnd/>
            <a:tailEnd/>
          </a:ln>
        </p:spPr>
        <p:txBody>
          <a:bodyPr>
            <a:prstTxWarp prst="textNoShape">
              <a:avLst/>
            </a:prstTxWarp>
            <a:spAutoFit/>
          </a:bodyPr>
          <a:lstStyle/>
          <a:p>
            <a:pPr algn="l"/>
            <a:r>
              <a:rPr lang="en-US" altLang="ja-JP">
                <a:solidFill>
                  <a:schemeClr val="accent2"/>
                </a:solidFill>
                <a:cs typeface="ＭＳ Ｐゴシック" pitchFamily="-107" charset="-128"/>
              </a:rPr>
              <a:t>The number of OFDMA symbols per subframe:</a:t>
            </a:r>
          </a:p>
          <a:p>
            <a:pPr algn="l"/>
            <a:r>
              <a:rPr lang="en-US" altLang="ja-JP">
                <a:solidFill>
                  <a:schemeClr val="accent2"/>
                </a:solidFill>
                <a:cs typeface="ＭＳ Ｐゴシック" pitchFamily="-107" charset="-128"/>
              </a:rPr>
              <a:t>   Type 1 = 6</a:t>
            </a:r>
          </a:p>
          <a:p>
            <a:pPr algn="l"/>
            <a:r>
              <a:rPr lang="en-US" altLang="ja-JP">
                <a:solidFill>
                  <a:schemeClr val="accent2"/>
                </a:solidFill>
                <a:cs typeface="ＭＳ Ｐゴシック" pitchFamily="-107" charset="-128"/>
              </a:rPr>
              <a:t>   Type 2 = 7</a:t>
            </a:r>
          </a:p>
          <a:p>
            <a:pPr algn="l"/>
            <a:r>
              <a:rPr lang="en-US" altLang="ja-JP">
                <a:solidFill>
                  <a:schemeClr val="accent2"/>
                </a:solidFill>
                <a:cs typeface="ＭＳ Ｐゴシック" pitchFamily="-107" charset="-128"/>
              </a:rPr>
              <a:t>   Type 3 = 5</a:t>
            </a:r>
          </a:p>
          <a:p>
            <a:pPr algn="l"/>
            <a:r>
              <a:rPr lang="en-US" altLang="ja-JP">
                <a:solidFill>
                  <a:schemeClr val="accent2"/>
                </a:solidFill>
                <a:cs typeface="ＭＳ Ｐゴシック" pitchFamily="-107" charset="-128"/>
              </a:rPr>
              <a:t>   Type 4 = 9 (UL only)</a:t>
            </a:r>
            <a:endParaRPr lang="ja-JP" altLang="en-US">
              <a:solidFill>
                <a:schemeClr val="accent2"/>
              </a:solidFill>
              <a:cs typeface="ＭＳ Ｐゴシック" pitchFamily="-107" charset="-128"/>
            </a:endParaRPr>
          </a:p>
        </p:txBody>
      </p:sp>
      <p:sp>
        <p:nvSpPr>
          <p:cNvPr id="9" name="Title 8"/>
          <p:cNvSpPr>
            <a:spLocks noGrp="1"/>
          </p:cNvSpPr>
          <p:nvPr>
            <p:ph type="title"/>
          </p:nvPr>
        </p:nvSpPr>
        <p:spPr/>
        <p:txBody>
          <a:bodyPr/>
          <a:lstStyle/>
          <a:p>
            <a:r>
              <a:rPr lang="en-US" dirty="0" smtClean="0"/>
              <a:t>Frame Structure</a:t>
            </a:r>
            <a:br>
              <a:rPr lang="en-US" dirty="0" smtClean="0"/>
            </a:br>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Footer Placeholder 4"/>
          <p:cNvSpPr txBox="1">
            <a:spLocks/>
          </p:cNvSpPr>
          <p:nvPr/>
        </p:nvSpPr>
        <p:spPr bwMode="auto">
          <a:xfrm>
            <a:off x="101600" y="6638925"/>
            <a:ext cx="3703638" cy="193675"/>
          </a:xfrm>
          <a:prstGeom prst="rect">
            <a:avLst/>
          </a:prstGeom>
          <a:noFill/>
          <a:ln w="9525">
            <a:noFill/>
            <a:miter lim="800000"/>
            <a:headEnd/>
            <a:tailEnd/>
          </a:ln>
        </p:spPr>
        <p:txBody>
          <a:bodyPr lIns="0" tIns="0" rIns="0" bIns="0">
            <a:prstTxWarp prst="textNoShape">
              <a:avLst/>
            </a:prstTxWarp>
          </a:bodyPr>
          <a:lstStyle/>
          <a:p>
            <a:pPr algn="l"/>
            <a:endParaRPr lang="en-US" altLang="ko-KR" sz="1000" dirty="0">
              <a:ea typeface="굴림" pitchFamily="-107" charset="-127"/>
              <a:cs typeface="굴림" pitchFamily="-107" charset="-127"/>
            </a:endParaRPr>
          </a:p>
        </p:txBody>
      </p:sp>
      <p:sp>
        <p:nvSpPr>
          <p:cNvPr id="42" name="Rectangle 5"/>
          <p:cNvSpPr>
            <a:spLocks noChangeArrowheads="1"/>
          </p:cNvSpPr>
          <p:nvPr/>
        </p:nvSpPr>
        <p:spPr bwMode="auto">
          <a:xfrm>
            <a:off x="190500" y="-93663"/>
            <a:ext cx="8763000" cy="1239838"/>
          </a:xfrm>
          <a:prstGeom prst="rect">
            <a:avLst/>
          </a:prstGeom>
          <a:noFill/>
          <a:ln w="9525">
            <a:noFill/>
            <a:miter lim="800000"/>
            <a:headEnd/>
            <a:tailEnd/>
          </a:ln>
          <a:effectLst/>
        </p:spPr>
        <p:txBody>
          <a:bodyPr lIns="92063" tIns="46032" rIns="92063" bIns="46032" anchor="ctr">
            <a:prstTxWarp prst="textNoShape">
              <a:avLst/>
            </a:prstTxWarp>
          </a:bodyPr>
          <a:lstStyle/>
          <a:p>
            <a:pPr algn="l" eaLnBrk="1" hangingPunct="1"/>
            <a:endParaRPr kumimoji="1" lang="en-US" altLang="ja-JP" sz="2400" b="1" dirty="0">
              <a:solidFill>
                <a:srgbClr val="FF5C00"/>
              </a:solidFill>
              <a:effectLst>
                <a:outerShdw blurRad="38100" dist="38100" dir="2700000" algn="tl">
                  <a:srgbClr val="DDDDDD"/>
                </a:outerShdw>
              </a:effectLst>
              <a:cs typeface="ＭＳ Ｐゴシック" pitchFamily="-107" charset="-128"/>
            </a:endParaRPr>
          </a:p>
        </p:txBody>
      </p:sp>
      <p:sp>
        <p:nvSpPr>
          <p:cNvPr id="386053" name="Rectangle 5"/>
          <p:cNvSpPr>
            <a:spLocks noChangeArrowheads="1"/>
          </p:cNvSpPr>
          <p:nvPr/>
        </p:nvSpPr>
        <p:spPr bwMode="auto">
          <a:xfrm>
            <a:off x="0" y="0"/>
            <a:ext cx="9144000" cy="0"/>
          </a:xfrm>
          <a:prstGeom prst="rect">
            <a:avLst/>
          </a:prstGeom>
          <a:noFill/>
          <a:ln w="50800" cap="flat" cmpd="sng" algn="ctr">
            <a:noFill/>
            <a:prstDash val="solid"/>
            <a:miter lim="800000"/>
            <a:headEnd/>
            <a:tailEnd/>
          </a:ln>
          <a:effectLst>
            <a:prstShdw prst="shdw17" dist="17961" dir="2700000">
              <a:schemeClr val="accent1">
                <a:gamma/>
                <a:shade val="60000"/>
                <a:invGamma/>
              </a:schemeClr>
            </a:prstShdw>
          </a:effectLst>
        </p:spPr>
        <p:txBody>
          <a:bodyPr wrap="none" anchor="ctr">
            <a:prstTxWarp prst="textNoShape">
              <a:avLst/>
            </a:prstTxWarp>
            <a:spAutoFit/>
          </a:bodyPr>
          <a:lstStyle/>
          <a:p>
            <a:endParaRPr lang="ja-JP" altLang="en-US">
              <a:cs typeface="ＭＳ Ｐゴシック" pitchFamily="-107" charset="-128"/>
            </a:endParaRPr>
          </a:p>
        </p:txBody>
      </p:sp>
      <p:sp>
        <p:nvSpPr>
          <p:cNvPr id="62468" name="Rectangle 4"/>
          <p:cNvSpPr>
            <a:spLocks noChangeArrowheads="1"/>
          </p:cNvSpPr>
          <p:nvPr/>
        </p:nvSpPr>
        <p:spPr bwMode="auto">
          <a:xfrm>
            <a:off x="0" y="0"/>
            <a:ext cx="9144000" cy="0"/>
          </a:xfrm>
          <a:prstGeom prst="rect">
            <a:avLst/>
          </a:prstGeom>
          <a:noFill/>
          <a:ln w="50800" cap="flat" cmpd="sng" algn="ctr">
            <a:noFill/>
            <a:prstDash val="solid"/>
            <a:miter lim="800000"/>
            <a:headEnd/>
            <a:tailEnd/>
          </a:ln>
          <a:effectLst>
            <a:prstShdw prst="shdw17" dist="17961" dir="2700000">
              <a:schemeClr val="accent1">
                <a:gamma/>
                <a:shade val="60000"/>
                <a:invGamma/>
              </a:schemeClr>
            </a:prstShdw>
          </a:effectLst>
        </p:spPr>
        <p:txBody>
          <a:bodyPr wrap="none" anchor="ctr">
            <a:prstTxWarp prst="textNoShape">
              <a:avLst/>
            </a:prstTxWarp>
            <a:spAutoFit/>
          </a:bodyPr>
          <a:lstStyle/>
          <a:p>
            <a:endParaRPr lang="ja-JP" altLang="en-US">
              <a:cs typeface="ＭＳ Ｐゴシック" pitchFamily="-107" charset="-128"/>
            </a:endParaRPr>
          </a:p>
        </p:txBody>
      </p:sp>
      <p:graphicFrame>
        <p:nvGraphicFramePr>
          <p:cNvPr id="2050" name="Object 2"/>
          <p:cNvGraphicFramePr>
            <a:graphicFrameLocks noChangeAspect="1"/>
          </p:cNvGraphicFramePr>
          <p:nvPr/>
        </p:nvGraphicFramePr>
        <p:xfrm>
          <a:off x="458788" y="892175"/>
          <a:ext cx="8226425" cy="5637213"/>
        </p:xfrm>
        <a:graphic>
          <a:graphicData uri="http://schemas.openxmlformats.org/presentationml/2006/ole">
            <p:oleObj spid="_x0000_s164866" name="Visio" r:id="rId3" imgW="5931218" imgH="4070509" progId="Visio.Drawing.11">
              <p:embed/>
            </p:oleObj>
          </a:graphicData>
        </a:graphic>
      </p:graphicFrame>
      <p:sp>
        <p:nvSpPr>
          <p:cNvPr id="9" name="Title 8"/>
          <p:cNvSpPr>
            <a:spLocks noGrp="1"/>
          </p:cNvSpPr>
          <p:nvPr>
            <p:ph type="title"/>
          </p:nvPr>
        </p:nvSpPr>
        <p:spPr/>
        <p:txBody>
          <a:bodyPr/>
          <a:lstStyle/>
          <a:p>
            <a:r>
              <a:rPr lang="en-US" sz="2800" dirty="0" smtClean="0"/>
              <a:t>Frame Structure with CP=1/16 (DL/UL=5:3)</a:t>
            </a:r>
            <a:br>
              <a:rPr lang="en-US" sz="2800" dirty="0" smtClean="0"/>
            </a:br>
            <a:endParaRPr lang="en-US" sz="2800"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5"/>
          <p:cNvSpPr>
            <a:spLocks noChangeArrowheads="1"/>
          </p:cNvSpPr>
          <p:nvPr/>
        </p:nvSpPr>
        <p:spPr bwMode="auto">
          <a:xfrm>
            <a:off x="190500" y="-93663"/>
            <a:ext cx="8763000" cy="1239838"/>
          </a:xfrm>
          <a:prstGeom prst="rect">
            <a:avLst/>
          </a:prstGeom>
          <a:noFill/>
          <a:ln w="9525">
            <a:noFill/>
            <a:miter lim="800000"/>
            <a:headEnd/>
            <a:tailEnd/>
          </a:ln>
          <a:effectLst/>
        </p:spPr>
        <p:txBody>
          <a:bodyPr lIns="92063" tIns="46032" rIns="92063" bIns="46032" anchor="ctr">
            <a:prstTxWarp prst="textNoShape">
              <a:avLst/>
            </a:prstTxWarp>
          </a:bodyPr>
          <a:lstStyle/>
          <a:p>
            <a:pPr algn="l" eaLnBrk="1" hangingPunct="1"/>
            <a:endParaRPr kumimoji="1" lang="en-US" altLang="ja-JP" sz="1800" b="1" dirty="0">
              <a:solidFill>
                <a:srgbClr val="FF5C00"/>
              </a:solidFill>
              <a:effectLst>
                <a:outerShdw blurRad="38100" dist="38100" dir="2700000" algn="tl">
                  <a:srgbClr val="DDDDDD"/>
                </a:outerShdw>
              </a:effectLst>
              <a:cs typeface="ＭＳ Ｐゴシック" pitchFamily="-107" charset="-128"/>
            </a:endParaRPr>
          </a:p>
        </p:txBody>
      </p:sp>
      <p:graphicFrame>
        <p:nvGraphicFramePr>
          <p:cNvPr id="3074" name="Object 2"/>
          <p:cNvGraphicFramePr>
            <a:graphicFrameLocks noChangeAspect="1"/>
          </p:cNvGraphicFramePr>
          <p:nvPr/>
        </p:nvGraphicFramePr>
        <p:xfrm>
          <a:off x="252413" y="806450"/>
          <a:ext cx="8639175" cy="5408613"/>
        </p:xfrm>
        <a:graphic>
          <a:graphicData uri="http://schemas.openxmlformats.org/presentationml/2006/ole">
            <p:oleObj spid="_x0000_s165890" name="Visio" r:id="rId3" imgW="5549860" imgH="3480018" progId="Visio.Drawing.11">
              <p:embed/>
            </p:oleObj>
          </a:graphicData>
        </a:graphic>
      </p:graphicFrame>
      <p:sp>
        <p:nvSpPr>
          <p:cNvPr id="7" name="Title 6"/>
          <p:cNvSpPr>
            <a:spLocks noGrp="1"/>
          </p:cNvSpPr>
          <p:nvPr>
            <p:ph type="title"/>
          </p:nvPr>
        </p:nvSpPr>
        <p:spPr/>
        <p:txBody>
          <a:bodyPr/>
          <a:lstStyle/>
          <a:p>
            <a:r>
              <a:rPr lang="en-US" dirty="0" smtClean="0"/>
              <a:t>Resource Mapping</a:t>
            </a:r>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5"/>
          <p:cNvSpPr>
            <a:spLocks noChangeArrowheads="1"/>
          </p:cNvSpPr>
          <p:nvPr/>
        </p:nvSpPr>
        <p:spPr bwMode="auto">
          <a:xfrm>
            <a:off x="190500" y="-93663"/>
            <a:ext cx="8763000" cy="1239838"/>
          </a:xfrm>
          <a:prstGeom prst="rect">
            <a:avLst/>
          </a:prstGeom>
          <a:noFill/>
          <a:ln w="9525">
            <a:noFill/>
            <a:miter lim="800000"/>
            <a:headEnd/>
            <a:tailEnd/>
          </a:ln>
          <a:effectLst/>
        </p:spPr>
        <p:txBody>
          <a:bodyPr lIns="92063" tIns="46032" rIns="92063" bIns="46032" anchor="ctr">
            <a:prstTxWarp prst="textNoShape">
              <a:avLst/>
            </a:prstTxWarp>
          </a:bodyPr>
          <a:lstStyle/>
          <a:p>
            <a:pPr algn="l" eaLnBrk="1" hangingPunct="1"/>
            <a:endParaRPr kumimoji="1" lang="en-US" altLang="ja-JP" sz="1800" b="1" dirty="0">
              <a:effectLst>
                <a:outerShdw blurRad="38100" dist="38100" dir="2700000" algn="tl">
                  <a:srgbClr val="DDDDDD"/>
                </a:outerShdw>
              </a:effectLst>
              <a:latin typeface="Arial"/>
              <a:cs typeface="ＭＳ Ｐゴシック" pitchFamily="-107" charset="-128"/>
            </a:endParaRPr>
          </a:p>
        </p:txBody>
      </p:sp>
      <p:sp>
        <p:nvSpPr>
          <p:cNvPr id="387076" name="Rectangle 4"/>
          <p:cNvSpPr>
            <a:spLocks noChangeArrowheads="1"/>
          </p:cNvSpPr>
          <p:nvPr/>
        </p:nvSpPr>
        <p:spPr bwMode="auto">
          <a:xfrm>
            <a:off x="0" y="-138499"/>
            <a:ext cx="184666" cy="276999"/>
          </a:xfrm>
          <a:prstGeom prst="rect">
            <a:avLst/>
          </a:prstGeom>
          <a:noFill/>
          <a:ln w="50800" cap="flat" cmpd="sng" algn="ctr">
            <a:noFill/>
            <a:prstDash val="solid"/>
            <a:miter lim="800000"/>
            <a:headEnd/>
            <a:tailEnd/>
          </a:ln>
          <a:effectLst>
            <a:prstShdw prst="shdw17" dist="17961" dir="2700000">
              <a:schemeClr val="accent1">
                <a:gamma/>
                <a:shade val="60000"/>
                <a:invGamma/>
              </a:schemeClr>
            </a:prstShdw>
          </a:effectLst>
        </p:spPr>
        <p:txBody>
          <a:bodyPr wrap="none" anchor="ctr">
            <a:prstTxWarp prst="textNoShape">
              <a:avLst/>
            </a:prstTxWarp>
            <a:spAutoFit/>
          </a:bodyPr>
          <a:lstStyle/>
          <a:p>
            <a:endParaRPr lang="ja-JP" altLang="en-US">
              <a:latin typeface="Arial"/>
              <a:cs typeface="ＭＳ Ｐゴシック" pitchFamily="-107" charset="-128"/>
            </a:endParaRPr>
          </a:p>
        </p:txBody>
      </p:sp>
      <p:sp>
        <p:nvSpPr>
          <p:cNvPr id="5128" name="Content Placeholder 2"/>
          <p:cNvSpPr>
            <a:spLocks/>
          </p:cNvSpPr>
          <p:nvPr/>
        </p:nvSpPr>
        <p:spPr bwMode="auto">
          <a:xfrm>
            <a:off x="458788" y="860425"/>
            <a:ext cx="8226425" cy="5289550"/>
          </a:xfrm>
          <a:prstGeom prst="rect">
            <a:avLst/>
          </a:prstGeom>
          <a:noFill/>
          <a:ln w="9525">
            <a:noFill/>
            <a:miter lim="800000"/>
            <a:headEnd/>
            <a:tailEnd/>
          </a:ln>
        </p:spPr>
        <p:txBody>
          <a:bodyPr lIns="50800" tIns="50800" rIns="91436" bIns="50800">
            <a:prstTxWarp prst="textNoShape">
              <a:avLst/>
            </a:prstTxWarp>
          </a:bodyPr>
          <a:lstStyle/>
          <a:p>
            <a:pPr marL="382588" indent="-342900" algn="l" eaLnBrk="1" hangingPunct="1">
              <a:spcBef>
                <a:spcPct val="60000"/>
              </a:spcBef>
              <a:buFontTx/>
              <a:buChar char="•"/>
            </a:pPr>
            <a:r>
              <a:rPr lang="en-US" altLang="ja-JP" sz="1800">
                <a:latin typeface="Arial"/>
                <a:cs typeface="ＭＳ Ｐゴシック" pitchFamily="-107" charset="-128"/>
              </a:rPr>
              <a:t>The transmission of pilot subcarriers in DL and UL is necessary for enabling channel estimation, measurements of CQI such as the SINR, frequency offset estimation, etc.</a:t>
            </a:r>
          </a:p>
        </p:txBody>
      </p:sp>
      <p:sp>
        <p:nvSpPr>
          <p:cNvPr id="392196" name="Rectangle 4"/>
          <p:cNvSpPr>
            <a:spLocks noChangeArrowheads="1"/>
          </p:cNvSpPr>
          <p:nvPr/>
        </p:nvSpPr>
        <p:spPr bwMode="auto">
          <a:xfrm>
            <a:off x="0" y="-138499"/>
            <a:ext cx="184666" cy="276999"/>
          </a:xfrm>
          <a:prstGeom prst="rect">
            <a:avLst/>
          </a:prstGeom>
          <a:noFill/>
          <a:ln w="50800" cap="flat" cmpd="sng" algn="ctr">
            <a:noFill/>
            <a:prstDash val="solid"/>
            <a:miter lim="800000"/>
            <a:headEnd/>
            <a:tailEnd/>
          </a:ln>
          <a:effectLst>
            <a:prstShdw prst="shdw17" dist="17961" dir="2700000">
              <a:schemeClr val="accent1">
                <a:gamma/>
                <a:shade val="60000"/>
                <a:invGamma/>
              </a:schemeClr>
            </a:prstShdw>
          </a:effectLst>
        </p:spPr>
        <p:txBody>
          <a:bodyPr wrap="none" anchor="ctr">
            <a:prstTxWarp prst="textNoShape">
              <a:avLst/>
            </a:prstTxWarp>
            <a:spAutoFit/>
          </a:bodyPr>
          <a:lstStyle/>
          <a:p>
            <a:endParaRPr lang="ja-JP" altLang="en-US">
              <a:latin typeface="Arial"/>
              <a:cs typeface="ＭＳ Ｐゴシック" pitchFamily="-107" charset="-128"/>
            </a:endParaRPr>
          </a:p>
        </p:txBody>
      </p:sp>
      <p:graphicFrame>
        <p:nvGraphicFramePr>
          <p:cNvPr id="5122" name="Object 3"/>
          <p:cNvGraphicFramePr>
            <a:graphicFrameLocks noChangeAspect="1"/>
          </p:cNvGraphicFramePr>
          <p:nvPr/>
        </p:nvGraphicFramePr>
        <p:xfrm>
          <a:off x="1130300" y="2068513"/>
          <a:ext cx="3411538" cy="4017962"/>
        </p:xfrm>
        <a:graphic>
          <a:graphicData uri="http://schemas.openxmlformats.org/presentationml/2006/ole">
            <p:oleObj spid="_x0000_s167938" name="Visio" r:id="rId3" imgW="2983161" imgH="4171395" progId="Visio.Drawing.11">
              <p:embed/>
            </p:oleObj>
          </a:graphicData>
        </a:graphic>
      </p:graphicFrame>
      <p:sp>
        <p:nvSpPr>
          <p:cNvPr id="5130" name="Rectangle 10"/>
          <p:cNvSpPr>
            <a:spLocks noChangeArrowheads="1"/>
          </p:cNvSpPr>
          <p:nvPr/>
        </p:nvSpPr>
        <p:spPr bwMode="auto">
          <a:xfrm>
            <a:off x="1447800" y="6096000"/>
            <a:ext cx="5715000" cy="338138"/>
          </a:xfrm>
          <a:prstGeom prst="rect">
            <a:avLst/>
          </a:prstGeom>
          <a:noFill/>
          <a:ln w="9525">
            <a:noFill/>
            <a:miter lim="800000"/>
            <a:headEnd/>
            <a:tailEnd/>
          </a:ln>
        </p:spPr>
        <p:txBody>
          <a:bodyPr>
            <a:prstTxWarp prst="textNoShape">
              <a:avLst/>
            </a:prstTxWarp>
            <a:spAutoFit/>
          </a:bodyPr>
          <a:lstStyle/>
          <a:p>
            <a:r>
              <a:rPr lang="en-US" altLang="ja-JP" sz="1600" dirty="0">
                <a:latin typeface="Arial"/>
                <a:cs typeface="ＭＳ Ｐゴシック" pitchFamily="-107" charset="-128"/>
              </a:rPr>
              <a:t>Pilot patterns used for 1 and 2 DL data streams</a:t>
            </a:r>
            <a:endParaRPr lang="ja-JP" altLang="en-US" sz="1600" dirty="0">
              <a:latin typeface="Arial"/>
              <a:cs typeface="ＭＳ Ｐゴシック" pitchFamily="-107" charset="-128"/>
            </a:endParaRPr>
          </a:p>
        </p:txBody>
      </p:sp>
      <p:sp>
        <p:nvSpPr>
          <p:cNvPr id="5131" name="Content Placeholder 2"/>
          <p:cNvSpPr>
            <a:spLocks/>
          </p:cNvSpPr>
          <p:nvPr/>
        </p:nvSpPr>
        <p:spPr bwMode="auto">
          <a:xfrm>
            <a:off x="4802188" y="2090738"/>
            <a:ext cx="3960812" cy="3525837"/>
          </a:xfrm>
          <a:prstGeom prst="rect">
            <a:avLst/>
          </a:prstGeom>
          <a:noFill/>
          <a:ln w="9525">
            <a:noFill/>
            <a:miter lim="800000"/>
            <a:headEnd/>
            <a:tailEnd/>
          </a:ln>
        </p:spPr>
        <p:txBody>
          <a:bodyPr lIns="50800" tIns="50800" rIns="91436" bIns="50800">
            <a:prstTxWarp prst="textNoShape">
              <a:avLst/>
            </a:prstTxWarp>
          </a:bodyPr>
          <a:lstStyle/>
          <a:p>
            <a:pPr marL="382588" indent="-342900" algn="l" eaLnBrk="1" hangingPunct="1">
              <a:spcBef>
                <a:spcPct val="60000"/>
              </a:spcBef>
              <a:buFontTx/>
              <a:buChar char="•"/>
            </a:pPr>
            <a:r>
              <a:rPr lang="en-US" altLang="ja-JP" sz="1800" dirty="0" smtClean="0">
                <a:latin typeface="Arial"/>
                <a:cs typeface="ＭＳ Ｐゴシック" pitchFamily="-107" charset="-128"/>
              </a:rPr>
              <a:t>A </a:t>
            </a:r>
            <a:r>
              <a:rPr lang="en-US" altLang="ja-JP" sz="1800" dirty="0">
                <a:latin typeface="Arial"/>
                <a:cs typeface="ＭＳ Ｐゴシック" pitchFamily="-107" charset="-128"/>
              </a:rPr>
              <a:t>unified pilot pattern design for common (shared)/dedicated pilot</a:t>
            </a:r>
          </a:p>
          <a:p>
            <a:pPr marL="382588" indent="-342900" algn="l" eaLnBrk="1" hangingPunct="1">
              <a:spcBef>
                <a:spcPct val="60000"/>
              </a:spcBef>
              <a:buFontTx/>
              <a:buChar char="•"/>
            </a:pPr>
            <a:r>
              <a:rPr lang="en-US" altLang="ja-JP" sz="1800" dirty="0">
                <a:latin typeface="Arial"/>
                <a:cs typeface="ＭＳ Ｐゴシック" pitchFamily="-107" charset="-128"/>
              </a:rPr>
              <a:t>Equal pilot density per stream</a:t>
            </a:r>
          </a:p>
          <a:p>
            <a:pPr marL="382588" indent="-342900" algn="l" eaLnBrk="1" hangingPunct="1">
              <a:spcBef>
                <a:spcPct val="60000"/>
              </a:spcBef>
              <a:buFontTx/>
              <a:buChar char="•"/>
            </a:pPr>
            <a:r>
              <a:rPr lang="en-US" altLang="ja-JP" sz="1800" dirty="0">
                <a:latin typeface="Arial"/>
                <a:cs typeface="ＭＳ Ｐゴシック" pitchFamily="-107" charset="-128"/>
              </a:rPr>
              <a:t>Equal number of pilots for each </a:t>
            </a:r>
            <a:r>
              <a:rPr lang="en-US" altLang="ja-JP" sz="1800" dirty="0" err="1">
                <a:latin typeface="Arial"/>
                <a:cs typeface="ＭＳ Ｐゴシック" pitchFamily="-107" charset="-128"/>
              </a:rPr>
              <a:t>PRUs</a:t>
            </a:r>
            <a:r>
              <a:rPr lang="en-US" altLang="ja-JP" sz="1800" dirty="0">
                <a:latin typeface="Arial"/>
                <a:cs typeface="ＭＳ Ｐゴシック" pitchFamily="-107" charset="-128"/>
              </a:rPr>
              <a:t> of a data burst assigned to one MS</a:t>
            </a:r>
          </a:p>
          <a:p>
            <a:pPr marL="382588" indent="-342900" algn="l" eaLnBrk="1" hangingPunct="1">
              <a:spcBef>
                <a:spcPct val="60000"/>
              </a:spcBef>
              <a:buFontTx/>
              <a:buChar char="•"/>
            </a:pPr>
            <a:r>
              <a:rPr lang="en-US" altLang="ja-JP" sz="1800" dirty="0">
                <a:latin typeface="Arial"/>
                <a:cs typeface="ＭＳ Ｐゴシック" pitchFamily="-107" charset="-128"/>
              </a:rPr>
              <a:t>For 1 &amp; 2 streams, the pilot overhead is 5.6%</a:t>
            </a:r>
          </a:p>
        </p:txBody>
      </p:sp>
      <p:sp>
        <p:nvSpPr>
          <p:cNvPr id="12" name="Title 11"/>
          <p:cNvSpPr>
            <a:spLocks noGrp="1"/>
          </p:cNvSpPr>
          <p:nvPr>
            <p:ph type="title"/>
          </p:nvPr>
        </p:nvSpPr>
        <p:spPr/>
        <p:txBody>
          <a:bodyPr/>
          <a:lstStyle/>
          <a:p>
            <a:r>
              <a:rPr kumimoji="1" lang="en-US" altLang="ja-JP" dirty="0">
                <a:solidFill>
                  <a:schemeClr val="tx1"/>
                </a:solidFill>
                <a:effectLst>
                  <a:outerShdw blurRad="38100" dist="38100" dir="2700000" algn="tl">
                    <a:srgbClr val="DDDDDD"/>
                  </a:outerShdw>
                </a:effectLst>
                <a:cs typeface="ＭＳ Ｐゴシック" pitchFamily="-107" charset="-128"/>
              </a:rPr>
              <a:t>Pilot Structure</a:t>
            </a:r>
            <a:r>
              <a:rPr kumimoji="1" lang="en-US" altLang="ja-JP" sz="2400" dirty="0">
                <a:solidFill>
                  <a:schemeClr val="tx1"/>
                </a:solidFill>
                <a:effectLst>
                  <a:outerShdw blurRad="38100" dist="38100" dir="2700000" algn="tl">
                    <a:srgbClr val="DDDDDD"/>
                  </a:outerShdw>
                </a:effectLst>
                <a:cs typeface="ＭＳ Ｐゴシック" pitchFamily="-107" charset="-128"/>
              </a:rPr>
              <a:t/>
            </a:r>
            <a:br>
              <a:rPr kumimoji="1" lang="en-US" altLang="ja-JP" sz="2400" dirty="0">
                <a:solidFill>
                  <a:schemeClr val="tx1"/>
                </a:solidFill>
                <a:effectLst>
                  <a:outerShdw blurRad="38100" dist="38100" dir="2700000" algn="tl">
                    <a:srgbClr val="DDDDDD"/>
                  </a:outerShdw>
                </a:effectLst>
                <a:cs typeface="ＭＳ Ｐゴシック" pitchFamily="-107" charset="-128"/>
              </a:rPr>
            </a:br>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ea typeface="Geneva" pitchFamily="-107" charset="0"/>
                <a:cs typeface="Geneva" pitchFamily="-107" charset="0"/>
              </a:rPr>
              <a:t>IEEE 802.16 is: </a:t>
            </a:r>
          </a:p>
        </p:txBody>
      </p:sp>
      <p:sp>
        <p:nvSpPr>
          <p:cNvPr id="17411" name="Content Placeholder 2"/>
          <p:cNvSpPr>
            <a:spLocks noGrp="1"/>
          </p:cNvSpPr>
          <p:nvPr>
            <p:ph idx="1"/>
          </p:nvPr>
        </p:nvSpPr>
        <p:spPr>
          <a:xfrm>
            <a:off x="457200" y="2174875"/>
            <a:ext cx="8229600" cy="3944938"/>
          </a:xfrm>
        </p:spPr>
        <p:txBody>
          <a:bodyPr/>
          <a:lstStyle/>
          <a:p>
            <a:pPr marL="279400" eaLnBrk="1" hangingPunct="1">
              <a:buSzPct val="125000"/>
            </a:pPr>
            <a:r>
              <a:rPr lang="en-US" sz="2700">
                <a:ea typeface="Geneva" pitchFamily="-107" charset="0"/>
                <a:cs typeface="Geneva" pitchFamily="-107" charset="0"/>
              </a:rPr>
              <a:t>A </a:t>
            </a:r>
            <a:r>
              <a:rPr lang="en-US" sz="2700" u="sng">
                <a:ea typeface="Geneva" pitchFamily="-107" charset="0"/>
                <a:cs typeface="Geneva" pitchFamily="-107" charset="0"/>
              </a:rPr>
              <a:t>Working Group (WG)</a:t>
            </a:r>
            <a:r>
              <a:rPr lang="en-US" sz="2700">
                <a:ea typeface="Geneva" pitchFamily="-107" charset="0"/>
                <a:cs typeface="Geneva" pitchFamily="-107" charset="0"/>
              </a:rPr>
              <a:t>:</a:t>
            </a:r>
          </a:p>
          <a:p>
            <a:pPr marL="617538" lvl="1" eaLnBrk="1" hangingPunct="1">
              <a:buSzPct val="125000"/>
            </a:pPr>
            <a:r>
              <a:rPr lang="en-US" sz="2300" i="1">
                <a:ea typeface="Geneva" pitchFamily="-107" charset="0"/>
                <a:cs typeface="Geneva" pitchFamily="-107" charset="0"/>
              </a:rPr>
              <a:t>IEEE 802.16 Working Group on Broadband Wireless Access</a:t>
            </a:r>
          </a:p>
          <a:p>
            <a:pPr marL="617538" lvl="1" eaLnBrk="1" hangingPunct="1">
              <a:buSzPct val="125000"/>
            </a:pPr>
            <a:r>
              <a:rPr lang="en-US" sz="2300">
                <a:ea typeface="Geneva" pitchFamily="-107" charset="0"/>
                <a:cs typeface="Geneva" pitchFamily="-107" charset="0"/>
              </a:rPr>
              <a:t>Develops and maintain a set of standards </a:t>
            </a:r>
          </a:p>
          <a:p>
            <a:pPr marL="279400" eaLnBrk="1" hangingPunct="1">
              <a:buSzPct val="125000"/>
            </a:pPr>
            <a:r>
              <a:rPr lang="en-US" sz="2700">
                <a:ea typeface="Geneva" pitchFamily="-107" charset="0"/>
                <a:cs typeface="Geneva" pitchFamily="-107" charset="0"/>
              </a:rPr>
              <a:t>A </a:t>
            </a:r>
            <a:r>
              <a:rPr lang="en-US" sz="2700" u="sng">
                <a:ea typeface="Geneva" pitchFamily="-107" charset="0"/>
                <a:cs typeface="Geneva" pitchFamily="-107" charset="0"/>
              </a:rPr>
              <a:t>standard</a:t>
            </a:r>
          </a:p>
          <a:p>
            <a:pPr marL="617538" lvl="1" eaLnBrk="1" hangingPunct="1">
              <a:buSzPct val="125000"/>
            </a:pPr>
            <a:r>
              <a:rPr lang="en-US" sz="2300" i="1">
                <a:ea typeface="Geneva" pitchFamily="-107" charset="0"/>
                <a:cs typeface="Geneva" pitchFamily="-107" charset="0"/>
              </a:rPr>
              <a:t>IEEE Standard 802.16: Air Interface for Broadband Wireless Access Systems</a:t>
            </a:r>
          </a:p>
          <a:p>
            <a:pPr marL="617538" lvl="1" eaLnBrk="1" hangingPunct="1">
              <a:buSzPct val="125000"/>
            </a:pPr>
            <a:r>
              <a:rPr lang="en-US" sz="2300">
                <a:ea typeface="Geneva" pitchFamily="-107" charset="0"/>
                <a:cs typeface="Geneva" pitchFamily="-107" charset="0"/>
              </a:rPr>
              <a:t>The WirelessMAN® standard for </a:t>
            </a:r>
            <a:r>
              <a:rPr lang="en-US" sz="2300" b="1">
                <a:ea typeface="Geneva" pitchFamily="-107" charset="0"/>
                <a:cs typeface="Geneva" pitchFamily="-107" charset="0"/>
              </a:rPr>
              <a:t>Wireless Metropolitan Area Networks</a:t>
            </a:r>
          </a:p>
          <a:p>
            <a:pPr marL="279400"/>
            <a:endParaRPr lang="en-US">
              <a:ea typeface="Geneva" pitchFamily="-107" charset="0"/>
              <a:cs typeface="Geneva" pitchFamily="-107" charset="0"/>
            </a:endParaRPr>
          </a:p>
        </p:txBody>
      </p:sp>
      <p:pic>
        <p:nvPicPr>
          <p:cNvPr id="4" name="Picture 10"/>
          <p:cNvPicPr>
            <a:picLocks noChangeAspect="1" noChangeArrowheads="1"/>
          </p:cNvPicPr>
          <p:nvPr/>
        </p:nvPicPr>
        <p:blipFill>
          <a:blip r:embed="rId2"/>
          <a:srcRect/>
          <a:stretch>
            <a:fillRect/>
          </a:stretch>
        </p:blipFill>
        <p:spPr bwMode="auto">
          <a:xfrm>
            <a:off x="6092825" y="357188"/>
            <a:ext cx="2443163" cy="2222500"/>
          </a:xfrm>
          <a:prstGeom prst="rect">
            <a:avLst/>
          </a:prstGeom>
          <a:noFill/>
          <a:ln w="127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5"/>
          <p:cNvSpPr>
            <a:spLocks noChangeArrowheads="1"/>
          </p:cNvSpPr>
          <p:nvPr/>
        </p:nvSpPr>
        <p:spPr bwMode="auto">
          <a:xfrm>
            <a:off x="190500" y="-93663"/>
            <a:ext cx="8763000" cy="1239838"/>
          </a:xfrm>
          <a:prstGeom prst="rect">
            <a:avLst/>
          </a:prstGeom>
          <a:noFill/>
          <a:ln w="9525">
            <a:noFill/>
            <a:miter lim="800000"/>
            <a:headEnd/>
            <a:tailEnd/>
          </a:ln>
          <a:effectLst/>
        </p:spPr>
        <p:txBody>
          <a:bodyPr lIns="92063" tIns="46032" rIns="92063" bIns="46032" anchor="ctr">
            <a:prstTxWarp prst="textNoShape">
              <a:avLst/>
            </a:prstTxWarp>
          </a:bodyPr>
          <a:lstStyle/>
          <a:p>
            <a:pPr algn="ctr" eaLnBrk="1" hangingPunct="1"/>
            <a:r>
              <a:rPr kumimoji="1" lang="en-US" altLang="ja-JP" sz="3200" b="1" dirty="0">
                <a:effectLst>
                  <a:outerShdw blurRad="38100" dist="38100" dir="2700000" algn="tl">
                    <a:srgbClr val="DDDDDD"/>
                  </a:outerShdw>
                </a:effectLst>
                <a:latin typeface="Arial"/>
                <a:cs typeface="ＭＳ Ｐゴシック" pitchFamily="-107" charset="-128"/>
              </a:rPr>
              <a:t>Advanced Preamble</a:t>
            </a:r>
          </a:p>
        </p:txBody>
      </p:sp>
      <p:sp>
        <p:nvSpPr>
          <p:cNvPr id="387076" name="Rectangle 4"/>
          <p:cNvSpPr>
            <a:spLocks noChangeArrowheads="1"/>
          </p:cNvSpPr>
          <p:nvPr/>
        </p:nvSpPr>
        <p:spPr bwMode="auto">
          <a:xfrm>
            <a:off x="0" y="-138499"/>
            <a:ext cx="184666" cy="276999"/>
          </a:xfrm>
          <a:prstGeom prst="rect">
            <a:avLst/>
          </a:prstGeom>
          <a:noFill/>
          <a:ln w="50800" cap="flat" cmpd="sng" algn="ctr">
            <a:noFill/>
            <a:prstDash val="solid"/>
            <a:miter lim="800000"/>
            <a:headEnd/>
            <a:tailEnd/>
          </a:ln>
          <a:effectLst>
            <a:prstShdw prst="shdw17" dist="17961" dir="2700000">
              <a:schemeClr val="accent1">
                <a:gamma/>
                <a:shade val="60000"/>
                <a:invGamma/>
              </a:schemeClr>
            </a:prstShdw>
          </a:effectLst>
        </p:spPr>
        <p:txBody>
          <a:bodyPr wrap="none" anchor="ctr">
            <a:prstTxWarp prst="textNoShape">
              <a:avLst/>
            </a:prstTxWarp>
            <a:spAutoFit/>
          </a:bodyPr>
          <a:lstStyle/>
          <a:p>
            <a:endParaRPr lang="ja-JP" altLang="en-US">
              <a:latin typeface="Arial"/>
              <a:cs typeface="ＭＳ Ｐゴシック" pitchFamily="-107" charset="-128"/>
            </a:endParaRPr>
          </a:p>
        </p:txBody>
      </p:sp>
      <p:sp>
        <p:nvSpPr>
          <p:cNvPr id="6152" name="Content Placeholder 2"/>
          <p:cNvSpPr>
            <a:spLocks/>
          </p:cNvSpPr>
          <p:nvPr/>
        </p:nvSpPr>
        <p:spPr bwMode="auto">
          <a:xfrm>
            <a:off x="458788" y="860425"/>
            <a:ext cx="8226425" cy="5289550"/>
          </a:xfrm>
          <a:prstGeom prst="rect">
            <a:avLst/>
          </a:prstGeom>
          <a:noFill/>
          <a:ln w="9525">
            <a:noFill/>
            <a:miter lim="800000"/>
            <a:headEnd/>
            <a:tailEnd/>
          </a:ln>
        </p:spPr>
        <p:txBody>
          <a:bodyPr lIns="50800" tIns="50800" rIns="91436" bIns="50800">
            <a:prstTxWarp prst="textNoShape">
              <a:avLst/>
            </a:prstTxWarp>
          </a:bodyPr>
          <a:lstStyle/>
          <a:p>
            <a:pPr marL="382588" indent="-342900" algn="l" eaLnBrk="1" hangingPunct="1">
              <a:spcBef>
                <a:spcPct val="60000"/>
              </a:spcBef>
              <a:buFontTx/>
              <a:buChar char="•"/>
            </a:pPr>
            <a:r>
              <a:rPr lang="en-US" altLang="ja-JP" sz="1800" dirty="0">
                <a:latin typeface="Arial"/>
                <a:cs typeface="ＭＳ Ｐゴシック" pitchFamily="-107" charset="-128"/>
              </a:rPr>
              <a:t>Advanced Preamble (A-Preamble) is a DL physical channel which provides a reference signal for timing, frequency, and frame synchronization, RSSI estimation, channel estimation, cell identification, etc.</a:t>
            </a:r>
          </a:p>
          <a:p>
            <a:pPr marL="839788" lvl="1" indent="-342900" algn="l" eaLnBrk="1" hangingPunct="1">
              <a:spcBef>
                <a:spcPct val="60000"/>
              </a:spcBef>
              <a:buFontTx/>
              <a:buChar char="•"/>
            </a:pPr>
            <a:r>
              <a:rPr lang="en-US" altLang="ja-JP" sz="1600" dirty="0">
                <a:latin typeface="Arial"/>
                <a:cs typeface="ＭＳ Ｐゴシック" pitchFamily="-107" charset="-128"/>
              </a:rPr>
              <a:t>Primary A-Preamble: For initial acquisition, </a:t>
            </a:r>
            <a:r>
              <a:rPr lang="en-US" altLang="ja-JP" sz="1600" dirty="0" err="1">
                <a:latin typeface="Arial"/>
                <a:cs typeface="ＭＳ Ｐゴシック" pitchFamily="-107" charset="-128"/>
              </a:rPr>
              <a:t>superframe</a:t>
            </a:r>
            <a:r>
              <a:rPr lang="en-US" altLang="ja-JP" sz="1600" dirty="0">
                <a:latin typeface="Arial"/>
                <a:cs typeface="ＭＳ Ｐゴシック" pitchFamily="-107" charset="-128"/>
              </a:rPr>
              <a:t> synchronization, etc.</a:t>
            </a:r>
          </a:p>
          <a:p>
            <a:pPr marL="839788" lvl="1" indent="-342900" algn="l" eaLnBrk="1" hangingPunct="1">
              <a:spcBef>
                <a:spcPct val="60000"/>
              </a:spcBef>
              <a:buFontTx/>
              <a:buChar char="•"/>
            </a:pPr>
            <a:r>
              <a:rPr lang="en-US" altLang="ja-JP" sz="1600" dirty="0">
                <a:latin typeface="Arial"/>
                <a:cs typeface="ＭＳ Ｐゴシック" pitchFamily="-107" charset="-128"/>
              </a:rPr>
              <a:t>Secondary A-Preamble: For fine synchronization, cell identification, etc.</a:t>
            </a:r>
          </a:p>
        </p:txBody>
      </p:sp>
      <p:sp>
        <p:nvSpPr>
          <p:cNvPr id="392196" name="Rectangle 4"/>
          <p:cNvSpPr>
            <a:spLocks noChangeArrowheads="1"/>
          </p:cNvSpPr>
          <p:nvPr/>
        </p:nvSpPr>
        <p:spPr bwMode="auto">
          <a:xfrm>
            <a:off x="0" y="-138499"/>
            <a:ext cx="184666" cy="276999"/>
          </a:xfrm>
          <a:prstGeom prst="rect">
            <a:avLst/>
          </a:prstGeom>
          <a:noFill/>
          <a:ln w="50800" cap="flat" cmpd="sng" algn="ctr">
            <a:noFill/>
            <a:prstDash val="solid"/>
            <a:miter lim="800000"/>
            <a:headEnd/>
            <a:tailEnd/>
          </a:ln>
          <a:effectLst>
            <a:prstShdw prst="shdw17" dist="17961" dir="2700000">
              <a:schemeClr val="accent1">
                <a:gamma/>
                <a:shade val="60000"/>
                <a:invGamma/>
              </a:schemeClr>
            </a:prstShdw>
          </a:effectLst>
        </p:spPr>
        <p:txBody>
          <a:bodyPr wrap="none" anchor="ctr">
            <a:prstTxWarp prst="textNoShape">
              <a:avLst/>
            </a:prstTxWarp>
            <a:spAutoFit/>
          </a:bodyPr>
          <a:lstStyle/>
          <a:p>
            <a:endParaRPr lang="ja-JP" altLang="en-US">
              <a:latin typeface="Arial"/>
              <a:cs typeface="ＭＳ Ｐゴシック" pitchFamily="-107" charset="-128"/>
            </a:endParaRPr>
          </a:p>
        </p:txBody>
      </p:sp>
      <p:sp>
        <p:nvSpPr>
          <p:cNvPr id="414724" name="Rectangle 4"/>
          <p:cNvSpPr>
            <a:spLocks noChangeArrowheads="1"/>
          </p:cNvSpPr>
          <p:nvPr/>
        </p:nvSpPr>
        <p:spPr bwMode="auto">
          <a:xfrm>
            <a:off x="0" y="-138499"/>
            <a:ext cx="184666" cy="276999"/>
          </a:xfrm>
          <a:prstGeom prst="rect">
            <a:avLst/>
          </a:prstGeom>
          <a:noFill/>
          <a:ln w="50800" cap="flat" cmpd="sng" algn="ctr">
            <a:noFill/>
            <a:prstDash val="solid"/>
            <a:miter lim="800000"/>
            <a:headEnd/>
            <a:tailEnd/>
          </a:ln>
          <a:effectLst>
            <a:prstShdw prst="shdw17" dist="17961" dir="2700000">
              <a:schemeClr val="accent1">
                <a:gamma/>
                <a:shade val="60000"/>
                <a:invGamma/>
              </a:schemeClr>
            </a:prstShdw>
          </a:effectLst>
        </p:spPr>
        <p:txBody>
          <a:bodyPr wrap="none" anchor="ctr">
            <a:prstTxWarp prst="textNoShape">
              <a:avLst/>
            </a:prstTxWarp>
            <a:spAutoFit/>
          </a:bodyPr>
          <a:lstStyle/>
          <a:p>
            <a:endParaRPr lang="ja-JP" altLang="en-US">
              <a:latin typeface="Arial"/>
              <a:cs typeface="ＭＳ Ｐゴシック" pitchFamily="-107" charset="-128"/>
            </a:endParaRPr>
          </a:p>
        </p:txBody>
      </p:sp>
      <p:sp>
        <p:nvSpPr>
          <p:cNvPr id="5132" name="Rectangle 12"/>
          <p:cNvSpPr>
            <a:spLocks noChangeArrowheads="1"/>
          </p:cNvSpPr>
          <p:nvPr/>
        </p:nvSpPr>
        <p:spPr bwMode="auto">
          <a:xfrm>
            <a:off x="0" y="-138499"/>
            <a:ext cx="184666" cy="276999"/>
          </a:xfrm>
          <a:prstGeom prst="rect">
            <a:avLst/>
          </a:prstGeom>
          <a:noFill/>
          <a:ln w="50800" cap="flat" cmpd="sng" algn="ctr">
            <a:noFill/>
            <a:prstDash val="solid"/>
            <a:miter lim="800000"/>
            <a:headEnd/>
            <a:tailEnd/>
          </a:ln>
          <a:effectLst>
            <a:prstShdw prst="shdw17" dist="17961" dir="2700000">
              <a:schemeClr val="accent1">
                <a:gamma/>
                <a:shade val="60000"/>
                <a:invGamma/>
              </a:schemeClr>
            </a:prstShdw>
          </a:effectLst>
        </p:spPr>
        <p:txBody>
          <a:bodyPr wrap="none" anchor="ctr">
            <a:prstTxWarp prst="textNoShape">
              <a:avLst/>
            </a:prstTxWarp>
            <a:spAutoFit/>
          </a:bodyPr>
          <a:lstStyle/>
          <a:p>
            <a:endParaRPr lang="ja-JP" altLang="en-US">
              <a:latin typeface="Arial"/>
              <a:cs typeface="ＭＳ Ｐゴシック" pitchFamily="-107" charset="-128"/>
            </a:endParaRPr>
          </a:p>
        </p:txBody>
      </p:sp>
      <p:graphicFrame>
        <p:nvGraphicFramePr>
          <p:cNvPr id="6146" name="Object 11"/>
          <p:cNvGraphicFramePr>
            <a:graphicFrameLocks noChangeAspect="1"/>
          </p:cNvGraphicFramePr>
          <p:nvPr/>
        </p:nvGraphicFramePr>
        <p:xfrm>
          <a:off x="1306513" y="3179763"/>
          <a:ext cx="6530975" cy="3289300"/>
        </p:xfrm>
        <a:graphic>
          <a:graphicData uri="http://schemas.openxmlformats.org/presentationml/2006/ole">
            <p:oleObj spid="_x0000_s168962" name="Visio" r:id="rId3" imgW="6255258" imgH="3145917" progId="Visio.Drawing.11">
              <p:embed/>
            </p:oleObj>
          </a:graphicData>
        </a:graphic>
      </p:graphicFrame>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Footer Placeholder 4"/>
          <p:cNvSpPr txBox="1">
            <a:spLocks/>
          </p:cNvSpPr>
          <p:nvPr/>
        </p:nvSpPr>
        <p:spPr bwMode="auto">
          <a:xfrm>
            <a:off x="101600" y="6638925"/>
            <a:ext cx="3703638" cy="193675"/>
          </a:xfrm>
          <a:prstGeom prst="rect">
            <a:avLst/>
          </a:prstGeom>
          <a:noFill/>
          <a:ln w="9525">
            <a:noFill/>
            <a:miter lim="800000"/>
            <a:headEnd/>
            <a:tailEnd/>
          </a:ln>
        </p:spPr>
        <p:txBody>
          <a:bodyPr lIns="0" tIns="0" rIns="0" bIns="0">
            <a:prstTxWarp prst="textNoShape">
              <a:avLst/>
            </a:prstTxWarp>
          </a:bodyPr>
          <a:lstStyle/>
          <a:p>
            <a:pPr algn="l"/>
            <a:endParaRPr lang="en-US" altLang="ko-KR" sz="1000" dirty="0">
              <a:latin typeface="Arial"/>
              <a:ea typeface="굴림" pitchFamily="-107" charset="-127"/>
              <a:cs typeface="굴림" pitchFamily="-107" charset="-127"/>
            </a:endParaRPr>
          </a:p>
        </p:txBody>
      </p:sp>
      <p:sp>
        <p:nvSpPr>
          <p:cNvPr id="42" name="Rectangle 5"/>
          <p:cNvSpPr>
            <a:spLocks noChangeArrowheads="1"/>
          </p:cNvSpPr>
          <p:nvPr/>
        </p:nvSpPr>
        <p:spPr bwMode="auto">
          <a:xfrm>
            <a:off x="190500" y="-93663"/>
            <a:ext cx="8763000" cy="1239838"/>
          </a:xfrm>
          <a:prstGeom prst="rect">
            <a:avLst/>
          </a:prstGeom>
          <a:noFill/>
          <a:ln w="9525">
            <a:noFill/>
            <a:miter lim="800000"/>
            <a:headEnd/>
            <a:tailEnd/>
          </a:ln>
          <a:effectLst/>
        </p:spPr>
        <p:txBody>
          <a:bodyPr lIns="92063" tIns="46032" rIns="92063" bIns="46032" anchor="ctr">
            <a:prstTxWarp prst="textNoShape">
              <a:avLst/>
            </a:prstTxWarp>
          </a:bodyPr>
          <a:lstStyle/>
          <a:p>
            <a:pPr algn="l" eaLnBrk="1" hangingPunct="1"/>
            <a:endParaRPr kumimoji="1" lang="en-US" altLang="ja-JP" sz="2400" b="1" dirty="0">
              <a:effectLst>
                <a:outerShdw blurRad="38100" dist="38100" dir="2700000" algn="tl">
                  <a:srgbClr val="DDDDDD"/>
                </a:outerShdw>
              </a:effectLst>
              <a:latin typeface="Arial"/>
              <a:cs typeface="ＭＳ Ｐゴシック" pitchFamily="-107" charset="-128"/>
            </a:endParaRPr>
          </a:p>
        </p:txBody>
      </p:sp>
      <p:sp>
        <p:nvSpPr>
          <p:cNvPr id="386053" name="Rectangle 5"/>
          <p:cNvSpPr>
            <a:spLocks noChangeArrowheads="1"/>
          </p:cNvSpPr>
          <p:nvPr/>
        </p:nvSpPr>
        <p:spPr bwMode="auto">
          <a:xfrm>
            <a:off x="0" y="-138499"/>
            <a:ext cx="184666" cy="276999"/>
          </a:xfrm>
          <a:prstGeom prst="rect">
            <a:avLst/>
          </a:prstGeom>
          <a:noFill/>
          <a:ln w="50800" cap="flat" cmpd="sng" algn="ctr">
            <a:noFill/>
            <a:prstDash val="solid"/>
            <a:miter lim="800000"/>
            <a:headEnd/>
            <a:tailEnd/>
          </a:ln>
          <a:effectLst>
            <a:prstShdw prst="shdw17" dist="17961" dir="2700000">
              <a:schemeClr val="accent1">
                <a:gamma/>
                <a:shade val="60000"/>
                <a:invGamma/>
              </a:schemeClr>
            </a:prstShdw>
          </a:effectLst>
        </p:spPr>
        <p:txBody>
          <a:bodyPr wrap="none" anchor="ctr">
            <a:prstTxWarp prst="textNoShape">
              <a:avLst/>
            </a:prstTxWarp>
            <a:spAutoFit/>
          </a:bodyPr>
          <a:lstStyle/>
          <a:p>
            <a:endParaRPr lang="ja-JP" altLang="en-US">
              <a:latin typeface="Arial"/>
              <a:cs typeface="ＭＳ Ｐゴシック" pitchFamily="-107" charset="-128"/>
            </a:endParaRPr>
          </a:p>
        </p:txBody>
      </p:sp>
      <p:sp>
        <p:nvSpPr>
          <p:cNvPr id="7176" name="Content Placeholder 2"/>
          <p:cNvSpPr>
            <a:spLocks/>
          </p:cNvSpPr>
          <p:nvPr/>
        </p:nvSpPr>
        <p:spPr bwMode="auto">
          <a:xfrm>
            <a:off x="458788" y="858838"/>
            <a:ext cx="8226425" cy="5367337"/>
          </a:xfrm>
          <a:prstGeom prst="rect">
            <a:avLst/>
          </a:prstGeom>
          <a:noFill/>
          <a:ln w="9525">
            <a:noFill/>
            <a:miter lim="800000"/>
            <a:headEnd/>
            <a:tailEnd/>
          </a:ln>
        </p:spPr>
        <p:txBody>
          <a:bodyPr lIns="50800" tIns="50800" rIns="91436" bIns="50800">
            <a:prstTxWarp prst="textNoShape">
              <a:avLst/>
            </a:prstTxWarp>
          </a:bodyPr>
          <a:lstStyle/>
          <a:p>
            <a:pPr marL="382588" indent="-342900" algn="l" eaLnBrk="1" hangingPunct="1">
              <a:spcBef>
                <a:spcPct val="60000"/>
              </a:spcBef>
              <a:buFontTx/>
              <a:buChar char="•"/>
            </a:pPr>
            <a:r>
              <a:rPr lang="en-US" altLang="ja-JP" sz="2000" b="1">
                <a:latin typeface="Arial"/>
                <a:cs typeface="ＭＳ Ｐゴシック" pitchFamily="-107" charset="-128"/>
              </a:rPr>
              <a:t>Superframe Header (SFH)</a:t>
            </a:r>
            <a:r>
              <a:rPr lang="en-US" altLang="ja-JP" sz="2000">
                <a:latin typeface="Arial"/>
                <a:cs typeface="ＭＳ Ｐゴシック" pitchFamily="-107" charset="-128"/>
              </a:rPr>
              <a:t>: </a:t>
            </a:r>
            <a:r>
              <a:rPr lang="en-US" altLang="ja-JP" sz="1800">
                <a:latin typeface="Arial"/>
                <a:cs typeface="ＭＳ Ｐゴシック" pitchFamily="-107" charset="-128"/>
              </a:rPr>
              <a:t>To carry the system configuration information for cell selection and system access</a:t>
            </a:r>
          </a:p>
          <a:p>
            <a:pPr marL="382588" indent="-342900" algn="l" eaLnBrk="1" hangingPunct="1">
              <a:spcBef>
                <a:spcPct val="60000"/>
              </a:spcBef>
              <a:buFontTx/>
              <a:buChar char="•"/>
            </a:pPr>
            <a:r>
              <a:rPr lang="en-US" altLang="ja-JP" sz="2000" b="1">
                <a:latin typeface="Arial"/>
                <a:cs typeface="ＭＳ Ｐゴシック" pitchFamily="-107" charset="-128"/>
              </a:rPr>
              <a:t>Advanced MAP (A-MAP)</a:t>
            </a:r>
          </a:p>
          <a:p>
            <a:pPr marL="839788" lvl="1" indent="-342900" algn="l" eaLnBrk="1" hangingPunct="1">
              <a:spcBef>
                <a:spcPct val="60000"/>
              </a:spcBef>
              <a:buFontTx/>
              <a:buChar char="•"/>
            </a:pPr>
            <a:r>
              <a:rPr lang="en-US" altLang="ja-JP" sz="1800" b="1">
                <a:latin typeface="Arial"/>
                <a:cs typeface="ＭＳ Ｐゴシック" pitchFamily="-107" charset="-128"/>
              </a:rPr>
              <a:t>Assignment A-MAP (A-A-MAP)</a:t>
            </a:r>
            <a:r>
              <a:rPr lang="en-US" altLang="ja-JP" sz="1800">
                <a:latin typeface="Arial"/>
                <a:cs typeface="ＭＳ Ｐゴシック" pitchFamily="-107" charset="-128"/>
              </a:rPr>
              <a:t>: To contain resource assignment information </a:t>
            </a:r>
          </a:p>
          <a:p>
            <a:pPr marL="839788" lvl="1" indent="-342900" algn="l" eaLnBrk="1" hangingPunct="1">
              <a:spcBef>
                <a:spcPct val="60000"/>
              </a:spcBef>
              <a:buFontTx/>
              <a:buChar char="•"/>
            </a:pPr>
            <a:r>
              <a:rPr lang="en-US" altLang="ja-JP" sz="1800" b="1">
                <a:latin typeface="Arial"/>
                <a:cs typeface="ＭＳ Ｐゴシック" pitchFamily="-107" charset="-128"/>
              </a:rPr>
              <a:t>HARQ Feedback A-MAP (HF-A-MAP)</a:t>
            </a:r>
            <a:r>
              <a:rPr lang="en-US" altLang="ja-JP" sz="1800">
                <a:latin typeface="Arial"/>
                <a:cs typeface="ＭＳ Ｐゴシック" pitchFamily="-107" charset="-128"/>
              </a:rPr>
              <a:t>: To carry HARQ ACK/NACK information for UL data transmission</a:t>
            </a:r>
          </a:p>
          <a:p>
            <a:pPr marL="839788" lvl="1" indent="-342900" algn="l" eaLnBrk="1" hangingPunct="1">
              <a:spcBef>
                <a:spcPct val="60000"/>
              </a:spcBef>
              <a:buFontTx/>
              <a:buChar char="•"/>
            </a:pPr>
            <a:r>
              <a:rPr lang="en-US" altLang="ja-JP" sz="1800" b="1">
                <a:latin typeface="Arial"/>
                <a:cs typeface="ＭＳ Ｐゴシック" pitchFamily="-107" charset="-128"/>
              </a:rPr>
              <a:t>Power Control A-MAP (PC-A-MAP)</a:t>
            </a:r>
            <a:r>
              <a:rPr lang="en-US" altLang="ja-JP" sz="1800">
                <a:latin typeface="Arial"/>
                <a:cs typeface="ＭＳ Ｐゴシック" pitchFamily="-107" charset="-128"/>
              </a:rPr>
              <a:t>: To carry fast power control command to AMS</a:t>
            </a:r>
          </a:p>
          <a:p>
            <a:pPr marL="839788" lvl="1" indent="-342900" algn="l" eaLnBrk="1" hangingPunct="1">
              <a:spcBef>
                <a:spcPct val="60000"/>
              </a:spcBef>
              <a:buFontTx/>
              <a:buChar char="•"/>
            </a:pPr>
            <a:endParaRPr lang="en-US" altLang="ja-JP" sz="1800">
              <a:latin typeface="Arial"/>
              <a:cs typeface="ＭＳ Ｐゴシック" pitchFamily="-107" charset="-128"/>
            </a:endParaRPr>
          </a:p>
        </p:txBody>
      </p:sp>
      <p:sp>
        <p:nvSpPr>
          <p:cNvPr id="151554" name="Rectangle 2"/>
          <p:cNvSpPr>
            <a:spLocks noChangeArrowheads="1"/>
          </p:cNvSpPr>
          <p:nvPr/>
        </p:nvSpPr>
        <p:spPr bwMode="auto">
          <a:xfrm>
            <a:off x="0" y="-138499"/>
            <a:ext cx="184666" cy="276999"/>
          </a:xfrm>
          <a:prstGeom prst="rect">
            <a:avLst/>
          </a:prstGeom>
          <a:noFill/>
          <a:ln w="50800" cap="flat" cmpd="sng" algn="ctr">
            <a:noFill/>
            <a:prstDash val="solid"/>
            <a:miter lim="800000"/>
            <a:headEnd/>
            <a:tailEnd/>
          </a:ln>
          <a:effectLst>
            <a:prstShdw prst="shdw17" dist="17961" dir="2700000">
              <a:schemeClr val="accent1">
                <a:gamma/>
                <a:shade val="60000"/>
                <a:invGamma/>
              </a:schemeClr>
            </a:prstShdw>
          </a:effectLst>
        </p:spPr>
        <p:txBody>
          <a:bodyPr wrap="none" anchor="ctr">
            <a:prstTxWarp prst="textNoShape">
              <a:avLst/>
            </a:prstTxWarp>
            <a:spAutoFit/>
          </a:bodyPr>
          <a:lstStyle/>
          <a:p>
            <a:endParaRPr lang="ja-JP" altLang="en-US">
              <a:latin typeface="Arial"/>
              <a:cs typeface="ＭＳ Ｐゴシック" pitchFamily="-107" charset="-128"/>
            </a:endParaRPr>
          </a:p>
        </p:txBody>
      </p:sp>
      <p:graphicFrame>
        <p:nvGraphicFramePr>
          <p:cNvPr id="7170" name="Object 1"/>
          <p:cNvGraphicFramePr>
            <a:graphicFrameLocks noChangeAspect="1"/>
          </p:cNvGraphicFramePr>
          <p:nvPr/>
        </p:nvGraphicFramePr>
        <p:xfrm>
          <a:off x="1312863" y="4244975"/>
          <a:ext cx="6518275" cy="2355850"/>
        </p:xfrm>
        <a:graphic>
          <a:graphicData uri="http://schemas.openxmlformats.org/presentationml/2006/ole">
            <p:oleObj spid="_x0000_s169986" name="Visio" r:id="rId3" imgW="6652982" imgH="2416292" progId="Visio.Drawing.11">
              <p:embed/>
            </p:oleObj>
          </a:graphicData>
        </a:graphic>
      </p:graphicFrame>
      <p:sp>
        <p:nvSpPr>
          <p:cNvPr id="14" name="Title 13"/>
          <p:cNvSpPr>
            <a:spLocks noGrp="1"/>
          </p:cNvSpPr>
          <p:nvPr>
            <p:ph type="title"/>
          </p:nvPr>
        </p:nvSpPr>
        <p:spPr/>
        <p:txBody>
          <a:bodyPr/>
          <a:lstStyle/>
          <a:p>
            <a:r>
              <a:rPr lang="en-US" dirty="0" smtClean="0"/>
              <a:t>DL Control Channel</a:t>
            </a:r>
            <a:br>
              <a:rPr lang="en-US" dirty="0" smtClean="0"/>
            </a:br>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Footer Placeholder 4"/>
          <p:cNvSpPr txBox="1">
            <a:spLocks/>
          </p:cNvSpPr>
          <p:nvPr/>
        </p:nvSpPr>
        <p:spPr bwMode="auto">
          <a:xfrm>
            <a:off x="101600" y="6638925"/>
            <a:ext cx="3703638" cy="193675"/>
          </a:xfrm>
          <a:prstGeom prst="rect">
            <a:avLst/>
          </a:prstGeom>
          <a:noFill/>
          <a:ln w="9525">
            <a:noFill/>
            <a:miter lim="800000"/>
            <a:headEnd/>
            <a:tailEnd/>
          </a:ln>
        </p:spPr>
        <p:txBody>
          <a:bodyPr lIns="0" tIns="0" rIns="0" bIns="0">
            <a:prstTxWarp prst="textNoShape">
              <a:avLst/>
            </a:prstTxWarp>
          </a:bodyPr>
          <a:lstStyle/>
          <a:p>
            <a:pPr algn="l"/>
            <a:endParaRPr lang="en-US" altLang="ko-KR" sz="1000" dirty="0">
              <a:ea typeface="굴림" pitchFamily="-107" charset="-127"/>
              <a:cs typeface="굴림" pitchFamily="-107" charset="-127"/>
            </a:endParaRPr>
          </a:p>
        </p:txBody>
      </p:sp>
      <p:sp>
        <p:nvSpPr>
          <p:cNvPr id="42" name="Rectangle 5"/>
          <p:cNvSpPr>
            <a:spLocks noChangeArrowheads="1"/>
          </p:cNvSpPr>
          <p:nvPr/>
        </p:nvSpPr>
        <p:spPr bwMode="auto">
          <a:xfrm>
            <a:off x="190500" y="-93663"/>
            <a:ext cx="8763000" cy="1239838"/>
          </a:xfrm>
          <a:prstGeom prst="rect">
            <a:avLst/>
          </a:prstGeom>
          <a:noFill/>
          <a:ln w="9525">
            <a:noFill/>
            <a:miter lim="800000"/>
            <a:headEnd/>
            <a:tailEnd/>
          </a:ln>
          <a:effectLst/>
        </p:spPr>
        <p:txBody>
          <a:bodyPr lIns="92063" tIns="46032" rIns="92063" bIns="46032" anchor="ctr">
            <a:prstTxWarp prst="textNoShape">
              <a:avLst/>
            </a:prstTxWarp>
          </a:bodyPr>
          <a:lstStyle/>
          <a:p>
            <a:pPr algn="l" eaLnBrk="1" hangingPunct="1"/>
            <a:endParaRPr kumimoji="1" lang="en-US" altLang="ja-JP" sz="2400" b="1" dirty="0">
              <a:solidFill>
                <a:srgbClr val="FF5C00"/>
              </a:solidFill>
              <a:effectLst>
                <a:outerShdw blurRad="38100" dist="38100" dir="2700000" algn="tl">
                  <a:srgbClr val="DDDDDD"/>
                </a:outerShdw>
              </a:effectLst>
              <a:cs typeface="ＭＳ Ｐゴシック" pitchFamily="-107" charset="-128"/>
            </a:endParaRPr>
          </a:p>
        </p:txBody>
      </p:sp>
      <p:sp>
        <p:nvSpPr>
          <p:cNvPr id="386053" name="Rectangle 5"/>
          <p:cNvSpPr>
            <a:spLocks noChangeArrowheads="1"/>
          </p:cNvSpPr>
          <p:nvPr/>
        </p:nvSpPr>
        <p:spPr bwMode="auto">
          <a:xfrm>
            <a:off x="0" y="0"/>
            <a:ext cx="9144000" cy="0"/>
          </a:xfrm>
          <a:prstGeom prst="rect">
            <a:avLst/>
          </a:prstGeom>
          <a:noFill/>
          <a:ln w="50800" cap="flat" cmpd="sng" algn="ctr">
            <a:noFill/>
            <a:prstDash val="solid"/>
            <a:miter lim="800000"/>
            <a:headEnd/>
            <a:tailEnd/>
          </a:ln>
          <a:effectLst>
            <a:prstShdw prst="shdw17" dist="17961" dir="2700000">
              <a:schemeClr val="accent1">
                <a:gamma/>
                <a:shade val="60000"/>
                <a:invGamma/>
              </a:schemeClr>
            </a:prstShdw>
          </a:effectLst>
        </p:spPr>
        <p:txBody>
          <a:bodyPr wrap="none" anchor="ctr">
            <a:prstTxWarp prst="textNoShape">
              <a:avLst/>
            </a:prstTxWarp>
            <a:spAutoFit/>
          </a:bodyPr>
          <a:lstStyle/>
          <a:p>
            <a:endParaRPr lang="ja-JP" altLang="en-US">
              <a:cs typeface="ＭＳ Ｐゴシック" pitchFamily="-107" charset="-128"/>
            </a:endParaRPr>
          </a:p>
        </p:txBody>
      </p:sp>
      <p:sp>
        <p:nvSpPr>
          <p:cNvPr id="24583" name="Content Placeholder 2"/>
          <p:cNvSpPr>
            <a:spLocks/>
          </p:cNvSpPr>
          <p:nvPr/>
        </p:nvSpPr>
        <p:spPr bwMode="auto">
          <a:xfrm>
            <a:off x="458788" y="858838"/>
            <a:ext cx="8226425" cy="5367337"/>
          </a:xfrm>
          <a:prstGeom prst="rect">
            <a:avLst/>
          </a:prstGeom>
          <a:noFill/>
          <a:ln w="9525">
            <a:noFill/>
            <a:miter lim="800000"/>
            <a:headEnd/>
            <a:tailEnd/>
          </a:ln>
        </p:spPr>
        <p:txBody>
          <a:bodyPr lIns="50800" tIns="50800" rIns="91436" bIns="50800">
            <a:prstTxWarp prst="textNoShape">
              <a:avLst/>
            </a:prstTxWarp>
          </a:bodyPr>
          <a:lstStyle/>
          <a:p>
            <a:pPr marL="382588" indent="-342900" algn="l" eaLnBrk="1" hangingPunct="1">
              <a:spcBef>
                <a:spcPct val="60000"/>
              </a:spcBef>
              <a:buFontTx/>
              <a:buChar char="•"/>
            </a:pPr>
            <a:r>
              <a:rPr lang="en-US" altLang="ja-JP" sz="2200" dirty="0">
                <a:latin typeface="Arial"/>
                <a:cs typeface="ＭＳ Ｐゴシック" pitchFamily="-107" charset="-128"/>
              </a:rPr>
              <a:t>SU-MIMO and MU-MIMO</a:t>
            </a:r>
          </a:p>
          <a:p>
            <a:pPr marL="839788" lvl="1" indent="-342900" algn="l" eaLnBrk="1" hangingPunct="1">
              <a:spcBef>
                <a:spcPct val="60000"/>
              </a:spcBef>
              <a:buFontTx/>
              <a:buChar char="•"/>
            </a:pPr>
            <a:r>
              <a:rPr lang="en-US" altLang="ja-JP" sz="1800" dirty="0">
                <a:latin typeface="Arial"/>
                <a:cs typeface="ＭＳ Ｐゴシック" pitchFamily="-107" charset="-128"/>
              </a:rPr>
              <a:t>SU-MIMO: A MIMO transmission scheme in which a single MS is scheduled in one RU</a:t>
            </a:r>
          </a:p>
          <a:p>
            <a:pPr marL="839788" lvl="1" indent="-342900" algn="l" eaLnBrk="1" hangingPunct="1">
              <a:spcBef>
                <a:spcPct val="60000"/>
              </a:spcBef>
              <a:buFontTx/>
              <a:buChar char="•"/>
            </a:pPr>
            <a:r>
              <a:rPr lang="en-US" altLang="ja-JP" sz="1800" dirty="0">
                <a:latin typeface="Arial"/>
                <a:cs typeface="ＭＳ Ｐゴシック" pitchFamily="-107" charset="-128"/>
              </a:rPr>
              <a:t>MU-MIMO: A MIMO transmission scheme in which multiple </a:t>
            </a:r>
            <a:r>
              <a:rPr lang="en-US" altLang="ja-JP" sz="1800" dirty="0" err="1">
                <a:latin typeface="Arial"/>
                <a:cs typeface="ＭＳ Ｐゴシック" pitchFamily="-107" charset="-128"/>
              </a:rPr>
              <a:t>MSs</a:t>
            </a:r>
            <a:r>
              <a:rPr lang="en-US" altLang="ja-JP" sz="1800" dirty="0">
                <a:latin typeface="Arial"/>
                <a:cs typeface="ＭＳ Ｐゴシック" pitchFamily="-107" charset="-128"/>
              </a:rPr>
              <a:t> are scheduled in one RU. Multi-user diversity for DL (SDMA) and collaborative SM for UL</a:t>
            </a:r>
          </a:p>
          <a:p>
            <a:pPr marL="382588" indent="-342900" algn="l" eaLnBrk="1" hangingPunct="1">
              <a:spcBef>
                <a:spcPct val="60000"/>
              </a:spcBef>
              <a:buFontTx/>
              <a:buChar char="•"/>
            </a:pPr>
            <a:r>
              <a:rPr lang="en-US" altLang="ja-JP" sz="2200" dirty="0">
                <a:latin typeface="Arial"/>
                <a:cs typeface="ＭＳ Ｐゴシック" pitchFamily="-107" charset="-128"/>
              </a:rPr>
              <a:t>Open-loop and closed-loop</a:t>
            </a:r>
          </a:p>
          <a:p>
            <a:pPr marL="839788" lvl="1" indent="-342900" algn="l" eaLnBrk="1" hangingPunct="1">
              <a:spcBef>
                <a:spcPct val="60000"/>
              </a:spcBef>
              <a:buFontTx/>
              <a:buChar char="•"/>
            </a:pPr>
            <a:r>
              <a:rPr lang="en-US" altLang="ja-JP" sz="1800" dirty="0">
                <a:latin typeface="Arial"/>
                <a:cs typeface="ＭＳ Ｐゴシック" pitchFamily="-107" charset="-128"/>
              </a:rPr>
              <a:t>Open-loop: Transmit diversity with Space-Frequency Block Coding (SFBC) and spatial multiplexing with non-adaptive </a:t>
            </a:r>
            <a:r>
              <a:rPr lang="en-US" altLang="ja-JP" sz="1800" dirty="0" err="1">
                <a:latin typeface="Arial"/>
                <a:cs typeface="ＭＳ Ｐゴシック" pitchFamily="-107" charset="-128"/>
              </a:rPr>
              <a:t>precoding</a:t>
            </a:r>
            <a:endParaRPr lang="en-US" altLang="ja-JP" sz="1800" dirty="0">
              <a:latin typeface="Arial"/>
              <a:cs typeface="ＭＳ Ｐゴシック" pitchFamily="-107" charset="-128"/>
            </a:endParaRPr>
          </a:p>
          <a:p>
            <a:pPr marL="839788" lvl="1" indent="-342900" algn="l" eaLnBrk="1" hangingPunct="1">
              <a:spcBef>
                <a:spcPct val="60000"/>
              </a:spcBef>
              <a:buFontTx/>
              <a:buChar char="•"/>
            </a:pPr>
            <a:r>
              <a:rPr lang="en-US" altLang="ja-JP" sz="1800" dirty="0">
                <a:latin typeface="Arial"/>
                <a:cs typeface="ＭＳ Ｐゴシック" pitchFamily="-107" charset="-128"/>
              </a:rPr>
              <a:t>Closed-loop: Codebook-based </a:t>
            </a:r>
            <a:r>
              <a:rPr lang="en-US" altLang="ja-JP" sz="1800" dirty="0" err="1">
                <a:latin typeface="Arial"/>
                <a:cs typeface="ＭＳ Ｐゴシック" pitchFamily="-107" charset="-128"/>
              </a:rPr>
              <a:t>precoding</a:t>
            </a:r>
            <a:r>
              <a:rPr lang="en-US" altLang="ja-JP" sz="1800" dirty="0">
                <a:latin typeface="Arial"/>
                <a:cs typeface="ＭＳ Ｐゴシック" pitchFamily="-107" charset="-128"/>
              </a:rPr>
              <a:t> and sounding/</a:t>
            </a:r>
            <a:r>
              <a:rPr lang="en-US" altLang="ja-JP" sz="1800" dirty="0" err="1">
                <a:latin typeface="Arial"/>
                <a:cs typeface="ＭＳ Ｐゴシック" pitchFamily="-107" charset="-128"/>
              </a:rPr>
              <a:t>midamble</a:t>
            </a:r>
            <a:r>
              <a:rPr lang="en-US" altLang="ja-JP" sz="1800" dirty="0">
                <a:latin typeface="Arial"/>
                <a:cs typeface="ＭＳ Ｐゴシック" pitchFamily="-107" charset="-128"/>
              </a:rPr>
              <a:t>-based </a:t>
            </a:r>
            <a:r>
              <a:rPr lang="en-US" altLang="ja-JP" sz="1800" dirty="0" err="1">
                <a:latin typeface="Arial"/>
                <a:cs typeface="ＭＳ Ｐゴシック" pitchFamily="-107" charset="-128"/>
              </a:rPr>
              <a:t>precoding</a:t>
            </a:r>
            <a:r>
              <a:rPr lang="en-US" altLang="ja-JP" sz="1800" dirty="0">
                <a:latin typeface="Arial"/>
                <a:cs typeface="ＭＳ Ｐゴシック" pitchFamily="-107" charset="-128"/>
              </a:rPr>
              <a:t> </a:t>
            </a:r>
          </a:p>
          <a:p>
            <a:pPr marL="382588" indent="-342900" algn="l" eaLnBrk="1" hangingPunct="1">
              <a:spcBef>
                <a:spcPct val="60000"/>
              </a:spcBef>
              <a:buFontTx/>
              <a:buChar char="•"/>
            </a:pPr>
            <a:r>
              <a:rPr lang="en-US" altLang="ja-JP" sz="2200" dirty="0">
                <a:latin typeface="Arial"/>
                <a:cs typeface="ＭＳ Ｐゴシック" pitchFamily="-107" charset="-128"/>
              </a:rPr>
              <a:t>Rank and mode adaptation</a:t>
            </a:r>
          </a:p>
          <a:p>
            <a:pPr marL="382588" indent="-342900" algn="l" eaLnBrk="1" hangingPunct="1">
              <a:spcBef>
                <a:spcPct val="60000"/>
              </a:spcBef>
              <a:buFontTx/>
              <a:buChar char="•"/>
            </a:pPr>
            <a:r>
              <a:rPr lang="en-US" altLang="ja-JP" sz="2200" dirty="0">
                <a:latin typeface="Arial"/>
                <a:cs typeface="ＭＳ Ｐゴシック" pitchFamily="-107" charset="-128"/>
              </a:rPr>
              <a:t>Multi-BS </a:t>
            </a:r>
            <a:r>
              <a:rPr lang="en-US" altLang="ja-JP" sz="2200" dirty="0" smtClean="0">
                <a:latin typeface="Arial"/>
                <a:cs typeface="ＭＳ Ｐゴシック" pitchFamily="-107" charset="-128"/>
              </a:rPr>
              <a:t>MIMO</a:t>
            </a:r>
          </a:p>
        </p:txBody>
      </p:sp>
      <p:sp>
        <p:nvSpPr>
          <p:cNvPr id="8" name="Title 7"/>
          <p:cNvSpPr>
            <a:spLocks noGrp="1"/>
          </p:cNvSpPr>
          <p:nvPr>
            <p:ph type="title"/>
          </p:nvPr>
        </p:nvSpPr>
        <p:spPr/>
        <p:txBody>
          <a:bodyPr/>
          <a:lstStyle/>
          <a:p>
            <a:r>
              <a:rPr lang="en-US" dirty="0" smtClean="0"/>
              <a:t>MIMO Transmission</a:t>
            </a:r>
            <a:br>
              <a:rPr lang="en-US" dirty="0" smtClean="0"/>
            </a:br>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ChangeAspect="1" noChangeArrowheads="1" noTextEdit="1"/>
          </p:cNvSpPr>
          <p:nvPr/>
        </p:nvSpPr>
        <p:spPr bwMode="auto">
          <a:xfrm>
            <a:off x="200025" y="838200"/>
            <a:ext cx="8758238" cy="5438775"/>
          </a:xfrm>
          <a:prstGeom prst="rect">
            <a:avLst/>
          </a:prstGeom>
          <a:noFill/>
          <a:ln w="9525">
            <a:noFill/>
            <a:miter lim="800000"/>
            <a:headEnd/>
            <a:tailEnd/>
          </a:ln>
        </p:spPr>
        <p:txBody>
          <a:bodyPr>
            <a:prstTxWarp prst="textNoShape">
              <a:avLst/>
            </a:prstTxWarp>
          </a:bodyPr>
          <a:lstStyle/>
          <a:p>
            <a:endParaRPr lang="en-US"/>
          </a:p>
        </p:txBody>
      </p:sp>
      <p:sp>
        <p:nvSpPr>
          <p:cNvPr id="25603" name="Rectangle 3"/>
          <p:cNvSpPr>
            <a:spLocks noChangeArrowheads="1"/>
          </p:cNvSpPr>
          <p:nvPr/>
        </p:nvSpPr>
        <p:spPr bwMode="auto">
          <a:xfrm>
            <a:off x="0" y="0"/>
            <a:ext cx="9144000" cy="792163"/>
          </a:xfrm>
          <a:prstGeom prst="rect">
            <a:avLst/>
          </a:prstGeom>
          <a:noFill/>
          <a:ln w="9525">
            <a:noFill/>
            <a:miter lim="800000"/>
            <a:headEnd/>
            <a:tailEnd/>
          </a:ln>
        </p:spPr>
        <p:txBody>
          <a:bodyPr anchor="ctr">
            <a:prstTxWarp prst="textNoShape">
              <a:avLst/>
            </a:prstTxWarp>
          </a:bodyPr>
          <a:lstStyle/>
          <a:p>
            <a:endParaRPr lang="zh-CN" altLang="en-US" sz="1600" b="1">
              <a:solidFill>
                <a:schemeClr val="tx2"/>
              </a:solidFill>
              <a:latin typeface="Neo Sans Intel" pitchFamily="34" charset="0"/>
              <a:ea typeface="SimSun" pitchFamily="2" charset="-122"/>
              <a:cs typeface="SimSun" pitchFamily="2" charset="-122"/>
            </a:endParaRPr>
          </a:p>
        </p:txBody>
      </p:sp>
      <p:sp>
        <p:nvSpPr>
          <p:cNvPr id="25604" name="Rectangle 146"/>
          <p:cNvSpPr>
            <a:spLocks noChangeArrowheads="1"/>
          </p:cNvSpPr>
          <p:nvPr/>
        </p:nvSpPr>
        <p:spPr bwMode="auto">
          <a:xfrm>
            <a:off x="0" y="0"/>
            <a:ext cx="9144000" cy="0"/>
          </a:xfrm>
          <a:prstGeom prst="rect">
            <a:avLst/>
          </a:prstGeom>
          <a:noFill/>
          <a:ln w="12700">
            <a:noFill/>
            <a:miter lim="800000"/>
            <a:headEnd type="none" w="sm" len="sm"/>
            <a:tailEnd type="none" w="sm" len="sm"/>
          </a:ln>
        </p:spPr>
        <p:txBody>
          <a:bodyPr wrap="none" anchor="ctr">
            <a:prstTxWarp prst="textNoShape">
              <a:avLst/>
            </a:prstTxWarp>
            <a:spAutoFit/>
          </a:bodyPr>
          <a:lstStyle/>
          <a:p>
            <a:endParaRPr lang="ja-JP">
              <a:cs typeface="ＭＳ Ｐゴシック" pitchFamily="-107" charset="-128"/>
            </a:endParaRPr>
          </a:p>
        </p:txBody>
      </p:sp>
      <p:sp>
        <p:nvSpPr>
          <p:cNvPr id="152" name="TextBox 151"/>
          <p:cNvSpPr txBox="1"/>
          <p:nvPr/>
        </p:nvSpPr>
        <p:spPr>
          <a:xfrm>
            <a:off x="403225" y="5483225"/>
            <a:ext cx="8337550" cy="646331"/>
          </a:xfrm>
          <a:prstGeom prst="rect">
            <a:avLst/>
          </a:prstGeom>
          <a:noFill/>
        </p:spPr>
        <p:txBody>
          <a:bodyPr>
            <a:prstTxWarp prst="textNoShape">
              <a:avLst/>
            </a:prstTxWarp>
            <a:spAutoFit/>
          </a:bodyPr>
          <a:lstStyle/>
          <a:p>
            <a:pPr algn="ctr"/>
            <a:r>
              <a:rPr lang="en-US" altLang="ja-JP" b="1" dirty="0" smtClean="0">
                <a:cs typeface="Arial" pitchFamily="-107" charset="0"/>
              </a:rPr>
              <a:t>IEEE 802.16m </a:t>
            </a:r>
            <a:r>
              <a:rPr lang="en-US" altLang="ja-JP" b="1" dirty="0">
                <a:cs typeface="Arial" pitchFamily="-107" charset="0"/>
              </a:rPr>
              <a:t>supports various advanced multi-antenna technologies including open-loop/closed-loop SU-/MU-MIMO schemes, a number of transmit diversity techniques, and transmit beamforming with rank/mode adaptation capability. Multi-cell MIMO technique is also supported.</a:t>
            </a:r>
          </a:p>
        </p:txBody>
      </p:sp>
      <p:sp>
        <p:nvSpPr>
          <p:cNvPr id="150" name="Rectangle 5"/>
          <p:cNvSpPr>
            <a:spLocks noChangeArrowheads="1"/>
          </p:cNvSpPr>
          <p:nvPr/>
        </p:nvSpPr>
        <p:spPr bwMode="auto">
          <a:xfrm>
            <a:off x="190500" y="-93663"/>
            <a:ext cx="8763000" cy="1239838"/>
          </a:xfrm>
          <a:prstGeom prst="rect">
            <a:avLst/>
          </a:prstGeom>
          <a:noFill/>
          <a:ln w="9525">
            <a:noFill/>
            <a:miter lim="800000"/>
            <a:headEnd/>
            <a:tailEnd/>
          </a:ln>
          <a:effectLst/>
        </p:spPr>
        <p:txBody>
          <a:bodyPr lIns="92063" tIns="46032" rIns="92063" bIns="46032" anchor="ctr"/>
          <a:lstStyle/>
          <a:p>
            <a:pPr algn="l" eaLnBrk="1" hangingPunct="1">
              <a:defRPr/>
            </a:pPr>
            <a:endParaRPr kumimoji="1" lang="en-US" altLang="ja-JP" sz="2400" b="1" dirty="0">
              <a:solidFill>
                <a:schemeClr val="accent2"/>
              </a:solidFill>
              <a:effectLst>
                <a:outerShdw blurRad="38100" dist="38100" dir="2700000" algn="tl">
                  <a:srgbClr val="C0C0C0"/>
                </a:outerShdw>
              </a:effectLst>
              <a:latin typeface="Verdana" pitchFamily="34" charset="0"/>
            </a:endParaRPr>
          </a:p>
        </p:txBody>
      </p:sp>
      <p:sp>
        <p:nvSpPr>
          <p:cNvPr id="25610" name="Footer Placeholder 4"/>
          <p:cNvSpPr txBox="1">
            <a:spLocks/>
          </p:cNvSpPr>
          <p:nvPr/>
        </p:nvSpPr>
        <p:spPr bwMode="auto">
          <a:xfrm>
            <a:off x="101600" y="6638925"/>
            <a:ext cx="3703638" cy="193675"/>
          </a:xfrm>
          <a:prstGeom prst="rect">
            <a:avLst/>
          </a:prstGeom>
          <a:noFill/>
          <a:ln w="9525">
            <a:noFill/>
            <a:miter lim="800000"/>
            <a:headEnd/>
            <a:tailEnd/>
          </a:ln>
        </p:spPr>
        <p:txBody>
          <a:bodyPr lIns="0" tIns="0" rIns="0" bIns="0">
            <a:prstTxWarp prst="textNoShape">
              <a:avLst/>
            </a:prstTxWarp>
          </a:bodyPr>
          <a:lstStyle/>
          <a:p>
            <a:pPr algn="l"/>
            <a:endParaRPr lang="en-US" altLang="ko-KR" sz="1000" dirty="0">
              <a:ea typeface="굴림" pitchFamily="-107" charset="-127"/>
              <a:cs typeface="굴림" pitchFamily="-107" charset="-127"/>
            </a:endParaRPr>
          </a:p>
        </p:txBody>
      </p:sp>
      <p:sp>
        <p:nvSpPr>
          <p:cNvPr id="153" name="Title 152"/>
          <p:cNvSpPr>
            <a:spLocks noGrp="1"/>
          </p:cNvSpPr>
          <p:nvPr>
            <p:ph type="title"/>
          </p:nvPr>
        </p:nvSpPr>
        <p:spPr/>
        <p:txBody>
          <a:bodyPr/>
          <a:lstStyle/>
          <a:p>
            <a:r>
              <a:rPr lang="en-US" dirty="0" smtClean="0"/>
              <a:t>Downlink MIMO Architecture</a:t>
            </a:r>
            <a:br>
              <a:rPr lang="en-US" dirty="0" smtClean="0"/>
            </a:br>
            <a:endParaRPr lang="en-US" dirty="0"/>
          </a:p>
        </p:txBody>
      </p:sp>
      <p:pic>
        <p:nvPicPr>
          <p:cNvPr id="228353" name="Picture 1"/>
          <p:cNvPicPr>
            <a:picLocks noChangeAspect="1" noChangeArrowheads="1"/>
          </p:cNvPicPr>
          <p:nvPr/>
        </p:nvPicPr>
        <p:blipFill>
          <a:blip r:embed="rId3"/>
          <a:srcRect/>
          <a:stretch>
            <a:fillRect/>
          </a:stretch>
        </p:blipFill>
        <p:spPr bwMode="auto">
          <a:xfrm>
            <a:off x="1009650" y="1595438"/>
            <a:ext cx="7124700" cy="3667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0"/>
          <p:cNvGrpSpPr>
            <a:grpSpLocks/>
          </p:cNvGrpSpPr>
          <p:nvPr/>
        </p:nvGrpSpPr>
        <p:grpSpPr bwMode="auto">
          <a:xfrm>
            <a:off x="392113" y="849313"/>
            <a:ext cx="5287962" cy="3733800"/>
            <a:chOff x="943036" y="1066800"/>
            <a:chExt cx="7945550" cy="4696618"/>
          </a:xfrm>
        </p:grpSpPr>
        <p:sp>
          <p:nvSpPr>
            <p:cNvPr id="50" name="Rectangle 49"/>
            <p:cNvSpPr/>
            <p:nvPr/>
          </p:nvSpPr>
          <p:spPr bwMode="auto">
            <a:xfrm>
              <a:off x="1143404" y="1066800"/>
              <a:ext cx="5180948" cy="37341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cap="flat" cmpd="sng" algn="ctr">
              <a:solidFill>
                <a:srgbClr val="00B050"/>
              </a:solidFill>
              <a:prstDash val="dashDot"/>
              <a:round/>
              <a:headEnd type="none" w="sm" len="sm"/>
              <a:tailEnd type="none" w="sm" len="sm"/>
            </a:ln>
            <a:effectLst/>
          </p:spPr>
          <p:txBody>
            <a:bodyPr>
              <a:prstTxWarp prst="textNoShape">
                <a:avLst/>
              </a:prstTxWarp>
            </a:bodyPr>
            <a:lstStyle/>
            <a:p>
              <a:endParaRPr lang="en-US" altLang="ja-JP" sz="1000">
                <a:cs typeface="ＭＳ Ｐゴシック" pitchFamily="-107" charset="-128"/>
              </a:endParaRPr>
            </a:p>
          </p:txBody>
        </p:sp>
        <p:sp>
          <p:nvSpPr>
            <p:cNvPr id="28685" name="Rectangle 2" descr="90%"/>
            <p:cNvSpPr>
              <a:spLocks noChangeArrowheads="1"/>
            </p:cNvSpPr>
            <p:nvPr/>
          </p:nvSpPr>
          <p:spPr bwMode="auto">
            <a:xfrm>
              <a:off x="4514405" y="1094581"/>
              <a:ext cx="865942" cy="3424278"/>
            </a:xfrm>
            <a:prstGeom prst="rect">
              <a:avLst/>
            </a:prstGeom>
            <a:pattFill prst="pct90">
              <a:fgClr>
                <a:srgbClr val="FFCCCC"/>
              </a:fgClr>
              <a:bgClr>
                <a:schemeClr val="bg2"/>
              </a:bgClr>
            </a:pattFill>
            <a:ln w="3175">
              <a:solidFill>
                <a:srgbClr val="FFFF99"/>
              </a:solidFill>
              <a:prstDash val="dashDot"/>
              <a:miter lim="800000"/>
              <a:headEnd/>
              <a:tailEnd/>
            </a:ln>
          </p:spPr>
          <p:txBody>
            <a:bodyPr wrap="none">
              <a:prstTxWarp prst="textNoShape">
                <a:avLst/>
              </a:prstTxWarp>
            </a:bodyPr>
            <a:lstStyle/>
            <a:p>
              <a:r>
                <a:rPr lang="en-US" altLang="ja-JP" sz="800" b="1">
                  <a:solidFill>
                    <a:srgbClr val="000000"/>
                  </a:solidFill>
                  <a:cs typeface="Arial" pitchFamily="-107" charset="0"/>
                </a:rPr>
                <a:t>Data Plane</a:t>
              </a:r>
            </a:p>
          </p:txBody>
        </p:sp>
        <p:sp>
          <p:nvSpPr>
            <p:cNvPr id="28686" name="Rectangle 3" descr="90%"/>
            <p:cNvSpPr>
              <a:spLocks noChangeArrowheads="1"/>
            </p:cNvSpPr>
            <p:nvPr/>
          </p:nvSpPr>
          <p:spPr bwMode="auto">
            <a:xfrm>
              <a:off x="2554507" y="1100156"/>
              <a:ext cx="865942" cy="3424278"/>
            </a:xfrm>
            <a:prstGeom prst="rect">
              <a:avLst/>
            </a:prstGeom>
            <a:pattFill prst="pct90">
              <a:fgClr>
                <a:srgbClr val="FFFF99"/>
              </a:fgClr>
              <a:bgClr>
                <a:schemeClr val="hlink"/>
              </a:bgClr>
            </a:pattFill>
            <a:ln w="3175">
              <a:solidFill>
                <a:srgbClr val="FFFF99"/>
              </a:solidFill>
              <a:prstDash val="dashDot"/>
              <a:miter lim="800000"/>
              <a:headEnd/>
              <a:tailEnd/>
            </a:ln>
          </p:spPr>
          <p:txBody>
            <a:bodyPr wrap="none">
              <a:prstTxWarp prst="textNoShape">
                <a:avLst/>
              </a:prstTxWarp>
            </a:bodyPr>
            <a:lstStyle/>
            <a:p>
              <a:r>
                <a:rPr lang="en-US" altLang="ja-JP" sz="800" b="1">
                  <a:solidFill>
                    <a:srgbClr val="000000"/>
                  </a:solidFill>
                  <a:cs typeface="Arial" pitchFamily="-107" charset="0"/>
                </a:rPr>
                <a:t>Control Plane</a:t>
              </a:r>
            </a:p>
          </p:txBody>
        </p:sp>
        <p:sp>
          <p:nvSpPr>
            <p:cNvPr id="28687" name="Rectangle 5"/>
            <p:cNvSpPr>
              <a:spLocks noChangeArrowheads="1"/>
            </p:cNvSpPr>
            <p:nvPr/>
          </p:nvSpPr>
          <p:spPr bwMode="auto">
            <a:xfrm>
              <a:off x="1921704" y="1661809"/>
              <a:ext cx="2191755" cy="384656"/>
            </a:xfrm>
            <a:prstGeom prst="rect">
              <a:avLst/>
            </a:prstGeom>
            <a:solidFill>
              <a:srgbClr val="99CC00"/>
            </a:solidFill>
            <a:ln w="3175">
              <a:solidFill>
                <a:schemeClr val="tx1"/>
              </a:solidFill>
              <a:miter lim="800000"/>
              <a:headEnd/>
              <a:tailEnd/>
            </a:ln>
          </p:spPr>
          <p:txBody>
            <a:bodyPr wrap="none" anchor="ctr">
              <a:prstTxWarp prst="textNoShape">
                <a:avLst/>
              </a:prstTxWarp>
            </a:bodyPr>
            <a:lstStyle/>
            <a:p>
              <a:r>
                <a:rPr lang="en-US" altLang="ja-JP" sz="800" b="1">
                  <a:cs typeface="Arial" pitchFamily="-107" charset="0"/>
                </a:rPr>
                <a:t>Radio Resource Control</a:t>
              </a:r>
            </a:p>
            <a:p>
              <a:r>
                <a:rPr lang="en-US" altLang="ja-JP" sz="800" b="1">
                  <a:cs typeface="Arial" pitchFamily="-107" charset="0"/>
                </a:rPr>
                <a:t>&amp; Management Functions</a:t>
              </a:r>
            </a:p>
          </p:txBody>
        </p:sp>
        <p:sp>
          <p:nvSpPr>
            <p:cNvPr id="28688" name="Rectangle 6"/>
            <p:cNvSpPr>
              <a:spLocks noChangeArrowheads="1"/>
            </p:cNvSpPr>
            <p:nvPr/>
          </p:nvSpPr>
          <p:spPr bwMode="auto">
            <a:xfrm>
              <a:off x="4309448" y="1665991"/>
              <a:ext cx="1296351" cy="384656"/>
            </a:xfrm>
            <a:prstGeom prst="rect">
              <a:avLst/>
            </a:prstGeom>
            <a:solidFill>
              <a:schemeClr val="bg2"/>
            </a:solidFill>
            <a:ln w="3175">
              <a:solidFill>
                <a:schemeClr val="tx1"/>
              </a:solidFill>
              <a:miter lim="800000"/>
              <a:headEnd/>
              <a:tailEnd/>
            </a:ln>
          </p:spPr>
          <p:txBody>
            <a:bodyPr wrap="none" anchor="ctr">
              <a:prstTxWarp prst="textNoShape">
                <a:avLst/>
              </a:prstTxWarp>
            </a:bodyPr>
            <a:lstStyle/>
            <a:p>
              <a:r>
                <a:rPr lang="en-US" altLang="ja-JP" sz="900" b="1">
                  <a:cs typeface="Arial" pitchFamily="-107" charset="0"/>
                </a:rPr>
                <a:t>CS Sublayer</a:t>
              </a:r>
            </a:p>
          </p:txBody>
        </p:sp>
        <p:sp>
          <p:nvSpPr>
            <p:cNvPr id="102407" name="Rectangle 7"/>
            <p:cNvSpPr>
              <a:spLocks noChangeArrowheads="1"/>
            </p:cNvSpPr>
            <p:nvPr/>
          </p:nvSpPr>
          <p:spPr bwMode="auto">
            <a:xfrm>
              <a:off x="1925794" y="2462605"/>
              <a:ext cx="3690112" cy="1162173"/>
            </a:xfrm>
            <a:prstGeom prst="rect">
              <a:avLst/>
            </a:prstGeom>
            <a:gradFill>
              <a:gsLst>
                <a:gs pos="0">
                  <a:srgbClr val="EBA3D6"/>
                </a:gs>
                <a:gs pos="50000">
                  <a:schemeClr val="accent1">
                    <a:tint val="44500"/>
                    <a:satMod val="160000"/>
                  </a:schemeClr>
                </a:gs>
                <a:gs pos="100000">
                  <a:schemeClr val="accent1">
                    <a:tint val="23500"/>
                    <a:satMod val="160000"/>
                  </a:schemeClr>
                </a:gs>
              </a:gsLst>
              <a:lin ang="5400000" scaled="0"/>
            </a:gradFill>
            <a:ln w="3175" algn="ctr">
              <a:solidFill>
                <a:schemeClr val="tx1"/>
              </a:solidFill>
              <a:miter lim="800000"/>
              <a:headEnd/>
              <a:tailEnd/>
            </a:ln>
            <a:effectLst/>
          </p:spPr>
          <p:txBody>
            <a:bodyPr wrap="none" anchor="ctr"/>
            <a:lstStyle/>
            <a:p>
              <a:pPr>
                <a:defRPr/>
              </a:pPr>
              <a:r>
                <a:rPr lang="en-US" sz="900" b="1" dirty="0">
                  <a:latin typeface="Verdana" pitchFamily="34" charset="0"/>
                  <a:cs typeface="Arial" pitchFamily="34" charset="0"/>
                </a:rPr>
                <a:t>Medium Access Control Functions</a:t>
              </a:r>
            </a:p>
          </p:txBody>
        </p:sp>
        <p:sp>
          <p:nvSpPr>
            <p:cNvPr id="102409" name="Rectangle 9"/>
            <p:cNvSpPr>
              <a:spLocks noChangeArrowheads="1"/>
            </p:cNvSpPr>
            <p:nvPr/>
          </p:nvSpPr>
          <p:spPr bwMode="auto">
            <a:xfrm>
              <a:off x="1169642" y="5026576"/>
              <a:ext cx="1130649" cy="383397"/>
            </a:xfrm>
            <a:prstGeom prst="rect">
              <a:avLst/>
            </a:prstGeom>
            <a:gradFill>
              <a:gsLst>
                <a:gs pos="0">
                  <a:schemeClr val="accent6">
                    <a:lumMod val="40000"/>
                    <a:lumOff val="60000"/>
                  </a:schemeClr>
                </a:gs>
                <a:gs pos="50000">
                  <a:schemeClr val="accent1">
                    <a:tint val="44500"/>
                    <a:satMod val="160000"/>
                  </a:schemeClr>
                </a:gs>
                <a:gs pos="100000">
                  <a:schemeClr val="accent1">
                    <a:tint val="23500"/>
                    <a:satMod val="160000"/>
                  </a:schemeClr>
                </a:gs>
              </a:gsLst>
              <a:lin ang="5400000" scaled="0"/>
            </a:gradFill>
            <a:ln w="3175" algn="ctr">
              <a:solidFill>
                <a:schemeClr val="tx1"/>
              </a:solidFill>
              <a:miter lim="800000"/>
              <a:headEnd/>
              <a:tailEnd/>
            </a:ln>
            <a:effectLst/>
          </p:spPr>
          <p:txBody>
            <a:bodyPr wrap="none" anchor="ctr"/>
            <a:lstStyle/>
            <a:p>
              <a:pPr>
                <a:defRPr/>
              </a:pPr>
              <a:r>
                <a:rPr lang="en-US" sz="800" b="1" dirty="0">
                  <a:latin typeface="Verdana" pitchFamily="34" charset="0"/>
                  <a:cs typeface="Arial" pitchFamily="34" charset="0"/>
                </a:rPr>
                <a:t>PHY 1</a:t>
              </a:r>
            </a:p>
            <a:p>
              <a:pPr>
                <a:defRPr/>
              </a:pPr>
              <a:r>
                <a:rPr lang="en-US" sz="800" b="1" dirty="0">
                  <a:latin typeface="Verdana" pitchFamily="34" charset="0"/>
                  <a:cs typeface="Arial" pitchFamily="34" charset="0"/>
                </a:rPr>
                <a:t>RF Carrier 1</a:t>
              </a:r>
            </a:p>
          </p:txBody>
        </p:sp>
        <p:sp>
          <p:nvSpPr>
            <p:cNvPr id="102410" name="Rectangle 10"/>
            <p:cNvSpPr>
              <a:spLocks noChangeArrowheads="1"/>
            </p:cNvSpPr>
            <p:nvPr/>
          </p:nvSpPr>
          <p:spPr bwMode="auto">
            <a:xfrm>
              <a:off x="3392774" y="5012598"/>
              <a:ext cx="1130649" cy="383397"/>
            </a:xfrm>
            <a:prstGeom prst="rect">
              <a:avLst/>
            </a:prstGeom>
            <a:gradFill>
              <a:gsLst>
                <a:gs pos="0">
                  <a:schemeClr val="accent6">
                    <a:lumMod val="40000"/>
                    <a:lumOff val="60000"/>
                  </a:schemeClr>
                </a:gs>
                <a:gs pos="50000">
                  <a:schemeClr val="accent1">
                    <a:tint val="44500"/>
                    <a:satMod val="160000"/>
                  </a:schemeClr>
                </a:gs>
                <a:gs pos="100000">
                  <a:schemeClr val="accent1">
                    <a:tint val="23500"/>
                    <a:satMod val="160000"/>
                  </a:schemeClr>
                </a:gs>
              </a:gsLst>
              <a:lin ang="5400000" scaled="0"/>
            </a:gradFill>
            <a:ln w="3175" algn="ctr">
              <a:solidFill>
                <a:schemeClr val="tx1"/>
              </a:solidFill>
              <a:miter lim="800000"/>
              <a:headEnd/>
              <a:tailEnd/>
            </a:ln>
            <a:effectLst/>
          </p:spPr>
          <p:txBody>
            <a:bodyPr wrap="none" anchor="ctr"/>
            <a:lstStyle/>
            <a:p>
              <a:pPr>
                <a:defRPr/>
              </a:pPr>
              <a:r>
                <a:rPr lang="en-US" sz="800" b="1" dirty="0">
                  <a:latin typeface="Verdana" pitchFamily="34" charset="0"/>
                  <a:cs typeface="Arial" pitchFamily="34" charset="0"/>
                </a:rPr>
                <a:t>PHY 2</a:t>
              </a:r>
            </a:p>
            <a:p>
              <a:pPr>
                <a:defRPr/>
              </a:pPr>
              <a:r>
                <a:rPr lang="en-US" sz="800" b="1" dirty="0">
                  <a:latin typeface="Verdana" pitchFamily="34" charset="0"/>
                  <a:cs typeface="Arial" pitchFamily="34" charset="0"/>
                </a:rPr>
                <a:t>RF Carrier 2</a:t>
              </a:r>
            </a:p>
          </p:txBody>
        </p:sp>
        <p:sp>
          <p:nvSpPr>
            <p:cNvPr id="102411" name="Rectangle 11"/>
            <p:cNvSpPr>
              <a:spLocks noChangeArrowheads="1"/>
            </p:cNvSpPr>
            <p:nvPr/>
          </p:nvSpPr>
          <p:spPr bwMode="auto">
            <a:xfrm>
              <a:off x="5949853" y="5014594"/>
              <a:ext cx="1128264" cy="385395"/>
            </a:xfrm>
            <a:prstGeom prst="rect">
              <a:avLst/>
            </a:prstGeom>
            <a:gradFill>
              <a:gsLst>
                <a:gs pos="0">
                  <a:schemeClr val="accent6">
                    <a:lumMod val="40000"/>
                    <a:lumOff val="60000"/>
                  </a:schemeClr>
                </a:gs>
                <a:gs pos="50000">
                  <a:schemeClr val="accent1">
                    <a:tint val="44500"/>
                    <a:satMod val="160000"/>
                  </a:schemeClr>
                </a:gs>
                <a:gs pos="100000">
                  <a:schemeClr val="accent1">
                    <a:tint val="23500"/>
                    <a:satMod val="160000"/>
                  </a:schemeClr>
                </a:gs>
              </a:gsLst>
              <a:lin ang="5400000" scaled="0"/>
            </a:gradFill>
            <a:ln w="3175" algn="ctr">
              <a:solidFill>
                <a:schemeClr val="tx1"/>
              </a:solidFill>
              <a:miter lim="800000"/>
              <a:headEnd/>
              <a:tailEnd/>
            </a:ln>
            <a:effectLst/>
          </p:spPr>
          <p:txBody>
            <a:bodyPr wrap="none" anchor="ctr"/>
            <a:lstStyle/>
            <a:p>
              <a:pPr>
                <a:defRPr/>
              </a:pPr>
              <a:r>
                <a:rPr lang="en-US" sz="800" b="1" dirty="0">
                  <a:latin typeface="Verdana" pitchFamily="34" charset="0"/>
                  <a:cs typeface="Arial" pitchFamily="34" charset="0"/>
                </a:rPr>
                <a:t>PHY n</a:t>
              </a:r>
            </a:p>
            <a:p>
              <a:pPr>
                <a:defRPr/>
              </a:pPr>
              <a:r>
                <a:rPr lang="en-US" sz="800" b="1" dirty="0">
                  <a:latin typeface="Verdana" pitchFamily="34" charset="0"/>
                  <a:cs typeface="Arial" pitchFamily="34" charset="0"/>
                </a:rPr>
                <a:t>RF Carrier n</a:t>
              </a:r>
            </a:p>
          </p:txBody>
        </p:sp>
        <p:sp>
          <p:nvSpPr>
            <p:cNvPr id="28693" name="Line 12"/>
            <p:cNvSpPr>
              <a:spLocks noChangeShapeType="1"/>
            </p:cNvSpPr>
            <p:nvPr/>
          </p:nvSpPr>
          <p:spPr bwMode="auto">
            <a:xfrm>
              <a:off x="4315854" y="1455544"/>
              <a:ext cx="2023947" cy="0"/>
            </a:xfrm>
            <a:prstGeom prst="line">
              <a:avLst/>
            </a:prstGeom>
            <a:noFill/>
            <a:ln w="28575">
              <a:solidFill>
                <a:srgbClr val="FF3300"/>
              </a:solidFill>
              <a:prstDash val="dashDot"/>
              <a:round/>
              <a:headEnd/>
              <a:tailEnd/>
            </a:ln>
          </p:spPr>
          <p:txBody>
            <a:bodyPr wrap="none" anchor="ctr">
              <a:prstTxWarp prst="textNoShape">
                <a:avLst/>
              </a:prstTxWarp>
            </a:bodyPr>
            <a:lstStyle/>
            <a:p>
              <a:endParaRPr lang="en-US"/>
            </a:p>
          </p:txBody>
        </p:sp>
        <p:sp>
          <p:nvSpPr>
            <p:cNvPr id="28694" name="Line 13"/>
            <p:cNvSpPr>
              <a:spLocks noChangeShapeType="1"/>
            </p:cNvSpPr>
            <p:nvPr/>
          </p:nvSpPr>
          <p:spPr bwMode="auto">
            <a:xfrm flipV="1">
              <a:off x="1171050" y="2252731"/>
              <a:ext cx="5164907" cy="0"/>
            </a:xfrm>
            <a:prstGeom prst="line">
              <a:avLst/>
            </a:prstGeom>
            <a:noFill/>
            <a:ln w="28575">
              <a:solidFill>
                <a:srgbClr val="FF3300"/>
              </a:solidFill>
              <a:prstDash val="dashDot"/>
              <a:round/>
              <a:headEnd/>
              <a:tailEnd/>
            </a:ln>
          </p:spPr>
          <p:txBody>
            <a:bodyPr wrap="none" anchor="ctr">
              <a:prstTxWarp prst="textNoShape">
                <a:avLst/>
              </a:prstTxWarp>
            </a:bodyPr>
            <a:lstStyle/>
            <a:p>
              <a:endParaRPr lang="en-US"/>
            </a:p>
          </p:txBody>
        </p:sp>
        <p:sp>
          <p:nvSpPr>
            <p:cNvPr id="28695" name="Text Box 16"/>
            <p:cNvSpPr txBox="1">
              <a:spLocks noChangeArrowheads="1"/>
            </p:cNvSpPr>
            <p:nvPr/>
          </p:nvSpPr>
          <p:spPr bwMode="auto">
            <a:xfrm>
              <a:off x="6412816" y="1348231"/>
              <a:ext cx="891619" cy="271000"/>
            </a:xfrm>
            <a:prstGeom prst="rect">
              <a:avLst/>
            </a:prstGeom>
            <a:noFill/>
            <a:ln w="50800">
              <a:noFill/>
              <a:miter lim="800000"/>
              <a:headEnd/>
              <a:tailEnd/>
            </a:ln>
          </p:spPr>
          <p:txBody>
            <a:bodyPr wrap="none">
              <a:prstTxWarp prst="textNoShape">
                <a:avLst/>
              </a:prstTxWarp>
              <a:spAutoFit/>
            </a:bodyPr>
            <a:lstStyle/>
            <a:p>
              <a:r>
                <a:rPr lang="en-US" altLang="ja-JP" sz="800" b="1">
                  <a:cs typeface="Arial" pitchFamily="-107" charset="0"/>
                </a:rPr>
                <a:t>CS SAP</a:t>
              </a:r>
            </a:p>
          </p:txBody>
        </p:sp>
        <p:sp>
          <p:nvSpPr>
            <p:cNvPr id="28696" name="Text Box 19"/>
            <p:cNvSpPr txBox="1">
              <a:spLocks noChangeArrowheads="1"/>
            </p:cNvSpPr>
            <p:nvPr/>
          </p:nvSpPr>
          <p:spPr bwMode="auto">
            <a:xfrm>
              <a:off x="6398726" y="2130087"/>
              <a:ext cx="2471581" cy="271000"/>
            </a:xfrm>
            <a:prstGeom prst="rect">
              <a:avLst/>
            </a:prstGeom>
            <a:noFill/>
            <a:ln w="50800">
              <a:noFill/>
              <a:miter lim="800000"/>
              <a:headEnd/>
              <a:tailEnd/>
            </a:ln>
          </p:spPr>
          <p:txBody>
            <a:bodyPr wrap="none">
              <a:prstTxWarp prst="textNoShape">
                <a:avLst/>
              </a:prstTxWarp>
              <a:spAutoFit/>
            </a:bodyPr>
            <a:lstStyle/>
            <a:p>
              <a:r>
                <a:rPr lang="en-US" altLang="ja-JP" sz="800" b="1">
                  <a:cs typeface="Arial" pitchFamily="-107" charset="0"/>
                </a:rPr>
                <a:t>Data and Control Bearers</a:t>
              </a:r>
            </a:p>
          </p:txBody>
        </p:sp>
        <p:sp>
          <p:nvSpPr>
            <p:cNvPr id="28697" name="Line 20"/>
            <p:cNvSpPr>
              <a:spLocks noChangeShapeType="1"/>
            </p:cNvSpPr>
            <p:nvPr/>
          </p:nvSpPr>
          <p:spPr bwMode="auto">
            <a:xfrm>
              <a:off x="1178736" y="4828256"/>
              <a:ext cx="1097799" cy="0"/>
            </a:xfrm>
            <a:prstGeom prst="line">
              <a:avLst/>
            </a:prstGeom>
            <a:noFill/>
            <a:ln w="28575">
              <a:solidFill>
                <a:srgbClr val="FF3300"/>
              </a:solidFill>
              <a:prstDash val="dashDot"/>
              <a:round/>
              <a:headEnd/>
              <a:tailEnd/>
            </a:ln>
          </p:spPr>
          <p:txBody>
            <a:bodyPr wrap="none" anchor="ctr">
              <a:prstTxWarp prst="textNoShape">
                <a:avLst/>
              </a:prstTxWarp>
            </a:bodyPr>
            <a:lstStyle/>
            <a:p>
              <a:endParaRPr lang="en-US"/>
            </a:p>
          </p:txBody>
        </p:sp>
        <p:sp>
          <p:nvSpPr>
            <p:cNvPr id="28698" name="Text Box 21"/>
            <p:cNvSpPr txBox="1">
              <a:spLocks noChangeArrowheads="1"/>
            </p:cNvSpPr>
            <p:nvPr/>
          </p:nvSpPr>
          <p:spPr bwMode="auto">
            <a:xfrm>
              <a:off x="4508000" y="4681920"/>
              <a:ext cx="1842967" cy="271000"/>
            </a:xfrm>
            <a:prstGeom prst="rect">
              <a:avLst/>
            </a:prstGeom>
            <a:noFill/>
            <a:ln w="50800">
              <a:noFill/>
              <a:miter lim="800000"/>
              <a:headEnd/>
              <a:tailEnd/>
            </a:ln>
          </p:spPr>
          <p:txBody>
            <a:bodyPr wrap="none">
              <a:prstTxWarp prst="textNoShape">
                <a:avLst/>
              </a:prstTxWarp>
              <a:spAutoFit/>
            </a:bodyPr>
            <a:lstStyle/>
            <a:p>
              <a:r>
                <a:rPr lang="en-US" altLang="ja-JP" sz="800" b="1">
                  <a:cs typeface="Arial" pitchFamily="-107" charset="0"/>
                </a:rPr>
                <a:t>Physical Channels</a:t>
              </a:r>
            </a:p>
          </p:txBody>
        </p:sp>
        <p:sp>
          <p:nvSpPr>
            <p:cNvPr id="28699" name="Line 22"/>
            <p:cNvSpPr>
              <a:spLocks noChangeShapeType="1"/>
            </p:cNvSpPr>
            <p:nvPr/>
          </p:nvSpPr>
          <p:spPr bwMode="auto">
            <a:xfrm>
              <a:off x="3394830" y="4822682"/>
              <a:ext cx="1097799" cy="0"/>
            </a:xfrm>
            <a:prstGeom prst="line">
              <a:avLst/>
            </a:prstGeom>
            <a:noFill/>
            <a:ln w="28575">
              <a:solidFill>
                <a:srgbClr val="FF3300"/>
              </a:solidFill>
              <a:prstDash val="dashDot"/>
              <a:round/>
              <a:headEnd/>
              <a:tailEnd/>
            </a:ln>
          </p:spPr>
          <p:txBody>
            <a:bodyPr wrap="none" anchor="ctr">
              <a:prstTxWarp prst="textNoShape">
                <a:avLst/>
              </a:prstTxWarp>
            </a:bodyPr>
            <a:lstStyle/>
            <a:p>
              <a:endParaRPr lang="en-US"/>
            </a:p>
          </p:txBody>
        </p:sp>
        <p:sp>
          <p:nvSpPr>
            <p:cNvPr id="28700" name="Text Box 23"/>
            <p:cNvSpPr txBox="1">
              <a:spLocks noChangeArrowheads="1"/>
            </p:cNvSpPr>
            <p:nvPr/>
          </p:nvSpPr>
          <p:spPr bwMode="auto">
            <a:xfrm>
              <a:off x="7045619" y="4681920"/>
              <a:ext cx="1842967" cy="271000"/>
            </a:xfrm>
            <a:prstGeom prst="rect">
              <a:avLst/>
            </a:prstGeom>
            <a:noFill/>
            <a:ln w="50800">
              <a:noFill/>
              <a:miter lim="800000"/>
              <a:headEnd/>
              <a:tailEnd/>
            </a:ln>
          </p:spPr>
          <p:txBody>
            <a:bodyPr wrap="none">
              <a:prstTxWarp prst="textNoShape">
                <a:avLst/>
              </a:prstTxWarp>
              <a:spAutoFit/>
            </a:bodyPr>
            <a:lstStyle/>
            <a:p>
              <a:r>
                <a:rPr lang="en-US" altLang="ja-JP" sz="800" b="1">
                  <a:cs typeface="Arial" pitchFamily="-107" charset="0"/>
                </a:rPr>
                <a:t>Physical Channels</a:t>
              </a:r>
            </a:p>
          </p:txBody>
        </p:sp>
        <p:sp>
          <p:nvSpPr>
            <p:cNvPr id="28701" name="Line 24"/>
            <p:cNvSpPr>
              <a:spLocks noChangeShapeType="1"/>
            </p:cNvSpPr>
            <p:nvPr/>
          </p:nvSpPr>
          <p:spPr bwMode="auto">
            <a:xfrm>
              <a:off x="5932449" y="4805958"/>
              <a:ext cx="1097798" cy="0"/>
            </a:xfrm>
            <a:prstGeom prst="line">
              <a:avLst/>
            </a:prstGeom>
            <a:noFill/>
            <a:ln w="28575">
              <a:solidFill>
                <a:srgbClr val="FF3300"/>
              </a:solidFill>
              <a:prstDash val="dashDot"/>
              <a:round/>
              <a:headEnd/>
              <a:tailEnd/>
            </a:ln>
          </p:spPr>
          <p:txBody>
            <a:bodyPr wrap="none" anchor="ctr">
              <a:prstTxWarp prst="textNoShape">
                <a:avLst/>
              </a:prstTxWarp>
            </a:bodyPr>
            <a:lstStyle/>
            <a:p>
              <a:endParaRPr lang="en-US"/>
            </a:p>
          </p:txBody>
        </p:sp>
        <p:sp>
          <p:nvSpPr>
            <p:cNvPr id="28702" name="Text Box 26"/>
            <p:cNvSpPr txBox="1">
              <a:spLocks noChangeArrowheads="1"/>
            </p:cNvSpPr>
            <p:nvPr/>
          </p:nvSpPr>
          <p:spPr bwMode="auto">
            <a:xfrm>
              <a:off x="5090846" y="5059608"/>
              <a:ext cx="460501" cy="290356"/>
            </a:xfrm>
            <a:prstGeom prst="rect">
              <a:avLst/>
            </a:prstGeom>
            <a:noFill/>
            <a:ln w="50800">
              <a:noFill/>
              <a:miter lim="800000"/>
              <a:headEnd/>
              <a:tailEnd/>
            </a:ln>
          </p:spPr>
          <p:txBody>
            <a:bodyPr wrap="none">
              <a:prstTxWarp prst="textNoShape">
                <a:avLst/>
              </a:prstTxWarp>
              <a:spAutoFit/>
            </a:bodyPr>
            <a:lstStyle/>
            <a:p>
              <a:r>
                <a:rPr lang="en-US" altLang="ja-JP" sz="900" b="1">
                  <a:cs typeface="Arial" pitchFamily="-107" charset="0"/>
                </a:rPr>
                <a:t>…</a:t>
              </a:r>
            </a:p>
          </p:txBody>
        </p:sp>
        <p:sp>
          <p:nvSpPr>
            <p:cNvPr id="28703" name="Text Box 27"/>
            <p:cNvSpPr txBox="1">
              <a:spLocks noChangeArrowheads="1"/>
            </p:cNvSpPr>
            <p:nvPr/>
          </p:nvSpPr>
          <p:spPr bwMode="auto">
            <a:xfrm>
              <a:off x="2291907" y="4687495"/>
              <a:ext cx="1842967" cy="271000"/>
            </a:xfrm>
            <a:prstGeom prst="rect">
              <a:avLst/>
            </a:prstGeom>
            <a:noFill/>
            <a:ln w="50800">
              <a:noFill/>
              <a:miter lim="800000"/>
              <a:headEnd/>
              <a:tailEnd/>
            </a:ln>
          </p:spPr>
          <p:txBody>
            <a:bodyPr wrap="none">
              <a:prstTxWarp prst="textNoShape">
                <a:avLst/>
              </a:prstTxWarp>
              <a:spAutoFit/>
            </a:bodyPr>
            <a:lstStyle/>
            <a:p>
              <a:r>
                <a:rPr lang="en-US" altLang="ja-JP" sz="800" b="1">
                  <a:cs typeface="Arial" pitchFamily="-107" charset="0"/>
                </a:rPr>
                <a:t>Physical Channels</a:t>
              </a:r>
            </a:p>
          </p:txBody>
        </p:sp>
        <p:sp>
          <p:nvSpPr>
            <p:cNvPr id="28704" name="Line 28"/>
            <p:cNvSpPr>
              <a:spLocks noChangeShapeType="1"/>
            </p:cNvSpPr>
            <p:nvPr/>
          </p:nvSpPr>
          <p:spPr bwMode="auto">
            <a:xfrm flipH="1">
              <a:off x="1529724" y="1848563"/>
              <a:ext cx="391980"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8705" name="Line 29"/>
            <p:cNvSpPr>
              <a:spLocks noChangeShapeType="1"/>
            </p:cNvSpPr>
            <p:nvPr/>
          </p:nvSpPr>
          <p:spPr bwMode="auto">
            <a:xfrm flipH="1">
              <a:off x="1522038" y="1865287"/>
              <a:ext cx="0" cy="1219473"/>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8706" name="Line 31"/>
            <p:cNvSpPr>
              <a:spLocks noChangeShapeType="1"/>
            </p:cNvSpPr>
            <p:nvPr/>
          </p:nvSpPr>
          <p:spPr bwMode="auto">
            <a:xfrm>
              <a:off x="1532286" y="3084760"/>
              <a:ext cx="391980" cy="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8707" name="Line 34"/>
            <p:cNvSpPr>
              <a:spLocks noChangeShapeType="1"/>
            </p:cNvSpPr>
            <p:nvPr/>
          </p:nvSpPr>
          <p:spPr bwMode="auto">
            <a:xfrm flipH="1" flipV="1">
              <a:off x="943036" y="1847170"/>
              <a:ext cx="594374"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8708" name="Line 35"/>
            <p:cNvSpPr>
              <a:spLocks noChangeShapeType="1"/>
            </p:cNvSpPr>
            <p:nvPr/>
          </p:nvSpPr>
          <p:spPr bwMode="auto">
            <a:xfrm flipH="1">
              <a:off x="957127" y="1847170"/>
              <a:ext cx="0" cy="3907886"/>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8709" name="Line 36"/>
            <p:cNvSpPr>
              <a:spLocks noChangeShapeType="1"/>
            </p:cNvSpPr>
            <p:nvPr/>
          </p:nvSpPr>
          <p:spPr bwMode="auto">
            <a:xfrm>
              <a:off x="964813" y="5749481"/>
              <a:ext cx="5572258"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8710" name="Line 37"/>
            <p:cNvSpPr>
              <a:spLocks noChangeShapeType="1"/>
            </p:cNvSpPr>
            <p:nvPr/>
          </p:nvSpPr>
          <p:spPr bwMode="auto">
            <a:xfrm flipV="1">
              <a:off x="3954618" y="5394092"/>
              <a:ext cx="0" cy="369326"/>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8711" name="Line 38"/>
            <p:cNvSpPr>
              <a:spLocks noChangeShapeType="1"/>
            </p:cNvSpPr>
            <p:nvPr/>
          </p:nvSpPr>
          <p:spPr bwMode="auto">
            <a:xfrm flipH="1" flipV="1">
              <a:off x="6524261" y="5396879"/>
              <a:ext cx="0" cy="34424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8712" name="Line 41"/>
            <p:cNvSpPr>
              <a:spLocks noChangeShapeType="1"/>
            </p:cNvSpPr>
            <p:nvPr/>
          </p:nvSpPr>
          <p:spPr bwMode="auto">
            <a:xfrm flipV="1">
              <a:off x="1721871" y="5380155"/>
              <a:ext cx="0" cy="369326"/>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8713" name="Line 48"/>
            <p:cNvSpPr>
              <a:spLocks noChangeShapeType="1"/>
            </p:cNvSpPr>
            <p:nvPr/>
          </p:nvSpPr>
          <p:spPr bwMode="auto">
            <a:xfrm>
              <a:off x="8108832" y="4796202"/>
              <a:ext cx="0" cy="786037"/>
            </a:xfrm>
            <a:prstGeom prst="line">
              <a:avLst/>
            </a:prstGeom>
            <a:noFill/>
            <a:ln w="3175">
              <a:solidFill>
                <a:schemeClr val="tx1"/>
              </a:solidFill>
              <a:prstDash val="dash"/>
              <a:round/>
              <a:headEnd type="triangle" w="med" len="med"/>
              <a:tailEnd type="triangle" w="med" len="med"/>
            </a:ln>
          </p:spPr>
          <p:txBody>
            <a:bodyPr wrap="none" anchor="ctr">
              <a:prstTxWarp prst="textNoShape">
                <a:avLst/>
              </a:prstTxWarp>
            </a:bodyPr>
            <a:lstStyle/>
            <a:p>
              <a:endParaRPr lang="en-US"/>
            </a:p>
          </p:txBody>
        </p:sp>
        <p:sp>
          <p:nvSpPr>
            <p:cNvPr id="28714" name="Line 49"/>
            <p:cNvSpPr>
              <a:spLocks noChangeShapeType="1"/>
            </p:cNvSpPr>
            <p:nvPr/>
          </p:nvSpPr>
          <p:spPr bwMode="auto">
            <a:xfrm flipH="1">
              <a:off x="8104989" y="1534985"/>
              <a:ext cx="0" cy="3247281"/>
            </a:xfrm>
            <a:prstGeom prst="line">
              <a:avLst/>
            </a:prstGeom>
            <a:noFill/>
            <a:ln w="3175">
              <a:solidFill>
                <a:schemeClr val="tx1"/>
              </a:solidFill>
              <a:prstDash val="dash"/>
              <a:round/>
              <a:headEnd type="triangle" w="med" len="med"/>
              <a:tailEnd type="triangle" w="med" len="med"/>
            </a:ln>
          </p:spPr>
          <p:txBody>
            <a:bodyPr wrap="none" anchor="ctr">
              <a:prstTxWarp prst="textNoShape">
                <a:avLst/>
              </a:prstTxWarp>
            </a:bodyPr>
            <a:lstStyle/>
            <a:p>
              <a:endParaRPr lang="en-US"/>
            </a:p>
          </p:txBody>
        </p:sp>
        <p:sp>
          <p:nvSpPr>
            <p:cNvPr id="28715" name="Text Box 50"/>
            <p:cNvSpPr txBox="1">
              <a:spLocks noChangeArrowheads="1"/>
            </p:cNvSpPr>
            <p:nvPr/>
          </p:nvSpPr>
          <p:spPr bwMode="auto">
            <a:xfrm>
              <a:off x="7700198" y="2941209"/>
              <a:ext cx="508670" cy="309713"/>
            </a:xfrm>
            <a:prstGeom prst="rect">
              <a:avLst/>
            </a:prstGeom>
            <a:noFill/>
            <a:ln w="50800">
              <a:noFill/>
              <a:miter lim="800000"/>
              <a:headEnd/>
              <a:tailEnd/>
            </a:ln>
          </p:spPr>
          <p:txBody>
            <a:bodyPr wrap="none">
              <a:prstTxWarp prst="textNoShape">
                <a:avLst/>
              </a:prstTxWarp>
              <a:spAutoFit/>
            </a:bodyPr>
            <a:lstStyle/>
            <a:p>
              <a:r>
                <a:rPr lang="en-US" altLang="ja-JP" sz="1000">
                  <a:cs typeface="Arial" pitchFamily="-107" charset="0"/>
                </a:rPr>
                <a:t>L2</a:t>
              </a:r>
            </a:p>
          </p:txBody>
        </p:sp>
        <p:sp>
          <p:nvSpPr>
            <p:cNvPr id="28716" name="Text Box 51"/>
            <p:cNvSpPr txBox="1">
              <a:spLocks noChangeArrowheads="1"/>
            </p:cNvSpPr>
            <p:nvPr/>
          </p:nvSpPr>
          <p:spPr bwMode="auto">
            <a:xfrm>
              <a:off x="7715571" y="5115356"/>
              <a:ext cx="508670" cy="309713"/>
            </a:xfrm>
            <a:prstGeom prst="rect">
              <a:avLst/>
            </a:prstGeom>
            <a:noFill/>
            <a:ln w="50800">
              <a:noFill/>
              <a:miter lim="800000"/>
              <a:headEnd/>
              <a:tailEnd/>
            </a:ln>
          </p:spPr>
          <p:txBody>
            <a:bodyPr wrap="none">
              <a:prstTxWarp prst="textNoShape">
                <a:avLst/>
              </a:prstTxWarp>
              <a:spAutoFit/>
            </a:bodyPr>
            <a:lstStyle/>
            <a:p>
              <a:r>
                <a:rPr lang="en-US" altLang="ja-JP" sz="1000">
                  <a:cs typeface="Arial" pitchFamily="-107" charset="0"/>
                </a:rPr>
                <a:t>L1</a:t>
              </a:r>
            </a:p>
          </p:txBody>
        </p:sp>
        <p:grpSp>
          <p:nvGrpSpPr>
            <p:cNvPr id="3" name="Group 53"/>
            <p:cNvGrpSpPr>
              <a:grpSpLocks/>
            </p:cNvGrpSpPr>
            <p:nvPr/>
          </p:nvGrpSpPr>
          <p:grpSpPr bwMode="auto">
            <a:xfrm>
              <a:off x="1270967" y="1325932"/>
              <a:ext cx="5012471" cy="2964363"/>
              <a:chOff x="362" y="795"/>
              <a:chExt cx="3913" cy="2127"/>
            </a:xfrm>
          </p:grpSpPr>
          <p:sp>
            <p:nvSpPr>
              <p:cNvPr id="28723" name="Line 54"/>
              <p:cNvSpPr>
                <a:spLocks noChangeShapeType="1"/>
              </p:cNvSpPr>
              <p:nvPr/>
            </p:nvSpPr>
            <p:spPr bwMode="auto">
              <a:xfrm>
                <a:off x="362" y="795"/>
                <a:ext cx="2281" cy="0"/>
              </a:xfrm>
              <a:prstGeom prst="line">
                <a:avLst/>
              </a:prstGeom>
              <a:noFill/>
              <a:ln w="28575">
                <a:solidFill>
                  <a:schemeClr val="hlink"/>
                </a:solidFill>
                <a:prstDash val="lgDashDot"/>
                <a:round/>
                <a:headEnd/>
                <a:tailEnd/>
              </a:ln>
            </p:spPr>
            <p:txBody>
              <a:bodyPr wrap="none" anchor="ctr">
                <a:prstTxWarp prst="textNoShape">
                  <a:avLst/>
                </a:prstTxWarp>
              </a:bodyPr>
              <a:lstStyle/>
              <a:p>
                <a:endParaRPr lang="en-US"/>
              </a:p>
            </p:txBody>
          </p:sp>
          <p:sp>
            <p:nvSpPr>
              <p:cNvPr id="28724" name="Line 55"/>
              <p:cNvSpPr>
                <a:spLocks noChangeShapeType="1"/>
              </p:cNvSpPr>
              <p:nvPr/>
            </p:nvSpPr>
            <p:spPr bwMode="auto">
              <a:xfrm>
                <a:off x="368" y="813"/>
                <a:ext cx="0" cy="1740"/>
              </a:xfrm>
              <a:prstGeom prst="line">
                <a:avLst/>
              </a:prstGeom>
              <a:noFill/>
              <a:ln w="28575">
                <a:solidFill>
                  <a:schemeClr val="hlink"/>
                </a:solidFill>
                <a:prstDash val="lgDashDot"/>
                <a:round/>
                <a:headEnd/>
                <a:tailEnd/>
              </a:ln>
            </p:spPr>
            <p:txBody>
              <a:bodyPr wrap="none" anchor="ctr">
                <a:prstTxWarp prst="textNoShape">
                  <a:avLst/>
                </a:prstTxWarp>
              </a:bodyPr>
              <a:lstStyle/>
              <a:p>
                <a:endParaRPr lang="en-US"/>
              </a:p>
            </p:txBody>
          </p:sp>
          <p:sp>
            <p:nvSpPr>
              <p:cNvPr id="28725" name="Line 56"/>
              <p:cNvSpPr>
                <a:spLocks noChangeShapeType="1"/>
              </p:cNvSpPr>
              <p:nvPr/>
            </p:nvSpPr>
            <p:spPr bwMode="auto">
              <a:xfrm flipV="1">
                <a:off x="368" y="2558"/>
                <a:ext cx="3720" cy="0"/>
              </a:xfrm>
              <a:prstGeom prst="line">
                <a:avLst/>
              </a:prstGeom>
              <a:noFill/>
              <a:ln w="28575">
                <a:solidFill>
                  <a:schemeClr val="hlink"/>
                </a:solidFill>
                <a:prstDash val="lgDashDot"/>
                <a:round/>
                <a:headEnd/>
                <a:tailEnd/>
              </a:ln>
            </p:spPr>
            <p:txBody>
              <a:bodyPr wrap="none" anchor="ctr">
                <a:prstTxWarp prst="textNoShape">
                  <a:avLst/>
                </a:prstTxWarp>
              </a:bodyPr>
              <a:lstStyle/>
              <a:p>
                <a:endParaRPr lang="en-US"/>
              </a:p>
            </p:txBody>
          </p:sp>
          <p:sp>
            <p:nvSpPr>
              <p:cNvPr id="28726" name="Line 57"/>
              <p:cNvSpPr>
                <a:spLocks noChangeShapeType="1"/>
              </p:cNvSpPr>
              <p:nvPr/>
            </p:nvSpPr>
            <p:spPr bwMode="auto">
              <a:xfrm flipV="1">
                <a:off x="4084" y="1500"/>
                <a:ext cx="0" cy="1053"/>
              </a:xfrm>
              <a:prstGeom prst="line">
                <a:avLst/>
              </a:prstGeom>
              <a:noFill/>
              <a:ln w="28575">
                <a:solidFill>
                  <a:schemeClr val="hlink"/>
                </a:solidFill>
                <a:prstDash val="lgDashDot"/>
                <a:round/>
                <a:headEnd/>
                <a:tailEnd/>
              </a:ln>
            </p:spPr>
            <p:txBody>
              <a:bodyPr wrap="none" anchor="ctr">
                <a:prstTxWarp prst="textNoShape">
                  <a:avLst/>
                </a:prstTxWarp>
              </a:bodyPr>
              <a:lstStyle/>
              <a:p>
                <a:endParaRPr lang="en-US"/>
              </a:p>
            </p:txBody>
          </p:sp>
          <p:sp>
            <p:nvSpPr>
              <p:cNvPr id="28727" name="Line 58"/>
              <p:cNvSpPr>
                <a:spLocks noChangeShapeType="1"/>
              </p:cNvSpPr>
              <p:nvPr/>
            </p:nvSpPr>
            <p:spPr bwMode="auto">
              <a:xfrm flipH="1" flipV="1">
                <a:off x="2656" y="1489"/>
                <a:ext cx="1428" cy="0"/>
              </a:xfrm>
              <a:prstGeom prst="line">
                <a:avLst/>
              </a:prstGeom>
              <a:noFill/>
              <a:ln w="28575">
                <a:solidFill>
                  <a:schemeClr val="hlink"/>
                </a:solidFill>
                <a:prstDash val="lgDashDot"/>
                <a:round/>
                <a:headEnd/>
                <a:tailEnd/>
              </a:ln>
            </p:spPr>
            <p:txBody>
              <a:bodyPr wrap="none" anchor="ctr">
                <a:prstTxWarp prst="textNoShape">
                  <a:avLst/>
                </a:prstTxWarp>
              </a:bodyPr>
              <a:lstStyle/>
              <a:p>
                <a:endParaRPr lang="en-US"/>
              </a:p>
            </p:txBody>
          </p:sp>
          <p:sp>
            <p:nvSpPr>
              <p:cNvPr id="28728" name="Line 59"/>
              <p:cNvSpPr>
                <a:spLocks noChangeShapeType="1"/>
              </p:cNvSpPr>
              <p:nvPr/>
            </p:nvSpPr>
            <p:spPr bwMode="auto">
              <a:xfrm flipH="1" flipV="1">
                <a:off x="2656" y="795"/>
                <a:ext cx="0" cy="712"/>
              </a:xfrm>
              <a:prstGeom prst="line">
                <a:avLst/>
              </a:prstGeom>
              <a:noFill/>
              <a:ln w="28575">
                <a:solidFill>
                  <a:schemeClr val="hlink"/>
                </a:solidFill>
                <a:prstDash val="lgDashDot"/>
                <a:round/>
                <a:headEnd/>
                <a:tailEnd/>
              </a:ln>
            </p:spPr>
            <p:txBody>
              <a:bodyPr wrap="none" anchor="ctr">
                <a:prstTxWarp prst="textNoShape">
                  <a:avLst/>
                </a:prstTxWarp>
              </a:bodyPr>
              <a:lstStyle/>
              <a:p>
                <a:endParaRPr lang="en-US"/>
              </a:p>
            </p:txBody>
          </p:sp>
          <p:sp>
            <p:nvSpPr>
              <p:cNvPr id="28729" name="Line 60"/>
              <p:cNvSpPr>
                <a:spLocks noChangeShapeType="1"/>
              </p:cNvSpPr>
              <p:nvPr/>
            </p:nvSpPr>
            <p:spPr bwMode="auto">
              <a:xfrm>
                <a:off x="4099" y="2459"/>
                <a:ext cx="176" cy="463"/>
              </a:xfrm>
              <a:prstGeom prst="line">
                <a:avLst/>
              </a:prstGeom>
              <a:noFill/>
              <a:ln w="28575">
                <a:solidFill>
                  <a:schemeClr val="hlink"/>
                </a:solidFill>
                <a:prstDash val="lgDashDotDot"/>
                <a:round/>
                <a:headEnd/>
                <a:tailEnd type="triangle" w="med" len="med"/>
              </a:ln>
            </p:spPr>
            <p:txBody>
              <a:bodyPr wrap="none" anchor="ctr">
                <a:prstTxWarp prst="textNoShape">
                  <a:avLst/>
                </a:prstTxWarp>
              </a:bodyPr>
              <a:lstStyle/>
              <a:p>
                <a:endParaRPr lang="en-US"/>
              </a:p>
            </p:txBody>
          </p:sp>
        </p:grpSp>
        <p:sp>
          <p:nvSpPr>
            <p:cNvPr id="28718" name="Text Box 61"/>
            <p:cNvSpPr txBox="1">
              <a:spLocks noChangeArrowheads="1"/>
            </p:cNvSpPr>
            <p:nvPr/>
          </p:nvSpPr>
          <p:spPr bwMode="auto">
            <a:xfrm>
              <a:off x="5797944" y="4226186"/>
              <a:ext cx="2570511" cy="271000"/>
            </a:xfrm>
            <a:prstGeom prst="rect">
              <a:avLst/>
            </a:prstGeom>
            <a:solidFill>
              <a:schemeClr val="bg1"/>
            </a:solidFill>
            <a:ln w="50800">
              <a:noFill/>
              <a:miter lim="800000"/>
              <a:headEnd/>
              <a:tailEnd/>
            </a:ln>
          </p:spPr>
          <p:txBody>
            <a:bodyPr>
              <a:prstTxWarp prst="textNoShape">
                <a:avLst/>
              </a:prstTxWarp>
              <a:spAutoFit/>
            </a:bodyPr>
            <a:lstStyle/>
            <a:p>
              <a:r>
                <a:rPr lang="en-US" altLang="ja-JP" sz="800">
                  <a:cs typeface="Arial" pitchFamily="-107" charset="0"/>
                </a:rPr>
                <a:t>MAC Common Part Sublayer</a:t>
              </a:r>
            </a:p>
          </p:txBody>
        </p:sp>
        <p:sp>
          <p:nvSpPr>
            <p:cNvPr id="28719" name="AutoShape 68"/>
            <p:cNvSpPr>
              <a:spLocks noChangeArrowheads="1"/>
            </p:cNvSpPr>
            <p:nvPr/>
          </p:nvSpPr>
          <p:spPr bwMode="auto">
            <a:xfrm>
              <a:off x="3349996" y="3894489"/>
              <a:ext cx="774992" cy="910075"/>
            </a:xfrm>
            <a:prstGeom prst="upDownArrow">
              <a:avLst>
                <a:gd name="adj1" fmla="val 50000"/>
                <a:gd name="adj2" fmla="val 21589"/>
              </a:avLst>
            </a:prstGeom>
            <a:solidFill>
              <a:srgbClr val="FF9900"/>
            </a:solidFill>
            <a:ln w="12700">
              <a:solidFill>
                <a:schemeClr val="tx1"/>
              </a:solidFill>
              <a:miter lim="800000"/>
              <a:headEnd type="none" w="sm" len="sm"/>
              <a:tailEnd type="none" w="sm" len="sm"/>
            </a:ln>
          </p:spPr>
          <p:txBody>
            <a:bodyPr wrap="none" anchor="ctr">
              <a:prstTxWarp prst="textNoShape">
                <a:avLst/>
              </a:prstTxWarp>
            </a:bodyPr>
            <a:lstStyle/>
            <a:p>
              <a:endParaRPr lang="ja-JP" sz="800">
                <a:cs typeface="Arial" pitchFamily="-107" charset="0"/>
              </a:endParaRPr>
            </a:p>
          </p:txBody>
        </p:sp>
        <p:sp>
          <p:nvSpPr>
            <p:cNvPr id="28720" name="Rectangle 52"/>
            <p:cNvSpPr>
              <a:spLocks noChangeArrowheads="1"/>
            </p:cNvSpPr>
            <p:nvPr/>
          </p:nvSpPr>
          <p:spPr bwMode="auto">
            <a:xfrm>
              <a:off x="1920423" y="3672894"/>
              <a:ext cx="3687938" cy="154698"/>
            </a:xfrm>
            <a:prstGeom prst="rect">
              <a:avLst/>
            </a:prstGeom>
            <a:solidFill>
              <a:srgbClr val="FF00FF"/>
            </a:solidFill>
            <a:ln w="3175">
              <a:solidFill>
                <a:schemeClr val="tx1"/>
              </a:solidFill>
              <a:miter lim="800000"/>
              <a:headEnd/>
              <a:tailEnd/>
            </a:ln>
          </p:spPr>
          <p:txBody>
            <a:bodyPr wrap="none" anchor="ctr">
              <a:prstTxWarp prst="textNoShape">
                <a:avLst/>
              </a:prstTxWarp>
            </a:bodyPr>
            <a:lstStyle/>
            <a:p>
              <a:r>
                <a:rPr lang="en-US" altLang="ja-JP" sz="500" b="1">
                  <a:cs typeface="Arial" pitchFamily="-107" charset="0"/>
                </a:rPr>
                <a:t>Security Sub-Layer</a:t>
              </a:r>
            </a:p>
          </p:txBody>
        </p:sp>
        <p:sp>
          <p:nvSpPr>
            <p:cNvPr id="28721" name="Line 69"/>
            <p:cNvSpPr>
              <a:spLocks noChangeShapeType="1"/>
            </p:cNvSpPr>
            <p:nvPr/>
          </p:nvSpPr>
          <p:spPr bwMode="auto">
            <a:xfrm flipH="1">
              <a:off x="963532" y="4333500"/>
              <a:ext cx="2943689" cy="0"/>
            </a:xfrm>
            <a:prstGeom prst="line">
              <a:avLst/>
            </a:prstGeom>
            <a:noFill/>
            <a:ln w="28575">
              <a:solidFill>
                <a:schemeClr val="tx1"/>
              </a:solidFill>
              <a:prstDash val="dash"/>
              <a:round/>
              <a:headEnd type="triangle" w="med" len="med"/>
              <a:tailEnd/>
            </a:ln>
          </p:spPr>
          <p:txBody>
            <a:bodyPr>
              <a:prstTxWarp prst="textNoShape">
                <a:avLst/>
              </a:prstTxWarp>
            </a:bodyPr>
            <a:lstStyle/>
            <a:p>
              <a:endParaRPr lang="en-US"/>
            </a:p>
          </p:txBody>
        </p:sp>
        <p:sp>
          <p:nvSpPr>
            <p:cNvPr id="28722" name="Text Box 70"/>
            <p:cNvSpPr txBox="1">
              <a:spLocks noChangeArrowheads="1"/>
            </p:cNvSpPr>
            <p:nvPr/>
          </p:nvSpPr>
          <p:spPr bwMode="auto">
            <a:xfrm>
              <a:off x="1769269" y="4063126"/>
              <a:ext cx="2423411" cy="271000"/>
            </a:xfrm>
            <a:prstGeom prst="rect">
              <a:avLst/>
            </a:prstGeom>
            <a:noFill/>
            <a:ln w="12700">
              <a:noFill/>
              <a:miter lim="800000"/>
              <a:headEnd type="none" w="sm" len="sm"/>
              <a:tailEnd type="none" w="sm" len="sm"/>
            </a:ln>
          </p:spPr>
          <p:txBody>
            <a:bodyPr wrap="none">
              <a:prstTxWarp prst="textNoShape">
                <a:avLst/>
              </a:prstTxWarp>
              <a:spAutoFit/>
            </a:bodyPr>
            <a:lstStyle/>
            <a:p>
              <a:r>
                <a:rPr lang="en-US" altLang="ja-JP" sz="800" b="1">
                  <a:cs typeface="Arial" pitchFamily="-107" charset="0"/>
                </a:rPr>
                <a:t>Dynamic/Static Mapping</a:t>
              </a:r>
            </a:p>
          </p:txBody>
        </p:sp>
      </p:grpSp>
      <p:sp>
        <p:nvSpPr>
          <p:cNvPr id="28675" name="Rectangle 2"/>
          <p:cNvSpPr>
            <a:spLocks noChangeArrowheads="1"/>
          </p:cNvSpPr>
          <p:nvPr/>
        </p:nvSpPr>
        <p:spPr bwMode="auto">
          <a:xfrm>
            <a:off x="0" y="0"/>
            <a:ext cx="9144000" cy="0"/>
          </a:xfrm>
          <a:prstGeom prst="rect">
            <a:avLst/>
          </a:prstGeom>
          <a:noFill/>
          <a:ln w="12700">
            <a:noFill/>
            <a:miter lim="800000"/>
            <a:headEnd type="none" w="sm" len="sm"/>
            <a:tailEnd type="none" w="sm" len="sm"/>
          </a:ln>
        </p:spPr>
        <p:txBody>
          <a:bodyPr wrap="none" anchor="ctr">
            <a:prstTxWarp prst="textNoShape">
              <a:avLst/>
            </a:prstTxWarp>
            <a:spAutoFit/>
          </a:bodyPr>
          <a:lstStyle/>
          <a:p>
            <a:endParaRPr lang="ja-JP">
              <a:cs typeface="ＭＳ Ｐゴシック" pitchFamily="-107" charset="-128"/>
            </a:endParaRPr>
          </a:p>
        </p:txBody>
      </p:sp>
      <p:pic>
        <p:nvPicPr>
          <p:cNvPr id="28676" name="Picture 1"/>
          <p:cNvPicPr>
            <a:picLocks noChangeAspect="1" noChangeArrowheads="1"/>
          </p:cNvPicPr>
          <p:nvPr/>
        </p:nvPicPr>
        <p:blipFill>
          <a:blip r:embed="rId2"/>
          <a:srcRect/>
          <a:stretch>
            <a:fillRect/>
          </a:stretch>
        </p:blipFill>
        <p:spPr bwMode="auto">
          <a:xfrm>
            <a:off x="5610225" y="849313"/>
            <a:ext cx="3316288" cy="3810000"/>
          </a:xfrm>
          <a:prstGeom prst="rect">
            <a:avLst/>
          </a:prstGeom>
          <a:noFill/>
          <a:ln w="9525">
            <a:noFill/>
            <a:miter lim="800000"/>
            <a:headEnd/>
            <a:tailEnd/>
          </a:ln>
        </p:spPr>
      </p:pic>
      <p:sp>
        <p:nvSpPr>
          <p:cNvPr id="28677" name="Rectangle 3"/>
          <p:cNvSpPr>
            <a:spLocks noChangeArrowheads="1"/>
          </p:cNvSpPr>
          <p:nvPr/>
        </p:nvSpPr>
        <p:spPr bwMode="auto">
          <a:xfrm>
            <a:off x="4964113" y="4746625"/>
            <a:ext cx="4038600" cy="400050"/>
          </a:xfrm>
          <a:prstGeom prst="rect">
            <a:avLst/>
          </a:prstGeom>
          <a:noFill/>
          <a:ln w="12700">
            <a:noFill/>
            <a:miter lim="800000"/>
            <a:headEnd type="none" w="sm" len="sm"/>
            <a:tailEnd type="none" w="sm" len="sm"/>
          </a:ln>
        </p:spPr>
        <p:txBody>
          <a:bodyPr anchor="ctr">
            <a:prstTxWarp prst="textNoShape">
              <a:avLst/>
            </a:prstTxWarp>
            <a:spAutoFit/>
          </a:bodyPr>
          <a:lstStyle/>
          <a:p>
            <a:r>
              <a:rPr lang="en-US" altLang="ja-JP" sz="1000" b="1">
                <a:ea typeface="Times New Roman" pitchFamily="-107" charset="0"/>
                <a:cs typeface="Times" pitchFamily="-107" charset="0"/>
              </a:rPr>
              <a:t>Support of multi-carrier operation in 802.16m basic frame structure</a:t>
            </a:r>
            <a:endParaRPr lang="en-US" altLang="ja-JP" sz="1600" b="1">
              <a:ea typeface="Times New Roman" pitchFamily="-107" charset="0"/>
              <a:cs typeface="Times" pitchFamily="-107" charset="0"/>
            </a:endParaRPr>
          </a:p>
        </p:txBody>
      </p:sp>
      <p:sp>
        <p:nvSpPr>
          <p:cNvPr id="56" name="TextBox 55"/>
          <p:cNvSpPr txBox="1"/>
          <p:nvPr/>
        </p:nvSpPr>
        <p:spPr>
          <a:xfrm>
            <a:off x="152400" y="5148263"/>
            <a:ext cx="8839200" cy="1385887"/>
          </a:xfrm>
          <a:prstGeom prst="rect">
            <a:avLst/>
          </a:prstGeom>
          <a:solidFill>
            <a:schemeClr val="bg1"/>
          </a:solidFill>
        </p:spPr>
        <p:txBody>
          <a:bodyPr lIns="0" rIns="0" anchor="ctr" anchorCtr="1">
            <a:prstTxWarp prst="textNoShape">
              <a:avLst/>
            </a:prstTxWarp>
            <a:spAutoFit/>
          </a:bodyPr>
          <a:lstStyle/>
          <a:p>
            <a:pPr algn="l"/>
            <a:r>
              <a:rPr lang="en-US" altLang="ja-JP" b="1">
                <a:cs typeface="Arial" pitchFamily="-107" charset="0"/>
              </a:rPr>
              <a:t>Some MAC messages sent on one carrier may also apply to other carriers. The RF carriers may be of different bandwidths and can be non-contiguous or belong to different frequency bands. The channels may be of different duplexing modes, e.g. FDD, TDD, or a mix of bidirectional and broadcast only carriers. Support of wider bandwidths (up to 100 MHz) through aggregation across contiguous or non-contiguous channels. The RF carriers can be fully or partially configured.</a:t>
            </a:r>
          </a:p>
        </p:txBody>
      </p:sp>
      <p:sp>
        <p:nvSpPr>
          <p:cNvPr id="28679" name="Rectangle 56"/>
          <p:cNvSpPr>
            <a:spLocks noChangeArrowheads="1"/>
          </p:cNvSpPr>
          <p:nvPr/>
        </p:nvSpPr>
        <p:spPr bwMode="auto">
          <a:xfrm>
            <a:off x="315913" y="4670425"/>
            <a:ext cx="4572000" cy="400050"/>
          </a:xfrm>
          <a:prstGeom prst="rect">
            <a:avLst/>
          </a:prstGeom>
          <a:noFill/>
          <a:ln w="9525">
            <a:noFill/>
            <a:miter lim="800000"/>
            <a:headEnd/>
            <a:tailEnd/>
          </a:ln>
        </p:spPr>
        <p:txBody>
          <a:bodyPr>
            <a:prstTxWarp prst="textNoShape">
              <a:avLst/>
            </a:prstTxWarp>
            <a:spAutoFit/>
          </a:bodyPr>
          <a:lstStyle/>
          <a:p>
            <a:r>
              <a:rPr lang="en-US" altLang="ja-JP" sz="1000" b="1">
                <a:cs typeface="Arial" pitchFamily="-107" charset="0"/>
              </a:rPr>
              <a:t>A generalized protocol architecture for support multicarrier operation with single MAC entity</a:t>
            </a:r>
          </a:p>
        </p:txBody>
      </p:sp>
      <p:sp>
        <p:nvSpPr>
          <p:cNvPr id="55" name="Rectangle 5"/>
          <p:cNvSpPr>
            <a:spLocks noChangeArrowheads="1"/>
          </p:cNvSpPr>
          <p:nvPr/>
        </p:nvSpPr>
        <p:spPr bwMode="auto">
          <a:xfrm>
            <a:off x="190500" y="-93663"/>
            <a:ext cx="8763000" cy="1239838"/>
          </a:xfrm>
          <a:prstGeom prst="rect">
            <a:avLst/>
          </a:prstGeom>
          <a:noFill/>
          <a:ln w="9525">
            <a:noFill/>
            <a:miter lim="800000"/>
            <a:headEnd/>
            <a:tailEnd/>
          </a:ln>
          <a:effectLst/>
        </p:spPr>
        <p:txBody>
          <a:bodyPr lIns="92063" tIns="46032" rIns="92063" bIns="46032" anchor="ctr">
            <a:prstTxWarp prst="textNoShape">
              <a:avLst/>
            </a:prstTxWarp>
          </a:bodyPr>
          <a:lstStyle/>
          <a:p>
            <a:pPr algn="l" eaLnBrk="1" hangingPunct="1"/>
            <a:endParaRPr kumimoji="1" lang="en-US" altLang="ja-JP" sz="2400" b="1" dirty="0">
              <a:solidFill>
                <a:srgbClr val="FF5C00"/>
              </a:solidFill>
              <a:effectLst>
                <a:outerShdw blurRad="38100" dist="38100" dir="2700000" algn="tl">
                  <a:srgbClr val="DDDDDD"/>
                </a:outerShdw>
              </a:effectLst>
              <a:cs typeface="ＭＳ Ｐゴシック" pitchFamily="-107" charset="-128"/>
            </a:endParaRPr>
          </a:p>
        </p:txBody>
      </p:sp>
      <p:sp>
        <p:nvSpPr>
          <p:cNvPr id="28683" name="Footer Placeholder 4"/>
          <p:cNvSpPr txBox="1">
            <a:spLocks/>
          </p:cNvSpPr>
          <p:nvPr/>
        </p:nvSpPr>
        <p:spPr bwMode="auto">
          <a:xfrm>
            <a:off x="101600" y="6638925"/>
            <a:ext cx="3703638" cy="193675"/>
          </a:xfrm>
          <a:prstGeom prst="rect">
            <a:avLst/>
          </a:prstGeom>
          <a:noFill/>
          <a:ln w="9525">
            <a:noFill/>
            <a:miter lim="800000"/>
            <a:headEnd/>
            <a:tailEnd/>
          </a:ln>
        </p:spPr>
        <p:txBody>
          <a:bodyPr lIns="0" tIns="0" rIns="0" bIns="0">
            <a:prstTxWarp prst="textNoShape">
              <a:avLst/>
            </a:prstTxWarp>
          </a:bodyPr>
          <a:lstStyle/>
          <a:p>
            <a:pPr algn="l"/>
            <a:endParaRPr lang="en-US" altLang="ko-KR" sz="1000" dirty="0">
              <a:ea typeface="굴림" pitchFamily="-107" charset="-127"/>
              <a:cs typeface="굴림" pitchFamily="-107" charset="-127"/>
            </a:endParaRPr>
          </a:p>
        </p:txBody>
      </p:sp>
      <p:sp>
        <p:nvSpPr>
          <p:cNvPr id="58" name="Title 57"/>
          <p:cNvSpPr>
            <a:spLocks noGrp="1"/>
          </p:cNvSpPr>
          <p:nvPr>
            <p:ph type="title"/>
          </p:nvPr>
        </p:nvSpPr>
        <p:spPr/>
        <p:txBody>
          <a:bodyPr/>
          <a:lstStyle/>
          <a:p>
            <a:r>
              <a:rPr lang="en-US" dirty="0" smtClean="0"/>
              <a:t>Multi-Carrier Support</a:t>
            </a:r>
            <a:br>
              <a:rPr lang="en-US" dirty="0" smtClean="0"/>
            </a:br>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66800" y="4308664"/>
            <a:ext cx="7162800" cy="2015936"/>
          </a:xfrm>
          <a:prstGeom prst="rect">
            <a:avLst/>
          </a:prstGeom>
          <a:gradFill>
            <a:gsLst>
              <a:gs pos="0">
                <a:srgbClr val="92D050"/>
              </a:gs>
              <a:gs pos="50000">
                <a:schemeClr val="accent1">
                  <a:tint val="44500"/>
                  <a:satMod val="160000"/>
                </a:schemeClr>
              </a:gs>
              <a:gs pos="100000">
                <a:schemeClr val="accent1">
                  <a:tint val="23500"/>
                  <a:satMod val="160000"/>
                </a:schemeClr>
              </a:gs>
            </a:gsLst>
            <a:lin ang="5400000" scaled="0"/>
          </a:gradFill>
        </p:spPr>
        <p:txBody>
          <a:bodyPr wrap="square">
            <a:spAutoFit/>
          </a:bodyPr>
          <a:lstStyle/>
          <a:p>
            <a:pPr>
              <a:lnSpc>
                <a:spcPct val="120000"/>
              </a:lnSpc>
              <a:spcAft>
                <a:spcPts val="600"/>
              </a:spcAft>
              <a:defRPr/>
            </a:pPr>
            <a:r>
              <a:rPr lang="en-US" sz="1400" b="1" dirty="0" smtClean="0">
                <a:latin typeface="Verdana" pitchFamily="34" charset="0"/>
                <a:cs typeface="Arial" pitchFamily="34" charset="0"/>
              </a:rPr>
              <a:t>IEEE 802.16m provides continuing support and interoperability for legacy </a:t>
            </a:r>
            <a:r>
              <a:rPr lang="en-US" sz="1400" b="1" dirty="0" err="1" smtClean="0">
                <a:latin typeface="Verdana" pitchFamily="34" charset="0"/>
                <a:cs typeface="Arial" pitchFamily="34" charset="0"/>
              </a:rPr>
              <a:t>WirelessMAN</a:t>
            </a:r>
            <a:r>
              <a:rPr lang="en-US" sz="1400" b="1" dirty="0" smtClean="0">
                <a:latin typeface="Verdana" pitchFamily="34" charset="0"/>
                <a:cs typeface="Arial" pitchFamily="34" charset="0"/>
              </a:rPr>
              <a:t>-OFDMA MSs and BSs.</a:t>
            </a:r>
          </a:p>
          <a:p>
            <a:pPr>
              <a:lnSpc>
                <a:spcPct val="120000"/>
              </a:lnSpc>
              <a:buFont typeface="Arial" pitchFamily="34" charset="0"/>
              <a:buChar char="•"/>
              <a:defRPr/>
            </a:pPr>
            <a:r>
              <a:rPr lang="en-US" b="1" dirty="0" smtClean="0">
                <a:latin typeface="Verdana" pitchFamily="34" charset="0"/>
                <a:cs typeface="Arial" pitchFamily="34" charset="0"/>
              </a:rPr>
              <a:t> 802.16m BS supports a legacy MS while also supporting 802.16m MSs on the</a:t>
            </a:r>
            <a:br>
              <a:rPr lang="en-US" b="1" dirty="0" smtClean="0">
                <a:latin typeface="Verdana" pitchFamily="34" charset="0"/>
                <a:cs typeface="Arial" pitchFamily="34" charset="0"/>
              </a:rPr>
            </a:br>
            <a:r>
              <a:rPr lang="en-US" b="1" dirty="0" smtClean="0">
                <a:latin typeface="Verdana" pitchFamily="34" charset="0"/>
                <a:cs typeface="Arial" pitchFamily="34" charset="0"/>
              </a:rPr>
              <a:t>  same RF carrier, at a level of performance equivalent to that of a legacy BS</a:t>
            </a:r>
          </a:p>
          <a:p>
            <a:pPr>
              <a:lnSpc>
                <a:spcPct val="120000"/>
              </a:lnSpc>
              <a:buFont typeface="Arial" pitchFamily="34" charset="0"/>
              <a:buChar char="•"/>
              <a:defRPr/>
            </a:pPr>
            <a:r>
              <a:rPr lang="en-US" b="1" dirty="0" smtClean="0">
                <a:latin typeface="Verdana" pitchFamily="34" charset="0"/>
                <a:cs typeface="Arial" pitchFamily="34" charset="0"/>
              </a:rPr>
              <a:t> 802.16m MS operates with a legacy BS on the same RF carrier, at a level of </a:t>
            </a:r>
            <a:br>
              <a:rPr lang="en-US" b="1" dirty="0" smtClean="0">
                <a:latin typeface="Verdana" pitchFamily="34" charset="0"/>
                <a:cs typeface="Arial" pitchFamily="34" charset="0"/>
              </a:rPr>
            </a:br>
            <a:r>
              <a:rPr lang="en-US" b="1" dirty="0" smtClean="0">
                <a:latin typeface="Verdana" pitchFamily="34" charset="0"/>
                <a:cs typeface="Arial" pitchFamily="34" charset="0"/>
              </a:rPr>
              <a:t>  performance equivalent to that of a legacy MS</a:t>
            </a:r>
          </a:p>
          <a:p>
            <a:pPr>
              <a:lnSpc>
                <a:spcPct val="120000"/>
              </a:lnSpc>
              <a:buFont typeface="Arial" pitchFamily="34" charset="0"/>
              <a:buChar char="•"/>
              <a:defRPr/>
            </a:pPr>
            <a:r>
              <a:rPr lang="en-US" b="1" dirty="0" smtClean="0">
                <a:latin typeface="Verdana" pitchFamily="34" charset="0"/>
                <a:cs typeface="Arial" pitchFamily="34" charset="0"/>
              </a:rPr>
              <a:t> 802.16m BS supports handover of a legacy MS to and from a legacy BS and </a:t>
            </a:r>
            <a:br>
              <a:rPr lang="en-US" b="1" dirty="0" smtClean="0">
                <a:latin typeface="Verdana" pitchFamily="34" charset="0"/>
                <a:cs typeface="Arial" pitchFamily="34" charset="0"/>
              </a:rPr>
            </a:br>
            <a:r>
              <a:rPr lang="en-US" b="1" dirty="0" smtClean="0">
                <a:latin typeface="Verdana" pitchFamily="34" charset="0"/>
                <a:cs typeface="Arial" pitchFamily="34" charset="0"/>
              </a:rPr>
              <a:t>  to and from 802.16m BS</a:t>
            </a:r>
            <a:endParaRPr lang="en-US" b="1" dirty="0">
              <a:latin typeface="Verdana" pitchFamily="34" charset="0"/>
              <a:cs typeface="Arial" pitchFamily="34" charset="0"/>
            </a:endParaRPr>
          </a:p>
        </p:txBody>
      </p:sp>
      <p:sp>
        <p:nvSpPr>
          <p:cNvPr id="8" name="Rectangle 5"/>
          <p:cNvSpPr>
            <a:spLocks noChangeArrowheads="1"/>
          </p:cNvSpPr>
          <p:nvPr/>
        </p:nvSpPr>
        <p:spPr bwMode="auto">
          <a:xfrm>
            <a:off x="190500" y="-93663"/>
            <a:ext cx="8763000" cy="1239838"/>
          </a:xfrm>
          <a:prstGeom prst="rect">
            <a:avLst/>
          </a:prstGeom>
          <a:noFill/>
          <a:ln w="9525">
            <a:noFill/>
            <a:miter lim="800000"/>
            <a:headEnd/>
            <a:tailEnd/>
          </a:ln>
          <a:effectLst/>
        </p:spPr>
        <p:txBody>
          <a:bodyPr lIns="92063" tIns="46032" rIns="92063" bIns="46032" anchor="ctr">
            <a:prstTxWarp prst="textNoShape">
              <a:avLst/>
            </a:prstTxWarp>
          </a:bodyPr>
          <a:lstStyle/>
          <a:p>
            <a:pPr algn="l" eaLnBrk="1" hangingPunct="1"/>
            <a:endParaRPr kumimoji="1" lang="en-US" altLang="ja-JP" sz="2400" b="1" dirty="0">
              <a:solidFill>
                <a:srgbClr val="FF5C00"/>
              </a:solidFill>
              <a:effectLst>
                <a:outerShdw blurRad="38100" dist="38100" dir="2700000" algn="tl">
                  <a:srgbClr val="DDDDDD"/>
                </a:outerShdw>
              </a:effectLst>
              <a:cs typeface="ＭＳ Ｐゴシック" pitchFamily="-107" charset="-128"/>
            </a:endParaRPr>
          </a:p>
        </p:txBody>
      </p:sp>
      <p:sp>
        <p:nvSpPr>
          <p:cNvPr id="11273" name="Footer Placeholder 4"/>
          <p:cNvSpPr txBox="1">
            <a:spLocks/>
          </p:cNvSpPr>
          <p:nvPr/>
        </p:nvSpPr>
        <p:spPr bwMode="auto">
          <a:xfrm>
            <a:off x="101600" y="6638925"/>
            <a:ext cx="3703638" cy="193675"/>
          </a:xfrm>
          <a:prstGeom prst="rect">
            <a:avLst/>
          </a:prstGeom>
          <a:noFill/>
          <a:ln w="9525">
            <a:noFill/>
            <a:miter lim="800000"/>
            <a:headEnd/>
            <a:tailEnd/>
          </a:ln>
        </p:spPr>
        <p:txBody>
          <a:bodyPr lIns="0" tIns="0" rIns="0" bIns="0">
            <a:prstTxWarp prst="textNoShape">
              <a:avLst/>
            </a:prstTxWarp>
          </a:bodyPr>
          <a:lstStyle/>
          <a:p>
            <a:pPr algn="l"/>
            <a:endParaRPr lang="en-US" altLang="ko-KR" sz="1000" dirty="0">
              <a:ea typeface="굴림" pitchFamily="-107" charset="-127"/>
              <a:cs typeface="굴림" pitchFamily="-107" charset="-127"/>
            </a:endParaRPr>
          </a:p>
        </p:txBody>
      </p:sp>
      <p:sp>
        <p:nvSpPr>
          <p:cNvPr id="10" name="Title 9"/>
          <p:cNvSpPr>
            <a:spLocks noGrp="1"/>
          </p:cNvSpPr>
          <p:nvPr>
            <p:ph type="title"/>
          </p:nvPr>
        </p:nvSpPr>
        <p:spPr/>
        <p:txBody>
          <a:bodyPr/>
          <a:lstStyle/>
          <a:p>
            <a:r>
              <a:rPr lang="en-US" dirty="0" smtClean="0">
                <a:latin typeface="Times New Roman"/>
                <a:ea typeface="Times New Roman"/>
                <a:cs typeface="Times New Roman"/>
              </a:rPr>
              <a:t>Legacy Support</a:t>
            </a:r>
            <a:endParaRPr lang="en-US" dirty="0"/>
          </a:p>
        </p:txBody>
      </p:sp>
      <p:pic>
        <p:nvPicPr>
          <p:cNvPr id="9" name="Picture 8"/>
          <p:cNvPicPr>
            <a:picLocks noChangeAspect="1" noChangeArrowheads="1"/>
          </p:cNvPicPr>
          <p:nvPr/>
        </p:nvPicPr>
        <p:blipFill>
          <a:blip r:embed="rId2"/>
          <a:srcRect/>
          <a:stretch>
            <a:fillRect/>
          </a:stretch>
        </p:blipFill>
        <p:spPr bwMode="auto">
          <a:xfrm>
            <a:off x="785813" y="1089025"/>
            <a:ext cx="7643812" cy="2949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Geneva" pitchFamily="-107" charset="0"/>
                <a:cs typeface="Geneva" pitchFamily="-107" charset="0"/>
              </a:rPr>
              <a:t>IEEE Candidate RIT</a:t>
            </a:r>
            <a:br>
              <a:rPr lang="en-US" dirty="0" smtClean="0">
                <a:ea typeface="Geneva" pitchFamily="-107" charset="0"/>
                <a:cs typeface="Geneva" pitchFamily="-107" charset="0"/>
              </a:rPr>
            </a:br>
            <a:r>
              <a:rPr lang="en-US" dirty="0" smtClean="0">
                <a:ea typeface="Geneva" pitchFamily="-107" charset="0"/>
                <a:cs typeface="Geneva" pitchFamily="-107" charset="0"/>
              </a:rPr>
              <a:t>Evaluation</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Spectral Efficiency</a:t>
            </a:r>
            <a:endParaRPr lang="en-US" dirty="0"/>
          </a:p>
        </p:txBody>
      </p:sp>
      <p:pic>
        <p:nvPicPr>
          <p:cNvPr id="158724" name="Picture 4"/>
          <p:cNvPicPr>
            <a:picLocks noChangeAspect="1" noChangeArrowheads="1"/>
          </p:cNvPicPr>
          <p:nvPr/>
        </p:nvPicPr>
        <p:blipFill>
          <a:blip r:embed="rId2"/>
          <a:srcRect/>
          <a:stretch>
            <a:fillRect/>
          </a:stretch>
        </p:blipFill>
        <p:spPr bwMode="auto">
          <a:xfrm>
            <a:off x="533400" y="609600"/>
            <a:ext cx="7848600" cy="1691560"/>
          </a:xfrm>
          <a:prstGeom prst="rect">
            <a:avLst/>
          </a:prstGeom>
          <a:noFill/>
          <a:ln w="9525">
            <a:noFill/>
            <a:miter lim="800000"/>
            <a:headEnd/>
            <a:tailEnd/>
          </a:ln>
          <a:effectLst/>
        </p:spPr>
      </p:pic>
      <p:pic>
        <p:nvPicPr>
          <p:cNvPr id="158725" name="Picture 5"/>
          <p:cNvPicPr>
            <a:picLocks noChangeAspect="1" noChangeArrowheads="1"/>
          </p:cNvPicPr>
          <p:nvPr/>
        </p:nvPicPr>
        <p:blipFill>
          <a:blip r:embed="rId3"/>
          <a:srcRect/>
          <a:stretch>
            <a:fillRect/>
          </a:stretch>
        </p:blipFill>
        <p:spPr bwMode="auto">
          <a:xfrm>
            <a:off x="533400" y="2025817"/>
            <a:ext cx="7924800" cy="1707983"/>
          </a:xfrm>
          <a:prstGeom prst="rect">
            <a:avLst/>
          </a:prstGeom>
          <a:noFill/>
          <a:ln w="9525">
            <a:noFill/>
            <a:miter lim="800000"/>
            <a:headEnd/>
            <a:tailEnd/>
          </a:ln>
          <a:effectLst/>
        </p:spPr>
      </p:pic>
      <p:pic>
        <p:nvPicPr>
          <p:cNvPr id="158728" name="Picture 8"/>
          <p:cNvPicPr>
            <a:picLocks noChangeAspect="1" noChangeArrowheads="1"/>
          </p:cNvPicPr>
          <p:nvPr/>
        </p:nvPicPr>
        <p:blipFill>
          <a:blip r:embed="rId4"/>
          <a:srcRect/>
          <a:stretch>
            <a:fillRect/>
          </a:stretch>
        </p:blipFill>
        <p:spPr bwMode="auto">
          <a:xfrm>
            <a:off x="533400" y="3505201"/>
            <a:ext cx="7924801" cy="1516880"/>
          </a:xfrm>
          <a:prstGeom prst="rect">
            <a:avLst/>
          </a:prstGeom>
          <a:noFill/>
          <a:ln w="9525">
            <a:noFill/>
            <a:miter lim="800000"/>
            <a:headEnd/>
            <a:tailEnd/>
          </a:ln>
          <a:effectLst/>
        </p:spPr>
      </p:pic>
      <p:pic>
        <p:nvPicPr>
          <p:cNvPr id="158729" name="Picture 9"/>
          <p:cNvPicPr>
            <a:picLocks noChangeAspect="1" noChangeArrowheads="1"/>
          </p:cNvPicPr>
          <p:nvPr/>
        </p:nvPicPr>
        <p:blipFill>
          <a:blip r:embed="rId5"/>
          <a:srcRect/>
          <a:stretch>
            <a:fillRect/>
          </a:stretch>
        </p:blipFill>
        <p:spPr bwMode="auto">
          <a:xfrm>
            <a:off x="533400" y="5038725"/>
            <a:ext cx="7912237" cy="1514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Edge User Spectral Efficiency</a:t>
            </a:r>
            <a:endParaRPr lang="en-US" dirty="0"/>
          </a:p>
        </p:txBody>
      </p:sp>
      <p:pic>
        <p:nvPicPr>
          <p:cNvPr id="7" name="Picture 3"/>
          <p:cNvPicPr>
            <a:picLocks noChangeAspect="1" noChangeArrowheads="1"/>
          </p:cNvPicPr>
          <p:nvPr/>
        </p:nvPicPr>
        <p:blipFill>
          <a:blip r:embed="rId2"/>
          <a:srcRect/>
          <a:stretch>
            <a:fillRect/>
          </a:stretch>
        </p:blipFill>
        <p:spPr bwMode="auto">
          <a:xfrm>
            <a:off x="533400" y="882817"/>
            <a:ext cx="7924800" cy="1707983"/>
          </a:xfrm>
          <a:prstGeom prst="rect">
            <a:avLst/>
          </a:prstGeom>
          <a:noFill/>
          <a:ln w="9525">
            <a:noFill/>
            <a:miter lim="800000"/>
            <a:headEnd/>
            <a:tailEnd/>
          </a:ln>
          <a:effectLst/>
        </p:spPr>
      </p:pic>
      <p:pic>
        <p:nvPicPr>
          <p:cNvPr id="8" name="Picture 7"/>
          <p:cNvPicPr>
            <a:picLocks noChangeAspect="1" noChangeArrowheads="1"/>
          </p:cNvPicPr>
          <p:nvPr/>
        </p:nvPicPr>
        <p:blipFill>
          <a:blip r:embed="rId3"/>
          <a:srcRect/>
          <a:stretch>
            <a:fillRect/>
          </a:stretch>
        </p:blipFill>
        <p:spPr bwMode="auto">
          <a:xfrm>
            <a:off x="533400" y="2514600"/>
            <a:ext cx="7961999" cy="1524000"/>
          </a:xfrm>
          <a:prstGeom prst="rect">
            <a:avLst/>
          </a:prstGeom>
          <a:noFill/>
          <a:ln w="9525">
            <a:noFill/>
            <a:miter lim="800000"/>
            <a:headEnd/>
            <a:tailEnd/>
          </a:ln>
          <a:effectLst/>
        </p:spPr>
      </p:pic>
      <p:pic>
        <p:nvPicPr>
          <p:cNvPr id="93185" name="Picture 1"/>
          <p:cNvPicPr>
            <a:picLocks noChangeAspect="1" noChangeArrowheads="1"/>
          </p:cNvPicPr>
          <p:nvPr/>
        </p:nvPicPr>
        <p:blipFill>
          <a:blip r:embed="rId4"/>
          <a:srcRect/>
          <a:stretch>
            <a:fillRect/>
          </a:stretch>
        </p:blipFill>
        <p:spPr bwMode="auto">
          <a:xfrm>
            <a:off x="533400" y="3886200"/>
            <a:ext cx="7961999" cy="1524000"/>
          </a:xfrm>
          <a:prstGeom prst="rect">
            <a:avLst/>
          </a:prstGeom>
          <a:noFill/>
          <a:ln w="9525">
            <a:noFill/>
            <a:miter lim="800000"/>
            <a:headEnd/>
            <a:tailEnd/>
          </a:ln>
          <a:effectLst/>
        </p:spPr>
      </p:pic>
      <p:pic>
        <p:nvPicPr>
          <p:cNvPr id="93186" name="Picture 2"/>
          <p:cNvPicPr>
            <a:picLocks noChangeAspect="1" noChangeArrowheads="1"/>
          </p:cNvPicPr>
          <p:nvPr/>
        </p:nvPicPr>
        <p:blipFill>
          <a:blip r:embed="rId5"/>
          <a:srcRect/>
          <a:stretch>
            <a:fillRect/>
          </a:stretch>
        </p:blipFill>
        <p:spPr bwMode="auto">
          <a:xfrm>
            <a:off x="457200" y="5160462"/>
            <a:ext cx="8072437" cy="15451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Mobility Requirements</a:t>
            </a:r>
            <a:endParaRPr lang="en-US" dirty="0"/>
          </a:p>
        </p:txBody>
      </p:sp>
      <p:pic>
        <p:nvPicPr>
          <p:cNvPr id="92162" name="Picture 2"/>
          <p:cNvPicPr>
            <a:picLocks noChangeAspect="1" noChangeArrowheads="1"/>
          </p:cNvPicPr>
          <p:nvPr/>
        </p:nvPicPr>
        <p:blipFill>
          <a:blip r:embed="rId2"/>
          <a:srcRect/>
          <a:stretch>
            <a:fillRect/>
          </a:stretch>
        </p:blipFill>
        <p:spPr bwMode="auto">
          <a:xfrm>
            <a:off x="990600" y="1268413"/>
            <a:ext cx="7231638" cy="48275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title"/>
          </p:nvPr>
        </p:nvSpPr>
        <p:spPr/>
        <p:txBody>
          <a:bodyPr/>
          <a:lstStyle/>
          <a:p>
            <a:r>
              <a:rPr lang="en-US" smtClean="0">
                <a:ea typeface="Geneva" pitchFamily="-107" charset="0"/>
                <a:cs typeface="Geneva" pitchFamily="-107" charset="0"/>
              </a:rPr>
              <a:t>IEEE 802.16 Working Group</a:t>
            </a:r>
          </a:p>
        </p:txBody>
      </p:sp>
      <p:sp>
        <p:nvSpPr>
          <p:cNvPr id="18435" name="Rectangle 6"/>
          <p:cNvSpPr>
            <a:spLocks noGrp="1" noChangeArrowheads="1"/>
          </p:cNvSpPr>
          <p:nvPr>
            <p:ph idx="1"/>
          </p:nvPr>
        </p:nvSpPr>
        <p:spPr>
          <a:xfrm>
            <a:off x="457200" y="1360488"/>
            <a:ext cx="8229600" cy="4964112"/>
          </a:xfrm>
        </p:spPr>
        <p:txBody>
          <a:bodyPr/>
          <a:lstStyle/>
          <a:p>
            <a:r>
              <a:rPr lang="en-US" dirty="0" smtClean="0">
                <a:ea typeface="Geneva" pitchFamily="-107" charset="0"/>
                <a:cs typeface="Geneva" pitchFamily="-107" charset="0"/>
              </a:rPr>
              <a:t>Initiated in 1998</a:t>
            </a:r>
          </a:p>
          <a:p>
            <a:r>
              <a:rPr lang="en-US" dirty="0" smtClean="0">
                <a:ea typeface="Geneva" pitchFamily="-107" charset="0"/>
                <a:cs typeface="Geneva" pitchFamily="-107" charset="0"/>
              </a:rPr>
              <a:t>Formalized in 1999 (over 10 years old)</a:t>
            </a:r>
          </a:p>
          <a:p>
            <a:r>
              <a:rPr lang="en-US" dirty="0" smtClean="0">
                <a:ea typeface="Geneva" pitchFamily="-107" charset="0"/>
                <a:cs typeface="Geneva" pitchFamily="-107" charset="0"/>
              </a:rPr>
              <a:t>Holds at least six sessions a year</a:t>
            </a:r>
          </a:p>
          <a:p>
            <a:pPr lvl="1"/>
            <a:r>
              <a:rPr lang="en-US" dirty="0" smtClean="0">
                <a:ea typeface="Geneva" pitchFamily="-107" charset="0"/>
                <a:cs typeface="Geneva" pitchFamily="-107" charset="0"/>
              </a:rPr>
              <a:t>Session duration: four days</a:t>
            </a:r>
          </a:p>
          <a:p>
            <a:r>
              <a:rPr lang="en-US" dirty="0" smtClean="0">
                <a:ea typeface="Geneva" pitchFamily="-107" charset="0"/>
                <a:cs typeface="Geneva" pitchFamily="-107" charset="0"/>
              </a:rPr>
              <a:t>Open process</a:t>
            </a:r>
          </a:p>
          <a:p>
            <a:pPr lvl="1"/>
            <a:r>
              <a:rPr lang="en-US" dirty="0" smtClean="0">
                <a:ea typeface="Geneva" pitchFamily="-107" charset="0"/>
                <a:cs typeface="Geneva" pitchFamily="-107" charset="0"/>
              </a:rPr>
              <a:t>Anyone can participate</a:t>
            </a:r>
          </a:p>
          <a:p>
            <a:r>
              <a:rPr lang="en-US" dirty="0" smtClean="0">
                <a:ea typeface="Geneva" pitchFamily="-107" charset="0"/>
                <a:cs typeface="Geneva" pitchFamily="-107" charset="0"/>
              </a:rPr>
              <a:t>Members are people</a:t>
            </a:r>
          </a:p>
          <a:p>
            <a:pPr lvl="1"/>
            <a:r>
              <a:rPr lang="en-US" dirty="0" smtClean="0">
                <a:ea typeface="Geneva" pitchFamily="-107" charset="0"/>
                <a:cs typeface="Geneva" pitchFamily="-107" charset="0"/>
              </a:rPr>
              <a:t>Membership earned by participation</a:t>
            </a:r>
          </a:p>
          <a:p>
            <a:pPr lvl="1"/>
            <a:r>
              <a:rPr lang="en-US" dirty="0" smtClean="0">
                <a:ea typeface="Geneva" pitchFamily="-107" charset="0"/>
                <a:cs typeface="Geneva" pitchFamily="-107" charset="0"/>
              </a:rPr>
              <a:t>Currently: 437 Members, from around the world</a:t>
            </a:r>
          </a:p>
        </p:txBody>
      </p:sp>
      <p:sp>
        <p:nvSpPr>
          <p:cNvPr id="18436" name="Slide Number Placeholder 3"/>
          <p:cNvSpPr>
            <a:spLocks noGrp="1"/>
          </p:cNvSpPr>
          <p:nvPr>
            <p:ph type="sldNum" sz="quarter" idx="4294967295"/>
          </p:nvPr>
        </p:nvSpPr>
        <p:spPr bwMode="auto">
          <a:xfrm>
            <a:off x="0" y="6484938"/>
            <a:ext cx="457200" cy="365125"/>
          </a:xfrm>
          <a:prstGeom prst="rect">
            <a:avLst/>
          </a:prstGeom>
          <a:noFill/>
          <a:ln>
            <a:miter lim="800000"/>
            <a:headEnd/>
            <a:tailEnd/>
          </a:ln>
        </p:spPr>
        <p:txBody>
          <a:bodyPr/>
          <a:lstStyle/>
          <a:p>
            <a:fld id="{3D84F092-24DB-444C-8AC1-CD5C7D4468E3}" type="slidenum">
              <a:rPr lang="en-US" smtClean="0">
                <a:latin typeface="Arial" pitchFamily="-107" charset="0"/>
                <a:ea typeface="Geneva" pitchFamily="-107" charset="0"/>
                <a:cs typeface="Geneva" pitchFamily="-107" charset="0"/>
              </a:rPr>
              <a:pPr/>
              <a:t>5</a:t>
            </a:fld>
            <a:endParaRPr lang="en-US" smtClean="0">
              <a:latin typeface="Arial" pitchFamily="-107" charset="0"/>
              <a:ea typeface="Geneva" pitchFamily="-107" charset="0"/>
              <a:cs typeface="Geneva" pitchFamily="-107" charset="0"/>
            </a:endParaRPr>
          </a:p>
        </p:txBody>
      </p:sp>
      <p:sp>
        <p:nvSpPr>
          <p:cNvPr id="18437" name="Rectangle 1"/>
          <p:cNvSpPr>
            <a:spLocks/>
          </p:cNvSpPr>
          <p:nvPr/>
        </p:nvSpPr>
        <p:spPr bwMode="auto">
          <a:xfrm>
            <a:off x="3184525" y="6688138"/>
            <a:ext cx="2311400" cy="190500"/>
          </a:xfrm>
          <a:prstGeom prst="rect">
            <a:avLst/>
          </a:prstGeom>
          <a:noFill/>
          <a:ln w="12700">
            <a:noFill/>
            <a:miter lim="800000"/>
            <a:headEnd/>
            <a:tailEnd/>
          </a:ln>
        </p:spPr>
        <p:txBody>
          <a:bodyPr wrap="none" lIns="38100" tIns="38100" rIns="82124" bIns="38100" anchor="b">
            <a:prstTxWarp prst="textNoShape">
              <a:avLst/>
            </a:prstTxWarp>
            <a:spAutoFit/>
          </a:bodyPr>
          <a:lstStyle/>
          <a:p>
            <a:pPr marL="4763" algn="r"/>
            <a:r>
              <a:rPr lang="en-US" sz="800">
                <a:solidFill>
                  <a:srgbClr val="FFFFFF"/>
                </a:solidFill>
                <a:ea typeface="Arial" pitchFamily="-107" charset="0"/>
                <a:cs typeface="Arial" pitchFamily="-107" charset="0"/>
              </a:rPr>
              <a:t>Next</a:t>
            </a:r>
            <a:r>
              <a:rPr lang="en-US" sz="800" b="1" i="1">
                <a:solidFill>
                  <a:srgbClr val="FFFFFF"/>
                </a:solidFill>
                <a:ea typeface="Arial" pitchFamily="-107" charset="0"/>
                <a:cs typeface="Arial" pitchFamily="-107" charset="0"/>
              </a:rPr>
              <a:t>Wave</a:t>
            </a:r>
            <a:r>
              <a:rPr lang="en-US" sz="800">
                <a:solidFill>
                  <a:srgbClr val="FFFFFF"/>
                </a:solidFill>
                <a:ea typeface="Arial" pitchFamily="-107" charset="0"/>
                <a:cs typeface="Arial" pitchFamily="-107" charset="0"/>
              </a:rPr>
              <a:t> Wireless Proprietary and Confidential</a:t>
            </a:r>
          </a:p>
        </p:txBody>
      </p:sp>
      <p:sp>
        <p:nvSpPr>
          <p:cNvPr id="18438" name="Rectangle 2"/>
          <p:cNvSpPr>
            <a:spLocks/>
          </p:cNvSpPr>
          <p:nvPr/>
        </p:nvSpPr>
        <p:spPr bwMode="auto">
          <a:xfrm>
            <a:off x="6103938" y="6688138"/>
            <a:ext cx="2271712" cy="190500"/>
          </a:xfrm>
          <a:prstGeom prst="rect">
            <a:avLst/>
          </a:prstGeom>
          <a:noFill/>
          <a:ln w="12700">
            <a:noFill/>
            <a:miter lim="800000"/>
            <a:headEnd/>
            <a:tailEnd/>
          </a:ln>
        </p:spPr>
        <p:txBody>
          <a:bodyPr wrap="none" lIns="38100" tIns="38100" rIns="82124" bIns="38100" anchor="b">
            <a:prstTxWarp prst="textNoShape">
              <a:avLst/>
            </a:prstTxWarp>
            <a:spAutoFit/>
          </a:bodyPr>
          <a:lstStyle/>
          <a:p>
            <a:pPr marL="4763" algn="ctr"/>
            <a:r>
              <a:rPr lang="en-US" sz="800">
                <a:solidFill>
                  <a:srgbClr val="FFFFFF"/>
                </a:solidFill>
                <a:ea typeface="Arial" pitchFamily="-107" charset="0"/>
                <a:cs typeface="Arial" pitchFamily="-107" charset="0"/>
              </a:rPr>
              <a:t>© 2008 Next</a:t>
            </a:r>
            <a:r>
              <a:rPr lang="en-US" sz="800" b="1" i="1">
                <a:solidFill>
                  <a:srgbClr val="FFFFFF"/>
                </a:solidFill>
                <a:ea typeface="Arial" pitchFamily="-107" charset="0"/>
                <a:cs typeface="Arial" pitchFamily="-107" charset="0"/>
              </a:rPr>
              <a:t>Wave</a:t>
            </a:r>
            <a:r>
              <a:rPr lang="en-US" sz="800">
                <a:solidFill>
                  <a:srgbClr val="FFFFFF"/>
                </a:solidFill>
                <a:ea typeface="Arial" pitchFamily="-107" charset="0"/>
                <a:cs typeface="Arial" pitchFamily="-107" charset="0"/>
              </a:rPr>
              <a:t> Wireless. All rights reserved.</a:t>
            </a:r>
          </a:p>
        </p:txBody>
      </p:sp>
      <p:sp>
        <p:nvSpPr>
          <p:cNvPr id="18439" name="Line 3"/>
          <p:cNvSpPr>
            <a:spLocks noChangeShapeType="1"/>
          </p:cNvSpPr>
          <p:nvPr/>
        </p:nvSpPr>
        <p:spPr bwMode="auto">
          <a:xfrm>
            <a:off x="0" y="1360488"/>
            <a:ext cx="9144000" cy="1587"/>
          </a:xfrm>
          <a:prstGeom prst="line">
            <a:avLst/>
          </a:prstGeom>
          <a:noFill/>
          <a:ln w="12700">
            <a:solidFill>
              <a:srgbClr val="FFFFFF"/>
            </a:solidFill>
            <a:round/>
            <a:headEnd/>
            <a:tailEnd/>
          </a:ln>
        </p:spPr>
        <p:txBody>
          <a:bodyPr>
            <a:prstTxWarp prst="textNoShape">
              <a:avLst/>
            </a:prstTxWarp>
          </a:bodyPr>
          <a:lstStyle/>
          <a:p>
            <a:endParaRPr lang="en-US"/>
          </a:p>
        </p:txBody>
      </p:sp>
      <p:sp>
        <p:nvSpPr>
          <p:cNvPr id="18440" name="Line 4"/>
          <p:cNvSpPr>
            <a:spLocks noChangeShapeType="1"/>
          </p:cNvSpPr>
          <p:nvPr/>
        </p:nvSpPr>
        <p:spPr bwMode="auto">
          <a:xfrm>
            <a:off x="0" y="1360488"/>
            <a:ext cx="9144000" cy="1587"/>
          </a:xfrm>
          <a:prstGeom prst="line">
            <a:avLst/>
          </a:prstGeom>
          <a:noFill/>
          <a:ln w="12700">
            <a:solidFill>
              <a:srgbClr val="FFFFFF"/>
            </a:solidFill>
            <a:round/>
            <a:headEnd/>
            <a:tailEnd/>
          </a:ln>
        </p:spPr>
        <p:txBody>
          <a:bodyPr>
            <a:prstTxWarp prst="textNoShape">
              <a:avLst/>
            </a:prstTxWarp>
          </a:bodyPr>
          <a:lstStyle/>
          <a:p>
            <a:endParaRPr lang="en-US"/>
          </a:p>
        </p:txBody>
      </p:sp>
    </p:spTree>
  </p:cSld>
  <p:clrMapOvr>
    <a:masterClrMapping/>
  </p:clrMapOvr>
  <p:transition spd="med">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VoIP Capacity</a:t>
            </a:r>
            <a:endParaRPr lang="en-US" dirty="0"/>
          </a:p>
        </p:txBody>
      </p:sp>
      <p:pic>
        <p:nvPicPr>
          <p:cNvPr id="91137" name="Picture 1"/>
          <p:cNvPicPr>
            <a:picLocks noChangeAspect="1" noChangeArrowheads="1"/>
          </p:cNvPicPr>
          <p:nvPr/>
        </p:nvPicPr>
        <p:blipFill>
          <a:blip r:embed="rId2"/>
          <a:srcRect/>
          <a:stretch>
            <a:fillRect/>
          </a:stretch>
        </p:blipFill>
        <p:spPr bwMode="auto">
          <a:xfrm>
            <a:off x="838200" y="1295400"/>
            <a:ext cx="7331723" cy="48815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Peak Spectral Efficiency</a:t>
            </a:r>
            <a:endParaRPr lang="en-US" dirty="0"/>
          </a:p>
        </p:txBody>
      </p:sp>
      <p:graphicFrame>
        <p:nvGraphicFramePr>
          <p:cNvPr id="5" name="Table 4"/>
          <p:cNvGraphicFramePr>
            <a:graphicFrameLocks noGrp="1"/>
          </p:cNvGraphicFramePr>
          <p:nvPr/>
        </p:nvGraphicFramePr>
        <p:xfrm>
          <a:off x="1524000" y="1397000"/>
          <a:ext cx="6096000" cy="222504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gridSpan="4">
                  <a:txBody>
                    <a:bodyPr/>
                    <a:lstStyle/>
                    <a:p>
                      <a:pPr algn="ctr"/>
                      <a:r>
                        <a:rPr lang="en-US" dirty="0" smtClean="0"/>
                        <a:t>Peak Spectral</a:t>
                      </a:r>
                      <a:r>
                        <a:rPr lang="en-US" baseline="0" dirty="0" smtClean="0"/>
                        <a:t> Efficiency (bps/Hz)</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gridSpan="2">
                  <a:txBody>
                    <a:bodyPr/>
                    <a:lstStyle/>
                    <a:p>
                      <a:endParaRPr lang="en-US" dirty="0"/>
                    </a:p>
                  </a:txBody>
                  <a:tcPr/>
                </a:tc>
                <a:tc hMerge="1">
                  <a:txBody>
                    <a:bodyPr/>
                    <a:lstStyle/>
                    <a:p>
                      <a:endParaRPr lang="en-US" dirty="0"/>
                    </a:p>
                  </a:txBody>
                  <a:tcPr/>
                </a:tc>
                <a:tc>
                  <a:txBody>
                    <a:bodyPr/>
                    <a:lstStyle/>
                    <a:p>
                      <a:r>
                        <a:rPr lang="en-US" dirty="0" smtClean="0"/>
                        <a:t>RIT</a:t>
                      </a:r>
                      <a:endParaRPr lang="en-US" dirty="0"/>
                    </a:p>
                  </a:txBody>
                  <a:tcPr/>
                </a:tc>
                <a:tc>
                  <a:txBody>
                    <a:bodyPr/>
                    <a:lstStyle/>
                    <a:p>
                      <a:r>
                        <a:rPr lang="en-US" dirty="0" smtClean="0"/>
                        <a:t>Required</a:t>
                      </a:r>
                      <a:endParaRPr lang="en-US" dirty="0"/>
                    </a:p>
                  </a:txBody>
                  <a:tcPr/>
                </a:tc>
              </a:tr>
              <a:tr h="370840">
                <a:tc rowSpan="2">
                  <a:txBody>
                    <a:bodyPr/>
                    <a:lstStyle/>
                    <a:p>
                      <a:r>
                        <a:rPr lang="en-US" dirty="0" smtClean="0"/>
                        <a:t>FDD</a:t>
                      </a:r>
                      <a:endParaRPr lang="en-US" dirty="0"/>
                    </a:p>
                  </a:txBody>
                  <a:tcPr/>
                </a:tc>
                <a:tc>
                  <a:txBody>
                    <a:bodyPr/>
                    <a:lstStyle/>
                    <a:p>
                      <a:r>
                        <a:rPr lang="en-US" dirty="0" smtClean="0"/>
                        <a:t>DL</a:t>
                      </a:r>
                      <a:endParaRPr lang="en-US" dirty="0"/>
                    </a:p>
                  </a:txBody>
                  <a:tcPr/>
                </a:tc>
                <a:tc>
                  <a:txBody>
                    <a:bodyPr/>
                    <a:lstStyle/>
                    <a:p>
                      <a:r>
                        <a:rPr lang="en-US" dirty="0" smtClean="0"/>
                        <a:t>17.79</a:t>
                      </a:r>
                      <a:endParaRPr lang="en-US" dirty="0"/>
                    </a:p>
                  </a:txBody>
                  <a:tcPr/>
                </a:tc>
                <a:tc>
                  <a:txBody>
                    <a:bodyPr/>
                    <a:lstStyle/>
                    <a:p>
                      <a:r>
                        <a:rPr lang="en-US" dirty="0" smtClean="0"/>
                        <a:t>15</a:t>
                      </a:r>
                      <a:endParaRPr lang="en-US" dirty="0"/>
                    </a:p>
                  </a:txBody>
                  <a:tcPr/>
                </a:tc>
              </a:tr>
              <a:tr h="370840">
                <a:tc vMerge="1">
                  <a:txBody>
                    <a:bodyPr/>
                    <a:lstStyle/>
                    <a:p>
                      <a:endParaRPr lang="en-US" dirty="0"/>
                    </a:p>
                  </a:txBody>
                  <a:tcPr/>
                </a:tc>
                <a:tc>
                  <a:txBody>
                    <a:bodyPr/>
                    <a:lstStyle/>
                    <a:p>
                      <a:r>
                        <a:rPr lang="en-US" dirty="0" smtClean="0"/>
                        <a:t>UL</a:t>
                      </a:r>
                      <a:endParaRPr lang="en-US" dirty="0"/>
                    </a:p>
                  </a:txBody>
                  <a:tcPr/>
                </a:tc>
                <a:tc>
                  <a:txBody>
                    <a:bodyPr/>
                    <a:lstStyle/>
                    <a:p>
                      <a:r>
                        <a:rPr lang="en-US" dirty="0" smtClean="0"/>
                        <a:t>9.40</a:t>
                      </a:r>
                      <a:endParaRPr lang="en-US" dirty="0"/>
                    </a:p>
                  </a:txBody>
                  <a:tcPr/>
                </a:tc>
                <a:tc>
                  <a:txBody>
                    <a:bodyPr/>
                    <a:lstStyle/>
                    <a:p>
                      <a:r>
                        <a:rPr lang="en-US" dirty="0" smtClean="0"/>
                        <a:t>6.75</a:t>
                      </a:r>
                      <a:endParaRPr lang="en-US" dirty="0"/>
                    </a:p>
                  </a:txBody>
                  <a:tcPr/>
                </a:tc>
              </a:tr>
              <a:tr h="370840">
                <a:tc rowSpan="2">
                  <a:txBody>
                    <a:bodyPr/>
                    <a:lstStyle/>
                    <a:p>
                      <a:r>
                        <a:rPr lang="en-US" dirty="0" smtClean="0"/>
                        <a:t>TDD</a:t>
                      </a:r>
                      <a:endParaRPr lang="en-US" dirty="0"/>
                    </a:p>
                  </a:txBody>
                  <a:tcPr/>
                </a:tc>
                <a:tc>
                  <a:txBody>
                    <a:bodyPr/>
                    <a:lstStyle/>
                    <a:p>
                      <a:r>
                        <a:rPr lang="en-US" dirty="0" smtClean="0"/>
                        <a:t>DL</a:t>
                      </a:r>
                      <a:endParaRPr lang="en-US" dirty="0"/>
                    </a:p>
                  </a:txBody>
                  <a:tcPr/>
                </a:tc>
                <a:tc>
                  <a:txBody>
                    <a:bodyPr/>
                    <a:lstStyle/>
                    <a:p>
                      <a:r>
                        <a:rPr lang="en-US" dirty="0" smtClean="0"/>
                        <a:t>16.96</a:t>
                      </a:r>
                      <a:endParaRPr lang="en-US" dirty="0"/>
                    </a:p>
                  </a:txBody>
                  <a:tcPr/>
                </a:tc>
                <a:tc>
                  <a:txBody>
                    <a:bodyPr/>
                    <a:lstStyle/>
                    <a:p>
                      <a:r>
                        <a:rPr lang="en-US" dirty="0" smtClean="0"/>
                        <a:t>15</a:t>
                      </a:r>
                      <a:endParaRPr lang="en-US" dirty="0"/>
                    </a:p>
                  </a:txBody>
                  <a:tcPr/>
                </a:tc>
              </a:tr>
              <a:tr h="370840">
                <a:tc vMerge="1">
                  <a:txBody>
                    <a:bodyPr/>
                    <a:lstStyle/>
                    <a:p>
                      <a:endParaRPr lang="en-US" dirty="0"/>
                    </a:p>
                  </a:txBody>
                  <a:tcPr/>
                </a:tc>
                <a:tc>
                  <a:txBody>
                    <a:bodyPr/>
                    <a:lstStyle/>
                    <a:p>
                      <a:r>
                        <a:rPr lang="en-US" dirty="0" smtClean="0"/>
                        <a:t>UL</a:t>
                      </a:r>
                      <a:endParaRPr lang="en-US" dirty="0"/>
                    </a:p>
                  </a:txBody>
                  <a:tcPr/>
                </a:tc>
                <a:tc>
                  <a:txBody>
                    <a:bodyPr/>
                    <a:lstStyle/>
                    <a:p>
                      <a:r>
                        <a:rPr lang="en-US" dirty="0" smtClean="0"/>
                        <a:t>9.22</a:t>
                      </a:r>
                      <a:endParaRPr lang="en-US" dirty="0"/>
                    </a:p>
                  </a:txBody>
                  <a:tcPr/>
                </a:tc>
                <a:tc>
                  <a:txBody>
                    <a:bodyPr/>
                    <a:lstStyle/>
                    <a:p>
                      <a:r>
                        <a:rPr lang="en-US" dirty="0" smtClean="0"/>
                        <a:t>6.75</a:t>
                      </a:r>
                      <a:endParaRPr lang="en-US" dirty="0"/>
                    </a:p>
                  </a:txBody>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Latency &amp; Handover Interruption Times</a:t>
            </a:r>
            <a:endParaRPr lang="en-US" dirty="0"/>
          </a:p>
        </p:txBody>
      </p:sp>
      <p:sp>
        <p:nvSpPr>
          <p:cNvPr id="3" name="Content Placeholder 2"/>
          <p:cNvSpPr>
            <a:spLocks noGrp="1"/>
          </p:cNvSpPr>
          <p:nvPr>
            <p:ph idx="1"/>
          </p:nvPr>
        </p:nvSpPr>
        <p:spPr/>
        <p:txBody>
          <a:bodyPr/>
          <a:lstStyle/>
          <a:p>
            <a:r>
              <a:rPr lang="en-US" dirty="0" smtClean="0"/>
              <a:t>The RIT meets all requirements for latencies and handover interruption times (per Part 4 of the submission)</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dirty="0" smtClean="0">
                <a:ea typeface="Geneva" pitchFamily="-107" charset="0"/>
                <a:cs typeface="Geneva" pitchFamily="-107" charset="0"/>
              </a:rPr>
              <a:t>Plans for Step 4 (External Evaluation) </a:t>
            </a:r>
          </a:p>
        </p:txBody>
      </p:sp>
      <p:sp>
        <p:nvSpPr>
          <p:cNvPr id="52227" name="Content Placeholder 2"/>
          <p:cNvSpPr>
            <a:spLocks noGrp="1"/>
          </p:cNvSpPr>
          <p:nvPr>
            <p:ph idx="1"/>
          </p:nvPr>
        </p:nvSpPr>
        <p:spPr>
          <a:xfrm>
            <a:off x="457200" y="1219200"/>
            <a:ext cx="8229600" cy="5105400"/>
          </a:xfrm>
        </p:spPr>
        <p:txBody>
          <a:bodyPr/>
          <a:lstStyle/>
          <a:p>
            <a:r>
              <a:rPr lang="en-US" sz="2400" dirty="0" smtClean="0">
                <a:ea typeface="Geneva" pitchFamily="-107" charset="0"/>
                <a:cs typeface="Geneva" pitchFamily="-107" charset="0"/>
              </a:rPr>
              <a:t>IEEE 802.16 plans to engage with independent evaluation groups, assist in their evaluations, and provide clarifying information. </a:t>
            </a:r>
          </a:p>
          <a:p>
            <a:r>
              <a:rPr lang="en-US" sz="2400" dirty="0" smtClean="0">
                <a:ea typeface="Geneva" pitchFamily="-107" charset="0"/>
                <a:cs typeface="Geneva" pitchFamily="-107" charset="0"/>
              </a:rPr>
              <a:t>IEEE 802.16 hopes to benefit from insights gained by the independent evaluation groups, applying that knowledge to the refinement and improvement of the IEEE 802.16m draft standard.</a:t>
            </a:r>
          </a:p>
          <a:p>
            <a:r>
              <a:rPr lang="en-US" sz="2400" dirty="0" smtClean="0">
                <a:ea typeface="Geneva" pitchFamily="-107" charset="0"/>
                <a:cs typeface="Geneva" pitchFamily="-107" charset="0"/>
              </a:rPr>
              <a:t>IEEE offers to provide independent evaluation groups with access to updated drafts and invite comments.</a:t>
            </a:r>
          </a:p>
          <a:p>
            <a:r>
              <a:rPr lang="en-US" sz="2400" dirty="0" smtClean="0">
                <a:ea typeface="Geneva" pitchFamily="-107" charset="0"/>
                <a:cs typeface="Geneva" pitchFamily="-107" charset="0"/>
              </a:rPr>
              <a:t>IEEE 802.16 IMT-Advanced web site</a:t>
            </a:r>
          </a:p>
          <a:p>
            <a:pPr lvl="1"/>
            <a:r>
              <a:rPr lang="en-US" sz="2000" dirty="0" smtClean="0">
                <a:ea typeface="Geneva" pitchFamily="-107" charset="0"/>
                <a:cs typeface="Geneva" pitchFamily="-107" charset="0"/>
              </a:rPr>
              <a:t>&lt;http://</a:t>
            </a:r>
            <a:r>
              <a:rPr lang="en-US" sz="2000" dirty="0" err="1" smtClean="0">
                <a:ea typeface="Geneva" pitchFamily="-107" charset="0"/>
                <a:cs typeface="Geneva" pitchFamily="-107" charset="0"/>
              </a:rPr>
              <a:t>WirelessMAN.org/imt</a:t>
            </a:r>
            <a:r>
              <a:rPr lang="en-US" sz="2000" dirty="0" smtClean="0">
                <a:ea typeface="Geneva" pitchFamily="-107" charset="0"/>
                <a:cs typeface="Geneva" pitchFamily="-107" charset="0"/>
              </a:rPr>
              <a:t>-adv&gt;</a:t>
            </a:r>
            <a:endParaRPr lang="en-US" sz="2400" dirty="0" smtClean="0">
              <a:ea typeface="Geneva" pitchFamily="-107" charset="0"/>
              <a:cs typeface="Geneva" pitchFamily="-107" charset="0"/>
            </a:endParaRPr>
          </a:p>
          <a:p>
            <a:endParaRPr lang="en-US" sz="2400" dirty="0" smtClean="0">
              <a:ea typeface="Geneva" pitchFamily="-107" charset="0"/>
              <a:cs typeface="Geneva" pitchFamily="-107"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dirty="0" smtClean="0">
                <a:ea typeface="Geneva" pitchFamily="-107" charset="0"/>
                <a:cs typeface="Geneva" pitchFamily="-107" charset="0"/>
              </a:rPr>
              <a:t>IEEE 802.16m IMT-Advanced Evaluation Group Coordination Meeting </a:t>
            </a:r>
          </a:p>
        </p:txBody>
      </p:sp>
      <p:sp>
        <p:nvSpPr>
          <p:cNvPr id="52227" name="Content Placeholder 2"/>
          <p:cNvSpPr>
            <a:spLocks noGrp="1"/>
          </p:cNvSpPr>
          <p:nvPr>
            <p:ph idx="1"/>
          </p:nvPr>
        </p:nvSpPr>
        <p:spPr>
          <a:xfrm>
            <a:off x="457200" y="1219200"/>
            <a:ext cx="8229600" cy="5105400"/>
          </a:xfrm>
        </p:spPr>
        <p:txBody>
          <a:bodyPr/>
          <a:lstStyle/>
          <a:p>
            <a:r>
              <a:rPr lang="en-US" sz="2400" dirty="0" smtClean="0">
                <a:ea typeface="Geneva" pitchFamily="-107" charset="0"/>
                <a:cs typeface="Geneva" pitchFamily="-107" charset="0"/>
              </a:rPr>
              <a:t>IEEE 802.16 Working Group invites independent evaluation groups to the “IEEE 802.16m IMT-Advanced Evaluation Group Coordination Meeting.”</a:t>
            </a:r>
          </a:p>
          <a:p>
            <a:pPr lvl="1"/>
            <a:r>
              <a:rPr lang="en-US" sz="2000" dirty="0" smtClean="0">
                <a:ea typeface="Geneva" pitchFamily="-107" charset="0"/>
                <a:cs typeface="Geneva" pitchFamily="-107" charset="0"/>
              </a:rPr>
              <a:t>13 January 2010</a:t>
            </a:r>
          </a:p>
          <a:p>
            <a:pPr lvl="1"/>
            <a:r>
              <a:rPr lang="en-US" sz="2000" dirty="0" smtClean="0">
                <a:ea typeface="Geneva" pitchFamily="-107" charset="0"/>
                <a:cs typeface="Geneva" pitchFamily="-107" charset="0"/>
              </a:rPr>
              <a:t>San Diego, California, USA, in conjunction with IEEE 802.16 Session #65 &lt;http://ieee802.org/16/meetings/mtg65&gt;. </a:t>
            </a:r>
          </a:p>
          <a:p>
            <a:r>
              <a:rPr lang="en-US" sz="2400" dirty="0" smtClean="0">
                <a:ea typeface="Geneva" pitchFamily="-107" charset="0"/>
                <a:cs typeface="Geneva" pitchFamily="-107" charset="0"/>
              </a:rPr>
              <a:t>Overview of the proposal</a:t>
            </a:r>
          </a:p>
          <a:p>
            <a:r>
              <a:rPr lang="en-US" sz="2400" dirty="0" smtClean="0">
                <a:ea typeface="Geneva" pitchFamily="-107" charset="0"/>
                <a:cs typeface="Geneva" pitchFamily="-107" charset="0"/>
              </a:rPr>
              <a:t>Update regarding current status of the 802.16m draft </a:t>
            </a:r>
          </a:p>
          <a:p>
            <a:r>
              <a:rPr lang="en-US" sz="2400" dirty="0" smtClean="0">
                <a:ea typeface="Geneva" pitchFamily="-107" charset="0"/>
                <a:cs typeface="Geneva" pitchFamily="-107" charset="0"/>
              </a:rPr>
              <a:t>Opportunity for independent evaluation groups to exchange views among each other and with members of the IEEE 802.16 Working Group.</a:t>
            </a:r>
          </a:p>
          <a:p>
            <a:r>
              <a:rPr lang="en-US" sz="2400" dirty="0" smtClean="0">
                <a:ea typeface="Geneva" pitchFamily="-107" charset="0"/>
                <a:cs typeface="Geneva" pitchFamily="-107" charset="0"/>
              </a:rPr>
              <a:t>See &lt;http://</a:t>
            </a:r>
            <a:r>
              <a:rPr lang="en-US" sz="2400" dirty="0" err="1" smtClean="0">
                <a:ea typeface="Geneva" pitchFamily="-107" charset="0"/>
                <a:cs typeface="Geneva" pitchFamily="-107" charset="0"/>
              </a:rPr>
              <a:t>WirelessMAN.org/imt</a:t>
            </a:r>
            <a:r>
              <a:rPr lang="en-US" sz="2400" dirty="0" smtClean="0">
                <a:ea typeface="Geneva" pitchFamily="-107" charset="0"/>
                <a:cs typeface="Geneva" pitchFamily="-107" charset="0"/>
              </a:rPr>
              <a:t>-adv&gt;</a:t>
            </a:r>
          </a:p>
          <a:p>
            <a:pPr>
              <a:buNone/>
            </a:pPr>
            <a:endParaRPr lang="en-US" sz="2400" dirty="0" smtClean="0">
              <a:ea typeface="Geneva" pitchFamily="-107" charset="0"/>
              <a:cs typeface="Geneva" pitchFamily="-107"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ea typeface="Geneva" pitchFamily="-107" charset="0"/>
                <a:cs typeface="Geneva" pitchFamily="-107" charset="0"/>
              </a:rPr>
              <a:t>Conclusion</a:t>
            </a:r>
          </a:p>
        </p:txBody>
      </p:sp>
      <p:sp>
        <p:nvSpPr>
          <p:cNvPr id="52227" name="Content Placeholder 2"/>
          <p:cNvSpPr>
            <a:spLocks noGrp="1"/>
          </p:cNvSpPr>
          <p:nvPr>
            <p:ph idx="1"/>
          </p:nvPr>
        </p:nvSpPr>
        <p:spPr>
          <a:xfrm>
            <a:off x="457200" y="1219200"/>
            <a:ext cx="8229600" cy="5105400"/>
          </a:xfrm>
        </p:spPr>
        <p:txBody>
          <a:bodyPr/>
          <a:lstStyle/>
          <a:p>
            <a:r>
              <a:rPr lang="en-US" sz="2400" dirty="0" smtClean="0">
                <a:ea typeface="Geneva" pitchFamily="-107" charset="0"/>
                <a:cs typeface="Geneva" pitchFamily="-107" charset="0"/>
              </a:rPr>
              <a:t>The IEEE 802.16 </a:t>
            </a:r>
            <a:r>
              <a:rPr lang="en-US" sz="2400" dirty="0" err="1" smtClean="0">
                <a:ea typeface="Geneva" pitchFamily="-107" charset="0"/>
                <a:cs typeface="Geneva" pitchFamily="-107" charset="0"/>
              </a:rPr>
              <a:t>WirelessMAN</a:t>
            </a:r>
            <a:r>
              <a:rPr lang="en-US" sz="2400" dirty="0" smtClean="0">
                <a:ea typeface="Geneva" pitchFamily="-107" charset="0"/>
                <a:cs typeface="Geneva" pitchFamily="-107" charset="0"/>
              </a:rPr>
              <a:t> standard has been evolving for 10 years to bring the latest technology to the marketplace.</a:t>
            </a:r>
          </a:p>
          <a:p>
            <a:r>
              <a:rPr lang="en-US" sz="2400" dirty="0" smtClean="0">
                <a:ea typeface="Geneva" pitchFamily="-107" charset="0"/>
                <a:cs typeface="Geneva" pitchFamily="-107" charset="0"/>
              </a:rPr>
              <a:t>IEEE follows an open, worldwide development process.</a:t>
            </a:r>
          </a:p>
          <a:p>
            <a:r>
              <a:rPr lang="en-US" sz="2400" dirty="0" smtClean="0">
                <a:ea typeface="Geneva" pitchFamily="-107" charset="0"/>
                <a:cs typeface="Geneva" pitchFamily="-107" charset="0"/>
              </a:rPr>
              <a:t>IEEE has submitted a complete IMT-Advanced candidate RIT, based on IEEE Std 802.16, including documentation demonstrating that it meets the requirements of Step 3 in all four test environments. </a:t>
            </a:r>
          </a:p>
          <a:p>
            <a:r>
              <a:rPr lang="en-US" sz="2400" dirty="0" smtClean="0">
                <a:ea typeface="Geneva" pitchFamily="-107" charset="0"/>
                <a:cs typeface="Geneva" pitchFamily="-107" charset="0"/>
              </a:rPr>
              <a:t>IEEE looks forward to international cooperation for the success of new ICT access opportunities for all.</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ea typeface="Geneva" pitchFamily="-107" charset="0"/>
                <a:cs typeface="Geneva" pitchFamily="-107" charset="0"/>
              </a:rPr>
              <a:t>Resources</a:t>
            </a:r>
          </a:p>
        </p:txBody>
      </p:sp>
      <p:sp>
        <p:nvSpPr>
          <p:cNvPr id="53251" name="Content Placeholder 2"/>
          <p:cNvSpPr>
            <a:spLocks noGrp="1"/>
          </p:cNvSpPr>
          <p:nvPr>
            <p:ph idx="1"/>
          </p:nvPr>
        </p:nvSpPr>
        <p:spPr/>
        <p:txBody>
          <a:bodyPr/>
          <a:lstStyle/>
          <a:p>
            <a:pPr marL="279400" eaLnBrk="1" hangingPunct="1"/>
            <a:r>
              <a:rPr lang="en-US" dirty="0" smtClean="0">
                <a:ea typeface="Geneva" pitchFamily="-107" charset="0"/>
                <a:cs typeface="Geneva" pitchFamily="-107" charset="0"/>
              </a:rPr>
              <a:t>IEEE 802.16 web site</a:t>
            </a:r>
          </a:p>
          <a:p>
            <a:pPr marL="617538" lvl="1" eaLnBrk="1" hangingPunct="1"/>
            <a:r>
              <a:rPr lang="en-US" dirty="0" smtClean="0">
                <a:ea typeface="Geneva" pitchFamily="-107" charset="0"/>
                <a:cs typeface="Geneva" pitchFamily="-107" charset="0"/>
                <a:hlinkClick r:id="rId2"/>
              </a:rPr>
              <a:t>http://WirelessMAN.org</a:t>
            </a:r>
            <a:endParaRPr lang="en-US" dirty="0" smtClean="0">
              <a:ea typeface="Geneva" pitchFamily="-107" charset="0"/>
              <a:cs typeface="Geneva" pitchFamily="-107" charset="0"/>
            </a:endParaRPr>
          </a:p>
          <a:p>
            <a:pPr marL="617538" lvl="1" eaLnBrk="1" hangingPunct="1">
              <a:buFont typeface="Arial" pitchFamily="-107" charset="0"/>
              <a:buNone/>
            </a:pPr>
            <a:endParaRPr lang="en-US" dirty="0" smtClean="0">
              <a:ea typeface="Geneva" pitchFamily="-107" charset="0"/>
              <a:cs typeface="Geneva" pitchFamily="-107" charset="0"/>
            </a:endParaRPr>
          </a:p>
          <a:p>
            <a:pPr marL="279400" eaLnBrk="1" hangingPunct="1"/>
            <a:r>
              <a:rPr lang="en-US" dirty="0" smtClean="0">
                <a:ea typeface="Geneva" pitchFamily="-107" charset="0"/>
                <a:cs typeface="Geneva" pitchFamily="-107" charset="0"/>
              </a:rPr>
              <a:t>IEEE 802.16 IMT-Advanced web page</a:t>
            </a:r>
          </a:p>
          <a:p>
            <a:pPr marL="617538" lvl="1" eaLnBrk="1" hangingPunct="1"/>
            <a:r>
              <a:rPr lang="en-US" dirty="0" smtClean="0">
                <a:ea typeface="Geneva" pitchFamily="-107" charset="0"/>
                <a:cs typeface="Geneva" pitchFamily="-107" charset="0"/>
                <a:hlinkClick r:id="rId3"/>
              </a:rPr>
              <a:t>http://</a:t>
            </a:r>
            <a:r>
              <a:rPr lang="en-US" dirty="0" err="1" smtClean="0">
                <a:ea typeface="Geneva" pitchFamily="-107" charset="0"/>
                <a:cs typeface="Geneva" pitchFamily="-107" charset="0"/>
                <a:hlinkClick r:id="rId3"/>
              </a:rPr>
              <a:t>WirelessMAN.org/imt</a:t>
            </a:r>
            <a:r>
              <a:rPr lang="en-US" dirty="0" smtClean="0">
                <a:ea typeface="Geneva" pitchFamily="-107" charset="0"/>
                <a:cs typeface="Geneva" pitchFamily="-107" charset="0"/>
                <a:hlinkClick r:id="rId3"/>
              </a:rPr>
              <a:t>-adv</a:t>
            </a:r>
            <a:endParaRPr lang="en-US" dirty="0" smtClean="0">
              <a:ea typeface="Geneva" pitchFamily="-107" charset="0"/>
              <a:cs typeface="Geneva" pitchFamily="-107" charset="0"/>
            </a:endParaRPr>
          </a:p>
          <a:p>
            <a:pPr marL="617538" lvl="1" eaLnBrk="1" hangingPunct="1">
              <a:buFont typeface="Arial" pitchFamily="-107" charset="0"/>
              <a:buNone/>
            </a:pPr>
            <a:endParaRPr lang="en-US" dirty="0" smtClean="0">
              <a:ea typeface="Geneva" pitchFamily="-107" charset="0"/>
              <a:cs typeface="Geneva" pitchFamily="-107" charset="0"/>
            </a:endParaRPr>
          </a:p>
          <a:p>
            <a:pPr marL="279400">
              <a:buFont typeface="Arial" pitchFamily="-107" charset="0"/>
              <a:buNone/>
            </a:pPr>
            <a:endParaRPr lang="en-US" dirty="0">
              <a:ea typeface="Geneva" pitchFamily="-107" charset="0"/>
              <a:cs typeface="Geneva" pitchFamily="-107"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dirty="0" smtClean="0">
                <a:ea typeface="Geneva" pitchFamily="-107" charset="0"/>
                <a:cs typeface="Geneva" pitchFamily="-107" charset="0"/>
              </a:rPr>
              <a:t>Supporting Slides</a:t>
            </a:r>
          </a:p>
        </p:txBody>
      </p:sp>
      <p:sp>
        <p:nvSpPr>
          <p:cNvPr id="52227" name="Content Placeholder 2"/>
          <p:cNvSpPr>
            <a:spLocks noGrp="1"/>
          </p:cNvSpPr>
          <p:nvPr>
            <p:ph idx="1"/>
          </p:nvPr>
        </p:nvSpPr>
        <p:spPr>
          <a:xfrm>
            <a:off x="457200" y="1219200"/>
            <a:ext cx="8229600" cy="5105400"/>
          </a:xfrm>
        </p:spPr>
        <p:txBody>
          <a:bodyPr/>
          <a:lstStyle/>
          <a:p>
            <a:r>
              <a:rPr lang="en-US" sz="2400" dirty="0" smtClean="0">
                <a:ea typeface="Geneva" pitchFamily="-107" charset="0"/>
                <a:cs typeface="Geneva" pitchFamily="-107" charset="0"/>
              </a:rPr>
              <a:t>Details of IEEE 802.16m project development and status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2"/>
          <p:cNvSpPr>
            <a:spLocks noGrp="1"/>
          </p:cNvSpPr>
          <p:nvPr>
            <p:ph type="title"/>
          </p:nvPr>
        </p:nvSpPr>
        <p:spPr/>
        <p:txBody>
          <a:bodyPr/>
          <a:lstStyle/>
          <a:p>
            <a:r>
              <a:rPr lang="en-US" dirty="0" smtClean="0"/>
              <a:t>Advanced Interference Mitigation</a:t>
            </a:r>
            <a:br>
              <a:rPr lang="en-US" dirty="0" smtClean="0"/>
            </a:br>
            <a:endParaRPr lang="en-US" dirty="0"/>
          </a:p>
        </p:txBody>
      </p:sp>
      <p:sp>
        <p:nvSpPr>
          <p:cNvPr id="5" name="Content Placeholder 4"/>
          <p:cNvSpPr>
            <a:spLocks noGrp="1"/>
          </p:cNvSpPr>
          <p:nvPr>
            <p:ph idx="1"/>
          </p:nvPr>
        </p:nvSpPr>
        <p:spPr>
          <a:xfrm>
            <a:off x="457200" y="1066800"/>
            <a:ext cx="4724400" cy="5059363"/>
          </a:xfrm>
          <a:gradFill>
            <a:gsLst>
              <a:gs pos="0">
                <a:schemeClr val="accent6">
                  <a:lumMod val="40000"/>
                  <a:lumOff val="60000"/>
                </a:schemeClr>
              </a:gs>
              <a:gs pos="50000">
                <a:schemeClr val="accent1">
                  <a:tint val="44500"/>
                  <a:satMod val="160000"/>
                </a:schemeClr>
              </a:gs>
              <a:gs pos="100000">
                <a:schemeClr val="accent1">
                  <a:tint val="23500"/>
                  <a:satMod val="160000"/>
                </a:schemeClr>
              </a:gs>
            </a:gsLst>
            <a:lin ang="5400000" scaled="0"/>
          </a:gradFill>
        </p:spPr>
        <p:txBody>
          <a:bodyPr/>
          <a:lstStyle/>
          <a:p>
            <a:pPr marL="0" lvl="1" indent="3175">
              <a:buFontTx/>
              <a:buNone/>
            </a:pPr>
            <a:r>
              <a:rPr lang="en-US" altLang="ja-JP" sz="1200" b="1" dirty="0">
                <a:latin typeface="Verdana" pitchFamily="-107" charset="0"/>
                <a:ea typeface="Arial" pitchFamily="-107" charset="0"/>
                <a:cs typeface="Arial" pitchFamily="-107" charset="0"/>
              </a:rPr>
              <a:t>802.16m provides</a:t>
            </a:r>
          </a:p>
          <a:p>
            <a:pPr marL="0" lvl="1" indent="3175">
              <a:buFont typeface="Wingdings" pitchFamily="-107" charset="2"/>
              <a:buChar char="§"/>
            </a:pPr>
            <a:r>
              <a:rPr lang="en-US" altLang="ja-JP" sz="1200" b="1" dirty="0">
                <a:latin typeface="Verdana" pitchFamily="-107" charset="0"/>
                <a:ea typeface="Arial" pitchFamily="-107" charset="0"/>
                <a:cs typeface="Arial" pitchFamily="-107" charset="0"/>
              </a:rPr>
              <a:t> Interference-aware BS co-ordination:</a:t>
            </a:r>
            <a:endParaRPr lang="en-US" altLang="ja-JP" sz="1200" dirty="0">
              <a:latin typeface="Verdana" pitchFamily="-107" charset="0"/>
              <a:ea typeface="Arial" pitchFamily="-107" charset="0"/>
              <a:cs typeface="Arial" pitchFamily="-107" charset="0"/>
            </a:endParaRPr>
          </a:p>
          <a:p>
            <a:pPr marL="0" lvl="1" indent="3175">
              <a:buFontTx/>
              <a:buNone/>
            </a:pPr>
            <a:r>
              <a:rPr lang="en-US" altLang="ja-JP" sz="1200" dirty="0">
                <a:latin typeface="Verdana" pitchFamily="-107" charset="0"/>
                <a:ea typeface="Arial" pitchFamily="-107" charset="0"/>
                <a:cs typeface="Arial" pitchFamily="-107" charset="0"/>
              </a:rPr>
              <a:t>BS exchange information across network backbone to manage radio resources such that inter-cell interference is minimized</a:t>
            </a:r>
          </a:p>
          <a:p>
            <a:pPr marL="0" lvl="1" indent="3175">
              <a:buFont typeface="Wingdings" pitchFamily="-107" charset="2"/>
              <a:buChar char="§"/>
            </a:pPr>
            <a:r>
              <a:rPr lang="en-US" altLang="ja-JP" sz="1200" b="1" dirty="0">
                <a:latin typeface="Verdana" pitchFamily="-107" charset="0"/>
                <a:ea typeface="Arial" pitchFamily="-107" charset="0"/>
                <a:cs typeface="Arial" pitchFamily="-107" charset="0"/>
              </a:rPr>
              <a:t> Fractional frequency reuse:</a:t>
            </a:r>
            <a:endParaRPr lang="en-US" altLang="ja-JP" sz="1200" dirty="0">
              <a:latin typeface="Verdana" pitchFamily="-107" charset="0"/>
              <a:ea typeface="Arial" pitchFamily="-107" charset="0"/>
              <a:cs typeface="Arial" pitchFamily="-107" charset="0"/>
            </a:endParaRPr>
          </a:p>
          <a:p>
            <a:pPr marL="0" lvl="1" indent="3175">
              <a:buFontTx/>
              <a:buNone/>
            </a:pPr>
            <a:r>
              <a:rPr lang="en-US" altLang="ja-JP" sz="1200" dirty="0">
                <a:latin typeface="Verdana" pitchFamily="-107" charset="0"/>
                <a:ea typeface="Arial" pitchFamily="-107" charset="0"/>
                <a:cs typeface="Arial" pitchFamily="-107" charset="0"/>
              </a:rPr>
              <a:t>Multiple reuse settings possible within a cell to improve cell edge capacity and/or average cell capacity. Ex. cell-edge users are assigned reuse 3, while cell-center users benefit from reuse 1</a:t>
            </a:r>
          </a:p>
          <a:p>
            <a:pPr marL="0" lvl="1" indent="3175">
              <a:buFont typeface="Wingdings" pitchFamily="-107" charset="2"/>
              <a:buChar char="§"/>
            </a:pPr>
            <a:r>
              <a:rPr lang="en-US" altLang="ja-JP" sz="1200" b="1" dirty="0">
                <a:latin typeface="Verdana" pitchFamily="-107" charset="0"/>
                <a:ea typeface="Arial" pitchFamily="-107" charset="0"/>
                <a:cs typeface="Arial" pitchFamily="-107" charset="0"/>
              </a:rPr>
              <a:t> Interference aware scheduling:</a:t>
            </a:r>
            <a:endParaRPr lang="en-US" altLang="ja-JP" sz="1200" dirty="0">
              <a:latin typeface="Verdana" pitchFamily="-107" charset="0"/>
              <a:ea typeface="Arial" pitchFamily="-107" charset="0"/>
              <a:cs typeface="Arial" pitchFamily="-107" charset="0"/>
            </a:endParaRPr>
          </a:p>
          <a:p>
            <a:pPr marL="0" lvl="1" indent="3175">
              <a:buFontTx/>
              <a:buNone/>
            </a:pPr>
            <a:r>
              <a:rPr lang="en-US" altLang="ja-JP" sz="1200" dirty="0">
                <a:latin typeface="Verdana" pitchFamily="-107" charset="0"/>
                <a:ea typeface="Arial" pitchFamily="-107" charset="0"/>
                <a:cs typeface="Arial" pitchFamily="-107" charset="0"/>
              </a:rPr>
              <a:t>Scheduler allocates resources based on interference aware CQI metrics</a:t>
            </a:r>
          </a:p>
          <a:p>
            <a:pPr marL="0" lvl="1" indent="3175">
              <a:buFont typeface="Wingdings" pitchFamily="-107" charset="2"/>
              <a:buChar char="§"/>
            </a:pPr>
            <a:r>
              <a:rPr lang="en-US" altLang="ja-JP" sz="1200" b="1" dirty="0">
                <a:latin typeface="Verdana" pitchFamily="-107" charset="0"/>
                <a:ea typeface="Arial" pitchFamily="-107" charset="0"/>
                <a:cs typeface="Arial" pitchFamily="-107" charset="0"/>
              </a:rPr>
              <a:t> Uplink power control:</a:t>
            </a:r>
            <a:endParaRPr lang="en-US" altLang="ja-JP" sz="1200" dirty="0">
              <a:latin typeface="Verdana" pitchFamily="-107" charset="0"/>
              <a:ea typeface="Arial" pitchFamily="-107" charset="0"/>
              <a:cs typeface="Arial" pitchFamily="-107" charset="0"/>
            </a:endParaRPr>
          </a:p>
          <a:p>
            <a:pPr marL="0" lvl="2" indent="3175">
              <a:buFontTx/>
              <a:buNone/>
            </a:pPr>
            <a:r>
              <a:rPr lang="en-US" altLang="ja-JP" sz="1200" dirty="0">
                <a:latin typeface="Verdana" pitchFamily="-107" charset="0"/>
                <a:ea typeface="Arial" pitchFamily="-107" charset="0"/>
                <a:cs typeface="Arial" pitchFamily="-107" charset="0"/>
              </a:rPr>
              <a:t>Subscribers adjust transmit power based on interference caused to other cells </a:t>
            </a:r>
          </a:p>
          <a:p>
            <a:pPr marL="0" lvl="1" indent="3175">
              <a:buFont typeface="Wingdings" pitchFamily="-107" charset="2"/>
              <a:buChar char="§"/>
            </a:pPr>
            <a:r>
              <a:rPr lang="en-US" altLang="ja-JP" sz="1200" b="1" dirty="0">
                <a:latin typeface="Verdana" pitchFamily="-107" charset="0"/>
                <a:ea typeface="Arial" pitchFamily="-107" charset="0"/>
                <a:cs typeface="Arial" pitchFamily="-107" charset="0"/>
              </a:rPr>
              <a:t> Interference randomization:</a:t>
            </a:r>
          </a:p>
          <a:p>
            <a:pPr marL="0" lvl="2" indent="3175">
              <a:buFontTx/>
              <a:buNone/>
            </a:pPr>
            <a:r>
              <a:rPr lang="en-US" altLang="ja-JP" sz="1200" dirty="0">
                <a:latin typeface="Verdana" pitchFamily="-107" charset="0"/>
                <a:ea typeface="Arial" pitchFamily="-107" charset="0"/>
                <a:cs typeface="Arial" pitchFamily="-107" charset="0"/>
              </a:rPr>
              <a:t>Transmitted signal is randomly spread the across entire frequency band such that aggregate interference from multiple transmitters on the average looks like Gaussian white noise </a:t>
            </a:r>
          </a:p>
          <a:p>
            <a:pPr marL="0" lvl="1" indent="3175">
              <a:buFont typeface="Wingdings" pitchFamily="-107" charset="2"/>
              <a:buChar char="§"/>
            </a:pPr>
            <a:r>
              <a:rPr lang="en-US" altLang="ja-JP" sz="1200" b="1" dirty="0">
                <a:latin typeface="Verdana" pitchFamily="-107" charset="0"/>
                <a:ea typeface="Arial" pitchFamily="-107" charset="0"/>
                <a:cs typeface="Arial" pitchFamily="-107" charset="0"/>
              </a:rPr>
              <a:t> TX </a:t>
            </a:r>
            <a:r>
              <a:rPr lang="en-US" altLang="ja-JP" sz="1200" b="1" dirty="0" err="1">
                <a:latin typeface="Verdana" pitchFamily="-107" charset="0"/>
                <a:ea typeface="Arial" pitchFamily="-107" charset="0"/>
                <a:cs typeface="Arial" pitchFamily="-107" charset="0"/>
              </a:rPr>
              <a:t>Beamforming</a:t>
            </a:r>
            <a:r>
              <a:rPr lang="en-US" altLang="ja-JP" sz="1200" b="1" dirty="0">
                <a:latin typeface="Verdana" pitchFamily="-107" charset="0"/>
                <a:ea typeface="Arial" pitchFamily="-107" charset="0"/>
                <a:cs typeface="Arial" pitchFamily="-107" charset="0"/>
              </a:rPr>
              <a:t>:</a:t>
            </a:r>
            <a:r>
              <a:rPr lang="en-US" altLang="ja-JP" sz="1200" dirty="0">
                <a:latin typeface="Verdana" pitchFamily="-107" charset="0"/>
                <a:ea typeface="Arial" pitchFamily="-107" charset="0"/>
                <a:cs typeface="Arial" pitchFamily="-107" charset="0"/>
              </a:rPr>
              <a:t> </a:t>
            </a:r>
          </a:p>
          <a:p>
            <a:pPr marL="0" lvl="2" indent="3175">
              <a:buFontTx/>
              <a:buNone/>
            </a:pPr>
            <a:r>
              <a:rPr lang="en-US" altLang="ja-JP" sz="1200" dirty="0">
                <a:latin typeface="Verdana" pitchFamily="-107" charset="0"/>
                <a:ea typeface="Arial" pitchFamily="-107" charset="0"/>
                <a:cs typeface="Arial" pitchFamily="-107" charset="0"/>
              </a:rPr>
              <a:t>Transmitter forms spatial beams &amp; nulls to improve SINR particularly for cell-edge users</a:t>
            </a:r>
          </a:p>
        </p:txBody>
      </p:sp>
      <p:graphicFrame>
        <p:nvGraphicFramePr>
          <p:cNvPr id="8194" name="Object 2"/>
          <p:cNvGraphicFramePr>
            <a:graphicFrameLocks noChangeAspect="1"/>
          </p:cNvGraphicFramePr>
          <p:nvPr/>
        </p:nvGraphicFramePr>
        <p:xfrm>
          <a:off x="5262563" y="3273425"/>
          <a:ext cx="2727325" cy="3005138"/>
        </p:xfrm>
        <a:graphic>
          <a:graphicData uri="http://schemas.openxmlformats.org/presentationml/2006/ole">
            <p:oleObj spid="_x0000_s195586" name="Visio" r:id="rId3" imgW="4778883" imgH="5633517" progId="Visio.Drawing.11">
              <p:embed/>
            </p:oleObj>
          </a:graphicData>
        </a:graphic>
      </p:graphicFrame>
      <p:grpSp>
        <p:nvGrpSpPr>
          <p:cNvPr id="2" name="Group 2"/>
          <p:cNvGrpSpPr>
            <a:grpSpLocks/>
          </p:cNvGrpSpPr>
          <p:nvPr/>
        </p:nvGrpSpPr>
        <p:grpSpPr bwMode="auto">
          <a:xfrm>
            <a:off x="4713288" y="1022350"/>
            <a:ext cx="4191000" cy="1797050"/>
            <a:chOff x="528" y="1057"/>
            <a:chExt cx="4896" cy="1919"/>
          </a:xfrm>
        </p:grpSpPr>
        <p:sp>
          <p:nvSpPr>
            <p:cNvPr id="8203" name="Oval 3"/>
            <p:cNvSpPr>
              <a:spLocks noChangeArrowheads="1"/>
            </p:cNvSpPr>
            <p:nvPr/>
          </p:nvSpPr>
          <p:spPr bwMode="auto">
            <a:xfrm rot="180000">
              <a:off x="1008" y="1776"/>
              <a:ext cx="2448" cy="1200"/>
            </a:xfrm>
            <a:prstGeom prst="ellipse">
              <a:avLst/>
            </a:prstGeom>
            <a:gradFill rotWithShape="1">
              <a:gsLst>
                <a:gs pos="0">
                  <a:srgbClr val="C957B3"/>
                </a:gs>
                <a:gs pos="100000">
                  <a:srgbClr val="E5A9DC"/>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sz="700">
                <a:cs typeface="Arial" pitchFamily="-107" charset="0"/>
              </a:endParaRPr>
            </a:p>
          </p:txBody>
        </p:sp>
        <p:pic>
          <p:nvPicPr>
            <p:cNvPr id="8204" name="Picture 4"/>
            <p:cNvPicPr>
              <a:picLocks noChangeAspect="1" noChangeArrowheads="1"/>
            </p:cNvPicPr>
            <p:nvPr/>
          </p:nvPicPr>
          <p:blipFill>
            <a:blip r:embed="rId4"/>
            <a:srcRect/>
            <a:stretch>
              <a:fillRect/>
            </a:stretch>
          </p:blipFill>
          <p:spPr bwMode="auto">
            <a:xfrm>
              <a:off x="2064" y="1968"/>
              <a:ext cx="192" cy="505"/>
            </a:xfrm>
            <a:prstGeom prst="rect">
              <a:avLst/>
            </a:prstGeom>
            <a:noFill/>
            <a:ln w="9525">
              <a:noFill/>
              <a:miter lim="800000"/>
              <a:headEnd/>
              <a:tailEnd/>
            </a:ln>
          </p:spPr>
        </p:pic>
        <p:sp>
          <p:nvSpPr>
            <p:cNvPr id="8205" name="Oval 5"/>
            <p:cNvSpPr>
              <a:spLocks noChangeArrowheads="1"/>
            </p:cNvSpPr>
            <p:nvPr/>
          </p:nvSpPr>
          <p:spPr bwMode="auto">
            <a:xfrm>
              <a:off x="2976" y="1824"/>
              <a:ext cx="2448" cy="1152"/>
            </a:xfrm>
            <a:prstGeom prst="ellipse">
              <a:avLst/>
            </a:prstGeom>
            <a:gradFill rotWithShape="1">
              <a:gsLst>
                <a:gs pos="0">
                  <a:srgbClr val="B8CAD0">
                    <a:alpha val="0"/>
                  </a:srgbClr>
                </a:gs>
                <a:gs pos="100000">
                  <a:srgbClr val="9FAEB3"/>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sz="700">
                <a:cs typeface="Arial" pitchFamily="-107" charset="0"/>
              </a:endParaRPr>
            </a:p>
          </p:txBody>
        </p:sp>
        <p:pic>
          <p:nvPicPr>
            <p:cNvPr id="8206" name="Picture 6"/>
            <p:cNvPicPr>
              <a:picLocks noChangeAspect="1" noChangeArrowheads="1"/>
            </p:cNvPicPr>
            <p:nvPr/>
          </p:nvPicPr>
          <p:blipFill>
            <a:blip r:embed="rId5"/>
            <a:srcRect/>
            <a:stretch>
              <a:fillRect/>
            </a:stretch>
          </p:blipFill>
          <p:spPr bwMode="auto">
            <a:xfrm>
              <a:off x="4128" y="1968"/>
              <a:ext cx="192" cy="505"/>
            </a:xfrm>
            <a:prstGeom prst="rect">
              <a:avLst/>
            </a:prstGeom>
            <a:noFill/>
            <a:ln w="9525">
              <a:noFill/>
              <a:miter lim="800000"/>
              <a:headEnd/>
              <a:tailEnd/>
            </a:ln>
          </p:spPr>
        </p:pic>
        <p:pic>
          <p:nvPicPr>
            <p:cNvPr id="8207" name="Picture 7" descr="Treo-650">
              <a:hlinkClick r:id="rId6"/>
            </p:cNvPr>
            <p:cNvPicPr>
              <a:picLocks noChangeAspect="1" noChangeArrowheads="1"/>
            </p:cNvPicPr>
            <p:nvPr/>
          </p:nvPicPr>
          <p:blipFill>
            <a:blip r:embed="rId7"/>
            <a:srcRect/>
            <a:stretch>
              <a:fillRect/>
            </a:stretch>
          </p:blipFill>
          <p:spPr bwMode="auto">
            <a:xfrm>
              <a:off x="3168" y="2400"/>
              <a:ext cx="96" cy="159"/>
            </a:xfrm>
            <a:prstGeom prst="rect">
              <a:avLst/>
            </a:prstGeom>
            <a:noFill/>
            <a:ln w="9525">
              <a:noFill/>
              <a:miter lim="800000"/>
              <a:headEnd/>
              <a:tailEnd/>
            </a:ln>
          </p:spPr>
        </p:pic>
        <p:pic>
          <p:nvPicPr>
            <p:cNvPr id="8208" name="Picture 8" descr="Treo-650">
              <a:hlinkClick r:id="rId6"/>
            </p:cNvPr>
            <p:cNvPicPr>
              <a:picLocks noChangeAspect="1" noChangeArrowheads="1"/>
            </p:cNvPicPr>
            <p:nvPr/>
          </p:nvPicPr>
          <p:blipFill>
            <a:blip r:embed="rId7"/>
            <a:srcRect/>
            <a:stretch>
              <a:fillRect/>
            </a:stretch>
          </p:blipFill>
          <p:spPr bwMode="auto">
            <a:xfrm>
              <a:off x="3024" y="2064"/>
              <a:ext cx="96" cy="159"/>
            </a:xfrm>
            <a:prstGeom prst="rect">
              <a:avLst/>
            </a:prstGeom>
            <a:noFill/>
            <a:ln w="9525">
              <a:noFill/>
              <a:miter lim="800000"/>
              <a:headEnd/>
              <a:tailEnd/>
            </a:ln>
          </p:spPr>
        </p:pic>
        <p:sp>
          <p:nvSpPr>
            <p:cNvPr id="8209" name="Rectangle 9"/>
            <p:cNvSpPr>
              <a:spLocks noChangeArrowheads="1"/>
            </p:cNvSpPr>
            <p:nvPr/>
          </p:nvSpPr>
          <p:spPr bwMode="auto">
            <a:xfrm>
              <a:off x="2016" y="2488"/>
              <a:ext cx="280" cy="187"/>
            </a:xfrm>
            <a:prstGeom prst="rect">
              <a:avLst/>
            </a:prstGeom>
            <a:solidFill>
              <a:schemeClr val="folHlink"/>
            </a:solidFill>
            <a:ln w="9525">
              <a:noFill/>
              <a:miter lim="800000"/>
              <a:headEnd/>
              <a:tailEnd/>
            </a:ln>
          </p:spPr>
          <p:txBody>
            <a:bodyPr wrap="none" anchor="ctr">
              <a:prstTxWarp prst="textNoShape">
                <a:avLst/>
              </a:prstTxWarp>
            </a:bodyPr>
            <a:lstStyle/>
            <a:p>
              <a:pPr eaLnBrk="1" hangingPunct="1"/>
              <a:r>
                <a:rPr lang="en-US" altLang="ja-JP" sz="800" b="1">
                  <a:cs typeface="Arial" pitchFamily="-107" charset="0"/>
                </a:rPr>
                <a:t>BS1</a:t>
              </a:r>
            </a:p>
          </p:txBody>
        </p:sp>
        <p:sp>
          <p:nvSpPr>
            <p:cNvPr id="8210" name="Rectangle 10"/>
            <p:cNvSpPr>
              <a:spLocks noChangeArrowheads="1"/>
            </p:cNvSpPr>
            <p:nvPr/>
          </p:nvSpPr>
          <p:spPr bwMode="auto">
            <a:xfrm>
              <a:off x="4077" y="2488"/>
              <a:ext cx="279" cy="164"/>
            </a:xfrm>
            <a:prstGeom prst="rect">
              <a:avLst/>
            </a:prstGeom>
            <a:solidFill>
              <a:schemeClr val="folHlink"/>
            </a:solidFill>
            <a:ln w="9525">
              <a:noFill/>
              <a:miter lim="800000"/>
              <a:headEnd/>
              <a:tailEnd/>
            </a:ln>
          </p:spPr>
          <p:txBody>
            <a:bodyPr wrap="none" anchor="ctr">
              <a:prstTxWarp prst="textNoShape">
                <a:avLst/>
              </a:prstTxWarp>
            </a:bodyPr>
            <a:lstStyle/>
            <a:p>
              <a:pPr eaLnBrk="1" hangingPunct="1"/>
              <a:r>
                <a:rPr lang="en-US" altLang="ja-JP" sz="800" b="1">
                  <a:cs typeface="Arial" pitchFamily="-107" charset="0"/>
                </a:rPr>
                <a:t>BS2</a:t>
              </a:r>
            </a:p>
          </p:txBody>
        </p:sp>
        <p:sp>
          <p:nvSpPr>
            <p:cNvPr id="8211" name="AutoShape 11"/>
            <p:cNvSpPr>
              <a:spLocks noChangeArrowheads="1"/>
            </p:cNvSpPr>
            <p:nvPr/>
          </p:nvSpPr>
          <p:spPr bwMode="auto">
            <a:xfrm rot="180000">
              <a:off x="2208" y="2064"/>
              <a:ext cx="816" cy="138"/>
            </a:xfrm>
            <a:prstGeom prst="rightArrow">
              <a:avLst>
                <a:gd name="adj1" fmla="val 50000"/>
                <a:gd name="adj2" fmla="val 147826"/>
              </a:avLst>
            </a:prstGeom>
            <a:solidFill>
              <a:srgbClr val="009900"/>
            </a:solidFill>
            <a:ln w="9525">
              <a:solidFill>
                <a:schemeClr val="tx1"/>
              </a:solidFill>
              <a:miter lim="800000"/>
              <a:headEnd/>
              <a:tailEnd/>
            </a:ln>
          </p:spPr>
          <p:txBody>
            <a:bodyPr wrap="none" anchor="ctr">
              <a:prstTxWarp prst="textNoShape">
                <a:avLst/>
              </a:prstTxWarp>
            </a:bodyPr>
            <a:lstStyle/>
            <a:p>
              <a:endParaRPr lang="ja-JP" sz="700">
                <a:cs typeface="Arial" pitchFamily="-107" charset="0"/>
              </a:endParaRPr>
            </a:p>
          </p:txBody>
        </p:sp>
        <p:sp>
          <p:nvSpPr>
            <p:cNvPr id="8212" name="Rectangle 12"/>
            <p:cNvSpPr>
              <a:spLocks noChangeArrowheads="1"/>
            </p:cNvSpPr>
            <p:nvPr/>
          </p:nvSpPr>
          <p:spPr bwMode="auto">
            <a:xfrm>
              <a:off x="2931" y="2232"/>
              <a:ext cx="280" cy="163"/>
            </a:xfrm>
            <a:prstGeom prst="rect">
              <a:avLst/>
            </a:prstGeom>
            <a:solidFill>
              <a:srgbClr val="F729D0"/>
            </a:solidFill>
            <a:ln w="9525">
              <a:noFill/>
              <a:miter lim="800000"/>
              <a:headEnd/>
              <a:tailEnd/>
            </a:ln>
          </p:spPr>
          <p:txBody>
            <a:bodyPr wrap="none" anchor="ctr">
              <a:prstTxWarp prst="textNoShape">
                <a:avLst/>
              </a:prstTxWarp>
            </a:bodyPr>
            <a:lstStyle/>
            <a:p>
              <a:pPr eaLnBrk="1" hangingPunct="1"/>
              <a:r>
                <a:rPr lang="en-US" altLang="ja-JP" sz="700" b="1">
                  <a:cs typeface="Arial" pitchFamily="-107" charset="0"/>
                </a:rPr>
                <a:t>MS1</a:t>
              </a:r>
            </a:p>
          </p:txBody>
        </p:sp>
        <p:sp>
          <p:nvSpPr>
            <p:cNvPr id="8213" name="Rectangle 13"/>
            <p:cNvSpPr>
              <a:spLocks noChangeArrowheads="1"/>
            </p:cNvSpPr>
            <p:nvPr/>
          </p:nvSpPr>
          <p:spPr bwMode="auto">
            <a:xfrm>
              <a:off x="3120" y="2544"/>
              <a:ext cx="192" cy="144"/>
            </a:xfrm>
            <a:prstGeom prst="rect">
              <a:avLst/>
            </a:prstGeom>
            <a:solidFill>
              <a:schemeClr val="accent2"/>
            </a:solidFill>
            <a:ln w="9525">
              <a:noFill/>
              <a:miter lim="800000"/>
              <a:headEnd/>
              <a:tailEnd/>
            </a:ln>
          </p:spPr>
          <p:txBody>
            <a:bodyPr wrap="none" anchor="ctr">
              <a:prstTxWarp prst="textNoShape">
                <a:avLst/>
              </a:prstTxWarp>
            </a:bodyPr>
            <a:lstStyle/>
            <a:p>
              <a:pPr eaLnBrk="1" hangingPunct="1"/>
              <a:r>
                <a:rPr lang="en-US" altLang="ja-JP" sz="700" b="1">
                  <a:cs typeface="Arial" pitchFamily="-107" charset="0"/>
                </a:rPr>
                <a:t>MS2</a:t>
              </a:r>
            </a:p>
          </p:txBody>
        </p:sp>
        <p:sp>
          <p:nvSpPr>
            <p:cNvPr id="8214" name="AutoShape 14"/>
            <p:cNvSpPr>
              <a:spLocks noChangeArrowheads="1"/>
            </p:cNvSpPr>
            <p:nvPr/>
          </p:nvSpPr>
          <p:spPr bwMode="auto">
            <a:xfrm rot="9240000">
              <a:off x="3264" y="2351"/>
              <a:ext cx="912" cy="127"/>
            </a:xfrm>
            <a:prstGeom prst="rightArrow">
              <a:avLst>
                <a:gd name="adj1" fmla="val 50000"/>
                <a:gd name="adj2" fmla="val 179528"/>
              </a:avLst>
            </a:prstGeom>
            <a:solidFill>
              <a:srgbClr val="009900"/>
            </a:solidFill>
            <a:ln w="9525">
              <a:solidFill>
                <a:schemeClr val="tx1"/>
              </a:solidFill>
              <a:miter lim="800000"/>
              <a:headEnd/>
              <a:tailEnd/>
            </a:ln>
          </p:spPr>
          <p:txBody>
            <a:bodyPr wrap="none" anchor="ctr">
              <a:prstTxWarp prst="textNoShape">
                <a:avLst/>
              </a:prstTxWarp>
            </a:bodyPr>
            <a:lstStyle/>
            <a:p>
              <a:endParaRPr lang="ja-JP" sz="700">
                <a:cs typeface="Arial" pitchFamily="-107" charset="0"/>
              </a:endParaRPr>
            </a:p>
          </p:txBody>
        </p:sp>
        <p:sp>
          <p:nvSpPr>
            <p:cNvPr id="8215" name="AutoShape 15"/>
            <p:cNvSpPr>
              <a:spLocks noChangeArrowheads="1"/>
            </p:cNvSpPr>
            <p:nvPr/>
          </p:nvSpPr>
          <p:spPr bwMode="auto">
            <a:xfrm>
              <a:off x="528" y="1057"/>
              <a:ext cx="1728" cy="527"/>
            </a:xfrm>
            <a:prstGeom prst="wedgeRoundRectCallout">
              <a:avLst>
                <a:gd name="adj1" fmla="val 40338"/>
                <a:gd name="adj2" fmla="val 175259"/>
                <a:gd name="adj3" fmla="val 16667"/>
              </a:avLst>
            </a:prstGeom>
            <a:solidFill>
              <a:srgbClr val="FF6600"/>
            </a:solidFill>
            <a:ln w="9525">
              <a:solidFill>
                <a:schemeClr val="tx1"/>
              </a:solidFill>
              <a:miter lim="800000"/>
              <a:headEnd/>
              <a:tailEnd/>
            </a:ln>
          </p:spPr>
          <p:txBody>
            <a:bodyPr>
              <a:prstTxWarp prst="textNoShape">
                <a:avLst/>
              </a:prstTxWarp>
            </a:bodyPr>
            <a:lstStyle/>
            <a:p>
              <a:pPr eaLnBrk="1" hangingPunct="1"/>
              <a:r>
                <a:rPr lang="en-US" altLang="ja-JP" sz="800">
                  <a:cs typeface="Arial" pitchFamily="-107" charset="0"/>
                </a:rPr>
                <a:t>BS1 forms beam towards MS1 &amp; null towards MS2</a:t>
              </a:r>
            </a:p>
          </p:txBody>
        </p:sp>
        <p:sp>
          <p:nvSpPr>
            <p:cNvPr id="8216" name="Line 16"/>
            <p:cNvSpPr>
              <a:spLocks noChangeShapeType="1"/>
            </p:cNvSpPr>
            <p:nvPr/>
          </p:nvSpPr>
          <p:spPr bwMode="auto">
            <a:xfrm flipH="1">
              <a:off x="3168" y="2160"/>
              <a:ext cx="912" cy="144"/>
            </a:xfrm>
            <a:prstGeom prst="line">
              <a:avLst/>
            </a:prstGeom>
            <a:noFill/>
            <a:ln w="28575">
              <a:solidFill>
                <a:schemeClr val="bg2"/>
              </a:solidFill>
              <a:prstDash val="sysDot"/>
              <a:round/>
              <a:headEnd/>
              <a:tailEnd type="triangle" w="med" len="med"/>
            </a:ln>
          </p:spPr>
          <p:txBody>
            <a:bodyPr wrap="none" anchor="ctr">
              <a:prstTxWarp prst="textNoShape">
                <a:avLst/>
              </a:prstTxWarp>
            </a:bodyPr>
            <a:lstStyle/>
            <a:p>
              <a:endParaRPr lang="en-US"/>
            </a:p>
          </p:txBody>
        </p:sp>
        <p:sp>
          <p:nvSpPr>
            <p:cNvPr id="8217" name="Line 17"/>
            <p:cNvSpPr>
              <a:spLocks noChangeShapeType="1"/>
            </p:cNvSpPr>
            <p:nvPr/>
          </p:nvSpPr>
          <p:spPr bwMode="auto">
            <a:xfrm>
              <a:off x="2256" y="2208"/>
              <a:ext cx="864" cy="384"/>
            </a:xfrm>
            <a:prstGeom prst="line">
              <a:avLst/>
            </a:prstGeom>
            <a:noFill/>
            <a:ln w="28575">
              <a:solidFill>
                <a:schemeClr val="bg2"/>
              </a:solidFill>
              <a:prstDash val="sysDot"/>
              <a:round/>
              <a:headEnd/>
              <a:tailEnd type="triangle" w="med" len="med"/>
            </a:ln>
          </p:spPr>
          <p:txBody>
            <a:bodyPr wrap="none" anchor="ctr">
              <a:prstTxWarp prst="textNoShape">
                <a:avLst/>
              </a:prstTxWarp>
            </a:bodyPr>
            <a:lstStyle/>
            <a:p>
              <a:endParaRPr lang="en-US"/>
            </a:p>
          </p:txBody>
        </p:sp>
        <p:grpSp>
          <p:nvGrpSpPr>
            <p:cNvPr id="3" name="Group 18"/>
            <p:cNvGrpSpPr>
              <a:grpSpLocks noChangeAspect="1"/>
            </p:cNvGrpSpPr>
            <p:nvPr/>
          </p:nvGrpSpPr>
          <p:grpSpPr bwMode="auto">
            <a:xfrm rot="5676844">
              <a:off x="2218" y="1764"/>
              <a:ext cx="412" cy="623"/>
              <a:chOff x="3736" y="2989"/>
              <a:chExt cx="480" cy="995"/>
            </a:xfrm>
          </p:grpSpPr>
          <p:sp>
            <p:nvSpPr>
              <p:cNvPr id="8229" name="Freeform 19"/>
              <p:cNvSpPr>
                <a:spLocks noChangeAspect="1"/>
              </p:cNvSpPr>
              <p:nvPr/>
            </p:nvSpPr>
            <p:spPr bwMode="auto">
              <a:xfrm>
                <a:off x="3882" y="2989"/>
                <a:ext cx="290" cy="945"/>
              </a:xfrm>
              <a:custGeom>
                <a:avLst/>
                <a:gdLst>
                  <a:gd name="T0" fmla="*/ 0 w 581"/>
                  <a:gd name="T1" fmla="*/ 640 h 945"/>
                  <a:gd name="T2" fmla="*/ 0 w 581"/>
                  <a:gd name="T3" fmla="*/ 316 h 945"/>
                  <a:gd name="T4" fmla="*/ 0 w 581"/>
                  <a:gd name="T5" fmla="*/ 88 h 945"/>
                  <a:gd name="T6" fmla="*/ 0 w 581"/>
                  <a:gd name="T7" fmla="*/ 0 h 945"/>
                  <a:gd name="T8" fmla="*/ 0 w 581"/>
                  <a:gd name="T9" fmla="*/ 80 h 945"/>
                  <a:gd name="T10" fmla="*/ 0 w 581"/>
                  <a:gd name="T11" fmla="*/ 302 h 945"/>
                  <a:gd name="T12" fmla="*/ 0 w 581"/>
                  <a:gd name="T13" fmla="*/ 630 h 945"/>
                  <a:gd name="T14" fmla="*/ 0 w 581"/>
                  <a:gd name="T15" fmla="*/ 794 h 945"/>
                  <a:gd name="T16" fmla="*/ 0 w 581"/>
                  <a:gd name="T17" fmla="*/ 901 h 945"/>
                  <a:gd name="T18" fmla="*/ 0 w 581"/>
                  <a:gd name="T19" fmla="*/ 944 h 945"/>
                  <a:gd name="T20" fmla="*/ 0 w 581"/>
                  <a:gd name="T21" fmla="*/ 903 h 945"/>
                  <a:gd name="T22" fmla="*/ 0 w 581"/>
                  <a:gd name="T23" fmla="*/ 786 h 945"/>
                  <a:gd name="T24" fmla="*/ 0 w 581"/>
                  <a:gd name="T25" fmla="*/ 640 h 9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81"/>
                  <a:gd name="T40" fmla="*/ 0 h 945"/>
                  <a:gd name="T41" fmla="*/ 581 w 581"/>
                  <a:gd name="T42" fmla="*/ 945 h 9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81" h="945">
                    <a:moveTo>
                      <a:pt x="485" y="640"/>
                    </a:moveTo>
                    <a:cubicBezTo>
                      <a:pt x="512" y="563"/>
                      <a:pt x="577" y="408"/>
                      <a:pt x="579" y="316"/>
                    </a:cubicBezTo>
                    <a:cubicBezTo>
                      <a:pt x="581" y="224"/>
                      <a:pt x="545" y="140"/>
                      <a:pt x="497" y="88"/>
                    </a:cubicBezTo>
                    <a:cubicBezTo>
                      <a:pt x="449" y="36"/>
                      <a:pt x="355" y="1"/>
                      <a:pt x="287" y="0"/>
                    </a:cubicBezTo>
                    <a:cubicBezTo>
                      <a:pt x="213" y="2"/>
                      <a:pt x="139" y="30"/>
                      <a:pt x="91" y="80"/>
                    </a:cubicBezTo>
                    <a:cubicBezTo>
                      <a:pt x="43" y="130"/>
                      <a:pt x="2" y="210"/>
                      <a:pt x="1" y="302"/>
                    </a:cubicBezTo>
                    <a:cubicBezTo>
                      <a:pt x="0" y="394"/>
                      <a:pt x="59" y="548"/>
                      <a:pt x="87" y="630"/>
                    </a:cubicBezTo>
                    <a:cubicBezTo>
                      <a:pt x="115" y="712"/>
                      <a:pt x="143" y="749"/>
                      <a:pt x="169" y="794"/>
                    </a:cubicBezTo>
                    <a:cubicBezTo>
                      <a:pt x="195" y="839"/>
                      <a:pt x="225" y="876"/>
                      <a:pt x="245" y="901"/>
                    </a:cubicBezTo>
                    <a:cubicBezTo>
                      <a:pt x="265" y="926"/>
                      <a:pt x="275" y="944"/>
                      <a:pt x="289" y="944"/>
                    </a:cubicBezTo>
                    <a:cubicBezTo>
                      <a:pt x="300" y="945"/>
                      <a:pt x="307" y="932"/>
                      <a:pt x="329" y="903"/>
                    </a:cubicBezTo>
                    <a:cubicBezTo>
                      <a:pt x="350" y="877"/>
                      <a:pt x="387" y="830"/>
                      <a:pt x="413" y="786"/>
                    </a:cubicBezTo>
                    <a:cubicBezTo>
                      <a:pt x="439" y="742"/>
                      <a:pt x="470" y="671"/>
                      <a:pt x="485" y="640"/>
                    </a:cubicBezTo>
                    <a:close/>
                  </a:path>
                </a:pathLst>
              </a:custGeom>
              <a:solidFill>
                <a:srgbClr val="99FF66">
                  <a:alpha val="50195"/>
                </a:srgbClr>
              </a:solidFill>
              <a:ln w="12700">
                <a:solidFill>
                  <a:srgbClr val="99FF66"/>
                </a:solidFill>
                <a:round/>
                <a:headEnd type="none" w="sm" len="sm"/>
                <a:tailEnd type="none" w="sm" len="sm"/>
              </a:ln>
            </p:spPr>
            <p:txBody>
              <a:bodyPr wrap="none" anchor="ctr">
                <a:prstTxWarp prst="textNoShape">
                  <a:avLst/>
                </a:prstTxWarp>
              </a:bodyPr>
              <a:lstStyle/>
              <a:p>
                <a:endParaRPr lang="en-US"/>
              </a:p>
            </p:txBody>
          </p:sp>
          <p:sp>
            <p:nvSpPr>
              <p:cNvPr id="8230" name="Freeform 20"/>
              <p:cNvSpPr>
                <a:spLocks noChangeAspect="1"/>
              </p:cNvSpPr>
              <p:nvPr/>
            </p:nvSpPr>
            <p:spPr bwMode="auto">
              <a:xfrm rot="-2769994">
                <a:off x="3867" y="3651"/>
                <a:ext cx="75" cy="337"/>
              </a:xfrm>
              <a:custGeom>
                <a:avLst/>
                <a:gdLst>
                  <a:gd name="T0" fmla="*/ 0 w 581"/>
                  <a:gd name="T1" fmla="*/ 0 h 945"/>
                  <a:gd name="T2" fmla="*/ 0 w 581"/>
                  <a:gd name="T3" fmla="*/ 0 h 945"/>
                  <a:gd name="T4" fmla="*/ 0 w 581"/>
                  <a:gd name="T5" fmla="*/ 0 h 945"/>
                  <a:gd name="T6" fmla="*/ 0 w 581"/>
                  <a:gd name="T7" fmla="*/ 0 h 945"/>
                  <a:gd name="T8" fmla="*/ 0 w 581"/>
                  <a:gd name="T9" fmla="*/ 0 h 945"/>
                  <a:gd name="T10" fmla="*/ 0 w 581"/>
                  <a:gd name="T11" fmla="*/ 0 h 945"/>
                  <a:gd name="T12" fmla="*/ 0 w 581"/>
                  <a:gd name="T13" fmla="*/ 0 h 945"/>
                  <a:gd name="T14" fmla="*/ 0 w 581"/>
                  <a:gd name="T15" fmla="*/ 0 h 945"/>
                  <a:gd name="T16" fmla="*/ 0 w 581"/>
                  <a:gd name="T17" fmla="*/ 0 h 945"/>
                  <a:gd name="T18" fmla="*/ 0 w 581"/>
                  <a:gd name="T19" fmla="*/ 0 h 945"/>
                  <a:gd name="T20" fmla="*/ 0 w 581"/>
                  <a:gd name="T21" fmla="*/ 0 h 945"/>
                  <a:gd name="T22" fmla="*/ 0 w 581"/>
                  <a:gd name="T23" fmla="*/ 0 h 945"/>
                  <a:gd name="T24" fmla="*/ 0 w 581"/>
                  <a:gd name="T25" fmla="*/ 0 h 9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81"/>
                  <a:gd name="T40" fmla="*/ 0 h 945"/>
                  <a:gd name="T41" fmla="*/ 581 w 581"/>
                  <a:gd name="T42" fmla="*/ 945 h 9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81" h="945">
                    <a:moveTo>
                      <a:pt x="485" y="640"/>
                    </a:moveTo>
                    <a:cubicBezTo>
                      <a:pt x="512" y="563"/>
                      <a:pt x="577" y="408"/>
                      <a:pt x="579" y="316"/>
                    </a:cubicBezTo>
                    <a:cubicBezTo>
                      <a:pt x="581" y="224"/>
                      <a:pt x="545" y="140"/>
                      <a:pt x="497" y="88"/>
                    </a:cubicBezTo>
                    <a:cubicBezTo>
                      <a:pt x="449" y="36"/>
                      <a:pt x="355" y="1"/>
                      <a:pt x="287" y="0"/>
                    </a:cubicBezTo>
                    <a:cubicBezTo>
                      <a:pt x="213" y="2"/>
                      <a:pt x="139" y="30"/>
                      <a:pt x="91" y="80"/>
                    </a:cubicBezTo>
                    <a:cubicBezTo>
                      <a:pt x="43" y="130"/>
                      <a:pt x="2" y="210"/>
                      <a:pt x="1" y="302"/>
                    </a:cubicBezTo>
                    <a:cubicBezTo>
                      <a:pt x="0" y="394"/>
                      <a:pt x="59" y="548"/>
                      <a:pt x="87" y="630"/>
                    </a:cubicBezTo>
                    <a:cubicBezTo>
                      <a:pt x="115" y="712"/>
                      <a:pt x="143" y="749"/>
                      <a:pt x="169" y="794"/>
                    </a:cubicBezTo>
                    <a:cubicBezTo>
                      <a:pt x="195" y="839"/>
                      <a:pt x="225" y="876"/>
                      <a:pt x="245" y="901"/>
                    </a:cubicBezTo>
                    <a:cubicBezTo>
                      <a:pt x="265" y="926"/>
                      <a:pt x="275" y="944"/>
                      <a:pt x="289" y="944"/>
                    </a:cubicBezTo>
                    <a:cubicBezTo>
                      <a:pt x="300" y="945"/>
                      <a:pt x="307" y="932"/>
                      <a:pt x="329" y="903"/>
                    </a:cubicBezTo>
                    <a:cubicBezTo>
                      <a:pt x="350" y="877"/>
                      <a:pt x="387" y="830"/>
                      <a:pt x="413" y="786"/>
                    </a:cubicBezTo>
                    <a:cubicBezTo>
                      <a:pt x="439" y="742"/>
                      <a:pt x="470" y="671"/>
                      <a:pt x="485" y="640"/>
                    </a:cubicBezTo>
                    <a:close/>
                  </a:path>
                </a:pathLst>
              </a:custGeom>
              <a:solidFill>
                <a:srgbClr val="99FF66">
                  <a:alpha val="50195"/>
                </a:srgbClr>
              </a:solidFill>
              <a:ln w="12700">
                <a:solidFill>
                  <a:srgbClr val="99FF66"/>
                </a:solidFill>
                <a:round/>
                <a:headEnd type="none" w="sm" len="sm"/>
                <a:tailEnd type="none" w="sm" len="sm"/>
              </a:ln>
            </p:spPr>
            <p:txBody>
              <a:bodyPr wrap="none" anchor="ctr">
                <a:prstTxWarp prst="textNoShape">
                  <a:avLst/>
                </a:prstTxWarp>
              </a:bodyPr>
              <a:lstStyle/>
              <a:p>
                <a:endParaRPr lang="en-US"/>
              </a:p>
            </p:txBody>
          </p:sp>
          <p:sp>
            <p:nvSpPr>
              <p:cNvPr id="8231" name="Freeform 21"/>
              <p:cNvSpPr>
                <a:spLocks noChangeAspect="1"/>
              </p:cNvSpPr>
              <p:nvPr/>
            </p:nvSpPr>
            <p:spPr bwMode="auto">
              <a:xfrm rot="2652875">
                <a:off x="4106" y="3662"/>
                <a:ext cx="66" cy="322"/>
              </a:xfrm>
              <a:custGeom>
                <a:avLst/>
                <a:gdLst>
                  <a:gd name="T0" fmla="*/ 0 w 581"/>
                  <a:gd name="T1" fmla="*/ 0 h 945"/>
                  <a:gd name="T2" fmla="*/ 0 w 581"/>
                  <a:gd name="T3" fmla="*/ 0 h 945"/>
                  <a:gd name="T4" fmla="*/ 0 w 581"/>
                  <a:gd name="T5" fmla="*/ 0 h 945"/>
                  <a:gd name="T6" fmla="*/ 0 w 581"/>
                  <a:gd name="T7" fmla="*/ 0 h 945"/>
                  <a:gd name="T8" fmla="*/ 0 w 581"/>
                  <a:gd name="T9" fmla="*/ 0 h 945"/>
                  <a:gd name="T10" fmla="*/ 0 w 581"/>
                  <a:gd name="T11" fmla="*/ 0 h 945"/>
                  <a:gd name="T12" fmla="*/ 0 w 581"/>
                  <a:gd name="T13" fmla="*/ 0 h 945"/>
                  <a:gd name="T14" fmla="*/ 0 w 581"/>
                  <a:gd name="T15" fmla="*/ 0 h 945"/>
                  <a:gd name="T16" fmla="*/ 0 w 581"/>
                  <a:gd name="T17" fmla="*/ 0 h 945"/>
                  <a:gd name="T18" fmla="*/ 0 w 581"/>
                  <a:gd name="T19" fmla="*/ 0 h 945"/>
                  <a:gd name="T20" fmla="*/ 0 w 581"/>
                  <a:gd name="T21" fmla="*/ 0 h 945"/>
                  <a:gd name="T22" fmla="*/ 0 w 581"/>
                  <a:gd name="T23" fmla="*/ 0 h 945"/>
                  <a:gd name="T24" fmla="*/ 0 w 581"/>
                  <a:gd name="T25" fmla="*/ 0 h 9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81"/>
                  <a:gd name="T40" fmla="*/ 0 h 945"/>
                  <a:gd name="T41" fmla="*/ 581 w 581"/>
                  <a:gd name="T42" fmla="*/ 945 h 9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81" h="945">
                    <a:moveTo>
                      <a:pt x="485" y="640"/>
                    </a:moveTo>
                    <a:cubicBezTo>
                      <a:pt x="512" y="563"/>
                      <a:pt x="577" y="408"/>
                      <a:pt x="579" y="316"/>
                    </a:cubicBezTo>
                    <a:cubicBezTo>
                      <a:pt x="581" y="224"/>
                      <a:pt x="545" y="140"/>
                      <a:pt x="497" y="88"/>
                    </a:cubicBezTo>
                    <a:cubicBezTo>
                      <a:pt x="449" y="36"/>
                      <a:pt x="355" y="1"/>
                      <a:pt x="287" y="0"/>
                    </a:cubicBezTo>
                    <a:cubicBezTo>
                      <a:pt x="213" y="2"/>
                      <a:pt x="139" y="30"/>
                      <a:pt x="91" y="80"/>
                    </a:cubicBezTo>
                    <a:cubicBezTo>
                      <a:pt x="43" y="130"/>
                      <a:pt x="2" y="210"/>
                      <a:pt x="1" y="302"/>
                    </a:cubicBezTo>
                    <a:cubicBezTo>
                      <a:pt x="0" y="394"/>
                      <a:pt x="59" y="548"/>
                      <a:pt x="87" y="630"/>
                    </a:cubicBezTo>
                    <a:cubicBezTo>
                      <a:pt x="115" y="712"/>
                      <a:pt x="143" y="749"/>
                      <a:pt x="169" y="794"/>
                    </a:cubicBezTo>
                    <a:cubicBezTo>
                      <a:pt x="195" y="839"/>
                      <a:pt x="225" y="876"/>
                      <a:pt x="245" y="901"/>
                    </a:cubicBezTo>
                    <a:cubicBezTo>
                      <a:pt x="265" y="926"/>
                      <a:pt x="275" y="944"/>
                      <a:pt x="289" y="944"/>
                    </a:cubicBezTo>
                    <a:cubicBezTo>
                      <a:pt x="300" y="945"/>
                      <a:pt x="307" y="932"/>
                      <a:pt x="329" y="903"/>
                    </a:cubicBezTo>
                    <a:cubicBezTo>
                      <a:pt x="350" y="877"/>
                      <a:pt x="387" y="830"/>
                      <a:pt x="413" y="786"/>
                    </a:cubicBezTo>
                    <a:cubicBezTo>
                      <a:pt x="439" y="742"/>
                      <a:pt x="470" y="671"/>
                      <a:pt x="485" y="640"/>
                    </a:cubicBezTo>
                    <a:close/>
                  </a:path>
                </a:pathLst>
              </a:custGeom>
              <a:solidFill>
                <a:srgbClr val="99FF66">
                  <a:alpha val="50195"/>
                </a:srgbClr>
              </a:solidFill>
              <a:ln w="12700">
                <a:solidFill>
                  <a:srgbClr val="99FF66"/>
                </a:solidFill>
                <a:round/>
                <a:headEnd type="none" w="sm" len="sm"/>
                <a:tailEnd type="none" w="sm" len="sm"/>
              </a:ln>
            </p:spPr>
            <p:txBody>
              <a:bodyPr wrap="none" anchor="ctr">
                <a:prstTxWarp prst="textNoShape">
                  <a:avLst/>
                </a:prstTxWarp>
              </a:bodyPr>
              <a:lstStyle/>
              <a:p>
                <a:endParaRPr lang="en-US"/>
              </a:p>
            </p:txBody>
          </p:sp>
          <p:sp>
            <p:nvSpPr>
              <p:cNvPr id="8232" name="Freeform 22"/>
              <p:cNvSpPr>
                <a:spLocks noChangeAspect="1"/>
              </p:cNvSpPr>
              <p:nvPr/>
            </p:nvSpPr>
            <p:spPr bwMode="auto">
              <a:xfrm rot="-4985050">
                <a:off x="3907" y="3832"/>
                <a:ext cx="55" cy="189"/>
              </a:xfrm>
              <a:custGeom>
                <a:avLst/>
                <a:gdLst>
                  <a:gd name="T0" fmla="*/ 0 w 581"/>
                  <a:gd name="T1" fmla="*/ 0 h 945"/>
                  <a:gd name="T2" fmla="*/ 0 w 581"/>
                  <a:gd name="T3" fmla="*/ 0 h 945"/>
                  <a:gd name="T4" fmla="*/ 0 w 581"/>
                  <a:gd name="T5" fmla="*/ 0 h 945"/>
                  <a:gd name="T6" fmla="*/ 0 w 581"/>
                  <a:gd name="T7" fmla="*/ 0 h 945"/>
                  <a:gd name="T8" fmla="*/ 0 w 581"/>
                  <a:gd name="T9" fmla="*/ 0 h 945"/>
                  <a:gd name="T10" fmla="*/ 0 w 581"/>
                  <a:gd name="T11" fmla="*/ 0 h 945"/>
                  <a:gd name="T12" fmla="*/ 0 w 581"/>
                  <a:gd name="T13" fmla="*/ 0 h 945"/>
                  <a:gd name="T14" fmla="*/ 0 w 581"/>
                  <a:gd name="T15" fmla="*/ 0 h 945"/>
                  <a:gd name="T16" fmla="*/ 0 w 581"/>
                  <a:gd name="T17" fmla="*/ 0 h 945"/>
                  <a:gd name="T18" fmla="*/ 0 w 581"/>
                  <a:gd name="T19" fmla="*/ 0 h 945"/>
                  <a:gd name="T20" fmla="*/ 0 w 581"/>
                  <a:gd name="T21" fmla="*/ 0 h 945"/>
                  <a:gd name="T22" fmla="*/ 0 w 581"/>
                  <a:gd name="T23" fmla="*/ 0 h 945"/>
                  <a:gd name="T24" fmla="*/ 0 w 581"/>
                  <a:gd name="T25" fmla="*/ 0 h 9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81"/>
                  <a:gd name="T40" fmla="*/ 0 h 945"/>
                  <a:gd name="T41" fmla="*/ 581 w 581"/>
                  <a:gd name="T42" fmla="*/ 945 h 9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81" h="945">
                    <a:moveTo>
                      <a:pt x="485" y="640"/>
                    </a:moveTo>
                    <a:cubicBezTo>
                      <a:pt x="512" y="563"/>
                      <a:pt x="577" y="408"/>
                      <a:pt x="579" y="316"/>
                    </a:cubicBezTo>
                    <a:cubicBezTo>
                      <a:pt x="581" y="224"/>
                      <a:pt x="545" y="140"/>
                      <a:pt x="497" y="88"/>
                    </a:cubicBezTo>
                    <a:cubicBezTo>
                      <a:pt x="449" y="36"/>
                      <a:pt x="355" y="1"/>
                      <a:pt x="287" y="0"/>
                    </a:cubicBezTo>
                    <a:cubicBezTo>
                      <a:pt x="213" y="2"/>
                      <a:pt x="139" y="30"/>
                      <a:pt x="91" y="80"/>
                    </a:cubicBezTo>
                    <a:cubicBezTo>
                      <a:pt x="43" y="130"/>
                      <a:pt x="2" y="210"/>
                      <a:pt x="1" y="302"/>
                    </a:cubicBezTo>
                    <a:cubicBezTo>
                      <a:pt x="0" y="394"/>
                      <a:pt x="59" y="548"/>
                      <a:pt x="87" y="630"/>
                    </a:cubicBezTo>
                    <a:cubicBezTo>
                      <a:pt x="115" y="712"/>
                      <a:pt x="143" y="749"/>
                      <a:pt x="169" y="794"/>
                    </a:cubicBezTo>
                    <a:cubicBezTo>
                      <a:pt x="195" y="839"/>
                      <a:pt x="225" y="876"/>
                      <a:pt x="245" y="901"/>
                    </a:cubicBezTo>
                    <a:cubicBezTo>
                      <a:pt x="265" y="926"/>
                      <a:pt x="275" y="944"/>
                      <a:pt x="289" y="944"/>
                    </a:cubicBezTo>
                    <a:cubicBezTo>
                      <a:pt x="300" y="945"/>
                      <a:pt x="307" y="932"/>
                      <a:pt x="329" y="903"/>
                    </a:cubicBezTo>
                    <a:cubicBezTo>
                      <a:pt x="350" y="877"/>
                      <a:pt x="387" y="830"/>
                      <a:pt x="413" y="786"/>
                    </a:cubicBezTo>
                    <a:cubicBezTo>
                      <a:pt x="439" y="742"/>
                      <a:pt x="470" y="671"/>
                      <a:pt x="485" y="640"/>
                    </a:cubicBezTo>
                    <a:close/>
                  </a:path>
                </a:pathLst>
              </a:custGeom>
              <a:solidFill>
                <a:srgbClr val="99FF66">
                  <a:alpha val="50195"/>
                </a:srgbClr>
              </a:solidFill>
              <a:ln w="12700">
                <a:solidFill>
                  <a:srgbClr val="99FF66"/>
                </a:solidFill>
                <a:round/>
                <a:headEnd type="none" w="sm" len="sm"/>
                <a:tailEnd type="none" w="sm" len="sm"/>
              </a:ln>
            </p:spPr>
            <p:txBody>
              <a:bodyPr wrap="none" anchor="ctr">
                <a:prstTxWarp prst="textNoShape">
                  <a:avLst/>
                </a:prstTxWarp>
              </a:bodyPr>
              <a:lstStyle/>
              <a:p>
                <a:endParaRPr lang="en-US"/>
              </a:p>
            </p:txBody>
          </p:sp>
          <p:sp>
            <p:nvSpPr>
              <p:cNvPr id="8233" name="Freeform 23"/>
              <p:cNvSpPr>
                <a:spLocks noChangeAspect="1"/>
              </p:cNvSpPr>
              <p:nvPr/>
            </p:nvSpPr>
            <p:spPr bwMode="auto">
              <a:xfrm rot="5154192">
                <a:off x="4095" y="3837"/>
                <a:ext cx="54" cy="189"/>
              </a:xfrm>
              <a:custGeom>
                <a:avLst/>
                <a:gdLst>
                  <a:gd name="T0" fmla="*/ 0 w 581"/>
                  <a:gd name="T1" fmla="*/ 0 h 945"/>
                  <a:gd name="T2" fmla="*/ 0 w 581"/>
                  <a:gd name="T3" fmla="*/ 0 h 945"/>
                  <a:gd name="T4" fmla="*/ 0 w 581"/>
                  <a:gd name="T5" fmla="*/ 0 h 945"/>
                  <a:gd name="T6" fmla="*/ 0 w 581"/>
                  <a:gd name="T7" fmla="*/ 0 h 945"/>
                  <a:gd name="T8" fmla="*/ 0 w 581"/>
                  <a:gd name="T9" fmla="*/ 0 h 945"/>
                  <a:gd name="T10" fmla="*/ 0 w 581"/>
                  <a:gd name="T11" fmla="*/ 0 h 945"/>
                  <a:gd name="T12" fmla="*/ 0 w 581"/>
                  <a:gd name="T13" fmla="*/ 0 h 945"/>
                  <a:gd name="T14" fmla="*/ 0 w 581"/>
                  <a:gd name="T15" fmla="*/ 0 h 945"/>
                  <a:gd name="T16" fmla="*/ 0 w 581"/>
                  <a:gd name="T17" fmla="*/ 0 h 945"/>
                  <a:gd name="T18" fmla="*/ 0 w 581"/>
                  <a:gd name="T19" fmla="*/ 0 h 945"/>
                  <a:gd name="T20" fmla="*/ 0 w 581"/>
                  <a:gd name="T21" fmla="*/ 0 h 945"/>
                  <a:gd name="T22" fmla="*/ 0 w 581"/>
                  <a:gd name="T23" fmla="*/ 0 h 945"/>
                  <a:gd name="T24" fmla="*/ 0 w 581"/>
                  <a:gd name="T25" fmla="*/ 0 h 9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81"/>
                  <a:gd name="T40" fmla="*/ 0 h 945"/>
                  <a:gd name="T41" fmla="*/ 581 w 581"/>
                  <a:gd name="T42" fmla="*/ 945 h 9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81" h="945">
                    <a:moveTo>
                      <a:pt x="485" y="640"/>
                    </a:moveTo>
                    <a:cubicBezTo>
                      <a:pt x="512" y="563"/>
                      <a:pt x="577" y="408"/>
                      <a:pt x="579" y="316"/>
                    </a:cubicBezTo>
                    <a:cubicBezTo>
                      <a:pt x="581" y="224"/>
                      <a:pt x="545" y="140"/>
                      <a:pt x="497" y="88"/>
                    </a:cubicBezTo>
                    <a:cubicBezTo>
                      <a:pt x="449" y="36"/>
                      <a:pt x="355" y="1"/>
                      <a:pt x="287" y="0"/>
                    </a:cubicBezTo>
                    <a:cubicBezTo>
                      <a:pt x="213" y="2"/>
                      <a:pt x="139" y="30"/>
                      <a:pt x="91" y="80"/>
                    </a:cubicBezTo>
                    <a:cubicBezTo>
                      <a:pt x="43" y="130"/>
                      <a:pt x="2" y="210"/>
                      <a:pt x="1" y="302"/>
                    </a:cubicBezTo>
                    <a:cubicBezTo>
                      <a:pt x="0" y="394"/>
                      <a:pt x="59" y="548"/>
                      <a:pt x="87" y="630"/>
                    </a:cubicBezTo>
                    <a:cubicBezTo>
                      <a:pt x="115" y="712"/>
                      <a:pt x="143" y="749"/>
                      <a:pt x="169" y="794"/>
                    </a:cubicBezTo>
                    <a:cubicBezTo>
                      <a:pt x="195" y="839"/>
                      <a:pt x="225" y="876"/>
                      <a:pt x="245" y="901"/>
                    </a:cubicBezTo>
                    <a:cubicBezTo>
                      <a:pt x="265" y="926"/>
                      <a:pt x="275" y="944"/>
                      <a:pt x="289" y="944"/>
                    </a:cubicBezTo>
                    <a:cubicBezTo>
                      <a:pt x="300" y="945"/>
                      <a:pt x="307" y="932"/>
                      <a:pt x="329" y="903"/>
                    </a:cubicBezTo>
                    <a:cubicBezTo>
                      <a:pt x="350" y="877"/>
                      <a:pt x="387" y="830"/>
                      <a:pt x="413" y="786"/>
                    </a:cubicBezTo>
                    <a:cubicBezTo>
                      <a:pt x="439" y="742"/>
                      <a:pt x="470" y="671"/>
                      <a:pt x="485" y="640"/>
                    </a:cubicBezTo>
                    <a:close/>
                  </a:path>
                </a:pathLst>
              </a:custGeom>
              <a:solidFill>
                <a:srgbClr val="99FF66">
                  <a:alpha val="50195"/>
                </a:srgbClr>
              </a:solidFill>
              <a:ln w="12700">
                <a:solidFill>
                  <a:srgbClr val="99FF66"/>
                </a:solidFill>
                <a:round/>
                <a:headEnd type="none" w="sm" len="sm"/>
                <a:tailEnd type="none" w="sm" len="sm"/>
              </a:ln>
            </p:spPr>
            <p:txBody>
              <a:bodyPr wrap="none" anchor="ctr">
                <a:prstTxWarp prst="textNoShape">
                  <a:avLst/>
                </a:prstTxWarp>
              </a:bodyPr>
              <a:lstStyle/>
              <a:p>
                <a:endParaRPr lang="en-US"/>
              </a:p>
            </p:txBody>
          </p:sp>
        </p:grpSp>
        <p:grpSp>
          <p:nvGrpSpPr>
            <p:cNvPr id="4" name="Group 24"/>
            <p:cNvGrpSpPr>
              <a:grpSpLocks noChangeAspect="1"/>
            </p:cNvGrpSpPr>
            <p:nvPr/>
          </p:nvGrpSpPr>
          <p:grpSpPr bwMode="auto">
            <a:xfrm rot="-6946821">
              <a:off x="3754" y="2052"/>
              <a:ext cx="412" cy="623"/>
              <a:chOff x="3736" y="2989"/>
              <a:chExt cx="480" cy="995"/>
            </a:xfrm>
          </p:grpSpPr>
          <p:sp>
            <p:nvSpPr>
              <p:cNvPr id="8224" name="Freeform 25"/>
              <p:cNvSpPr>
                <a:spLocks noChangeAspect="1"/>
              </p:cNvSpPr>
              <p:nvPr/>
            </p:nvSpPr>
            <p:spPr bwMode="auto">
              <a:xfrm>
                <a:off x="3882" y="2989"/>
                <a:ext cx="290" cy="945"/>
              </a:xfrm>
              <a:custGeom>
                <a:avLst/>
                <a:gdLst>
                  <a:gd name="T0" fmla="*/ 0 w 581"/>
                  <a:gd name="T1" fmla="*/ 640 h 945"/>
                  <a:gd name="T2" fmla="*/ 0 w 581"/>
                  <a:gd name="T3" fmla="*/ 316 h 945"/>
                  <a:gd name="T4" fmla="*/ 0 w 581"/>
                  <a:gd name="T5" fmla="*/ 88 h 945"/>
                  <a:gd name="T6" fmla="*/ 0 w 581"/>
                  <a:gd name="T7" fmla="*/ 0 h 945"/>
                  <a:gd name="T8" fmla="*/ 0 w 581"/>
                  <a:gd name="T9" fmla="*/ 80 h 945"/>
                  <a:gd name="T10" fmla="*/ 0 w 581"/>
                  <a:gd name="T11" fmla="*/ 302 h 945"/>
                  <a:gd name="T12" fmla="*/ 0 w 581"/>
                  <a:gd name="T13" fmla="*/ 630 h 945"/>
                  <a:gd name="T14" fmla="*/ 0 w 581"/>
                  <a:gd name="T15" fmla="*/ 794 h 945"/>
                  <a:gd name="T16" fmla="*/ 0 w 581"/>
                  <a:gd name="T17" fmla="*/ 901 h 945"/>
                  <a:gd name="T18" fmla="*/ 0 w 581"/>
                  <a:gd name="T19" fmla="*/ 944 h 945"/>
                  <a:gd name="T20" fmla="*/ 0 w 581"/>
                  <a:gd name="T21" fmla="*/ 903 h 945"/>
                  <a:gd name="T22" fmla="*/ 0 w 581"/>
                  <a:gd name="T23" fmla="*/ 786 h 945"/>
                  <a:gd name="T24" fmla="*/ 0 w 581"/>
                  <a:gd name="T25" fmla="*/ 640 h 9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81"/>
                  <a:gd name="T40" fmla="*/ 0 h 945"/>
                  <a:gd name="T41" fmla="*/ 581 w 581"/>
                  <a:gd name="T42" fmla="*/ 945 h 9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81" h="945">
                    <a:moveTo>
                      <a:pt x="485" y="640"/>
                    </a:moveTo>
                    <a:cubicBezTo>
                      <a:pt x="512" y="563"/>
                      <a:pt x="577" y="408"/>
                      <a:pt x="579" y="316"/>
                    </a:cubicBezTo>
                    <a:cubicBezTo>
                      <a:pt x="581" y="224"/>
                      <a:pt x="545" y="140"/>
                      <a:pt x="497" y="88"/>
                    </a:cubicBezTo>
                    <a:cubicBezTo>
                      <a:pt x="449" y="36"/>
                      <a:pt x="355" y="1"/>
                      <a:pt x="287" y="0"/>
                    </a:cubicBezTo>
                    <a:cubicBezTo>
                      <a:pt x="213" y="2"/>
                      <a:pt x="139" y="30"/>
                      <a:pt x="91" y="80"/>
                    </a:cubicBezTo>
                    <a:cubicBezTo>
                      <a:pt x="43" y="130"/>
                      <a:pt x="2" y="210"/>
                      <a:pt x="1" y="302"/>
                    </a:cubicBezTo>
                    <a:cubicBezTo>
                      <a:pt x="0" y="394"/>
                      <a:pt x="59" y="548"/>
                      <a:pt x="87" y="630"/>
                    </a:cubicBezTo>
                    <a:cubicBezTo>
                      <a:pt x="115" y="712"/>
                      <a:pt x="143" y="749"/>
                      <a:pt x="169" y="794"/>
                    </a:cubicBezTo>
                    <a:cubicBezTo>
                      <a:pt x="195" y="839"/>
                      <a:pt x="225" y="876"/>
                      <a:pt x="245" y="901"/>
                    </a:cubicBezTo>
                    <a:cubicBezTo>
                      <a:pt x="265" y="926"/>
                      <a:pt x="275" y="944"/>
                      <a:pt x="289" y="944"/>
                    </a:cubicBezTo>
                    <a:cubicBezTo>
                      <a:pt x="300" y="945"/>
                      <a:pt x="307" y="932"/>
                      <a:pt x="329" y="903"/>
                    </a:cubicBezTo>
                    <a:cubicBezTo>
                      <a:pt x="350" y="877"/>
                      <a:pt x="387" y="830"/>
                      <a:pt x="413" y="786"/>
                    </a:cubicBezTo>
                    <a:cubicBezTo>
                      <a:pt x="439" y="742"/>
                      <a:pt x="470" y="671"/>
                      <a:pt x="485" y="640"/>
                    </a:cubicBezTo>
                    <a:close/>
                  </a:path>
                </a:pathLst>
              </a:custGeom>
              <a:solidFill>
                <a:srgbClr val="99FF66">
                  <a:alpha val="50195"/>
                </a:srgbClr>
              </a:solidFill>
              <a:ln w="12700">
                <a:solidFill>
                  <a:srgbClr val="99FF66"/>
                </a:solidFill>
                <a:round/>
                <a:headEnd type="none" w="sm" len="sm"/>
                <a:tailEnd type="none" w="sm" len="sm"/>
              </a:ln>
            </p:spPr>
            <p:txBody>
              <a:bodyPr wrap="none" anchor="ctr">
                <a:prstTxWarp prst="textNoShape">
                  <a:avLst/>
                </a:prstTxWarp>
              </a:bodyPr>
              <a:lstStyle/>
              <a:p>
                <a:endParaRPr lang="en-US"/>
              </a:p>
            </p:txBody>
          </p:sp>
          <p:sp>
            <p:nvSpPr>
              <p:cNvPr id="8225" name="Freeform 26"/>
              <p:cNvSpPr>
                <a:spLocks noChangeAspect="1"/>
              </p:cNvSpPr>
              <p:nvPr/>
            </p:nvSpPr>
            <p:spPr bwMode="auto">
              <a:xfrm rot="-2769994">
                <a:off x="3867" y="3651"/>
                <a:ext cx="75" cy="337"/>
              </a:xfrm>
              <a:custGeom>
                <a:avLst/>
                <a:gdLst>
                  <a:gd name="T0" fmla="*/ 0 w 581"/>
                  <a:gd name="T1" fmla="*/ 0 h 945"/>
                  <a:gd name="T2" fmla="*/ 0 w 581"/>
                  <a:gd name="T3" fmla="*/ 0 h 945"/>
                  <a:gd name="T4" fmla="*/ 0 w 581"/>
                  <a:gd name="T5" fmla="*/ 0 h 945"/>
                  <a:gd name="T6" fmla="*/ 0 w 581"/>
                  <a:gd name="T7" fmla="*/ 0 h 945"/>
                  <a:gd name="T8" fmla="*/ 0 w 581"/>
                  <a:gd name="T9" fmla="*/ 0 h 945"/>
                  <a:gd name="T10" fmla="*/ 0 w 581"/>
                  <a:gd name="T11" fmla="*/ 0 h 945"/>
                  <a:gd name="T12" fmla="*/ 0 w 581"/>
                  <a:gd name="T13" fmla="*/ 0 h 945"/>
                  <a:gd name="T14" fmla="*/ 0 w 581"/>
                  <a:gd name="T15" fmla="*/ 0 h 945"/>
                  <a:gd name="T16" fmla="*/ 0 w 581"/>
                  <a:gd name="T17" fmla="*/ 0 h 945"/>
                  <a:gd name="T18" fmla="*/ 0 w 581"/>
                  <a:gd name="T19" fmla="*/ 0 h 945"/>
                  <a:gd name="T20" fmla="*/ 0 w 581"/>
                  <a:gd name="T21" fmla="*/ 0 h 945"/>
                  <a:gd name="T22" fmla="*/ 0 w 581"/>
                  <a:gd name="T23" fmla="*/ 0 h 945"/>
                  <a:gd name="T24" fmla="*/ 0 w 581"/>
                  <a:gd name="T25" fmla="*/ 0 h 9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81"/>
                  <a:gd name="T40" fmla="*/ 0 h 945"/>
                  <a:gd name="T41" fmla="*/ 581 w 581"/>
                  <a:gd name="T42" fmla="*/ 945 h 9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81" h="945">
                    <a:moveTo>
                      <a:pt x="485" y="640"/>
                    </a:moveTo>
                    <a:cubicBezTo>
                      <a:pt x="512" y="563"/>
                      <a:pt x="577" y="408"/>
                      <a:pt x="579" y="316"/>
                    </a:cubicBezTo>
                    <a:cubicBezTo>
                      <a:pt x="581" y="224"/>
                      <a:pt x="545" y="140"/>
                      <a:pt x="497" y="88"/>
                    </a:cubicBezTo>
                    <a:cubicBezTo>
                      <a:pt x="449" y="36"/>
                      <a:pt x="355" y="1"/>
                      <a:pt x="287" y="0"/>
                    </a:cubicBezTo>
                    <a:cubicBezTo>
                      <a:pt x="213" y="2"/>
                      <a:pt x="139" y="30"/>
                      <a:pt x="91" y="80"/>
                    </a:cubicBezTo>
                    <a:cubicBezTo>
                      <a:pt x="43" y="130"/>
                      <a:pt x="2" y="210"/>
                      <a:pt x="1" y="302"/>
                    </a:cubicBezTo>
                    <a:cubicBezTo>
                      <a:pt x="0" y="394"/>
                      <a:pt x="59" y="548"/>
                      <a:pt x="87" y="630"/>
                    </a:cubicBezTo>
                    <a:cubicBezTo>
                      <a:pt x="115" y="712"/>
                      <a:pt x="143" y="749"/>
                      <a:pt x="169" y="794"/>
                    </a:cubicBezTo>
                    <a:cubicBezTo>
                      <a:pt x="195" y="839"/>
                      <a:pt x="225" y="876"/>
                      <a:pt x="245" y="901"/>
                    </a:cubicBezTo>
                    <a:cubicBezTo>
                      <a:pt x="265" y="926"/>
                      <a:pt x="275" y="944"/>
                      <a:pt x="289" y="944"/>
                    </a:cubicBezTo>
                    <a:cubicBezTo>
                      <a:pt x="300" y="945"/>
                      <a:pt x="307" y="932"/>
                      <a:pt x="329" y="903"/>
                    </a:cubicBezTo>
                    <a:cubicBezTo>
                      <a:pt x="350" y="877"/>
                      <a:pt x="387" y="830"/>
                      <a:pt x="413" y="786"/>
                    </a:cubicBezTo>
                    <a:cubicBezTo>
                      <a:pt x="439" y="742"/>
                      <a:pt x="470" y="671"/>
                      <a:pt x="485" y="640"/>
                    </a:cubicBezTo>
                    <a:close/>
                  </a:path>
                </a:pathLst>
              </a:custGeom>
              <a:solidFill>
                <a:srgbClr val="99FF66">
                  <a:alpha val="50195"/>
                </a:srgbClr>
              </a:solidFill>
              <a:ln w="12700">
                <a:solidFill>
                  <a:srgbClr val="99FF66"/>
                </a:solidFill>
                <a:round/>
                <a:headEnd type="none" w="sm" len="sm"/>
                <a:tailEnd type="none" w="sm" len="sm"/>
              </a:ln>
            </p:spPr>
            <p:txBody>
              <a:bodyPr wrap="none" anchor="ctr">
                <a:prstTxWarp prst="textNoShape">
                  <a:avLst/>
                </a:prstTxWarp>
              </a:bodyPr>
              <a:lstStyle/>
              <a:p>
                <a:endParaRPr lang="en-US"/>
              </a:p>
            </p:txBody>
          </p:sp>
          <p:sp>
            <p:nvSpPr>
              <p:cNvPr id="8226" name="Freeform 27"/>
              <p:cNvSpPr>
                <a:spLocks noChangeAspect="1"/>
              </p:cNvSpPr>
              <p:nvPr/>
            </p:nvSpPr>
            <p:spPr bwMode="auto">
              <a:xfrm rot="2652875">
                <a:off x="4106" y="3662"/>
                <a:ext cx="66" cy="322"/>
              </a:xfrm>
              <a:custGeom>
                <a:avLst/>
                <a:gdLst>
                  <a:gd name="T0" fmla="*/ 0 w 581"/>
                  <a:gd name="T1" fmla="*/ 0 h 945"/>
                  <a:gd name="T2" fmla="*/ 0 w 581"/>
                  <a:gd name="T3" fmla="*/ 0 h 945"/>
                  <a:gd name="T4" fmla="*/ 0 w 581"/>
                  <a:gd name="T5" fmla="*/ 0 h 945"/>
                  <a:gd name="T6" fmla="*/ 0 w 581"/>
                  <a:gd name="T7" fmla="*/ 0 h 945"/>
                  <a:gd name="T8" fmla="*/ 0 w 581"/>
                  <a:gd name="T9" fmla="*/ 0 h 945"/>
                  <a:gd name="T10" fmla="*/ 0 w 581"/>
                  <a:gd name="T11" fmla="*/ 0 h 945"/>
                  <a:gd name="T12" fmla="*/ 0 w 581"/>
                  <a:gd name="T13" fmla="*/ 0 h 945"/>
                  <a:gd name="T14" fmla="*/ 0 w 581"/>
                  <a:gd name="T15" fmla="*/ 0 h 945"/>
                  <a:gd name="T16" fmla="*/ 0 w 581"/>
                  <a:gd name="T17" fmla="*/ 0 h 945"/>
                  <a:gd name="T18" fmla="*/ 0 w 581"/>
                  <a:gd name="T19" fmla="*/ 0 h 945"/>
                  <a:gd name="T20" fmla="*/ 0 w 581"/>
                  <a:gd name="T21" fmla="*/ 0 h 945"/>
                  <a:gd name="T22" fmla="*/ 0 w 581"/>
                  <a:gd name="T23" fmla="*/ 0 h 945"/>
                  <a:gd name="T24" fmla="*/ 0 w 581"/>
                  <a:gd name="T25" fmla="*/ 0 h 9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81"/>
                  <a:gd name="T40" fmla="*/ 0 h 945"/>
                  <a:gd name="T41" fmla="*/ 581 w 581"/>
                  <a:gd name="T42" fmla="*/ 945 h 9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81" h="945">
                    <a:moveTo>
                      <a:pt x="485" y="640"/>
                    </a:moveTo>
                    <a:cubicBezTo>
                      <a:pt x="512" y="563"/>
                      <a:pt x="577" y="408"/>
                      <a:pt x="579" y="316"/>
                    </a:cubicBezTo>
                    <a:cubicBezTo>
                      <a:pt x="581" y="224"/>
                      <a:pt x="545" y="140"/>
                      <a:pt x="497" y="88"/>
                    </a:cubicBezTo>
                    <a:cubicBezTo>
                      <a:pt x="449" y="36"/>
                      <a:pt x="355" y="1"/>
                      <a:pt x="287" y="0"/>
                    </a:cubicBezTo>
                    <a:cubicBezTo>
                      <a:pt x="213" y="2"/>
                      <a:pt x="139" y="30"/>
                      <a:pt x="91" y="80"/>
                    </a:cubicBezTo>
                    <a:cubicBezTo>
                      <a:pt x="43" y="130"/>
                      <a:pt x="2" y="210"/>
                      <a:pt x="1" y="302"/>
                    </a:cubicBezTo>
                    <a:cubicBezTo>
                      <a:pt x="0" y="394"/>
                      <a:pt x="59" y="548"/>
                      <a:pt x="87" y="630"/>
                    </a:cubicBezTo>
                    <a:cubicBezTo>
                      <a:pt x="115" y="712"/>
                      <a:pt x="143" y="749"/>
                      <a:pt x="169" y="794"/>
                    </a:cubicBezTo>
                    <a:cubicBezTo>
                      <a:pt x="195" y="839"/>
                      <a:pt x="225" y="876"/>
                      <a:pt x="245" y="901"/>
                    </a:cubicBezTo>
                    <a:cubicBezTo>
                      <a:pt x="265" y="926"/>
                      <a:pt x="275" y="944"/>
                      <a:pt x="289" y="944"/>
                    </a:cubicBezTo>
                    <a:cubicBezTo>
                      <a:pt x="300" y="945"/>
                      <a:pt x="307" y="932"/>
                      <a:pt x="329" y="903"/>
                    </a:cubicBezTo>
                    <a:cubicBezTo>
                      <a:pt x="350" y="877"/>
                      <a:pt x="387" y="830"/>
                      <a:pt x="413" y="786"/>
                    </a:cubicBezTo>
                    <a:cubicBezTo>
                      <a:pt x="439" y="742"/>
                      <a:pt x="470" y="671"/>
                      <a:pt x="485" y="640"/>
                    </a:cubicBezTo>
                    <a:close/>
                  </a:path>
                </a:pathLst>
              </a:custGeom>
              <a:solidFill>
                <a:srgbClr val="99FF66">
                  <a:alpha val="50195"/>
                </a:srgbClr>
              </a:solidFill>
              <a:ln w="12700">
                <a:solidFill>
                  <a:srgbClr val="99FF66"/>
                </a:solidFill>
                <a:round/>
                <a:headEnd type="none" w="sm" len="sm"/>
                <a:tailEnd type="none" w="sm" len="sm"/>
              </a:ln>
            </p:spPr>
            <p:txBody>
              <a:bodyPr wrap="none" anchor="ctr">
                <a:prstTxWarp prst="textNoShape">
                  <a:avLst/>
                </a:prstTxWarp>
              </a:bodyPr>
              <a:lstStyle/>
              <a:p>
                <a:endParaRPr lang="en-US"/>
              </a:p>
            </p:txBody>
          </p:sp>
          <p:sp>
            <p:nvSpPr>
              <p:cNvPr id="8227" name="Freeform 28"/>
              <p:cNvSpPr>
                <a:spLocks noChangeAspect="1"/>
              </p:cNvSpPr>
              <p:nvPr/>
            </p:nvSpPr>
            <p:spPr bwMode="auto">
              <a:xfrm rot="-4985050">
                <a:off x="3907" y="3832"/>
                <a:ext cx="55" cy="189"/>
              </a:xfrm>
              <a:custGeom>
                <a:avLst/>
                <a:gdLst>
                  <a:gd name="T0" fmla="*/ 0 w 581"/>
                  <a:gd name="T1" fmla="*/ 0 h 945"/>
                  <a:gd name="T2" fmla="*/ 0 w 581"/>
                  <a:gd name="T3" fmla="*/ 0 h 945"/>
                  <a:gd name="T4" fmla="*/ 0 w 581"/>
                  <a:gd name="T5" fmla="*/ 0 h 945"/>
                  <a:gd name="T6" fmla="*/ 0 w 581"/>
                  <a:gd name="T7" fmla="*/ 0 h 945"/>
                  <a:gd name="T8" fmla="*/ 0 w 581"/>
                  <a:gd name="T9" fmla="*/ 0 h 945"/>
                  <a:gd name="T10" fmla="*/ 0 w 581"/>
                  <a:gd name="T11" fmla="*/ 0 h 945"/>
                  <a:gd name="T12" fmla="*/ 0 w 581"/>
                  <a:gd name="T13" fmla="*/ 0 h 945"/>
                  <a:gd name="T14" fmla="*/ 0 w 581"/>
                  <a:gd name="T15" fmla="*/ 0 h 945"/>
                  <a:gd name="T16" fmla="*/ 0 w 581"/>
                  <a:gd name="T17" fmla="*/ 0 h 945"/>
                  <a:gd name="T18" fmla="*/ 0 w 581"/>
                  <a:gd name="T19" fmla="*/ 0 h 945"/>
                  <a:gd name="T20" fmla="*/ 0 w 581"/>
                  <a:gd name="T21" fmla="*/ 0 h 945"/>
                  <a:gd name="T22" fmla="*/ 0 w 581"/>
                  <a:gd name="T23" fmla="*/ 0 h 945"/>
                  <a:gd name="T24" fmla="*/ 0 w 581"/>
                  <a:gd name="T25" fmla="*/ 0 h 9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81"/>
                  <a:gd name="T40" fmla="*/ 0 h 945"/>
                  <a:gd name="T41" fmla="*/ 581 w 581"/>
                  <a:gd name="T42" fmla="*/ 945 h 9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81" h="945">
                    <a:moveTo>
                      <a:pt x="485" y="640"/>
                    </a:moveTo>
                    <a:cubicBezTo>
                      <a:pt x="512" y="563"/>
                      <a:pt x="577" y="408"/>
                      <a:pt x="579" y="316"/>
                    </a:cubicBezTo>
                    <a:cubicBezTo>
                      <a:pt x="581" y="224"/>
                      <a:pt x="545" y="140"/>
                      <a:pt x="497" y="88"/>
                    </a:cubicBezTo>
                    <a:cubicBezTo>
                      <a:pt x="449" y="36"/>
                      <a:pt x="355" y="1"/>
                      <a:pt x="287" y="0"/>
                    </a:cubicBezTo>
                    <a:cubicBezTo>
                      <a:pt x="213" y="2"/>
                      <a:pt x="139" y="30"/>
                      <a:pt x="91" y="80"/>
                    </a:cubicBezTo>
                    <a:cubicBezTo>
                      <a:pt x="43" y="130"/>
                      <a:pt x="2" y="210"/>
                      <a:pt x="1" y="302"/>
                    </a:cubicBezTo>
                    <a:cubicBezTo>
                      <a:pt x="0" y="394"/>
                      <a:pt x="59" y="548"/>
                      <a:pt x="87" y="630"/>
                    </a:cubicBezTo>
                    <a:cubicBezTo>
                      <a:pt x="115" y="712"/>
                      <a:pt x="143" y="749"/>
                      <a:pt x="169" y="794"/>
                    </a:cubicBezTo>
                    <a:cubicBezTo>
                      <a:pt x="195" y="839"/>
                      <a:pt x="225" y="876"/>
                      <a:pt x="245" y="901"/>
                    </a:cubicBezTo>
                    <a:cubicBezTo>
                      <a:pt x="265" y="926"/>
                      <a:pt x="275" y="944"/>
                      <a:pt x="289" y="944"/>
                    </a:cubicBezTo>
                    <a:cubicBezTo>
                      <a:pt x="300" y="945"/>
                      <a:pt x="307" y="932"/>
                      <a:pt x="329" y="903"/>
                    </a:cubicBezTo>
                    <a:cubicBezTo>
                      <a:pt x="350" y="877"/>
                      <a:pt x="387" y="830"/>
                      <a:pt x="413" y="786"/>
                    </a:cubicBezTo>
                    <a:cubicBezTo>
                      <a:pt x="439" y="742"/>
                      <a:pt x="470" y="671"/>
                      <a:pt x="485" y="640"/>
                    </a:cubicBezTo>
                    <a:close/>
                  </a:path>
                </a:pathLst>
              </a:custGeom>
              <a:solidFill>
                <a:srgbClr val="99FF66">
                  <a:alpha val="50195"/>
                </a:srgbClr>
              </a:solidFill>
              <a:ln w="12700">
                <a:solidFill>
                  <a:srgbClr val="99FF66"/>
                </a:solidFill>
                <a:round/>
                <a:headEnd type="none" w="sm" len="sm"/>
                <a:tailEnd type="none" w="sm" len="sm"/>
              </a:ln>
            </p:spPr>
            <p:txBody>
              <a:bodyPr wrap="none" anchor="ctr">
                <a:prstTxWarp prst="textNoShape">
                  <a:avLst/>
                </a:prstTxWarp>
              </a:bodyPr>
              <a:lstStyle/>
              <a:p>
                <a:endParaRPr lang="en-US"/>
              </a:p>
            </p:txBody>
          </p:sp>
          <p:sp>
            <p:nvSpPr>
              <p:cNvPr id="8228" name="Freeform 29"/>
              <p:cNvSpPr>
                <a:spLocks noChangeAspect="1"/>
              </p:cNvSpPr>
              <p:nvPr/>
            </p:nvSpPr>
            <p:spPr bwMode="auto">
              <a:xfrm rot="5154192">
                <a:off x="4095" y="3837"/>
                <a:ext cx="54" cy="189"/>
              </a:xfrm>
              <a:custGeom>
                <a:avLst/>
                <a:gdLst>
                  <a:gd name="T0" fmla="*/ 0 w 581"/>
                  <a:gd name="T1" fmla="*/ 0 h 945"/>
                  <a:gd name="T2" fmla="*/ 0 w 581"/>
                  <a:gd name="T3" fmla="*/ 0 h 945"/>
                  <a:gd name="T4" fmla="*/ 0 w 581"/>
                  <a:gd name="T5" fmla="*/ 0 h 945"/>
                  <a:gd name="T6" fmla="*/ 0 w 581"/>
                  <a:gd name="T7" fmla="*/ 0 h 945"/>
                  <a:gd name="T8" fmla="*/ 0 w 581"/>
                  <a:gd name="T9" fmla="*/ 0 h 945"/>
                  <a:gd name="T10" fmla="*/ 0 w 581"/>
                  <a:gd name="T11" fmla="*/ 0 h 945"/>
                  <a:gd name="T12" fmla="*/ 0 w 581"/>
                  <a:gd name="T13" fmla="*/ 0 h 945"/>
                  <a:gd name="T14" fmla="*/ 0 w 581"/>
                  <a:gd name="T15" fmla="*/ 0 h 945"/>
                  <a:gd name="T16" fmla="*/ 0 w 581"/>
                  <a:gd name="T17" fmla="*/ 0 h 945"/>
                  <a:gd name="T18" fmla="*/ 0 w 581"/>
                  <a:gd name="T19" fmla="*/ 0 h 945"/>
                  <a:gd name="T20" fmla="*/ 0 w 581"/>
                  <a:gd name="T21" fmla="*/ 0 h 945"/>
                  <a:gd name="T22" fmla="*/ 0 w 581"/>
                  <a:gd name="T23" fmla="*/ 0 h 945"/>
                  <a:gd name="T24" fmla="*/ 0 w 581"/>
                  <a:gd name="T25" fmla="*/ 0 h 9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81"/>
                  <a:gd name="T40" fmla="*/ 0 h 945"/>
                  <a:gd name="T41" fmla="*/ 581 w 581"/>
                  <a:gd name="T42" fmla="*/ 945 h 9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81" h="945">
                    <a:moveTo>
                      <a:pt x="485" y="640"/>
                    </a:moveTo>
                    <a:cubicBezTo>
                      <a:pt x="512" y="563"/>
                      <a:pt x="577" y="408"/>
                      <a:pt x="579" y="316"/>
                    </a:cubicBezTo>
                    <a:cubicBezTo>
                      <a:pt x="581" y="224"/>
                      <a:pt x="545" y="140"/>
                      <a:pt x="497" y="88"/>
                    </a:cubicBezTo>
                    <a:cubicBezTo>
                      <a:pt x="449" y="36"/>
                      <a:pt x="355" y="1"/>
                      <a:pt x="287" y="0"/>
                    </a:cubicBezTo>
                    <a:cubicBezTo>
                      <a:pt x="213" y="2"/>
                      <a:pt x="139" y="30"/>
                      <a:pt x="91" y="80"/>
                    </a:cubicBezTo>
                    <a:cubicBezTo>
                      <a:pt x="43" y="130"/>
                      <a:pt x="2" y="210"/>
                      <a:pt x="1" y="302"/>
                    </a:cubicBezTo>
                    <a:cubicBezTo>
                      <a:pt x="0" y="394"/>
                      <a:pt x="59" y="548"/>
                      <a:pt x="87" y="630"/>
                    </a:cubicBezTo>
                    <a:cubicBezTo>
                      <a:pt x="115" y="712"/>
                      <a:pt x="143" y="749"/>
                      <a:pt x="169" y="794"/>
                    </a:cubicBezTo>
                    <a:cubicBezTo>
                      <a:pt x="195" y="839"/>
                      <a:pt x="225" y="876"/>
                      <a:pt x="245" y="901"/>
                    </a:cubicBezTo>
                    <a:cubicBezTo>
                      <a:pt x="265" y="926"/>
                      <a:pt x="275" y="944"/>
                      <a:pt x="289" y="944"/>
                    </a:cubicBezTo>
                    <a:cubicBezTo>
                      <a:pt x="300" y="945"/>
                      <a:pt x="307" y="932"/>
                      <a:pt x="329" y="903"/>
                    </a:cubicBezTo>
                    <a:cubicBezTo>
                      <a:pt x="350" y="877"/>
                      <a:pt x="387" y="830"/>
                      <a:pt x="413" y="786"/>
                    </a:cubicBezTo>
                    <a:cubicBezTo>
                      <a:pt x="439" y="742"/>
                      <a:pt x="470" y="671"/>
                      <a:pt x="485" y="640"/>
                    </a:cubicBezTo>
                    <a:close/>
                  </a:path>
                </a:pathLst>
              </a:custGeom>
              <a:solidFill>
                <a:srgbClr val="99FF66">
                  <a:alpha val="50195"/>
                </a:srgbClr>
              </a:solidFill>
              <a:ln w="12700">
                <a:solidFill>
                  <a:srgbClr val="99FF66"/>
                </a:solidFill>
                <a:round/>
                <a:headEnd type="none" w="sm" len="sm"/>
                <a:tailEnd type="none" w="sm" len="sm"/>
              </a:ln>
            </p:spPr>
            <p:txBody>
              <a:bodyPr wrap="none" anchor="ctr">
                <a:prstTxWarp prst="textNoShape">
                  <a:avLst/>
                </a:prstTxWarp>
              </a:bodyPr>
              <a:lstStyle/>
              <a:p>
                <a:endParaRPr lang="en-US"/>
              </a:p>
            </p:txBody>
          </p:sp>
        </p:grpSp>
        <p:grpSp>
          <p:nvGrpSpPr>
            <p:cNvPr id="6" name="Group 30"/>
            <p:cNvGrpSpPr>
              <a:grpSpLocks/>
            </p:cNvGrpSpPr>
            <p:nvPr/>
          </p:nvGrpSpPr>
          <p:grpSpPr bwMode="auto">
            <a:xfrm>
              <a:off x="2256" y="1104"/>
              <a:ext cx="1872" cy="1392"/>
              <a:chOff x="3641" y="0"/>
              <a:chExt cx="1872" cy="1392"/>
            </a:xfrm>
          </p:grpSpPr>
          <p:sp>
            <p:nvSpPr>
              <p:cNvPr id="8221" name="Rectangle 31"/>
              <p:cNvSpPr>
                <a:spLocks noChangeArrowheads="1"/>
              </p:cNvSpPr>
              <p:nvPr/>
            </p:nvSpPr>
            <p:spPr bwMode="auto">
              <a:xfrm>
                <a:off x="4265" y="0"/>
                <a:ext cx="768" cy="432"/>
              </a:xfrm>
              <a:prstGeom prst="rect">
                <a:avLst/>
              </a:prstGeom>
              <a:solidFill>
                <a:srgbClr val="FFFF00"/>
              </a:solidFill>
              <a:ln w="3175">
                <a:solidFill>
                  <a:schemeClr val="tx1"/>
                </a:solidFill>
                <a:miter lim="800000"/>
                <a:headEnd/>
                <a:tailEnd/>
              </a:ln>
            </p:spPr>
            <p:txBody>
              <a:bodyPr wrap="none" anchor="ctr" anchorCtr="1">
                <a:prstTxWarp prst="textNoShape">
                  <a:avLst/>
                </a:prstTxWarp>
              </a:bodyPr>
              <a:lstStyle/>
              <a:p>
                <a:pPr eaLnBrk="1" hangingPunct="1"/>
                <a:r>
                  <a:rPr lang="en-US" altLang="ja-JP" sz="800" b="1">
                    <a:cs typeface="Arial" pitchFamily="-107" charset="0"/>
                  </a:rPr>
                  <a:t>RRM</a:t>
                </a:r>
              </a:p>
              <a:p>
                <a:pPr eaLnBrk="1" hangingPunct="1"/>
                <a:r>
                  <a:rPr lang="en-US" altLang="ja-JP" sz="800" b="1">
                    <a:cs typeface="Arial" pitchFamily="-107" charset="0"/>
                  </a:rPr>
                  <a:t>Manager</a:t>
                </a:r>
              </a:p>
            </p:txBody>
          </p:sp>
          <p:sp>
            <p:nvSpPr>
              <p:cNvPr id="8222" name="Line 32"/>
              <p:cNvSpPr>
                <a:spLocks noChangeShapeType="1"/>
              </p:cNvSpPr>
              <p:nvPr/>
            </p:nvSpPr>
            <p:spPr bwMode="auto">
              <a:xfrm flipV="1">
                <a:off x="3641" y="432"/>
                <a:ext cx="720" cy="816"/>
              </a:xfrm>
              <a:prstGeom prst="line">
                <a:avLst/>
              </a:prstGeom>
              <a:noFill/>
              <a:ln w="28575">
                <a:solidFill>
                  <a:schemeClr val="folHlink"/>
                </a:solidFill>
                <a:prstDash val="sysDot"/>
                <a:round/>
                <a:headEnd/>
                <a:tailEnd/>
              </a:ln>
            </p:spPr>
            <p:txBody>
              <a:bodyPr>
                <a:prstTxWarp prst="textNoShape">
                  <a:avLst/>
                </a:prstTxWarp>
              </a:bodyPr>
              <a:lstStyle/>
              <a:p>
                <a:endParaRPr lang="en-US"/>
              </a:p>
            </p:txBody>
          </p:sp>
          <p:sp>
            <p:nvSpPr>
              <p:cNvPr id="8223" name="Line 33"/>
              <p:cNvSpPr>
                <a:spLocks noChangeShapeType="1"/>
              </p:cNvSpPr>
              <p:nvPr/>
            </p:nvSpPr>
            <p:spPr bwMode="auto">
              <a:xfrm flipH="1" flipV="1">
                <a:off x="4889" y="432"/>
                <a:ext cx="624" cy="960"/>
              </a:xfrm>
              <a:prstGeom prst="line">
                <a:avLst/>
              </a:prstGeom>
              <a:noFill/>
              <a:ln w="28575">
                <a:solidFill>
                  <a:schemeClr val="folHlink"/>
                </a:solidFill>
                <a:prstDash val="sysDot"/>
                <a:round/>
                <a:headEnd/>
                <a:tailEnd/>
              </a:ln>
            </p:spPr>
            <p:txBody>
              <a:bodyPr>
                <a:prstTxWarp prst="textNoShape">
                  <a:avLst/>
                </a:prstTxWarp>
              </a:bodyPr>
              <a:lstStyle/>
              <a:p>
                <a:endParaRPr lang="en-US"/>
              </a:p>
            </p:txBody>
          </p:sp>
        </p:grpSp>
      </p:grpSp>
      <p:sp>
        <p:nvSpPr>
          <p:cNvPr id="8197" name="Rectangle 38"/>
          <p:cNvSpPr>
            <a:spLocks noChangeArrowheads="1"/>
          </p:cNvSpPr>
          <p:nvPr/>
        </p:nvSpPr>
        <p:spPr bwMode="auto">
          <a:xfrm>
            <a:off x="5584825" y="6324600"/>
            <a:ext cx="2379663" cy="261938"/>
          </a:xfrm>
          <a:prstGeom prst="rect">
            <a:avLst/>
          </a:prstGeom>
          <a:noFill/>
          <a:ln w="9525">
            <a:noFill/>
            <a:miter lim="800000"/>
            <a:headEnd/>
            <a:tailEnd/>
          </a:ln>
        </p:spPr>
        <p:txBody>
          <a:bodyPr wrap="none">
            <a:prstTxWarp prst="textNoShape">
              <a:avLst/>
            </a:prstTxWarp>
            <a:spAutoFit/>
          </a:bodyPr>
          <a:lstStyle/>
          <a:p>
            <a:pPr marL="0" lvl="1" indent="3175"/>
            <a:r>
              <a:rPr lang="en-US" altLang="ja-JP" sz="1100" b="1">
                <a:cs typeface="Arial" pitchFamily="-107" charset="0"/>
              </a:rPr>
              <a:t>Fractional Frequency Reuse</a:t>
            </a:r>
            <a:endParaRPr lang="en-US" altLang="ja-JP" sz="1100">
              <a:cs typeface="Arial" pitchFamily="-107" charset="0"/>
            </a:endParaRPr>
          </a:p>
        </p:txBody>
      </p:sp>
      <p:sp>
        <p:nvSpPr>
          <p:cNvPr id="8198" name="Rectangle 39"/>
          <p:cNvSpPr>
            <a:spLocks noChangeArrowheads="1"/>
          </p:cNvSpPr>
          <p:nvPr/>
        </p:nvSpPr>
        <p:spPr bwMode="auto">
          <a:xfrm>
            <a:off x="6021388" y="2895600"/>
            <a:ext cx="1506537" cy="261938"/>
          </a:xfrm>
          <a:prstGeom prst="rect">
            <a:avLst/>
          </a:prstGeom>
          <a:noFill/>
          <a:ln w="9525">
            <a:noFill/>
            <a:miter lim="800000"/>
            <a:headEnd/>
            <a:tailEnd/>
          </a:ln>
        </p:spPr>
        <p:txBody>
          <a:bodyPr wrap="none">
            <a:prstTxWarp prst="textNoShape">
              <a:avLst/>
            </a:prstTxWarp>
            <a:spAutoFit/>
          </a:bodyPr>
          <a:lstStyle/>
          <a:p>
            <a:pPr marL="0" lvl="1" indent="3175"/>
            <a:r>
              <a:rPr lang="en-US" altLang="ja-JP" sz="1100" b="1">
                <a:cs typeface="Arial" pitchFamily="-107" charset="0"/>
              </a:rPr>
              <a:t>TX Beamforming</a:t>
            </a:r>
            <a:endParaRPr lang="en-US" altLang="ja-JP" sz="1100">
              <a:cs typeface="Arial" pitchFamily="-107" charset="0"/>
            </a:endParaRPr>
          </a:p>
        </p:txBody>
      </p:sp>
      <p:sp>
        <p:nvSpPr>
          <p:cNvPr id="8201" name="Footer Placeholder 4"/>
          <p:cNvSpPr txBox="1">
            <a:spLocks/>
          </p:cNvSpPr>
          <p:nvPr/>
        </p:nvSpPr>
        <p:spPr bwMode="auto">
          <a:xfrm>
            <a:off x="101600" y="6638925"/>
            <a:ext cx="3703638" cy="193675"/>
          </a:xfrm>
          <a:prstGeom prst="rect">
            <a:avLst/>
          </a:prstGeom>
          <a:noFill/>
          <a:ln w="9525">
            <a:noFill/>
            <a:miter lim="800000"/>
            <a:headEnd/>
            <a:tailEnd/>
          </a:ln>
        </p:spPr>
        <p:txBody>
          <a:bodyPr lIns="0" tIns="0" rIns="0" bIns="0">
            <a:prstTxWarp prst="textNoShape">
              <a:avLst/>
            </a:prstTxWarp>
          </a:bodyPr>
          <a:lstStyle/>
          <a:p>
            <a:pPr algn="l"/>
            <a:endParaRPr lang="en-US" altLang="ko-KR" sz="1000" dirty="0">
              <a:ea typeface="굴림" pitchFamily="-107" charset="-127"/>
              <a:cs typeface="굴림" pitchFamily="-107" charset="-127"/>
            </a:endParaRPr>
          </a:p>
        </p:txBody>
      </p:sp>
      <p:sp>
        <p:nvSpPr>
          <p:cNvPr id="42" name="Rectangle 5"/>
          <p:cNvSpPr>
            <a:spLocks noChangeArrowheads="1"/>
          </p:cNvSpPr>
          <p:nvPr/>
        </p:nvSpPr>
        <p:spPr bwMode="auto">
          <a:xfrm>
            <a:off x="190500" y="-93663"/>
            <a:ext cx="8763000" cy="1239838"/>
          </a:xfrm>
          <a:prstGeom prst="rect">
            <a:avLst/>
          </a:prstGeom>
          <a:noFill/>
          <a:ln w="9525">
            <a:noFill/>
            <a:miter lim="800000"/>
            <a:headEnd/>
            <a:tailEnd/>
          </a:ln>
          <a:effectLst/>
        </p:spPr>
        <p:txBody>
          <a:bodyPr lIns="92063" tIns="46032" rIns="92063" bIns="46032" anchor="ctr">
            <a:prstTxWarp prst="textNoShape">
              <a:avLst/>
            </a:prstTxWarp>
          </a:bodyPr>
          <a:lstStyle/>
          <a:p>
            <a:pPr algn="l" eaLnBrk="1" hangingPunct="1"/>
            <a:endParaRPr kumimoji="1" lang="en-US" altLang="ja-JP" sz="2400" b="1" dirty="0">
              <a:solidFill>
                <a:srgbClr val="FF5C00"/>
              </a:solidFill>
              <a:effectLst>
                <a:outerShdw blurRad="38100" dist="38100" dir="2700000" algn="tl">
                  <a:srgbClr val="DDDDDD"/>
                </a:outerShdw>
              </a:effectLst>
              <a:cs typeface="ＭＳ Ｐゴシック" pitchFamily="-107" charset="-128"/>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a:grpSpLocks noChangeAspect="1"/>
          </p:cNvGrpSpPr>
          <p:nvPr/>
        </p:nvGrpSpPr>
        <p:grpSpPr bwMode="auto">
          <a:xfrm>
            <a:off x="6245225" y="990600"/>
            <a:ext cx="2312988" cy="1600200"/>
            <a:chOff x="3728" y="624"/>
            <a:chExt cx="1457" cy="1008"/>
          </a:xfrm>
        </p:grpSpPr>
        <p:sp>
          <p:nvSpPr>
            <p:cNvPr id="29749" name="AutoShape 29"/>
            <p:cNvSpPr>
              <a:spLocks noChangeAspect="1" noChangeArrowheads="1" noTextEdit="1"/>
            </p:cNvSpPr>
            <p:nvPr/>
          </p:nvSpPr>
          <p:spPr bwMode="auto">
            <a:xfrm>
              <a:off x="3728" y="624"/>
              <a:ext cx="1457" cy="1008"/>
            </a:xfrm>
            <a:prstGeom prst="rect">
              <a:avLst/>
            </a:prstGeom>
            <a:noFill/>
            <a:ln w="9525">
              <a:noFill/>
              <a:miter lim="800000"/>
              <a:headEnd/>
              <a:tailEnd/>
            </a:ln>
          </p:spPr>
          <p:txBody>
            <a:bodyPr>
              <a:prstTxWarp prst="textNoShape">
                <a:avLst/>
              </a:prstTxWarp>
            </a:bodyPr>
            <a:lstStyle/>
            <a:p>
              <a:endParaRPr lang="en-US"/>
            </a:p>
          </p:txBody>
        </p:sp>
        <p:sp>
          <p:nvSpPr>
            <p:cNvPr id="29750" name="Freeform 31"/>
            <p:cNvSpPr>
              <a:spLocks/>
            </p:cNvSpPr>
            <p:nvPr/>
          </p:nvSpPr>
          <p:spPr bwMode="auto">
            <a:xfrm>
              <a:off x="3790" y="686"/>
              <a:ext cx="1362" cy="913"/>
            </a:xfrm>
            <a:custGeom>
              <a:avLst/>
              <a:gdLst>
                <a:gd name="T0" fmla="*/ 75 w 1362"/>
                <a:gd name="T1" fmla="*/ 317 h 913"/>
                <a:gd name="T2" fmla="*/ 9 w 1362"/>
                <a:gd name="T3" fmla="*/ 383 h 913"/>
                <a:gd name="T4" fmla="*/ 0 w 1362"/>
                <a:gd name="T5" fmla="*/ 430 h 913"/>
                <a:gd name="T6" fmla="*/ 18 w 1362"/>
                <a:gd name="T7" fmla="*/ 492 h 913"/>
                <a:gd name="T8" fmla="*/ 66 w 1362"/>
                <a:gd name="T9" fmla="*/ 534 h 913"/>
                <a:gd name="T10" fmla="*/ 37 w 1362"/>
                <a:gd name="T11" fmla="*/ 577 h 913"/>
                <a:gd name="T12" fmla="*/ 28 w 1362"/>
                <a:gd name="T13" fmla="*/ 620 h 913"/>
                <a:gd name="T14" fmla="*/ 37 w 1362"/>
                <a:gd name="T15" fmla="*/ 672 h 913"/>
                <a:gd name="T16" fmla="*/ 113 w 1362"/>
                <a:gd name="T17" fmla="*/ 738 h 913"/>
                <a:gd name="T18" fmla="*/ 165 w 1362"/>
                <a:gd name="T19" fmla="*/ 747 h 913"/>
                <a:gd name="T20" fmla="*/ 184 w 1362"/>
                <a:gd name="T21" fmla="*/ 747 h 913"/>
                <a:gd name="T22" fmla="*/ 222 w 1362"/>
                <a:gd name="T23" fmla="*/ 795 h 913"/>
                <a:gd name="T24" fmla="*/ 331 w 1362"/>
                <a:gd name="T25" fmla="*/ 847 h 913"/>
                <a:gd name="T26" fmla="*/ 458 w 1362"/>
                <a:gd name="T27" fmla="*/ 852 h 913"/>
                <a:gd name="T28" fmla="*/ 520 w 1362"/>
                <a:gd name="T29" fmla="*/ 828 h 913"/>
                <a:gd name="T30" fmla="*/ 596 w 1362"/>
                <a:gd name="T31" fmla="*/ 890 h 913"/>
                <a:gd name="T32" fmla="*/ 695 w 1362"/>
                <a:gd name="T33" fmla="*/ 913 h 913"/>
                <a:gd name="T34" fmla="*/ 761 w 1362"/>
                <a:gd name="T35" fmla="*/ 904 h 913"/>
                <a:gd name="T36" fmla="*/ 870 w 1362"/>
                <a:gd name="T37" fmla="*/ 833 h 913"/>
                <a:gd name="T38" fmla="*/ 899 w 1362"/>
                <a:gd name="T39" fmla="*/ 776 h 913"/>
                <a:gd name="T40" fmla="*/ 946 w 1362"/>
                <a:gd name="T41" fmla="*/ 795 h 913"/>
                <a:gd name="T42" fmla="*/ 1036 w 1362"/>
                <a:gd name="T43" fmla="*/ 795 h 913"/>
                <a:gd name="T44" fmla="*/ 1097 w 1362"/>
                <a:gd name="T45" fmla="*/ 771 h 913"/>
                <a:gd name="T46" fmla="*/ 1149 w 1362"/>
                <a:gd name="T47" fmla="*/ 729 h 913"/>
                <a:gd name="T48" fmla="*/ 1173 w 1362"/>
                <a:gd name="T49" fmla="*/ 667 h 913"/>
                <a:gd name="T50" fmla="*/ 1178 w 1362"/>
                <a:gd name="T51" fmla="*/ 634 h 913"/>
                <a:gd name="T52" fmla="*/ 1249 w 1362"/>
                <a:gd name="T53" fmla="*/ 610 h 913"/>
                <a:gd name="T54" fmla="*/ 1310 w 1362"/>
                <a:gd name="T55" fmla="*/ 568 h 913"/>
                <a:gd name="T56" fmla="*/ 1348 w 1362"/>
                <a:gd name="T57" fmla="*/ 511 h 913"/>
                <a:gd name="T58" fmla="*/ 1362 w 1362"/>
                <a:gd name="T59" fmla="*/ 445 h 913"/>
                <a:gd name="T60" fmla="*/ 1353 w 1362"/>
                <a:gd name="T61" fmla="*/ 378 h 913"/>
                <a:gd name="T62" fmla="*/ 1320 w 1362"/>
                <a:gd name="T63" fmla="*/ 321 h 913"/>
                <a:gd name="T64" fmla="*/ 1324 w 1362"/>
                <a:gd name="T65" fmla="*/ 293 h 913"/>
                <a:gd name="T66" fmla="*/ 1320 w 1362"/>
                <a:gd name="T67" fmla="*/ 213 h 913"/>
                <a:gd name="T68" fmla="*/ 1258 w 1362"/>
                <a:gd name="T69" fmla="*/ 137 h 913"/>
                <a:gd name="T70" fmla="*/ 1206 w 1362"/>
                <a:gd name="T71" fmla="*/ 113 h 913"/>
                <a:gd name="T72" fmla="*/ 1187 w 1362"/>
                <a:gd name="T73" fmla="*/ 66 h 913"/>
                <a:gd name="T74" fmla="*/ 1111 w 1362"/>
                <a:gd name="T75" fmla="*/ 9 h 913"/>
                <a:gd name="T76" fmla="*/ 1022 w 1362"/>
                <a:gd name="T77" fmla="*/ 4 h 913"/>
                <a:gd name="T78" fmla="*/ 965 w 1362"/>
                <a:gd name="T79" fmla="*/ 28 h 913"/>
                <a:gd name="T80" fmla="*/ 941 w 1362"/>
                <a:gd name="T81" fmla="*/ 47 h 913"/>
                <a:gd name="T82" fmla="*/ 894 w 1362"/>
                <a:gd name="T83" fmla="*/ 14 h 913"/>
                <a:gd name="T84" fmla="*/ 832 w 1362"/>
                <a:gd name="T85" fmla="*/ 0 h 913"/>
                <a:gd name="T86" fmla="*/ 761 w 1362"/>
                <a:gd name="T87" fmla="*/ 19 h 913"/>
                <a:gd name="T88" fmla="*/ 709 w 1362"/>
                <a:gd name="T89" fmla="*/ 71 h 913"/>
                <a:gd name="T90" fmla="*/ 681 w 1362"/>
                <a:gd name="T91" fmla="*/ 52 h 913"/>
                <a:gd name="T92" fmla="*/ 624 w 1362"/>
                <a:gd name="T93" fmla="*/ 33 h 913"/>
                <a:gd name="T94" fmla="*/ 548 w 1362"/>
                <a:gd name="T95" fmla="*/ 33 h 913"/>
                <a:gd name="T96" fmla="*/ 468 w 1362"/>
                <a:gd name="T97" fmla="*/ 75 h 913"/>
                <a:gd name="T98" fmla="*/ 440 w 1362"/>
                <a:gd name="T99" fmla="*/ 108 h 913"/>
                <a:gd name="T100" fmla="*/ 335 w 1362"/>
                <a:gd name="T101" fmla="*/ 85 h 913"/>
                <a:gd name="T102" fmla="*/ 250 w 1362"/>
                <a:gd name="T103" fmla="*/ 99 h 913"/>
                <a:gd name="T104" fmla="*/ 184 w 1362"/>
                <a:gd name="T105" fmla="*/ 142 h 913"/>
                <a:gd name="T106" fmla="*/ 137 w 1362"/>
                <a:gd name="T107" fmla="*/ 203 h 913"/>
                <a:gd name="T108" fmla="*/ 118 w 1362"/>
                <a:gd name="T109" fmla="*/ 279 h 913"/>
                <a:gd name="T110" fmla="*/ 123 w 1362"/>
                <a:gd name="T111" fmla="*/ 303 h 91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62"/>
                <a:gd name="T169" fmla="*/ 0 h 913"/>
                <a:gd name="T170" fmla="*/ 1362 w 1362"/>
                <a:gd name="T171" fmla="*/ 913 h 91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62" h="913">
                  <a:moveTo>
                    <a:pt x="123" y="303"/>
                  </a:moveTo>
                  <a:lnTo>
                    <a:pt x="75" y="317"/>
                  </a:lnTo>
                  <a:lnTo>
                    <a:pt x="33" y="345"/>
                  </a:lnTo>
                  <a:lnTo>
                    <a:pt x="9" y="383"/>
                  </a:lnTo>
                  <a:lnTo>
                    <a:pt x="4" y="407"/>
                  </a:lnTo>
                  <a:lnTo>
                    <a:pt x="0" y="430"/>
                  </a:lnTo>
                  <a:lnTo>
                    <a:pt x="4" y="463"/>
                  </a:lnTo>
                  <a:lnTo>
                    <a:pt x="18" y="492"/>
                  </a:lnTo>
                  <a:lnTo>
                    <a:pt x="37" y="516"/>
                  </a:lnTo>
                  <a:lnTo>
                    <a:pt x="66" y="534"/>
                  </a:lnTo>
                  <a:lnTo>
                    <a:pt x="37" y="577"/>
                  </a:lnTo>
                  <a:lnTo>
                    <a:pt x="33" y="596"/>
                  </a:lnTo>
                  <a:lnTo>
                    <a:pt x="28" y="620"/>
                  </a:lnTo>
                  <a:lnTo>
                    <a:pt x="33" y="643"/>
                  </a:lnTo>
                  <a:lnTo>
                    <a:pt x="37" y="672"/>
                  </a:lnTo>
                  <a:lnTo>
                    <a:pt x="71" y="710"/>
                  </a:lnTo>
                  <a:lnTo>
                    <a:pt x="113" y="738"/>
                  </a:lnTo>
                  <a:lnTo>
                    <a:pt x="137" y="743"/>
                  </a:lnTo>
                  <a:lnTo>
                    <a:pt x="165" y="747"/>
                  </a:lnTo>
                  <a:lnTo>
                    <a:pt x="175" y="747"/>
                  </a:lnTo>
                  <a:lnTo>
                    <a:pt x="184" y="747"/>
                  </a:lnTo>
                  <a:lnTo>
                    <a:pt x="222" y="795"/>
                  </a:lnTo>
                  <a:lnTo>
                    <a:pt x="274" y="828"/>
                  </a:lnTo>
                  <a:lnTo>
                    <a:pt x="331" y="847"/>
                  </a:lnTo>
                  <a:lnTo>
                    <a:pt x="392" y="856"/>
                  </a:lnTo>
                  <a:lnTo>
                    <a:pt x="458" y="852"/>
                  </a:lnTo>
                  <a:lnTo>
                    <a:pt x="520" y="828"/>
                  </a:lnTo>
                  <a:lnTo>
                    <a:pt x="553" y="861"/>
                  </a:lnTo>
                  <a:lnTo>
                    <a:pt x="596" y="890"/>
                  </a:lnTo>
                  <a:lnTo>
                    <a:pt x="643" y="908"/>
                  </a:lnTo>
                  <a:lnTo>
                    <a:pt x="695" y="913"/>
                  </a:lnTo>
                  <a:lnTo>
                    <a:pt x="728" y="908"/>
                  </a:lnTo>
                  <a:lnTo>
                    <a:pt x="761" y="904"/>
                  </a:lnTo>
                  <a:lnTo>
                    <a:pt x="823" y="875"/>
                  </a:lnTo>
                  <a:lnTo>
                    <a:pt x="870" y="833"/>
                  </a:lnTo>
                  <a:lnTo>
                    <a:pt x="884" y="804"/>
                  </a:lnTo>
                  <a:lnTo>
                    <a:pt x="899" y="776"/>
                  </a:lnTo>
                  <a:lnTo>
                    <a:pt x="946" y="795"/>
                  </a:lnTo>
                  <a:lnTo>
                    <a:pt x="998" y="800"/>
                  </a:lnTo>
                  <a:lnTo>
                    <a:pt x="1036" y="795"/>
                  </a:lnTo>
                  <a:lnTo>
                    <a:pt x="1069" y="785"/>
                  </a:lnTo>
                  <a:lnTo>
                    <a:pt x="1097" y="771"/>
                  </a:lnTo>
                  <a:lnTo>
                    <a:pt x="1126" y="752"/>
                  </a:lnTo>
                  <a:lnTo>
                    <a:pt x="1149" y="729"/>
                  </a:lnTo>
                  <a:lnTo>
                    <a:pt x="1163" y="700"/>
                  </a:lnTo>
                  <a:lnTo>
                    <a:pt x="1173" y="667"/>
                  </a:lnTo>
                  <a:lnTo>
                    <a:pt x="1178" y="634"/>
                  </a:lnTo>
                  <a:lnTo>
                    <a:pt x="1216" y="624"/>
                  </a:lnTo>
                  <a:lnTo>
                    <a:pt x="1249" y="610"/>
                  </a:lnTo>
                  <a:lnTo>
                    <a:pt x="1282" y="591"/>
                  </a:lnTo>
                  <a:lnTo>
                    <a:pt x="1310" y="568"/>
                  </a:lnTo>
                  <a:lnTo>
                    <a:pt x="1329" y="544"/>
                  </a:lnTo>
                  <a:lnTo>
                    <a:pt x="1348" y="511"/>
                  </a:lnTo>
                  <a:lnTo>
                    <a:pt x="1357" y="478"/>
                  </a:lnTo>
                  <a:lnTo>
                    <a:pt x="1362" y="445"/>
                  </a:lnTo>
                  <a:lnTo>
                    <a:pt x="1357" y="411"/>
                  </a:lnTo>
                  <a:lnTo>
                    <a:pt x="1353" y="378"/>
                  </a:lnTo>
                  <a:lnTo>
                    <a:pt x="1339" y="350"/>
                  </a:lnTo>
                  <a:lnTo>
                    <a:pt x="1320" y="321"/>
                  </a:lnTo>
                  <a:lnTo>
                    <a:pt x="1324" y="293"/>
                  </a:lnTo>
                  <a:lnTo>
                    <a:pt x="1329" y="265"/>
                  </a:lnTo>
                  <a:lnTo>
                    <a:pt x="1320" y="213"/>
                  </a:lnTo>
                  <a:lnTo>
                    <a:pt x="1296" y="170"/>
                  </a:lnTo>
                  <a:lnTo>
                    <a:pt x="1258" y="137"/>
                  </a:lnTo>
                  <a:lnTo>
                    <a:pt x="1206" y="113"/>
                  </a:lnTo>
                  <a:lnTo>
                    <a:pt x="1201" y="90"/>
                  </a:lnTo>
                  <a:lnTo>
                    <a:pt x="1187" y="66"/>
                  </a:lnTo>
                  <a:lnTo>
                    <a:pt x="1154" y="33"/>
                  </a:lnTo>
                  <a:lnTo>
                    <a:pt x="1111" y="9"/>
                  </a:lnTo>
                  <a:lnTo>
                    <a:pt x="1055" y="0"/>
                  </a:lnTo>
                  <a:lnTo>
                    <a:pt x="1022" y="4"/>
                  </a:lnTo>
                  <a:lnTo>
                    <a:pt x="993" y="14"/>
                  </a:lnTo>
                  <a:lnTo>
                    <a:pt x="965" y="28"/>
                  </a:lnTo>
                  <a:lnTo>
                    <a:pt x="941" y="47"/>
                  </a:lnTo>
                  <a:lnTo>
                    <a:pt x="917" y="28"/>
                  </a:lnTo>
                  <a:lnTo>
                    <a:pt x="894" y="14"/>
                  </a:lnTo>
                  <a:lnTo>
                    <a:pt x="865" y="4"/>
                  </a:lnTo>
                  <a:lnTo>
                    <a:pt x="832" y="0"/>
                  </a:lnTo>
                  <a:lnTo>
                    <a:pt x="794" y="4"/>
                  </a:lnTo>
                  <a:lnTo>
                    <a:pt x="761" y="19"/>
                  </a:lnTo>
                  <a:lnTo>
                    <a:pt x="733" y="42"/>
                  </a:lnTo>
                  <a:lnTo>
                    <a:pt x="709" y="71"/>
                  </a:lnTo>
                  <a:lnTo>
                    <a:pt x="681" y="52"/>
                  </a:lnTo>
                  <a:lnTo>
                    <a:pt x="652" y="37"/>
                  </a:lnTo>
                  <a:lnTo>
                    <a:pt x="624" y="33"/>
                  </a:lnTo>
                  <a:lnTo>
                    <a:pt x="591" y="28"/>
                  </a:lnTo>
                  <a:lnTo>
                    <a:pt x="548" y="33"/>
                  </a:lnTo>
                  <a:lnTo>
                    <a:pt x="506" y="47"/>
                  </a:lnTo>
                  <a:lnTo>
                    <a:pt x="468" y="75"/>
                  </a:lnTo>
                  <a:lnTo>
                    <a:pt x="440" y="108"/>
                  </a:lnTo>
                  <a:lnTo>
                    <a:pt x="388" y="90"/>
                  </a:lnTo>
                  <a:lnTo>
                    <a:pt x="335" y="85"/>
                  </a:lnTo>
                  <a:lnTo>
                    <a:pt x="293" y="90"/>
                  </a:lnTo>
                  <a:lnTo>
                    <a:pt x="250" y="99"/>
                  </a:lnTo>
                  <a:lnTo>
                    <a:pt x="212" y="118"/>
                  </a:lnTo>
                  <a:lnTo>
                    <a:pt x="184" y="142"/>
                  </a:lnTo>
                  <a:lnTo>
                    <a:pt x="156" y="170"/>
                  </a:lnTo>
                  <a:lnTo>
                    <a:pt x="137" y="203"/>
                  </a:lnTo>
                  <a:lnTo>
                    <a:pt x="123" y="241"/>
                  </a:lnTo>
                  <a:lnTo>
                    <a:pt x="118" y="279"/>
                  </a:lnTo>
                  <a:lnTo>
                    <a:pt x="123" y="293"/>
                  </a:lnTo>
                  <a:lnTo>
                    <a:pt x="123" y="303"/>
                  </a:lnTo>
                  <a:close/>
                </a:path>
              </a:pathLst>
            </a:custGeom>
            <a:solidFill>
              <a:srgbClr val="808080"/>
            </a:solidFill>
            <a:ln w="9525">
              <a:noFill/>
              <a:round/>
              <a:headEnd/>
              <a:tailEnd/>
            </a:ln>
          </p:spPr>
          <p:txBody>
            <a:bodyPr>
              <a:prstTxWarp prst="textNoShape">
                <a:avLst/>
              </a:prstTxWarp>
            </a:bodyPr>
            <a:lstStyle/>
            <a:p>
              <a:endParaRPr lang="en-US"/>
            </a:p>
          </p:txBody>
        </p:sp>
        <p:sp>
          <p:nvSpPr>
            <p:cNvPr id="29751" name="Freeform 32"/>
            <p:cNvSpPr>
              <a:spLocks/>
            </p:cNvSpPr>
            <p:nvPr/>
          </p:nvSpPr>
          <p:spPr bwMode="auto">
            <a:xfrm>
              <a:off x="3752" y="648"/>
              <a:ext cx="1362" cy="913"/>
            </a:xfrm>
            <a:custGeom>
              <a:avLst/>
              <a:gdLst>
                <a:gd name="T0" fmla="*/ 75 w 1362"/>
                <a:gd name="T1" fmla="*/ 317 h 913"/>
                <a:gd name="T2" fmla="*/ 9 w 1362"/>
                <a:gd name="T3" fmla="*/ 383 h 913"/>
                <a:gd name="T4" fmla="*/ 0 w 1362"/>
                <a:gd name="T5" fmla="*/ 430 h 913"/>
                <a:gd name="T6" fmla="*/ 19 w 1362"/>
                <a:gd name="T7" fmla="*/ 492 h 913"/>
                <a:gd name="T8" fmla="*/ 66 w 1362"/>
                <a:gd name="T9" fmla="*/ 535 h 913"/>
                <a:gd name="T10" fmla="*/ 38 w 1362"/>
                <a:gd name="T11" fmla="*/ 577 h 913"/>
                <a:gd name="T12" fmla="*/ 28 w 1362"/>
                <a:gd name="T13" fmla="*/ 620 h 913"/>
                <a:gd name="T14" fmla="*/ 38 w 1362"/>
                <a:gd name="T15" fmla="*/ 672 h 913"/>
                <a:gd name="T16" fmla="*/ 113 w 1362"/>
                <a:gd name="T17" fmla="*/ 738 h 913"/>
                <a:gd name="T18" fmla="*/ 165 w 1362"/>
                <a:gd name="T19" fmla="*/ 748 h 913"/>
                <a:gd name="T20" fmla="*/ 184 w 1362"/>
                <a:gd name="T21" fmla="*/ 748 h 913"/>
                <a:gd name="T22" fmla="*/ 222 w 1362"/>
                <a:gd name="T23" fmla="*/ 795 h 913"/>
                <a:gd name="T24" fmla="*/ 331 w 1362"/>
                <a:gd name="T25" fmla="*/ 847 h 913"/>
                <a:gd name="T26" fmla="*/ 459 w 1362"/>
                <a:gd name="T27" fmla="*/ 852 h 913"/>
                <a:gd name="T28" fmla="*/ 520 w 1362"/>
                <a:gd name="T29" fmla="*/ 828 h 913"/>
                <a:gd name="T30" fmla="*/ 596 w 1362"/>
                <a:gd name="T31" fmla="*/ 890 h 913"/>
                <a:gd name="T32" fmla="*/ 695 w 1362"/>
                <a:gd name="T33" fmla="*/ 913 h 913"/>
                <a:gd name="T34" fmla="*/ 761 w 1362"/>
                <a:gd name="T35" fmla="*/ 904 h 913"/>
                <a:gd name="T36" fmla="*/ 870 w 1362"/>
                <a:gd name="T37" fmla="*/ 833 h 913"/>
                <a:gd name="T38" fmla="*/ 899 w 1362"/>
                <a:gd name="T39" fmla="*/ 776 h 913"/>
                <a:gd name="T40" fmla="*/ 946 w 1362"/>
                <a:gd name="T41" fmla="*/ 795 h 913"/>
                <a:gd name="T42" fmla="*/ 1036 w 1362"/>
                <a:gd name="T43" fmla="*/ 795 h 913"/>
                <a:gd name="T44" fmla="*/ 1097 w 1362"/>
                <a:gd name="T45" fmla="*/ 771 h 913"/>
                <a:gd name="T46" fmla="*/ 1149 w 1362"/>
                <a:gd name="T47" fmla="*/ 729 h 913"/>
                <a:gd name="T48" fmla="*/ 1173 w 1362"/>
                <a:gd name="T49" fmla="*/ 667 h 913"/>
                <a:gd name="T50" fmla="*/ 1178 w 1362"/>
                <a:gd name="T51" fmla="*/ 634 h 913"/>
                <a:gd name="T52" fmla="*/ 1249 w 1362"/>
                <a:gd name="T53" fmla="*/ 610 h 913"/>
                <a:gd name="T54" fmla="*/ 1310 w 1362"/>
                <a:gd name="T55" fmla="*/ 568 h 913"/>
                <a:gd name="T56" fmla="*/ 1348 w 1362"/>
                <a:gd name="T57" fmla="*/ 511 h 913"/>
                <a:gd name="T58" fmla="*/ 1362 w 1362"/>
                <a:gd name="T59" fmla="*/ 445 h 913"/>
                <a:gd name="T60" fmla="*/ 1353 w 1362"/>
                <a:gd name="T61" fmla="*/ 378 h 913"/>
                <a:gd name="T62" fmla="*/ 1320 w 1362"/>
                <a:gd name="T63" fmla="*/ 322 h 913"/>
                <a:gd name="T64" fmla="*/ 1325 w 1362"/>
                <a:gd name="T65" fmla="*/ 293 h 913"/>
                <a:gd name="T66" fmla="*/ 1320 w 1362"/>
                <a:gd name="T67" fmla="*/ 213 h 913"/>
                <a:gd name="T68" fmla="*/ 1258 w 1362"/>
                <a:gd name="T69" fmla="*/ 137 h 913"/>
                <a:gd name="T70" fmla="*/ 1206 w 1362"/>
                <a:gd name="T71" fmla="*/ 113 h 913"/>
                <a:gd name="T72" fmla="*/ 1187 w 1362"/>
                <a:gd name="T73" fmla="*/ 66 h 913"/>
                <a:gd name="T74" fmla="*/ 1112 w 1362"/>
                <a:gd name="T75" fmla="*/ 9 h 913"/>
                <a:gd name="T76" fmla="*/ 1022 w 1362"/>
                <a:gd name="T77" fmla="*/ 4 h 913"/>
                <a:gd name="T78" fmla="*/ 965 w 1362"/>
                <a:gd name="T79" fmla="*/ 28 h 913"/>
                <a:gd name="T80" fmla="*/ 941 w 1362"/>
                <a:gd name="T81" fmla="*/ 47 h 913"/>
                <a:gd name="T82" fmla="*/ 894 w 1362"/>
                <a:gd name="T83" fmla="*/ 14 h 913"/>
                <a:gd name="T84" fmla="*/ 832 w 1362"/>
                <a:gd name="T85" fmla="*/ 0 h 913"/>
                <a:gd name="T86" fmla="*/ 761 w 1362"/>
                <a:gd name="T87" fmla="*/ 19 h 913"/>
                <a:gd name="T88" fmla="*/ 709 w 1362"/>
                <a:gd name="T89" fmla="*/ 71 h 913"/>
                <a:gd name="T90" fmla="*/ 681 w 1362"/>
                <a:gd name="T91" fmla="*/ 52 h 913"/>
                <a:gd name="T92" fmla="*/ 624 w 1362"/>
                <a:gd name="T93" fmla="*/ 33 h 913"/>
                <a:gd name="T94" fmla="*/ 549 w 1362"/>
                <a:gd name="T95" fmla="*/ 33 h 913"/>
                <a:gd name="T96" fmla="*/ 468 w 1362"/>
                <a:gd name="T97" fmla="*/ 75 h 913"/>
                <a:gd name="T98" fmla="*/ 440 w 1362"/>
                <a:gd name="T99" fmla="*/ 109 h 913"/>
                <a:gd name="T100" fmla="*/ 336 w 1362"/>
                <a:gd name="T101" fmla="*/ 85 h 913"/>
                <a:gd name="T102" fmla="*/ 250 w 1362"/>
                <a:gd name="T103" fmla="*/ 99 h 913"/>
                <a:gd name="T104" fmla="*/ 184 w 1362"/>
                <a:gd name="T105" fmla="*/ 142 h 913"/>
                <a:gd name="T106" fmla="*/ 137 w 1362"/>
                <a:gd name="T107" fmla="*/ 203 h 913"/>
                <a:gd name="T108" fmla="*/ 118 w 1362"/>
                <a:gd name="T109" fmla="*/ 279 h 913"/>
                <a:gd name="T110" fmla="*/ 123 w 1362"/>
                <a:gd name="T111" fmla="*/ 303 h 91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62"/>
                <a:gd name="T169" fmla="*/ 0 h 913"/>
                <a:gd name="T170" fmla="*/ 1362 w 1362"/>
                <a:gd name="T171" fmla="*/ 913 h 91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62" h="913">
                  <a:moveTo>
                    <a:pt x="123" y="303"/>
                  </a:moveTo>
                  <a:lnTo>
                    <a:pt x="75" y="317"/>
                  </a:lnTo>
                  <a:lnTo>
                    <a:pt x="33" y="345"/>
                  </a:lnTo>
                  <a:lnTo>
                    <a:pt x="9" y="383"/>
                  </a:lnTo>
                  <a:lnTo>
                    <a:pt x="4" y="407"/>
                  </a:lnTo>
                  <a:lnTo>
                    <a:pt x="0" y="430"/>
                  </a:lnTo>
                  <a:lnTo>
                    <a:pt x="4" y="464"/>
                  </a:lnTo>
                  <a:lnTo>
                    <a:pt x="19" y="492"/>
                  </a:lnTo>
                  <a:lnTo>
                    <a:pt x="38" y="516"/>
                  </a:lnTo>
                  <a:lnTo>
                    <a:pt x="66" y="535"/>
                  </a:lnTo>
                  <a:lnTo>
                    <a:pt x="38" y="577"/>
                  </a:lnTo>
                  <a:lnTo>
                    <a:pt x="33" y="596"/>
                  </a:lnTo>
                  <a:lnTo>
                    <a:pt x="28" y="620"/>
                  </a:lnTo>
                  <a:lnTo>
                    <a:pt x="33" y="643"/>
                  </a:lnTo>
                  <a:lnTo>
                    <a:pt x="38" y="672"/>
                  </a:lnTo>
                  <a:lnTo>
                    <a:pt x="71" y="710"/>
                  </a:lnTo>
                  <a:lnTo>
                    <a:pt x="113" y="738"/>
                  </a:lnTo>
                  <a:lnTo>
                    <a:pt x="137" y="743"/>
                  </a:lnTo>
                  <a:lnTo>
                    <a:pt x="165" y="748"/>
                  </a:lnTo>
                  <a:lnTo>
                    <a:pt x="175" y="748"/>
                  </a:lnTo>
                  <a:lnTo>
                    <a:pt x="184" y="748"/>
                  </a:lnTo>
                  <a:lnTo>
                    <a:pt x="222" y="795"/>
                  </a:lnTo>
                  <a:lnTo>
                    <a:pt x="274" y="828"/>
                  </a:lnTo>
                  <a:lnTo>
                    <a:pt x="331" y="847"/>
                  </a:lnTo>
                  <a:lnTo>
                    <a:pt x="392" y="857"/>
                  </a:lnTo>
                  <a:lnTo>
                    <a:pt x="459" y="852"/>
                  </a:lnTo>
                  <a:lnTo>
                    <a:pt x="520" y="828"/>
                  </a:lnTo>
                  <a:lnTo>
                    <a:pt x="553" y="861"/>
                  </a:lnTo>
                  <a:lnTo>
                    <a:pt x="596" y="890"/>
                  </a:lnTo>
                  <a:lnTo>
                    <a:pt x="643" y="909"/>
                  </a:lnTo>
                  <a:lnTo>
                    <a:pt x="695" y="913"/>
                  </a:lnTo>
                  <a:lnTo>
                    <a:pt x="728" y="909"/>
                  </a:lnTo>
                  <a:lnTo>
                    <a:pt x="761" y="904"/>
                  </a:lnTo>
                  <a:lnTo>
                    <a:pt x="823" y="875"/>
                  </a:lnTo>
                  <a:lnTo>
                    <a:pt x="870" y="833"/>
                  </a:lnTo>
                  <a:lnTo>
                    <a:pt x="884" y="804"/>
                  </a:lnTo>
                  <a:lnTo>
                    <a:pt x="899" y="776"/>
                  </a:lnTo>
                  <a:lnTo>
                    <a:pt x="946" y="795"/>
                  </a:lnTo>
                  <a:lnTo>
                    <a:pt x="998" y="800"/>
                  </a:lnTo>
                  <a:lnTo>
                    <a:pt x="1036" y="795"/>
                  </a:lnTo>
                  <a:lnTo>
                    <a:pt x="1069" y="785"/>
                  </a:lnTo>
                  <a:lnTo>
                    <a:pt x="1097" y="771"/>
                  </a:lnTo>
                  <a:lnTo>
                    <a:pt x="1126" y="752"/>
                  </a:lnTo>
                  <a:lnTo>
                    <a:pt x="1149" y="729"/>
                  </a:lnTo>
                  <a:lnTo>
                    <a:pt x="1164" y="700"/>
                  </a:lnTo>
                  <a:lnTo>
                    <a:pt x="1173" y="667"/>
                  </a:lnTo>
                  <a:lnTo>
                    <a:pt x="1178" y="634"/>
                  </a:lnTo>
                  <a:lnTo>
                    <a:pt x="1216" y="625"/>
                  </a:lnTo>
                  <a:lnTo>
                    <a:pt x="1249" y="610"/>
                  </a:lnTo>
                  <a:lnTo>
                    <a:pt x="1282" y="591"/>
                  </a:lnTo>
                  <a:lnTo>
                    <a:pt x="1310" y="568"/>
                  </a:lnTo>
                  <a:lnTo>
                    <a:pt x="1329" y="544"/>
                  </a:lnTo>
                  <a:lnTo>
                    <a:pt x="1348" y="511"/>
                  </a:lnTo>
                  <a:lnTo>
                    <a:pt x="1358" y="478"/>
                  </a:lnTo>
                  <a:lnTo>
                    <a:pt x="1362" y="445"/>
                  </a:lnTo>
                  <a:lnTo>
                    <a:pt x="1358" y="412"/>
                  </a:lnTo>
                  <a:lnTo>
                    <a:pt x="1353" y="378"/>
                  </a:lnTo>
                  <a:lnTo>
                    <a:pt x="1339" y="350"/>
                  </a:lnTo>
                  <a:lnTo>
                    <a:pt x="1320" y="322"/>
                  </a:lnTo>
                  <a:lnTo>
                    <a:pt x="1325" y="293"/>
                  </a:lnTo>
                  <a:lnTo>
                    <a:pt x="1329" y="265"/>
                  </a:lnTo>
                  <a:lnTo>
                    <a:pt x="1320" y="213"/>
                  </a:lnTo>
                  <a:lnTo>
                    <a:pt x="1296" y="170"/>
                  </a:lnTo>
                  <a:lnTo>
                    <a:pt x="1258" y="137"/>
                  </a:lnTo>
                  <a:lnTo>
                    <a:pt x="1206" y="113"/>
                  </a:lnTo>
                  <a:lnTo>
                    <a:pt x="1201" y="90"/>
                  </a:lnTo>
                  <a:lnTo>
                    <a:pt x="1187" y="66"/>
                  </a:lnTo>
                  <a:lnTo>
                    <a:pt x="1154" y="33"/>
                  </a:lnTo>
                  <a:lnTo>
                    <a:pt x="1112" y="9"/>
                  </a:lnTo>
                  <a:lnTo>
                    <a:pt x="1055" y="0"/>
                  </a:lnTo>
                  <a:lnTo>
                    <a:pt x="1022" y="4"/>
                  </a:lnTo>
                  <a:lnTo>
                    <a:pt x="993" y="14"/>
                  </a:lnTo>
                  <a:lnTo>
                    <a:pt x="965" y="28"/>
                  </a:lnTo>
                  <a:lnTo>
                    <a:pt x="941" y="47"/>
                  </a:lnTo>
                  <a:lnTo>
                    <a:pt x="918" y="28"/>
                  </a:lnTo>
                  <a:lnTo>
                    <a:pt x="894" y="14"/>
                  </a:lnTo>
                  <a:lnTo>
                    <a:pt x="866" y="4"/>
                  </a:lnTo>
                  <a:lnTo>
                    <a:pt x="832" y="0"/>
                  </a:lnTo>
                  <a:lnTo>
                    <a:pt x="795" y="4"/>
                  </a:lnTo>
                  <a:lnTo>
                    <a:pt x="761" y="19"/>
                  </a:lnTo>
                  <a:lnTo>
                    <a:pt x="733" y="42"/>
                  </a:lnTo>
                  <a:lnTo>
                    <a:pt x="709" y="71"/>
                  </a:lnTo>
                  <a:lnTo>
                    <a:pt x="681" y="52"/>
                  </a:lnTo>
                  <a:lnTo>
                    <a:pt x="653" y="38"/>
                  </a:lnTo>
                  <a:lnTo>
                    <a:pt x="624" y="33"/>
                  </a:lnTo>
                  <a:lnTo>
                    <a:pt x="591" y="28"/>
                  </a:lnTo>
                  <a:lnTo>
                    <a:pt x="549" y="33"/>
                  </a:lnTo>
                  <a:lnTo>
                    <a:pt x="506" y="47"/>
                  </a:lnTo>
                  <a:lnTo>
                    <a:pt x="468" y="75"/>
                  </a:lnTo>
                  <a:lnTo>
                    <a:pt x="440" y="109"/>
                  </a:lnTo>
                  <a:lnTo>
                    <a:pt x="388" y="90"/>
                  </a:lnTo>
                  <a:lnTo>
                    <a:pt x="336" y="85"/>
                  </a:lnTo>
                  <a:lnTo>
                    <a:pt x="293" y="90"/>
                  </a:lnTo>
                  <a:lnTo>
                    <a:pt x="250" y="99"/>
                  </a:lnTo>
                  <a:lnTo>
                    <a:pt x="213" y="118"/>
                  </a:lnTo>
                  <a:lnTo>
                    <a:pt x="184" y="142"/>
                  </a:lnTo>
                  <a:lnTo>
                    <a:pt x="156" y="170"/>
                  </a:lnTo>
                  <a:lnTo>
                    <a:pt x="137" y="203"/>
                  </a:lnTo>
                  <a:lnTo>
                    <a:pt x="123" y="241"/>
                  </a:lnTo>
                  <a:lnTo>
                    <a:pt x="118" y="279"/>
                  </a:lnTo>
                  <a:lnTo>
                    <a:pt x="123" y="293"/>
                  </a:lnTo>
                  <a:lnTo>
                    <a:pt x="123" y="303"/>
                  </a:lnTo>
                  <a:close/>
                </a:path>
              </a:pathLst>
            </a:custGeom>
            <a:solidFill>
              <a:srgbClr val="FFFF00"/>
            </a:solidFill>
            <a:ln w="9525">
              <a:noFill/>
              <a:round/>
              <a:headEnd/>
              <a:tailEnd/>
            </a:ln>
          </p:spPr>
          <p:txBody>
            <a:bodyPr>
              <a:prstTxWarp prst="textNoShape">
                <a:avLst/>
              </a:prstTxWarp>
            </a:bodyPr>
            <a:lstStyle/>
            <a:p>
              <a:endParaRPr lang="en-US"/>
            </a:p>
          </p:txBody>
        </p:sp>
        <p:sp>
          <p:nvSpPr>
            <p:cNvPr id="29752" name="Freeform 33"/>
            <p:cNvSpPr>
              <a:spLocks/>
            </p:cNvSpPr>
            <p:nvPr/>
          </p:nvSpPr>
          <p:spPr bwMode="auto">
            <a:xfrm>
              <a:off x="3752" y="648"/>
              <a:ext cx="1362" cy="913"/>
            </a:xfrm>
            <a:custGeom>
              <a:avLst/>
              <a:gdLst>
                <a:gd name="T0" fmla="*/ 75 w 1362"/>
                <a:gd name="T1" fmla="*/ 317 h 913"/>
                <a:gd name="T2" fmla="*/ 9 w 1362"/>
                <a:gd name="T3" fmla="*/ 383 h 913"/>
                <a:gd name="T4" fmla="*/ 0 w 1362"/>
                <a:gd name="T5" fmla="*/ 430 h 913"/>
                <a:gd name="T6" fmla="*/ 19 w 1362"/>
                <a:gd name="T7" fmla="*/ 492 h 913"/>
                <a:gd name="T8" fmla="*/ 66 w 1362"/>
                <a:gd name="T9" fmla="*/ 535 h 913"/>
                <a:gd name="T10" fmla="*/ 38 w 1362"/>
                <a:gd name="T11" fmla="*/ 577 h 913"/>
                <a:gd name="T12" fmla="*/ 28 w 1362"/>
                <a:gd name="T13" fmla="*/ 620 h 913"/>
                <a:gd name="T14" fmla="*/ 38 w 1362"/>
                <a:gd name="T15" fmla="*/ 672 h 913"/>
                <a:gd name="T16" fmla="*/ 113 w 1362"/>
                <a:gd name="T17" fmla="*/ 738 h 913"/>
                <a:gd name="T18" fmla="*/ 165 w 1362"/>
                <a:gd name="T19" fmla="*/ 748 h 913"/>
                <a:gd name="T20" fmla="*/ 184 w 1362"/>
                <a:gd name="T21" fmla="*/ 748 h 913"/>
                <a:gd name="T22" fmla="*/ 222 w 1362"/>
                <a:gd name="T23" fmla="*/ 795 h 913"/>
                <a:gd name="T24" fmla="*/ 331 w 1362"/>
                <a:gd name="T25" fmla="*/ 847 h 913"/>
                <a:gd name="T26" fmla="*/ 459 w 1362"/>
                <a:gd name="T27" fmla="*/ 852 h 913"/>
                <a:gd name="T28" fmla="*/ 520 w 1362"/>
                <a:gd name="T29" fmla="*/ 828 h 913"/>
                <a:gd name="T30" fmla="*/ 596 w 1362"/>
                <a:gd name="T31" fmla="*/ 890 h 913"/>
                <a:gd name="T32" fmla="*/ 695 w 1362"/>
                <a:gd name="T33" fmla="*/ 913 h 913"/>
                <a:gd name="T34" fmla="*/ 761 w 1362"/>
                <a:gd name="T35" fmla="*/ 904 h 913"/>
                <a:gd name="T36" fmla="*/ 870 w 1362"/>
                <a:gd name="T37" fmla="*/ 833 h 913"/>
                <a:gd name="T38" fmla="*/ 899 w 1362"/>
                <a:gd name="T39" fmla="*/ 776 h 913"/>
                <a:gd name="T40" fmla="*/ 946 w 1362"/>
                <a:gd name="T41" fmla="*/ 795 h 913"/>
                <a:gd name="T42" fmla="*/ 1036 w 1362"/>
                <a:gd name="T43" fmla="*/ 795 h 913"/>
                <a:gd name="T44" fmla="*/ 1097 w 1362"/>
                <a:gd name="T45" fmla="*/ 771 h 913"/>
                <a:gd name="T46" fmla="*/ 1149 w 1362"/>
                <a:gd name="T47" fmla="*/ 729 h 913"/>
                <a:gd name="T48" fmla="*/ 1173 w 1362"/>
                <a:gd name="T49" fmla="*/ 667 h 913"/>
                <a:gd name="T50" fmla="*/ 1178 w 1362"/>
                <a:gd name="T51" fmla="*/ 634 h 913"/>
                <a:gd name="T52" fmla="*/ 1249 w 1362"/>
                <a:gd name="T53" fmla="*/ 610 h 913"/>
                <a:gd name="T54" fmla="*/ 1310 w 1362"/>
                <a:gd name="T55" fmla="*/ 568 h 913"/>
                <a:gd name="T56" fmla="*/ 1348 w 1362"/>
                <a:gd name="T57" fmla="*/ 511 h 913"/>
                <a:gd name="T58" fmla="*/ 1362 w 1362"/>
                <a:gd name="T59" fmla="*/ 445 h 913"/>
                <a:gd name="T60" fmla="*/ 1353 w 1362"/>
                <a:gd name="T61" fmla="*/ 378 h 913"/>
                <a:gd name="T62" fmla="*/ 1320 w 1362"/>
                <a:gd name="T63" fmla="*/ 322 h 913"/>
                <a:gd name="T64" fmla="*/ 1325 w 1362"/>
                <a:gd name="T65" fmla="*/ 293 h 913"/>
                <a:gd name="T66" fmla="*/ 1320 w 1362"/>
                <a:gd name="T67" fmla="*/ 213 h 913"/>
                <a:gd name="T68" fmla="*/ 1258 w 1362"/>
                <a:gd name="T69" fmla="*/ 137 h 913"/>
                <a:gd name="T70" fmla="*/ 1206 w 1362"/>
                <a:gd name="T71" fmla="*/ 113 h 913"/>
                <a:gd name="T72" fmla="*/ 1187 w 1362"/>
                <a:gd name="T73" fmla="*/ 66 h 913"/>
                <a:gd name="T74" fmla="*/ 1112 w 1362"/>
                <a:gd name="T75" fmla="*/ 9 h 913"/>
                <a:gd name="T76" fmla="*/ 1022 w 1362"/>
                <a:gd name="T77" fmla="*/ 4 h 913"/>
                <a:gd name="T78" fmla="*/ 965 w 1362"/>
                <a:gd name="T79" fmla="*/ 28 h 913"/>
                <a:gd name="T80" fmla="*/ 941 w 1362"/>
                <a:gd name="T81" fmla="*/ 47 h 913"/>
                <a:gd name="T82" fmla="*/ 894 w 1362"/>
                <a:gd name="T83" fmla="*/ 14 h 913"/>
                <a:gd name="T84" fmla="*/ 832 w 1362"/>
                <a:gd name="T85" fmla="*/ 0 h 913"/>
                <a:gd name="T86" fmla="*/ 761 w 1362"/>
                <a:gd name="T87" fmla="*/ 19 h 913"/>
                <a:gd name="T88" fmla="*/ 709 w 1362"/>
                <a:gd name="T89" fmla="*/ 71 h 913"/>
                <a:gd name="T90" fmla="*/ 681 w 1362"/>
                <a:gd name="T91" fmla="*/ 52 h 913"/>
                <a:gd name="T92" fmla="*/ 624 w 1362"/>
                <a:gd name="T93" fmla="*/ 33 h 913"/>
                <a:gd name="T94" fmla="*/ 549 w 1362"/>
                <a:gd name="T95" fmla="*/ 33 h 913"/>
                <a:gd name="T96" fmla="*/ 468 w 1362"/>
                <a:gd name="T97" fmla="*/ 75 h 913"/>
                <a:gd name="T98" fmla="*/ 440 w 1362"/>
                <a:gd name="T99" fmla="*/ 109 h 913"/>
                <a:gd name="T100" fmla="*/ 336 w 1362"/>
                <a:gd name="T101" fmla="*/ 85 h 913"/>
                <a:gd name="T102" fmla="*/ 250 w 1362"/>
                <a:gd name="T103" fmla="*/ 99 h 913"/>
                <a:gd name="T104" fmla="*/ 184 w 1362"/>
                <a:gd name="T105" fmla="*/ 142 h 913"/>
                <a:gd name="T106" fmla="*/ 137 w 1362"/>
                <a:gd name="T107" fmla="*/ 203 h 913"/>
                <a:gd name="T108" fmla="*/ 118 w 1362"/>
                <a:gd name="T109" fmla="*/ 279 h 913"/>
                <a:gd name="T110" fmla="*/ 123 w 1362"/>
                <a:gd name="T111" fmla="*/ 303 h 91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62"/>
                <a:gd name="T169" fmla="*/ 0 h 913"/>
                <a:gd name="T170" fmla="*/ 1362 w 1362"/>
                <a:gd name="T171" fmla="*/ 913 h 91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62" h="913">
                  <a:moveTo>
                    <a:pt x="123" y="303"/>
                  </a:moveTo>
                  <a:lnTo>
                    <a:pt x="75" y="317"/>
                  </a:lnTo>
                  <a:lnTo>
                    <a:pt x="33" y="345"/>
                  </a:lnTo>
                  <a:lnTo>
                    <a:pt x="9" y="383"/>
                  </a:lnTo>
                  <a:lnTo>
                    <a:pt x="4" y="407"/>
                  </a:lnTo>
                  <a:lnTo>
                    <a:pt x="0" y="430"/>
                  </a:lnTo>
                  <a:lnTo>
                    <a:pt x="4" y="464"/>
                  </a:lnTo>
                  <a:lnTo>
                    <a:pt x="19" y="492"/>
                  </a:lnTo>
                  <a:lnTo>
                    <a:pt x="38" y="516"/>
                  </a:lnTo>
                  <a:lnTo>
                    <a:pt x="66" y="535"/>
                  </a:lnTo>
                  <a:lnTo>
                    <a:pt x="38" y="577"/>
                  </a:lnTo>
                  <a:lnTo>
                    <a:pt x="33" y="596"/>
                  </a:lnTo>
                  <a:lnTo>
                    <a:pt x="28" y="620"/>
                  </a:lnTo>
                  <a:lnTo>
                    <a:pt x="33" y="643"/>
                  </a:lnTo>
                  <a:lnTo>
                    <a:pt x="38" y="672"/>
                  </a:lnTo>
                  <a:lnTo>
                    <a:pt x="71" y="710"/>
                  </a:lnTo>
                  <a:lnTo>
                    <a:pt x="113" y="738"/>
                  </a:lnTo>
                  <a:lnTo>
                    <a:pt x="137" y="743"/>
                  </a:lnTo>
                  <a:lnTo>
                    <a:pt x="165" y="748"/>
                  </a:lnTo>
                  <a:lnTo>
                    <a:pt x="175" y="748"/>
                  </a:lnTo>
                  <a:lnTo>
                    <a:pt x="184" y="748"/>
                  </a:lnTo>
                  <a:lnTo>
                    <a:pt x="222" y="795"/>
                  </a:lnTo>
                  <a:lnTo>
                    <a:pt x="274" y="828"/>
                  </a:lnTo>
                  <a:lnTo>
                    <a:pt x="331" y="847"/>
                  </a:lnTo>
                  <a:lnTo>
                    <a:pt x="392" y="857"/>
                  </a:lnTo>
                  <a:lnTo>
                    <a:pt x="459" y="852"/>
                  </a:lnTo>
                  <a:lnTo>
                    <a:pt x="520" y="828"/>
                  </a:lnTo>
                  <a:lnTo>
                    <a:pt x="553" y="861"/>
                  </a:lnTo>
                  <a:lnTo>
                    <a:pt x="596" y="890"/>
                  </a:lnTo>
                  <a:lnTo>
                    <a:pt x="643" y="909"/>
                  </a:lnTo>
                  <a:lnTo>
                    <a:pt x="695" y="913"/>
                  </a:lnTo>
                  <a:lnTo>
                    <a:pt x="728" y="909"/>
                  </a:lnTo>
                  <a:lnTo>
                    <a:pt x="761" y="904"/>
                  </a:lnTo>
                  <a:lnTo>
                    <a:pt x="823" y="875"/>
                  </a:lnTo>
                  <a:lnTo>
                    <a:pt x="870" y="833"/>
                  </a:lnTo>
                  <a:lnTo>
                    <a:pt x="884" y="804"/>
                  </a:lnTo>
                  <a:lnTo>
                    <a:pt x="899" y="776"/>
                  </a:lnTo>
                  <a:lnTo>
                    <a:pt x="946" y="795"/>
                  </a:lnTo>
                  <a:lnTo>
                    <a:pt x="998" y="800"/>
                  </a:lnTo>
                  <a:lnTo>
                    <a:pt x="1036" y="795"/>
                  </a:lnTo>
                  <a:lnTo>
                    <a:pt x="1069" y="785"/>
                  </a:lnTo>
                  <a:lnTo>
                    <a:pt x="1097" y="771"/>
                  </a:lnTo>
                  <a:lnTo>
                    <a:pt x="1126" y="752"/>
                  </a:lnTo>
                  <a:lnTo>
                    <a:pt x="1149" y="729"/>
                  </a:lnTo>
                  <a:lnTo>
                    <a:pt x="1164" y="700"/>
                  </a:lnTo>
                  <a:lnTo>
                    <a:pt x="1173" y="667"/>
                  </a:lnTo>
                  <a:lnTo>
                    <a:pt x="1178" y="634"/>
                  </a:lnTo>
                  <a:lnTo>
                    <a:pt x="1216" y="625"/>
                  </a:lnTo>
                  <a:lnTo>
                    <a:pt x="1249" y="610"/>
                  </a:lnTo>
                  <a:lnTo>
                    <a:pt x="1282" y="591"/>
                  </a:lnTo>
                  <a:lnTo>
                    <a:pt x="1310" y="568"/>
                  </a:lnTo>
                  <a:lnTo>
                    <a:pt x="1329" y="544"/>
                  </a:lnTo>
                  <a:lnTo>
                    <a:pt x="1348" y="511"/>
                  </a:lnTo>
                  <a:lnTo>
                    <a:pt x="1358" y="478"/>
                  </a:lnTo>
                  <a:lnTo>
                    <a:pt x="1362" y="445"/>
                  </a:lnTo>
                  <a:lnTo>
                    <a:pt x="1358" y="412"/>
                  </a:lnTo>
                  <a:lnTo>
                    <a:pt x="1353" y="378"/>
                  </a:lnTo>
                  <a:lnTo>
                    <a:pt x="1339" y="350"/>
                  </a:lnTo>
                  <a:lnTo>
                    <a:pt x="1320" y="322"/>
                  </a:lnTo>
                  <a:lnTo>
                    <a:pt x="1325" y="293"/>
                  </a:lnTo>
                  <a:lnTo>
                    <a:pt x="1329" y="265"/>
                  </a:lnTo>
                  <a:lnTo>
                    <a:pt x="1320" y="213"/>
                  </a:lnTo>
                  <a:lnTo>
                    <a:pt x="1296" y="170"/>
                  </a:lnTo>
                  <a:lnTo>
                    <a:pt x="1258" y="137"/>
                  </a:lnTo>
                  <a:lnTo>
                    <a:pt x="1206" y="113"/>
                  </a:lnTo>
                  <a:lnTo>
                    <a:pt x="1201" y="90"/>
                  </a:lnTo>
                  <a:lnTo>
                    <a:pt x="1187" y="66"/>
                  </a:lnTo>
                  <a:lnTo>
                    <a:pt x="1154" y="33"/>
                  </a:lnTo>
                  <a:lnTo>
                    <a:pt x="1112" y="9"/>
                  </a:lnTo>
                  <a:lnTo>
                    <a:pt x="1055" y="0"/>
                  </a:lnTo>
                  <a:lnTo>
                    <a:pt x="1022" y="4"/>
                  </a:lnTo>
                  <a:lnTo>
                    <a:pt x="993" y="14"/>
                  </a:lnTo>
                  <a:lnTo>
                    <a:pt x="965" y="28"/>
                  </a:lnTo>
                  <a:lnTo>
                    <a:pt x="941" y="47"/>
                  </a:lnTo>
                  <a:lnTo>
                    <a:pt x="918" y="28"/>
                  </a:lnTo>
                  <a:lnTo>
                    <a:pt x="894" y="14"/>
                  </a:lnTo>
                  <a:lnTo>
                    <a:pt x="866" y="4"/>
                  </a:lnTo>
                  <a:lnTo>
                    <a:pt x="832" y="0"/>
                  </a:lnTo>
                  <a:lnTo>
                    <a:pt x="795" y="4"/>
                  </a:lnTo>
                  <a:lnTo>
                    <a:pt x="761" y="19"/>
                  </a:lnTo>
                  <a:lnTo>
                    <a:pt x="733" y="42"/>
                  </a:lnTo>
                  <a:lnTo>
                    <a:pt x="709" y="71"/>
                  </a:lnTo>
                  <a:lnTo>
                    <a:pt x="681" y="52"/>
                  </a:lnTo>
                  <a:lnTo>
                    <a:pt x="653" y="38"/>
                  </a:lnTo>
                  <a:lnTo>
                    <a:pt x="624" y="33"/>
                  </a:lnTo>
                  <a:lnTo>
                    <a:pt x="591" y="28"/>
                  </a:lnTo>
                  <a:lnTo>
                    <a:pt x="549" y="33"/>
                  </a:lnTo>
                  <a:lnTo>
                    <a:pt x="506" y="47"/>
                  </a:lnTo>
                  <a:lnTo>
                    <a:pt x="468" y="75"/>
                  </a:lnTo>
                  <a:lnTo>
                    <a:pt x="440" y="109"/>
                  </a:lnTo>
                  <a:lnTo>
                    <a:pt x="388" y="90"/>
                  </a:lnTo>
                  <a:lnTo>
                    <a:pt x="336" y="85"/>
                  </a:lnTo>
                  <a:lnTo>
                    <a:pt x="293" y="90"/>
                  </a:lnTo>
                  <a:lnTo>
                    <a:pt x="250" y="99"/>
                  </a:lnTo>
                  <a:lnTo>
                    <a:pt x="213" y="118"/>
                  </a:lnTo>
                  <a:lnTo>
                    <a:pt x="184" y="142"/>
                  </a:lnTo>
                  <a:lnTo>
                    <a:pt x="156" y="170"/>
                  </a:lnTo>
                  <a:lnTo>
                    <a:pt x="137" y="203"/>
                  </a:lnTo>
                  <a:lnTo>
                    <a:pt x="123" y="241"/>
                  </a:lnTo>
                  <a:lnTo>
                    <a:pt x="118" y="279"/>
                  </a:lnTo>
                  <a:lnTo>
                    <a:pt x="123" y="293"/>
                  </a:lnTo>
                  <a:lnTo>
                    <a:pt x="123" y="303"/>
                  </a:lnTo>
                  <a:close/>
                </a:path>
              </a:pathLst>
            </a:custGeom>
            <a:noFill/>
            <a:ln w="4">
              <a:solidFill>
                <a:srgbClr val="000000"/>
              </a:solidFill>
              <a:round/>
              <a:headEnd/>
              <a:tailEnd/>
            </a:ln>
          </p:spPr>
          <p:txBody>
            <a:bodyPr>
              <a:prstTxWarp prst="textNoShape">
                <a:avLst/>
              </a:prstTxWarp>
            </a:bodyPr>
            <a:lstStyle/>
            <a:p>
              <a:endParaRPr lang="en-US"/>
            </a:p>
          </p:txBody>
        </p:sp>
        <p:sp>
          <p:nvSpPr>
            <p:cNvPr id="29753" name="Freeform 34"/>
            <p:cNvSpPr>
              <a:spLocks/>
            </p:cNvSpPr>
            <p:nvPr/>
          </p:nvSpPr>
          <p:spPr bwMode="auto">
            <a:xfrm>
              <a:off x="3818" y="1183"/>
              <a:ext cx="80" cy="19"/>
            </a:xfrm>
            <a:custGeom>
              <a:avLst/>
              <a:gdLst>
                <a:gd name="T0" fmla="*/ 0 w 80"/>
                <a:gd name="T1" fmla="*/ 0 h 19"/>
                <a:gd name="T2" fmla="*/ 38 w 80"/>
                <a:gd name="T3" fmla="*/ 14 h 19"/>
                <a:gd name="T4" fmla="*/ 71 w 80"/>
                <a:gd name="T5" fmla="*/ 19 h 19"/>
                <a:gd name="T6" fmla="*/ 76 w 80"/>
                <a:gd name="T7" fmla="*/ 19 h 19"/>
                <a:gd name="T8" fmla="*/ 80 w 80"/>
                <a:gd name="T9" fmla="*/ 19 h 19"/>
                <a:gd name="T10" fmla="*/ 0 60000 65536"/>
                <a:gd name="T11" fmla="*/ 0 60000 65536"/>
                <a:gd name="T12" fmla="*/ 0 60000 65536"/>
                <a:gd name="T13" fmla="*/ 0 60000 65536"/>
                <a:gd name="T14" fmla="*/ 0 60000 65536"/>
                <a:gd name="T15" fmla="*/ 0 w 80"/>
                <a:gd name="T16" fmla="*/ 0 h 19"/>
                <a:gd name="T17" fmla="*/ 80 w 80"/>
                <a:gd name="T18" fmla="*/ 19 h 19"/>
              </a:gdLst>
              <a:ahLst/>
              <a:cxnLst>
                <a:cxn ang="T10">
                  <a:pos x="T0" y="T1"/>
                </a:cxn>
                <a:cxn ang="T11">
                  <a:pos x="T2" y="T3"/>
                </a:cxn>
                <a:cxn ang="T12">
                  <a:pos x="T4" y="T5"/>
                </a:cxn>
                <a:cxn ang="T13">
                  <a:pos x="T6" y="T7"/>
                </a:cxn>
                <a:cxn ang="T14">
                  <a:pos x="T8" y="T9"/>
                </a:cxn>
              </a:cxnLst>
              <a:rect l="T15" t="T16" r="T17" b="T18"/>
              <a:pathLst>
                <a:path w="80" h="19">
                  <a:moveTo>
                    <a:pt x="0" y="0"/>
                  </a:moveTo>
                  <a:lnTo>
                    <a:pt x="38" y="14"/>
                  </a:lnTo>
                  <a:lnTo>
                    <a:pt x="71" y="19"/>
                  </a:lnTo>
                  <a:lnTo>
                    <a:pt x="76" y="19"/>
                  </a:lnTo>
                  <a:lnTo>
                    <a:pt x="80" y="19"/>
                  </a:lnTo>
                </a:path>
              </a:pathLst>
            </a:custGeom>
            <a:noFill/>
            <a:ln w="4">
              <a:solidFill>
                <a:srgbClr val="000000"/>
              </a:solidFill>
              <a:round/>
              <a:headEnd/>
              <a:tailEnd/>
            </a:ln>
          </p:spPr>
          <p:txBody>
            <a:bodyPr>
              <a:prstTxWarp prst="textNoShape">
                <a:avLst/>
              </a:prstTxWarp>
            </a:bodyPr>
            <a:lstStyle/>
            <a:p>
              <a:endParaRPr lang="en-US"/>
            </a:p>
          </p:txBody>
        </p:sp>
        <p:sp>
          <p:nvSpPr>
            <p:cNvPr id="29754" name="Freeform 35"/>
            <p:cNvSpPr>
              <a:spLocks/>
            </p:cNvSpPr>
            <p:nvPr/>
          </p:nvSpPr>
          <p:spPr bwMode="auto">
            <a:xfrm>
              <a:off x="3936" y="1386"/>
              <a:ext cx="33" cy="10"/>
            </a:xfrm>
            <a:custGeom>
              <a:avLst/>
              <a:gdLst>
                <a:gd name="T0" fmla="*/ 0 w 33"/>
                <a:gd name="T1" fmla="*/ 10 h 10"/>
                <a:gd name="T2" fmla="*/ 19 w 33"/>
                <a:gd name="T3" fmla="*/ 5 h 10"/>
                <a:gd name="T4" fmla="*/ 33 w 33"/>
                <a:gd name="T5" fmla="*/ 0 h 10"/>
                <a:gd name="T6" fmla="*/ 0 60000 65536"/>
                <a:gd name="T7" fmla="*/ 0 60000 65536"/>
                <a:gd name="T8" fmla="*/ 0 60000 65536"/>
                <a:gd name="T9" fmla="*/ 0 w 33"/>
                <a:gd name="T10" fmla="*/ 0 h 10"/>
                <a:gd name="T11" fmla="*/ 33 w 33"/>
                <a:gd name="T12" fmla="*/ 10 h 10"/>
              </a:gdLst>
              <a:ahLst/>
              <a:cxnLst>
                <a:cxn ang="T6">
                  <a:pos x="T0" y="T1"/>
                </a:cxn>
                <a:cxn ang="T7">
                  <a:pos x="T2" y="T3"/>
                </a:cxn>
                <a:cxn ang="T8">
                  <a:pos x="T4" y="T5"/>
                </a:cxn>
              </a:cxnLst>
              <a:rect l="T9" t="T10" r="T11" b="T12"/>
              <a:pathLst>
                <a:path w="33" h="10">
                  <a:moveTo>
                    <a:pt x="0" y="10"/>
                  </a:moveTo>
                  <a:lnTo>
                    <a:pt x="19" y="5"/>
                  </a:lnTo>
                  <a:lnTo>
                    <a:pt x="33" y="0"/>
                  </a:lnTo>
                </a:path>
              </a:pathLst>
            </a:custGeom>
            <a:noFill/>
            <a:ln w="4">
              <a:solidFill>
                <a:srgbClr val="000000"/>
              </a:solidFill>
              <a:round/>
              <a:headEnd/>
              <a:tailEnd/>
            </a:ln>
          </p:spPr>
          <p:txBody>
            <a:bodyPr>
              <a:prstTxWarp prst="textNoShape">
                <a:avLst/>
              </a:prstTxWarp>
            </a:bodyPr>
            <a:lstStyle/>
            <a:p>
              <a:endParaRPr lang="en-US"/>
            </a:p>
          </p:txBody>
        </p:sp>
        <p:sp>
          <p:nvSpPr>
            <p:cNvPr id="29755" name="Freeform 36"/>
            <p:cNvSpPr>
              <a:spLocks/>
            </p:cNvSpPr>
            <p:nvPr/>
          </p:nvSpPr>
          <p:spPr bwMode="auto">
            <a:xfrm>
              <a:off x="4248" y="1438"/>
              <a:ext cx="24" cy="38"/>
            </a:xfrm>
            <a:custGeom>
              <a:avLst/>
              <a:gdLst>
                <a:gd name="T0" fmla="*/ 0 w 24"/>
                <a:gd name="T1" fmla="*/ 0 h 38"/>
                <a:gd name="T2" fmla="*/ 10 w 24"/>
                <a:gd name="T3" fmla="*/ 19 h 38"/>
                <a:gd name="T4" fmla="*/ 24 w 24"/>
                <a:gd name="T5" fmla="*/ 38 h 38"/>
                <a:gd name="T6" fmla="*/ 0 60000 65536"/>
                <a:gd name="T7" fmla="*/ 0 60000 65536"/>
                <a:gd name="T8" fmla="*/ 0 60000 65536"/>
                <a:gd name="T9" fmla="*/ 0 w 24"/>
                <a:gd name="T10" fmla="*/ 0 h 38"/>
                <a:gd name="T11" fmla="*/ 24 w 24"/>
                <a:gd name="T12" fmla="*/ 38 h 38"/>
              </a:gdLst>
              <a:ahLst/>
              <a:cxnLst>
                <a:cxn ang="T6">
                  <a:pos x="T0" y="T1"/>
                </a:cxn>
                <a:cxn ang="T7">
                  <a:pos x="T2" y="T3"/>
                </a:cxn>
                <a:cxn ang="T8">
                  <a:pos x="T4" y="T5"/>
                </a:cxn>
              </a:cxnLst>
              <a:rect l="T9" t="T10" r="T11" b="T12"/>
              <a:pathLst>
                <a:path w="24" h="38">
                  <a:moveTo>
                    <a:pt x="0" y="0"/>
                  </a:moveTo>
                  <a:lnTo>
                    <a:pt x="10" y="19"/>
                  </a:lnTo>
                  <a:lnTo>
                    <a:pt x="24" y="38"/>
                  </a:lnTo>
                </a:path>
              </a:pathLst>
            </a:custGeom>
            <a:noFill/>
            <a:ln w="4">
              <a:solidFill>
                <a:srgbClr val="000000"/>
              </a:solidFill>
              <a:round/>
              <a:headEnd/>
              <a:tailEnd/>
            </a:ln>
          </p:spPr>
          <p:txBody>
            <a:bodyPr>
              <a:prstTxWarp prst="textNoShape">
                <a:avLst/>
              </a:prstTxWarp>
            </a:bodyPr>
            <a:lstStyle/>
            <a:p>
              <a:endParaRPr lang="en-US"/>
            </a:p>
          </p:txBody>
        </p:sp>
        <p:sp>
          <p:nvSpPr>
            <p:cNvPr id="29756" name="Freeform 37"/>
            <p:cNvSpPr>
              <a:spLocks/>
            </p:cNvSpPr>
            <p:nvPr/>
          </p:nvSpPr>
          <p:spPr bwMode="auto">
            <a:xfrm>
              <a:off x="4651" y="1381"/>
              <a:ext cx="9" cy="43"/>
            </a:xfrm>
            <a:custGeom>
              <a:avLst/>
              <a:gdLst>
                <a:gd name="T0" fmla="*/ 0 w 9"/>
                <a:gd name="T1" fmla="*/ 43 h 43"/>
                <a:gd name="T2" fmla="*/ 4 w 9"/>
                <a:gd name="T3" fmla="*/ 24 h 43"/>
                <a:gd name="T4" fmla="*/ 9 w 9"/>
                <a:gd name="T5" fmla="*/ 0 h 43"/>
                <a:gd name="T6" fmla="*/ 0 60000 65536"/>
                <a:gd name="T7" fmla="*/ 0 60000 65536"/>
                <a:gd name="T8" fmla="*/ 0 60000 65536"/>
                <a:gd name="T9" fmla="*/ 0 w 9"/>
                <a:gd name="T10" fmla="*/ 0 h 43"/>
                <a:gd name="T11" fmla="*/ 9 w 9"/>
                <a:gd name="T12" fmla="*/ 43 h 43"/>
              </a:gdLst>
              <a:ahLst/>
              <a:cxnLst>
                <a:cxn ang="T6">
                  <a:pos x="T0" y="T1"/>
                </a:cxn>
                <a:cxn ang="T7">
                  <a:pos x="T2" y="T3"/>
                </a:cxn>
                <a:cxn ang="T8">
                  <a:pos x="T4" y="T5"/>
                </a:cxn>
              </a:cxnLst>
              <a:rect l="T9" t="T10" r="T11" b="T12"/>
              <a:pathLst>
                <a:path w="9" h="43">
                  <a:moveTo>
                    <a:pt x="0" y="43"/>
                  </a:moveTo>
                  <a:lnTo>
                    <a:pt x="4" y="24"/>
                  </a:lnTo>
                  <a:lnTo>
                    <a:pt x="9" y="0"/>
                  </a:lnTo>
                </a:path>
              </a:pathLst>
            </a:custGeom>
            <a:noFill/>
            <a:ln w="4">
              <a:solidFill>
                <a:srgbClr val="000000"/>
              </a:solidFill>
              <a:round/>
              <a:headEnd/>
              <a:tailEnd/>
            </a:ln>
          </p:spPr>
          <p:txBody>
            <a:bodyPr>
              <a:prstTxWarp prst="textNoShape">
                <a:avLst/>
              </a:prstTxWarp>
            </a:bodyPr>
            <a:lstStyle/>
            <a:p>
              <a:endParaRPr lang="en-US"/>
            </a:p>
          </p:txBody>
        </p:sp>
        <p:sp>
          <p:nvSpPr>
            <p:cNvPr id="29757" name="Freeform 38"/>
            <p:cNvSpPr>
              <a:spLocks/>
            </p:cNvSpPr>
            <p:nvPr/>
          </p:nvSpPr>
          <p:spPr bwMode="auto">
            <a:xfrm>
              <a:off x="4830" y="1135"/>
              <a:ext cx="100" cy="147"/>
            </a:xfrm>
            <a:custGeom>
              <a:avLst/>
              <a:gdLst>
                <a:gd name="T0" fmla="*/ 100 w 100"/>
                <a:gd name="T1" fmla="*/ 147 h 147"/>
                <a:gd name="T2" fmla="*/ 100 w 100"/>
                <a:gd name="T3" fmla="*/ 147 h 147"/>
                <a:gd name="T4" fmla="*/ 95 w 100"/>
                <a:gd name="T5" fmla="*/ 100 h 147"/>
                <a:gd name="T6" fmla="*/ 71 w 100"/>
                <a:gd name="T7" fmla="*/ 62 h 147"/>
                <a:gd name="T8" fmla="*/ 43 w 100"/>
                <a:gd name="T9" fmla="*/ 24 h 147"/>
                <a:gd name="T10" fmla="*/ 0 w 100"/>
                <a:gd name="T11" fmla="*/ 0 h 147"/>
                <a:gd name="T12" fmla="*/ 0 60000 65536"/>
                <a:gd name="T13" fmla="*/ 0 60000 65536"/>
                <a:gd name="T14" fmla="*/ 0 60000 65536"/>
                <a:gd name="T15" fmla="*/ 0 60000 65536"/>
                <a:gd name="T16" fmla="*/ 0 60000 65536"/>
                <a:gd name="T17" fmla="*/ 0 60000 65536"/>
                <a:gd name="T18" fmla="*/ 0 w 100"/>
                <a:gd name="T19" fmla="*/ 0 h 147"/>
                <a:gd name="T20" fmla="*/ 100 w 100"/>
                <a:gd name="T21" fmla="*/ 147 h 147"/>
              </a:gdLst>
              <a:ahLst/>
              <a:cxnLst>
                <a:cxn ang="T12">
                  <a:pos x="T0" y="T1"/>
                </a:cxn>
                <a:cxn ang="T13">
                  <a:pos x="T2" y="T3"/>
                </a:cxn>
                <a:cxn ang="T14">
                  <a:pos x="T4" y="T5"/>
                </a:cxn>
                <a:cxn ang="T15">
                  <a:pos x="T6" y="T7"/>
                </a:cxn>
                <a:cxn ang="T16">
                  <a:pos x="T8" y="T9"/>
                </a:cxn>
                <a:cxn ang="T17">
                  <a:pos x="T10" y="T11"/>
                </a:cxn>
              </a:cxnLst>
              <a:rect l="T18" t="T19" r="T20" b="T21"/>
              <a:pathLst>
                <a:path w="100" h="147">
                  <a:moveTo>
                    <a:pt x="100" y="147"/>
                  </a:moveTo>
                  <a:lnTo>
                    <a:pt x="100" y="147"/>
                  </a:lnTo>
                  <a:lnTo>
                    <a:pt x="95" y="100"/>
                  </a:lnTo>
                  <a:lnTo>
                    <a:pt x="71" y="62"/>
                  </a:lnTo>
                  <a:lnTo>
                    <a:pt x="43" y="24"/>
                  </a:lnTo>
                  <a:lnTo>
                    <a:pt x="0" y="0"/>
                  </a:lnTo>
                </a:path>
              </a:pathLst>
            </a:custGeom>
            <a:noFill/>
            <a:ln w="4">
              <a:solidFill>
                <a:srgbClr val="000000"/>
              </a:solidFill>
              <a:round/>
              <a:headEnd/>
              <a:tailEnd/>
            </a:ln>
          </p:spPr>
          <p:txBody>
            <a:bodyPr>
              <a:prstTxWarp prst="textNoShape">
                <a:avLst/>
              </a:prstTxWarp>
            </a:bodyPr>
            <a:lstStyle/>
            <a:p>
              <a:endParaRPr lang="en-US"/>
            </a:p>
          </p:txBody>
        </p:sp>
        <p:sp>
          <p:nvSpPr>
            <p:cNvPr id="29758" name="Freeform 39"/>
            <p:cNvSpPr>
              <a:spLocks/>
            </p:cNvSpPr>
            <p:nvPr/>
          </p:nvSpPr>
          <p:spPr bwMode="auto">
            <a:xfrm>
              <a:off x="5024" y="970"/>
              <a:ext cx="48" cy="56"/>
            </a:xfrm>
            <a:custGeom>
              <a:avLst/>
              <a:gdLst>
                <a:gd name="T0" fmla="*/ 0 w 48"/>
                <a:gd name="T1" fmla="*/ 56 h 56"/>
                <a:gd name="T2" fmla="*/ 24 w 48"/>
                <a:gd name="T3" fmla="*/ 33 h 56"/>
                <a:gd name="T4" fmla="*/ 48 w 48"/>
                <a:gd name="T5" fmla="*/ 0 h 56"/>
                <a:gd name="T6" fmla="*/ 0 60000 65536"/>
                <a:gd name="T7" fmla="*/ 0 60000 65536"/>
                <a:gd name="T8" fmla="*/ 0 60000 65536"/>
                <a:gd name="T9" fmla="*/ 0 w 48"/>
                <a:gd name="T10" fmla="*/ 0 h 56"/>
                <a:gd name="T11" fmla="*/ 48 w 48"/>
                <a:gd name="T12" fmla="*/ 56 h 56"/>
              </a:gdLst>
              <a:ahLst/>
              <a:cxnLst>
                <a:cxn ang="T6">
                  <a:pos x="T0" y="T1"/>
                </a:cxn>
                <a:cxn ang="T7">
                  <a:pos x="T2" y="T3"/>
                </a:cxn>
                <a:cxn ang="T8">
                  <a:pos x="T4" y="T5"/>
                </a:cxn>
              </a:cxnLst>
              <a:rect l="T9" t="T10" r="T11" b="T12"/>
              <a:pathLst>
                <a:path w="48" h="56">
                  <a:moveTo>
                    <a:pt x="0" y="56"/>
                  </a:moveTo>
                  <a:lnTo>
                    <a:pt x="24" y="33"/>
                  </a:lnTo>
                  <a:lnTo>
                    <a:pt x="48" y="0"/>
                  </a:lnTo>
                </a:path>
              </a:pathLst>
            </a:custGeom>
            <a:noFill/>
            <a:ln w="4">
              <a:solidFill>
                <a:srgbClr val="000000"/>
              </a:solidFill>
              <a:round/>
              <a:headEnd/>
              <a:tailEnd/>
            </a:ln>
          </p:spPr>
          <p:txBody>
            <a:bodyPr>
              <a:prstTxWarp prst="textNoShape">
                <a:avLst/>
              </a:prstTxWarp>
            </a:bodyPr>
            <a:lstStyle/>
            <a:p>
              <a:endParaRPr lang="en-US"/>
            </a:p>
          </p:txBody>
        </p:sp>
        <p:sp>
          <p:nvSpPr>
            <p:cNvPr id="29759" name="Freeform 40"/>
            <p:cNvSpPr>
              <a:spLocks/>
            </p:cNvSpPr>
            <p:nvPr/>
          </p:nvSpPr>
          <p:spPr bwMode="auto">
            <a:xfrm>
              <a:off x="4958" y="761"/>
              <a:ext cx="5" cy="29"/>
            </a:xfrm>
            <a:custGeom>
              <a:avLst/>
              <a:gdLst>
                <a:gd name="T0" fmla="*/ 5 w 5"/>
                <a:gd name="T1" fmla="*/ 29 h 29"/>
                <a:gd name="T2" fmla="*/ 5 w 5"/>
                <a:gd name="T3" fmla="*/ 29 h 29"/>
                <a:gd name="T4" fmla="*/ 5 w 5"/>
                <a:gd name="T5" fmla="*/ 24 h 29"/>
                <a:gd name="T6" fmla="*/ 5 w 5"/>
                <a:gd name="T7" fmla="*/ 15 h 29"/>
                <a:gd name="T8" fmla="*/ 0 w 5"/>
                <a:gd name="T9" fmla="*/ 0 h 29"/>
                <a:gd name="T10" fmla="*/ 0 60000 65536"/>
                <a:gd name="T11" fmla="*/ 0 60000 65536"/>
                <a:gd name="T12" fmla="*/ 0 60000 65536"/>
                <a:gd name="T13" fmla="*/ 0 60000 65536"/>
                <a:gd name="T14" fmla="*/ 0 60000 65536"/>
                <a:gd name="T15" fmla="*/ 0 w 5"/>
                <a:gd name="T16" fmla="*/ 0 h 29"/>
                <a:gd name="T17" fmla="*/ 5 w 5"/>
                <a:gd name="T18" fmla="*/ 29 h 29"/>
              </a:gdLst>
              <a:ahLst/>
              <a:cxnLst>
                <a:cxn ang="T10">
                  <a:pos x="T0" y="T1"/>
                </a:cxn>
                <a:cxn ang="T11">
                  <a:pos x="T2" y="T3"/>
                </a:cxn>
                <a:cxn ang="T12">
                  <a:pos x="T4" y="T5"/>
                </a:cxn>
                <a:cxn ang="T13">
                  <a:pos x="T6" y="T7"/>
                </a:cxn>
                <a:cxn ang="T14">
                  <a:pos x="T8" y="T9"/>
                </a:cxn>
              </a:cxnLst>
              <a:rect l="T15" t="T16" r="T17" b="T18"/>
              <a:pathLst>
                <a:path w="5" h="29">
                  <a:moveTo>
                    <a:pt x="5" y="29"/>
                  </a:moveTo>
                  <a:lnTo>
                    <a:pt x="5" y="29"/>
                  </a:lnTo>
                  <a:lnTo>
                    <a:pt x="5" y="24"/>
                  </a:lnTo>
                  <a:lnTo>
                    <a:pt x="5" y="15"/>
                  </a:lnTo>
                  <a:lnTo>
                    <a:pt x="0" y="0"/>
                  </a:lnTo>
                </a:path>
              </a:pathLst>
            </a:custGeom>
            <a:noFill/>
            <a:ln w="4">
              <a:solidFill>
                <a:srgbClr val="000000"/>
              </a:solidFill>
              <a:round/>
              <a:headEnd/>
              <a:tailEnd/>
            </a:ln>
          </p:spPr>
          <p:txBody>
            <a:bodyPr>
              <a:prstTxWarp prst="textNoShape">
                <a:avLst/>
              </a:prstTxWarp>
            </a:bodyPr>
            <a:lstStyle/>
            <a:p>
              <a:endParaRPr lang="en-US"/>
            </a:p>
          </p:txBody>
        </p:sp>
        <p:sp>
          <p:nvSpPr>
            <p:cNvPr id="29760" name="Freeform 41"/>
            <p:cNvSpPr>
              <a:spLocks/>
            </p:cNvSpPr>
            <p:nvPr/>
          </p:nvSpPr>
          <p:spPr bwMode="auto">
            <a:xfrm>
              <a:off x="4670" y="695"/>
              <a:ext cx="23" cy="38"/>
            </a:xfrm>
            <a:custGeom>
              <a:avLst/>
              <a:gdLst>
                <a:gd name="T0" fmla="*/ 23 w 23"/>
                <a:gd name="T1" fmla="*/ 0 h 38"/>
                <a:gd name="T2" fmla="*/ 9 w 23"/>
                <a:gd name="T3" fmla="*/ 19 h 38"/>
                <a:gd name="T4" fmla="*/ 0 w 23"/>
                <a:gd name="T5" fmla="*/ 38 h 38"/>
                <a:gd name="T6" fmla="*/ 0 60000 65536"/>
                <a:gd name="T7" fmla="*/ 0 60000 65536"/>
                <a:gd name="T8" fmla="*/ 0 60000 65536"/>
                <a:gd name="T9" fmla="*/ 0 w 23"/>
                <a:gd name="T10" fmla="*/ 0 h 38"/>
                <a:gd name="T11" fmla="*/ 23 w 23"/>
                <a:gd name="T12" fmla="*/ 38 h 38"/>
              </a:gdLst>
              <a:ahLst/>
              <a:cxnLst>
                <a:cxn ang="T6">
                  <a:pos x="T0" y="T1"/>
                </a:cxn>
                <a:cxn ang="T7">
                  <a:pos x="T2" y="T3"/>
                </a:cxn>
                <a:cxn ang="T8">
                  <a:pos x="T4" y="T5"/>
                </a:cxn>
              </a:cxnLst>
              <a:rect l="T9" t="T10" r="T11" b="T12"/>
              <a:pathLst>
                <a:path w="23" h="38">
                  <a:moveTo>
                    <a:pt x="23" y="0"/>
                  </a:moveTo>
                  <a:lnTo>
                    <a:pt x="9" y="19"/>
                  </a:lnTo>
                  <a:lnTo>
                    <a:pt x="0" y="38"/>
                  </a:lnTo>
                </a:path>
              </a:pathLst>
            </a:custGeom>
            <a:noFill/>
            <a:ln w="4">
              <a:solidFill>
                <a:srgbClr val="000000"/>
              </a:solidFill>
              <a:round/>
              <a:headEnd/>
              <a:tailEnd/>
            </a:ln>
          </p:spPr>
          <p:txBody>
            <a:bodyPr>
              <a:prstTxWarp prst="textNoShape">
                <a:avLst/>
              </a:prstTxWarp>
            </a:bodyPr>
            <a:lstStyle/>
            <a:p>
              <a:endParaRPr lang="en-US"/>
            </a:p>
          </p:txBody>
        </p:sp>
        <p:sp>
          <p:nvSpPr>
            <p:cNvPr id="29761" name="Line 42"/>
            <p:cNvSpPr>
              <a:spLocks noChangeShapeType="1"/>
            </p:cNvSpPr>
            <p:nvPr/>
          </p:nvSpPr>
          <p:spPr bwMode="auto">
            <a:xfrm flipH="1">
              <a:off x="4447" y="719"/>
              <a:ext cx="14" cy="28"/>
            </a:xfrm>
            <a:prstGeom prst="line">
              <a:avLst/>
            </a:prstGeom>
            <a:noFill/>
            <a:ln w="4">
              <a:solidFill>
                <a:srgbClr val="000000"/>
              </a:solidFill>
              <a:round/>
              <a:headEnd/>
              <a:tailEnd/>
            </a:ln>
          </p:spPr>
          <p:txBody>
            <a:bodyPr>
              <a:prstTxWarp prst="textNoShape">
                <a:avLst/>
              </a:prstTxWarp>
            </a:bodyPr>
            <a:lstStyle/>
            <a:p>
              <a:endParaRPr lang="en-US"/>
            </a:p>
          </p:txBody>
        </p:sp>
        <p:sp>
          <p:nvSpPr>
            <p:cNvPr id="29762" name="Line 43"/>
            <p:cNvSpPr>
              <a:spLocks noChangeShapeType="1"/>
            </p:cNvSpPr>
            <p:nvPr/>
          </p:nvSpPr>
          <p:spPr bwMode="auto">
            <a:xfrm flipH="1" flipV="1">
              <a:off x="4192" y="757"/>
              <a:ext cx="42" cy="28"/>
            </a:xfrm>
            <a:prstGeom prst="line">
              <a:avLst/>
            </a:prstGeom>
            <a:noFill/>
            <a:ln w="4">
              <a:solidFill>
                <a:srgbClr val="000000"/>
              </a:solidFill>
              <a:round/>
              <a:headEnd/>
              <a:tailEnd/>
            </a:ln>
          </p:spPr>
          <p:txBody>
            <a:bodyPr>
              <a:prstTxWarp prst="textNoShape">
                <a:avLst/>
              </a:prstTxWarp>
            </a:bodyPr>
            <a:lstStyle/>
            <a:p>
              <a:endParaRPr lang="en-US"/>
            </a:p>
          </p:txBody>
        </p:sp>
        <p:sp>
          <p:nvSpPr>
            <p:cNvPr id="29763" name="Freeform 44"/>
            <p:cNvSpPr>
              <a:spLocks/>
            </p:cNvSpPr>
            <p:nvPr/>
          </p:nvSpPr>
          <p:spPr bwMode="auto">
            <a:xfrm>
              <a:off x="3875" y="951"/>
              <a:ext cx="4" cy="33"/>
            </a:xfrm>
            <a:custGeom>
              <a:avLst/>
              <a:gdLst>
                <a:gd name="T0" fmla="*/ 0 w 4"/>
                <a:gd name="T1" fmla="*/ 0 h 33"/>
                <a:gd name="T2" fmla="*/ 4 w 4"/>
                <a:gd name="T3" fmla="*/ 14 h 33"/>
                <a:gd name="T4" fmla="*/ 4 w 4"/>
                <a:gd name="T5" fmla="*/ 33 h 33"/>
                <a:gd name="T6" fmla="*/ 0 60000 65536"/>
                <a:gd name="T7" fmla="*/ 0 60000 65536"/>
                <a:gd name="T8" fmla="*/ 0 60000 65536"/>
                <a:gd name="T9" fmla="*/ 0 w 4"/>
                <a:gd name="T10" fmla="*/ 0 h 33"/>
                <a:gd name="T11" fmla="*/ 4 w 4"/>
                <a:gd name="T12" fmla="*/ 33 h 33"/>
              </a:gdLst>
              <a:ahLst/>
              <a:cxnLst>
                <a:cxn ang="T6">
                  <a:pos x="T0" y="T1"/>
                </a:cxn>
                <a:cxn ang="T7">
                  <a:pos x="T2" y="T3"/>
                </a:cxn>
                <a:cxn ang="T8">
                  <a:pos x="T4" y="T5"/>
                </a:cxn>
              </a:cxnLst>
              <a:rect l="T9" t="T10" r="T11" b="T12"/>
              <a:pathLst>
                <a:path w="4" h="33">
                  <a:moveTo>
                    <a:pt x="0" y="0"/>
                  </a:moveTo>
                  <a:lnTo>
                    <a:pt x="4" y="14"/>
                  </a:lnTo>
                  <a:lnTo>
                    <a:pt x="4" y="33"/>
                  </a:lnTo>
                </a:path>
              </a:pathLst>
            </a:custGeom>
            <a:noFill/>
            <a:ln w="4">
              <a:solidFill>
                <a:srgbClr val="000000"/>
              </a:solidFill>
              <a:round/>
              <a:headEnd/>
              <a:tailEnd/>
            </a:ln>
          </p:spPr>
          <p:txBody>
            <a:bodyPr>
              <a:prstTxWarp prst="textNoShape">
                <a:avLst/>
              </a:prstTxWarp>
            </a:bodyPr>
            <a:lstStyle/>
            <a:p>
              <a:endParaRPr lang="en-US"/>
            </a:p>
          </p:txBody>
        </p:sp>
      </p:grpSp>
      <p:sp>
        <p:nvSpPr>
          <p:cNvPr id="4" name="Rectangle 3"/>
          <p:cNvSpPr/>
          <p:nvPr/>
        </p:nvSpPr>
        <p:spPr>
          <a:xfrm>
            <a:off x="403225" y="4637088"/>
            <a:ext cx="8337550" cy="1754187"/>
          </a:xfrm>
          <a:prstGeom prst="rect">
            <a:avLst/>
          </a:prstGeom>
          <a:gradFill>
            <a:gsLst>
              <a:gs pos="0">
                <a:schemeClr val="accent6">
                  <a:lumMod val="40000"/>
                  <a:lumOff val="60000"/>
                </a:schemeClr>
              </a:gs>
              <a:gs pos="50000">
                <a:schemeClr val="accent1">
                  <a:tint val="44500"/>
                  <a:satMod val="160000"/>
                </a:schemeClr>
              </a:gs>
              <a:gs pos="100000">
                <a:schemeClr val="accent1">
                  <a:tint val="23500"/>
                  <a:satMod val="160000"/>
                </a:schemeClr>
              </a:gs>
            </a:gsLst>
            <a:lin ang="5400000" scaled="0"/>
          </a:gradFill>
        </p:spPr>
        <p:txBody>
          <a:bodyPr>
            <a:prstTxWarp prst="textNoShape">
              <a:avLst/>
            </a:prstTxWarp>
            <a:spAutoFit/>
          </a:bodyPr>
          <a:lstStyle/>
          <a:p>
            <a:pPr algn="l"/>
            <a:r>
              <a:rPr lang="en-US" altLang="ja-JP" sz="1200" b="1">
                <a:cs typeface="Arial" pitchFamily="-107" charset="0"/>
              </a:rPr>
              <a:t>802.16m provides</a:t>
            </a:r>
          </a:p>
          <a:p>
            <a:pPr algn="l"/>
            <a:r>
              <a:rPr lang="en-US" altLang="ja-JP" sz="1200" b="1">
                <a:cs typeface="Arial" pitchFamily="-107" charset="0"/>
              </a:rPr>
              <a:t>1) Very high data rates and service continuity in smaller cells including indoor pico cells, femto cells, and hot-spots. The small cells may be deployed as an overlay to larger outdoor cells.</a:t>
            </a:r>
          </a:p>
          <a:p>
            <a:pPr algn="l"/>
            <a:r>
              <a:rPr lang="en-US" altLang="ja-JP" sz="1200" b="1">
                <a:cs typeface="Arial" pitchFamily="-107" charset="0"/>
              </a:rPr>
              <a:t>2) Self-configuration by allowing real plug and play installation of network nodes and cells, i.e. self-adaptation of the initial configuration, including the update of neighbor nodes and neighbor cells as well as means for fast reconfiguration and compensation in failure cases.</a:t>
            </a:r>
          </a:p>
          <a:p>
            <a:pPr algn="l"/>
            <a:r>
              <a:rPr lang="en-US" altLang="ja-JP" sz="1200" b="1">
                <a:cs typeface="Arial" pitchFamily="-107" charset="0"/>
              </a:rPr>
              <a:t>3) Self-optimization by allowing automated or autonomous optimization of network performance with respect to service availability, QoS, network efficiency and throughput.</a:t>
            </a:r>
          </a:p>
        </p:txBody>
      </p:sp>
      <p:sp>
        <p:nvSpPr>
          <p:cNvPr id="14" name="Rectangle 13"/>
          <p:cNvSpPr/>
          <p:nvPr/>
        </p:nvSpPr>
        <p:spPr>
          <a:xfrm>
            <a:off x="141288" y="1414463"/>
            <a:ext cx="3254375" cy="304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prstTxWarp prst="textNoShape">
              <a:avLst/>
            </a:prstTxWarp>
            <a:spAutoFit/>
          </a:bodyPr>
          <a:lstStyle/>
          <a:p>
            <a:pPr algn="l"/>
            <a:r>
              <a:rPr lang="en-US" altLang="ja-JP" sz="1200" b="1">
                <a:cs typeface="Arial" pitchFamily="-107" charset="0"/>
              </a:rPr>
              <a:t>Femto-cells are low power cellular base stations deployed in homes. Mobile stations can be used inside homes with the home broadband connection as backhaul. Femto-cells are an alternative way to deliver the benefits of </a:t>
            </a:r>
            <a:r>
              <a:rPr lang="en-US" altLang="ja-JP" sz="1200" b="1" u="sng">
                <a:cs typeface="Arial" pitchFamily="-107" charset="0"/>
                <a:hlinkClick r:id="rId2" tooltip="Fixed mobile convergence"/>
              </a:rPr>
              <a:t>Fixed Mobile Convergence</a:t>
            </a:r>
            <a:r>
              <a:rPr lang="en-US" altLang="ja-JP" sz="1200" b="1">
                <a:cs typeface="Arial" pitchFamily="-107" charset="0"/>
              </a:rPr>
              <a:t>. The distinction is that most FMC architectures require a new (dual-mode) handset which works with existing home/enterprise Wi-Fi access points, while a femto-cell-based deployment will work with existing handsets but requires installation of a new access point.</a:t>
            </a:r>
          </a:p>
        </p:txBody>
      </p:sp>
      <p:grpSp>
        <p:nvGrpSpPr>
          <p:cNvPr id="3" name="Group 11"/>
          <p:cNvGrpSpPr>
            <a:grpSpLocks noChangeAspect="1"/>
          </p:cNvGrpSpPr>
          <p:nvPr/>
        </p:nvGrpSpPr>
        <p:grpSpPr bwMode="auto">
          <a:xfrm>
            <a:off x="3432175" y="957263"/>
            <a:ext cx="2762250" cy="1909762"/>
            <a:chOff x="1032" y="882"/>
            <a:chExt cx="1848" cy="1278"/>
          </a:xfrm>
        </p:grpSpPr>
        <p:sp>
          <p:nvSpPr>
            <p:cNvPr id="29734" name="AutoShape 10"/>
            <p:cNvSpPr>
              <a:spLocks noChangeAspect="1" noChangeArrowheads="1" noTextEdit="1"/>
            </p:cNvSpPr>
            <p:nvPr/>
          </p:nvSpPr>
          <p:spPr bwMode="auto">
            <a:xfrm>
              <a:off x="1032" y="882"/>
              <a:ext cx="1848" cy="1278"/>
            </a:xfrm>
            <a:prstGeom prst="rect">
              <a:avLst/>
            </a:prstGeom>
            <a:noFill/>
            <a:ln w="9525">
              <a:noFill/>
              <a:miter lim="800000"/>
              <a:headEnd/>
              <a:tailEnd/>
            </a:ln>
          </p:spPr>
          <p:txBody>
            <a:bodyPr anchor="ctr" anchorCtr="1">
              <a:prstTxWarp prst="textNoShape">
                <a:avLst/>
              </a:prstTxWarp>
            </a:bodyPr>
            <a:lstStyle/>
            <a:p>
              <a:endParaRPr lang="en-US"/>
            </a:p>
          </p:txBody>
        </p:sp>
        <p:sp>
          <p:nvSpPr>
            <p:cNvPr id="29735" name="Freeform 12"/>
            <p:cNvSpPr>
              <a:spLocks/>
            </p:cNvSpPr>
            <p:nvPr/>
          </p:nvSpPr>
          <p:spPr bwMode="auto">
            <a:xfrm>
              <a:off x="1110" y="960"/>
              <a:ext cx="1728" cy="1158"/>
            </a:xfrm>
            <a:custGeom>
              <a:avLst/>
              <a:gdLst>
                <a:gd name="T0" fmla="*/ 96 w 1728"/>
                <a:gd name="T1" fmla="*/ 402 h 1158"/>
                <a:gd name="T2" fmla="*/ 12 w 1728"/>
                <a:gd name="T3" fmla="*/ 486 h 1158"/>
                <a:gd name="T4" fmla="*/ 0 w 1728"/>
                <a:gd name="T5" fmla="*/ 546 h 1158"/>
                <a:gd name="T6" fmla="*/ 24 w 1728"/>
                <a:gd name="T7" fmla="*/ 624 h 1158"/>
                <a:gd name="T8" fmla="*/ 84 w 1728"/>
                <a:gd name="T9" fmla="*/ 678 h 1158"/>
                <a:gd name="T10" fmla="*/ 48 w 1728"/>
                <a:gd name="T11" fmla="*/ 732 h 1158"/>
                <a:gd name="T12" fmla="*/ 36 w 1728"/>
                <a:gd name="T13" fmla="*/ 786 h 1158"/>
                <a:gd name="T14" fmla="*/ 48 w 1728"/>
                <a:gd name="T15" fmla="*/ 852 h 1158"/>
                <a:gd name="T16" fmla="*/ 144 w 1728"/>
                <a:gd name="T17" fmla="*/ 936 h 1158"/>
                <a:gd name="T18" fmla="*/ 210 w 1728"/>
                <a:gd name="T19" fmla="*/ 948 h 1158"/>
                <a:gd name="T20" fmla="*/ 234 w 1728"/>
                <a:gd name="T21" fmla="*/ 948 h 1158"/>
                <a:gd name="T22" fmla="*/ 282 w 1728"/>
                <a:gd name="T23" fmla="*/ 1008 h 1158"/>
                <a:gd name="T24" fmla="*/ 420 w 1728"/>
                <a:gd name="T25" fmla="*/ 1074 h 1158"/>
                <a:gd name="T26" fmla="*/ 582 w 1728"/>
                <a:gd name="T27" fmla="*/ 1080 h 1158"/>
                <a:gd name="T28" fmla="*/ 660 w 1728"/>
                <a:gd name="T29" fmla="*/ 1050 h 1158"/>
                <a:gd name="T30" fmla="*/ 756 w 1728"/>
                <a:gd name="T31" fmla="*/ 1128 h 1158"/>
                <a:gd name="T32" fmla="*/ 882 w 1728"/>
                <a:gd name="T33" fmla="*/ 1158 h 1158"/>
                <a:gd name="T34" fmla="*/ 966 w 1728"/>
                <a:gd name="T35" fmla="*/ 1146 h 1158"/>
                <a:gd name="T36" fmla="*/ 1104 w 1728"/>
                <a:gd name="T37" fmla="*/ 1056 h 1158"/>
                <a:gd name="T38" fmla="*/ 1140 w 1728"/>
                <a:gd name="T39" fmla="*/ 984 h 1158"/>
                <a:gd name="T40" fmla="*/ 1200 w 1728"/>
                <a:gd name="T41" fmla="*/ 1008 h 1158"/>
                <a:gd name="T42" fmla="*/ 1314 w 1728"/>
                <a:gd name="T43" fmla="*/ 1008 h 1158"/>
                <a:gd name="T44" fmla="*/ 1392 w 1728"/>
                <a:gd name="T45" fmla="*/ 978 h 1158"/>
                <a:gd name="T46" fmla="*/ 1458 w 1728"/>
                <a:gd name="T47" fmla="*/ 924 h 1158"/>
                <a:gd name="T48" fmla="*/ 1488 w 1728"/>
                <a:gd name="T49" fmla="*/ 846 h 1158"/>
                <a:gd name="T50" fmla="*/ 1494 w 1728"/>
                <a:gd name="T51" fmla="*/ 804 h 1158"/>
                <a:gd name="T52" fmla="*/ 1584 w 1728"/>
                <a:gd name="T53" fmla="*/ 774 h 1158"/>
                <a:gd name="T54" fmla="*/ 1662 w 1728"/>
                <a:gd name="T55" fmla="*/ 720 h 1158"/>
                <a:gd name="T56" fmla="*/ 1710 w 1728"/>
                <a:gd name="T57" fmla="*/ 648 h 1158"/>
                <a:gd name="T58" fmla="*/ 1728 w 1728"/>
                <a:gd name="T59" fmla="*/ 564 h 1158"/>
                <a:gd name="T60" fmla="*/ 1716 w 1728"/>
                <a:gd name="T61" fmla="*/ 480 h 1158"/>
                <a:gd name="T62" fmla="*/ 1674 w 1728"/>
                <a:gd name="T63" fmla="*/ 408 h 1158"/>
                <a:gd name="T64" fmla="*/ 1680 w 1728"/>
                <a:gd name="T65" fmla="*/ 372 h 1158"/>
                <a:gd name="T66" fmla="*/ 1674 w 1728"/>
                <a:gd name="T67" fmla="*/ 270 h 1158"/>
                <a:gd name="T68" fmla="*/ 1596 w 1728"/>
                <a:gd name="T69" fmla="*/ 174 h 1158"/>
                <a:gd name="T70" fmla="*/ 1530 w 1728"/>
                <a:gd name="T71" fmla="*/ 144 h 1158"/>
                <a:gd name="T72" fmla="*/ 1506 w 1728"/>
                <a:gd name="T73" fmla="*/ 84 h 1158"/>
                <a:gd name="T74" fmla="*/ 1410 w 1728"/>
                <a:gd name="T75" fmla="*/ 12 h 1158"/>
                <a:gd name="T76" fmla="*/ 1296 w 1728"/>
                <a:gd name="T77" fmla="*/ 6 h 1158"/>
                <a:gd name="T78" fmla="*/ 1224 w 1728"/>
                <a:gd name="T79" fmla="*/ 36 h 1158"/>
                <a:gd name="T80" fmla="*/ 1194 w 1728"/>
                <a:gd name="T81" fmla="*/ 60 h 1158"/>
                <a:gd name="T82" fmla="*/ 1134 w 1728"/>
                <a:gd name="T83" fmla="*/ 18 h 1158"/>
                <a:gd name="T84" fmla="*/ 1056 w 1728"/>
                <a:gd name="T85" fmla="*/ 0 h 1158"/>
                <a:gd name="T86" fmla="*/ 966 w 1728"/>
                <a:gd name="T87" fmla="*/ 24 h 1158"/>
                <a:gd name="T88" fmla="*/ 900 w 1728"/>
                <a:gd name="T89" fmla="*/ 90 h 1158"/>
                <a:gd name="T90" fmla="*/ 864 w 1728"/>
                <a:gd name="T91" fmla="*/ 66 h 1158"/>
                <a:gd name="T92" fmla="*/ 792 w 1728"/>
                <a:gd name="T93" fmla="*/ 42 h 1158"/>
                <a:gd name="T94" fmla="*/ 696 w 1728"/>
                <a:gd name="T95" fmla="*/ 42 h 1158"/>
                <a:gd name="T96" fmla="*/ 594 w 1728"/>
                <a:gd name="T97" fmla="*/ 96 h 1158"/>
                <a:gd name="T98" fmla="*/ 558 w 1728"/>
                <a:gd name="T99" fmla="*/ 138 h 1158"/>
                <a:gd name="T100" fmla="*/ 426 w 1728"/>
                <a:gd name="T101" fmla="*/ 108 h 1158"/>
                <a:gd name="T102" fmla="*/ 318 w 1728"/>
                <a:gd name="T103" fmla="*/ 126 h 1158"/>
                <a:gd name="T104" fmla="*/ 234 w 1728"/>
                <a:gd name="T105" fmla="*/ 180 h 1158"/>
                <a:gd name="T106" fmla="*/ 174 w 1728"/>
                <a:gd name="T107" fmla="*/ 258 h 1158"/>
                <a:gd name="T108" fmla="*/ 150 w 1728"/>
                <a:gd name="T109" fmla="*/ 354 h 1158"/>
                <a:gd name="T110" fmla="*/ 156 w 1728"/>
                <a:gd name="T111" fmla="*/ 384 h 11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8"/>
                <a:gd name="T169" fmla="*/ 0 h 1158"/>
                <a:gd name="T170" fmla="*/ 1728 w 1728"/>
                <a:gd name="T171" fmla="*/ 1158 h 11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8" h="1158">
                  <a:moveTo>
                    <a:pt x="156" y="384"/>
                  </a:moveTo>
                  <a:lnTo>
                    <a:pt x="96" y="402"/>
                  </a:lnTo>
                  <a:lnTo>
                    <a:pt x="42" y="438"/>
                  </a:lnTo>
                  <a:lnTo>
                    <a:pt x="12" y="486"/>
                  </a:lnTo>
                  <a:lnTo>
                    <a:pt x="6" y="516"/>
                  </a:lnTo>
                  <a:lnTo>
                    <a:pt x="0" y="546"/>
                  </a:lnTo>
                  <a:lnTo>
                    <a:pt x="6" y="588"/>
                  </a:lnTo>
                  <a:lnTo>
                    <a:pt x="24" y="624"/>
                  </a:lnTo>
                  <a:lnTo>
                    <a:pt x="48" y="654"/>
                  </a:lnTo>
                  <a:lnTo>
                    <a:pt x="84" y="678"/>
                  </a:lnTo>
                  <a:lnTo>
                    <a:pt x="48" y="732"/>
                  </a:lnTo>
                  <a:lnTo>
                    <a:pt x="42" y="756"/>
                  </a:lnTo>
                  <a:lnTo>
                    <a:pt x="36" y="786"/>
                  </a:lnTo>
                  <a:lnTo>
                    <a:pt x="42" y="816"/>
                  </a:lnTo>
                  <a:lnTo>
                    <a:pt x="48" y="852"/>
                  </a:lnTo>
                  <a:lnTo>
                    <a:pt x="90" y="900"/>
                  </a:lnTo>
                  <a:lnTo>
                    <a:pt x="144" y="936"/>
                  </a:lnTo>
                  <a:lnTo>
                    <a:pt x="174" y="942"/>
                  </a:lnTo>
                  <a:lnTo>
                    <a:pt x="210" y="948"/>
                  </a:lnTo>
                  <a:lnTo>
                    <a:pt x="222" y="948"/>
                  </a:lnTo>
                  <a:lnTo>
                    <a:pt x="234" y="948"/>
                  </a:lnTo>
                  <a:lnTo>
                    <a:pt x="282" y="1008"/>
                  </a:lnTo>
                  <a:lnTo>
                    <a:pt x="348" y="1050"/>
                  </a:lnTo>
                  <a:lnTo>
                    <a:pt x="420" y="1074"/>
                  </a:lnTo>
                  <a:lnTo>
                    <a:pt x="498" y="1086"/>
                  </a:lnTo>
                  <a:lnTo>
                    <a:pt x="582" y="1080"/>
                  </a:lnTo>
                  <a:lnTo>
                    <a:pt x="660" y="1050"/>
                  </a:lnTo>
                  <a:lnTo>
                    <a:pt x="702" y="1092"/>
                  </a:lnTo>
                  <a:lnTo>
                    <a:pt x="756" y="1128"/>
                  </a:lnTo>
                  <a:lnTo>
                    <a:pt x="816" y="1152"/>
                  </a:lnTo>
                  <a:lnTo>
                    <a:pt x="882" y="1158"/>
                  </a:lnTo>
                  <a:lnTo>
                    <a:pt x="924" y="1152"/>
                  </a:lnTo>
                  <a:lnTo>
                    <a:pt x="966" y="1146"/>
                  </a:lnTo>
                  <a:lnTo>
                    <a:pt x="1044" y="1110"/>
                  </a:lnTo>
                  <a:lnTo>
                    <a:pt x="1104" y="1056"/>
                  </a:lnTo>
                  <a:lnTo>
                    <a:pt x="1122" y="1020"/>
                  </a:lnTo>
                  <a:lnTo>
                    <a:pt x="1140" y="984"/>
                  </a:lnTo>
                  <a:lnTo>
                    <a:pt x="1200" y="1008"/>
                  </a:lnTo>
                  <a:lnTo>
                    <a:pt x="1266" y="1014"/>
                  </a:lnTo>
                  <a:lnTo>
                    <a:pt x="1314" y="1008"/>
                  </a:lnTo>
                  <a:lnTo>
                    <a:pt x="1356" y="996"/>
                  </a:lnTo>
                  <a:lnTo>
                    <a:pt x="1392" y="978"/>
                  </a:lnTo>
                  <a:lnTo>
                    <a:pt x="1428" y="954"/>
                  </a:lnTo>
                  <a:lnTo>
                    <a:pt x="1458" y="924"/>
                  </a:lnTo>
                  <a:lnTo>
                    <a:pt x="1476" y="888"/>
                  </a:lnTo>
                  <a:lnTo>
                    <a:pt x="1488" y="846"/>
                  </a:lnTo>
                  <a:lnTo>
                    <a:pt x="1494" y="804"/>
                  </a:lnTo>
                  <a:lnTo>
                    <a:pt x="1542" y="792"/>
                  </a:lnTo>
                  <a:lnTo>
                    <a:pt x="1584" y="774"/>
                  </a:lnTo>
                  <a:lnTo>
                    <a:pt x="1626" y="750"/>
                  </a:lnTo>
                  <a:lnTo>
                    <a:pt x="1662" y="720"/>
                  </a:lnTo>
                  <a:lnTo>
                    <a:pt x="1686" y="690"/>
                  </a:lnTo>
                  <a:lnTo>
                    <a:pt x="1710" y="648"/>
                  </a:lnTo>
                  <a:lnTo>
                    <a:pt x="1722" y="606"/>
                  </a:lnTo>
                  <a:lnTo>
                    <a:pt x="1728" y="564"/>
                  </a:lnTo>
                  <a:lnTo>
                    <a:pt x="1722" y="522"/>
                  </a:lnTo>
                  <a:lnTo>
                    <a:pt x="1716" y="480"/>
                  </a:lnTo>
                  <a:lnTo>
                    <a:pt x="1698" y="444"/>
                  </a:lnTo>
                  <a:lnTo>
                    <a:pt x="1674" y="408"/>
                  </a:lnTo>
                  <a:lnTo>
                    <a:pt x="1680" y="372"/>
                  </a:lnTo>
                  <a:lnTo>
                    <a:pt x="1686" y="336"/>
                  </a:lnTo>
                  <a:lnTo>
                    <a:pt x="1674" y="270"/>
                  </a:lnTo>
                  <a:lnTo>
                    <a:pt x="1644" y="216"/>
                  </a:lnTo>
                  <a:lnTo>
                    <a:pt x="1596" y="174"/>
                  </a:lnTo>
                  <a:lnTo>
                    <a:pt x="1530" y="144"/>
                  </a:lnTo>
                  <a:lnTo>
                    <a:pt x="1524" y="114"/>
                  </a:lnTo>
                  <a:lnTo>
                    <a:pt x="1506" y="84"/>
                  </a:lnTo>
                  <a:lnTo>
                    <a:pt x="1464" y="42"/>
                  </a:lnTo>
                  <a:lnTo>
                    <a:pt x="1410" y="12"/>
                  </a:lnTo>
                  <a:lnTo>
                    <a:pt x="1338" y="0"/>
                  </a:lnTo>
                  <a:lnTo>
                    <a:pt x="1296" y="6"/>
                  </a:lnTo>
                  <a:lnTo>
                    <a:pt x="1260" y="18"/>
                  </a:lnTo>
                  <a:lnTo>
                    <a:pt x="1224" y="36"/>
                  </a:lnTo>
                  <a:lnTo>
                    <a:pt x="1194" y="60"/>
                  </a:lnTo>
                  <a:lnTo>
                    <a:pt x="1164" y="36"/>
                  </a:lnTo>
                  <a:lnTo>
                    <a:pt x="1134" y="18"/>
                  </a:lnTo>
                  <a:lnTo>
                    <a:pt x="1098" y="6"/>
                  </a:lnTo>
                  <a:lnTo>
                    <a:pt x="1056" y="0"/>
                  </a:lnTo>
                  <a:lnTo>
                    <a:pt x="1008" y="6"/>
                  </a:lnTo>
                  <a:lnTo>
                    <a:pt x="966" y="24"/>
                  </a:lnTo>
                  <a:lnTo>
                    <a:pt x="930" y="54"/>
                  </a:lnTo>
                  <a:lnTo>
                    <a:pt x="900" y="90"/>
                  </a:lnTo>
                  <a:lnTo>
                    <a:pt x="864" y="66"/>
                  </a:lnTo>
                  <a:lnTo>
                    <a:pt x="828" y="48"/>
                  </a:lnTo>
                  <a:lnTo>
                    <a:pt x="792" y="42"/>
                  </a:lnTo>
                  <a:lnTo>
                    <a:pt x="750" y="36"/>
                  </a:lnTo>
                  <a:lnTo>
                    <a:pt x="696" y="42"/>
                  </a:lnTo>
                  <a:lnTo>
                    <a:pt x="642" y="60"/>
                  </a:lnTo>
                  <a:lnTo>
                    <a:pt x="594" y="96"/>
                  </a:lnTo>
                  <a:lnTo>
                    <a:pt x="558" y="138"/>
                  </a:lnTo>
                  <a:lnTo>
                    <a:pt x="492" y="114"/>
                  </a:lnTo>
                  <a:lnTo>
                    <a:pt x="426" y="108"/>
                  </a:lnTo>
                  <a:lnTo>
                    <a:pt x="372" y="114"/>
                  </a:lnTo>
                  <a:lnTo>
                    <a:pt x="318" y="126"/>
                  </a:lnTo>
                  <a:lnTo>
                    <a:pt x="270" y="150"/>
                  </a:lnTo>
                  <a:lnTo>
                    <a:pt x="234" y="180"/>
                  </a:lnTo>
                  <a:lnTo>
                    <a:pt x="198" y="216"/>
                  </a:lnTo>
                  <a:lnTo>
                    <a:pt x="174" y="258"/>
                  </a:lnTo>
                  <a:lnTo>
                    <a:pt x="156" y="306"/>
                  </a:lnTo>
                  <a:lnTo>
                    <a:pt x="150" y="354"/>
                  </a:lnTo>
                  <a:lnTo>
                    <a:pt x="156" y="372"/>
                  </a:lnTo>
                  <a:lnTo>
                    <a:pt x="156" y="384"/>
                  </a:lnTo>
                  <a:close/>
                </a:path>
              </a:pathLst>
            </a:custGeom>
            <a:solidFill>
              <a:srgbClr val="808080"/>
            </a:solidFill>
            <a:ln w="9525">
              <a:noFill/>
              <a:round/>
              <a:headEnd/>
              <a:tailEnd/>
            </a:ln>
          </p:spPr>
          <p:txBody>
            <a:bodyPr anchor="ctr" anchorCtr="1">
              <a:prstTxWarp prst="textNoShape">
                <a:avLst/>
              </a:prstTxWarp>
            </a:bodyPr>
            <a:lstStyle/>
            <a:p>
              <a:endParaRPr lang="en-US"/>
            </a:p>
          </p:txBody>
        </p:sp>
        <p:sp>
          <p:nvSpPr>
            <p:cNvPr id="29736" name="Freeform 13"/>
            <p:cNvSpPr>
              <a:spLocks/>
            </p:cNvSpPr>
            <p:nvPr/>
          </p:nvSpPr>
          <p:spPr bwMode="auto">
            <a:xfrm>
              <a:off x="1062" y="912"/>
              <a:ext cx="1728" cy="1158"/>
            </a:xfrm>
            <a:custGeom>
              <a:avLst/>
              <a:gdLst>
                <a:gd name="T0" fmla="*/ 96 w 1728"/>
                <a:gd name="T1" fmla="*/ 402 h 1158"/>
                <a:gd name="T2" fmla="*/ 12 w 1728"/>
                <a:gd name="T3" fmla="*/ 486 h 1158"/>
                <a:gd name="T4" fmla="*/ 0 w 1728"/>
                <a:gd name="T5" fmla="*/ 546 h 1158"/>
                <a:gd name="T6" fmla="*/ 24 w 1728"/>
                <a:gd name="T7" fmla="*/ 624 h 1158"/>
                <a:gd name="T8" fmla="*/ 84 w 1728"/>
                <a:gd name="T9" fmla="*/ 678 h 1158"/>
                <a:gd name="T10" fmla="*/ 48 w 1728"/>
                <a:gd name="T11" fmla="*/ 732 h 1158"/>
                <a:gd name="T12" fmla="*/ 36 w 1728"/>
                <a:gd name="T13" fmla="*/ 786 h 1158"/>
                <a:gd name="T14" fmla="*/ 48 w 1728"/>
                <a:gd name="T15" fmla="*/ 852 h 1158"/>
                <a:gd name="T16" fmla="*/ 144 w 1728"/>
                <a:gd name="T17" fmla="*/ 936 h 1158"/>
                <a:gd name="T18" fmla="*/ 210 w 1728"/>
                <a:gd name="T19" fmla="*/ 948 h 1158"/>
                <a:gd name="T20" fmla="*/ 234 w 1728"/>
                <a:gd name="T21" fmla="*/ 948 h 1158"/>
                <a:gd name="T22" fmla="*/ 282 w 1728"/>
                <a:gd name="T23" fmla="*/ 1008 h 1158"/>
                <a:gd name="T24" fmla="*/ 420 w 1728"/>
                <a:gd name="T25" fmla="*/ 1074 h 1158"/>
                <a:gd name="T26" fmla="*/ 582 w 1728"/>
                <a:gd name="T27" fmla="*/ 1080 h 1158"/>
                <a:gd name="T28" fmla="*/ 660 w 1728"/>
                <a:gd name="T29" fmla="*/ 1050 h 1158"/>
                <a:gd name="T30" fmla="*/ 756 w 1728"/>
                <a:gd name="T31" fmla="*/ 1128 h 1158"/>
                <a:gd name="T32" fmla="*/ 882 w 1728"/>
                <a:gd name="T33" fmla="*/ 1158 h 1158"/>
                <a:gd name="T34" fmla="*/ 966 w 1728"/>
                <a:gd name="T35" fmla="*/ 1146 h 1158"/>
                <a:gd name="T36" fmla="*/ 1104 w 1728"/>
                <a:gd name="T37" fmla="*/ 1056 h 1158"/>
                <a:gd name="T38" fmla="*/ 1140 w 1728"/>
                <a:gd name="T39" fmla="*/ 984 h 1158"/>
                <a:gd name="T40" fmla="*/ 1200 w 1728"/>
                <a:gd name="T41" fmla="*/ 1008 h 1158"/>
                <a:gd name="T42" fmla="*/ 1314 w 1728"/>
                <a:gd name="T43" fmla="*/ 1008 h 1158"/>
                <a:gd name="T44" fmla="*/ 1392 w 1728"/>
                <a:gd name="T45" fmla="*/ 978 h 1158"/>
                <a:gd name="T46" fmla="*/ 1458 w 1728"/>
                <a:gd name="T47" fmla="*/ 924 h 1158"/>
                <a:gd name="T48" fmla="*/ 1488 w 1728"/>
                <a:gd name="T49" fmla="*/ 846 h 1158"/>
                <a:gd name="T50" fmla="*/ 1494 w 1728"/>
                <a:gd name="T51" fmla="*/ 804 h 1158"/>
                <a:gd name="T52" fmla="*/ 1584 w 1728"/>
                <a:gd name="T53" fmla="*/ 774 h 1158"/>
                <a:gd name="T54" fmla="*/ 1662 w 1728"/>
                <a:gd name="T55" fmla="*/ 720 h 1158"/>
                <a:gd name="T56" fmla="*/ 1710 w 1728"/>
                <a:gd name="T57" fmla="*/ 648 h 1158"/>
                <a:gd name="T58" fmla="*/ 1728 w 1728"/>
                <a:gd name="T59" fmla="*/ 564 h 1158"/>
                <a:gd name="T60" fmla="*/ 1716 w 1728"/>
                <a:gd name="T61" fmla="*/ 480 h 1158"/>
                <a:gd name="T62" fmla="*/ 1674 w 1728"/>
                <a:gd name="T63" fmla="*/ 408 h 1158"/>
                <a:gd name="T64" fmla="*/ 1680 w 1728"/>
                <a:gd name="T65" fmla="*/ 372 h 1158"/>
                <a:gd name="T66" fmla="*/ 1674 w 1728"/>
                <a:gd name="T67" fmla="*/ 270 h 1158"/>
                <a:gd name="T68" fmla="*/ 1596 w 1728"/>
                <a:gd name="T69" fmla="*/ 174 h 1158"/>
                <a:gd name="T70" fmla="*/ 1530 w 1728"/>
                <a:gd name="T71" fmla="*/ 144 h 1158"/>
                <a:gd name="T72" fmla="*/ 1506 w 1728"/>
                <a:gd name="T73" fmla="*/ 84 h 1158"/>
                <a:gd name="T74" fmla="*/ 1410 w 1728"/>
                <a:gd name="T75" fmla="*/ 12 h 1158"/>
                <a:gd name="T76" fmla="*/ 1296 w 1728"/>
                <a:gd name="T77" fmla="*/ 6 h 1158"/>
                <a:gd name="T78" fmla="*/ 1224 w 1728"/>
                <a:gd name="T79" fmla="*/ 36 h 1158"/>
                <a:gd name="T80" fmla="*/ 1194 w 1728"/>
                <a:gd name="T81" fmla="*/ 60 h 1158"/>
                <a:gd name="T82" fmla="*/ 1134 w 1728"/>
                <a:gd name="T83" fmla="*/ 18 h 1158"/>
                <a:gd name="T84" fmla="*/ 1056 w 1728"/>
                <a:gd name="T85" fmla="*/ 0 h 1158"/>
                <a:gd name="T86" fmla="*/ 966 w 1728"/>
                <a:gd name="T87" fmla="*/ 24 h 1158"/>
                <a:gd name="T88" fmla="*/ 900 w 1728"/>
                <a:gd name="T89" fmla="*/ 90 h 1158"/>
                <a:gd name="T90" fmla="*/ 864 w 1728"/>
                <a:gd name="T91" fmla="*/ 66 h 1158"/>
                <a:gd name="T92" fmla="*/ 792 w 1728"/>
                <a:gd name="T93" fmla="*/ 42 h 1158"/>
                <a:gd name="T94" fmla="*/ 696 w 1728"/>
                <a:gd name="T95" fmla="*/ 42 h 1158"/>
                <a:gd name="T96" fmla="*/ 594 w 1728"/>
                <a:gd name="T97" fmla="*/ 96 h 1158"/>
                <a:gd name="T98" fmla="*/ 558 w 1728"/>
                <a:gd name="T99" fmla="*/ 138 h 1158"/>
                <a:gd name="T100" fmla="*/ 426 w 1728"/>
                <a:gd name="T101" fmla="*/ 108 h 1158"/>
                <a:gd name="T102" fmla="*/ 318 w 1728"/>
                <a:gd name="T103" fmla="*/ 126 h 1158"/>
                <a:gd name="T104" fmla="*/ 234 w 1728"/>
                <a:gd name="T105" fmla="*/ 180 h 1158"/>
                <a:gd name="T106" fmla="*/ 174 w 1728"/>
                <a:gd name="T107" fmla="*/ 258 h 1158"/>
                <a:gd name="T108" fmla="*/ 150 w 1728"/>
                <a:gd name="T109" fmla="*/ 354 h 1158"/>
                <a:gd name="T110" fmla="*/ 156 w 1728"/>
                <a:gd name="T111" fmla="*/ 384 h 11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8"/>
                <a:gd name="T169" fmla="*/ 0 h 1158"/>
                <a:gd name="T170" fmla="*/ 1728 w 1728"/>
                <a:gd name="T171" fmla="*/ 1158 h 11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8" h="1158">
                  <a:moveTo>
                    <a:pt x="156" y="384"/>
                  </a:moveTo>
                  <a:lnTo>
                    <a:pt x="96" y="402"/>
                  </a:lnTo>
                  <a:lnTo>
                    <a:pt x="42" y="438"/>
                  </a:lnTo>
                  <a:lnTo>
                    <a:pt x="12" y="486"/>
                  </a:lnTo>
                  <a:lnTo>
                    <a:pt x="6" y="516"/>
                  </a:lnTo>
                  <a:lnTo>
                    <a:pt x="0" y="546"/>
                  </a:lnTo>
                  <a:lnTo>
                    <a:pt x="6" y="588"/>
                  </a:lnTo>
                  <a:lnTo>
                    <a:pt x="24" y="624"/>
                  </a:lnTo>
                  <a:lnTo>
                    <a:pt x="48" y="654"/>
                  </a:lnTo>
                  <a:lnTo>
                    <a:pt x="84" y="678"/>
                  </a:lnTo>
                  <a:lnTo>
                    <a:pt x="48" y="732"/>
                  </a:lnTo>
                  <a:lnTo>
                    <a:pt x="42" y="756"/>
                  </a:lnTo>
                  <a:lnTo>
                    <a:pt x="36" y="786"/>
                  </a:lnTo>
                  <a:lnTo>
                    <a:pt x="42" y="816"/>
                  </a:lnTo>
                  <a:lnTo>
                    <a:pt x="48" y="852"/>
                  </a:lnTo>
                  <a:lnTo>
                    <a:pt x="90" y="900"/>
                  </a:lnTo>
                  <a:lnTo>
                    <a:pt x="144" y="936"/>
                  </a:lnTo>
                  <a:lnTo>
                    <a:pt x="174" y="942"/>
                  </a:lnTo>
                  <a:lnTo>
                    <a:pt x="210" y="948"/>
                  </a:lnTo>
                  <a:lnTo>
                    <a:pt x="222" y="948"/>
                  </a:lnTo>
                  <a:lnTo>
                    <a:pt x="234" y="948"/>
                  </a:lnTo>
                  <a:lnTo>
                    <a:pt x="282" y="1008"/>
                  </a:lnTo>
                  <a:lnTo>
                    <a:pt x="348" y="1050"/>
                  </a:lnTo>
                  <a:lnTo>
                    <a:pt x="420" y="1074"/>
                  </a:lnTo>
                  <a:lnTo>
                    <a:pt x="498" y="1086"/>
                  </a:lnTo>
                  <a:lnTo>
                    <a:pt x="582" y="1080"/>
                  </a:lnTo>
                  <a:lnTo>
                    <a:pt x="660" y="1050"/>
                  </a:lnTo>
                  <a:lnTo>
                    <a:pt x="702" y="1092"/>
                  </a:lnTo>
                  <a:lnTo>
                    <a:pt x="756" y="1128"/>
                  </a:lnTo>
                  <a:lnTo>
                    <a:pt x="816" y="1152"/>
                  </a:lnTo>
                  <a:lnTo>
                    <a:pt x="882" y="1158"/>
                  </a:lnTo>
                  <a:lnTo>
                    <a:pt x="924" y="1152"/>
                  </a:lnTo>
                  <a:lnTo>
                    <a:pt x="966" y="1146"/>
                  </a:lnTo>
                  <a:lnTo>
                    <a:pt x="1044" y="1110"/>
                  </a:lnTo>
                  <a:lnTo>
                    <a:pt x="1104" y="1056"/>
                  </a:lnTo>
                  <a:lnTo>
                    <a:pt x="1122" y="1020"/>
                  </a:lnTo>
                  <a:lnTo>
                    <a:pt x="1140" y="984"/>
                  </a:lnTo>
                  <a:lnTo>
                    <a:pt x="1200" y="1008"/>
                  </a:lnTo>
                  <a:lnTo>
                    <a:pt x="1266" y="1014"/>
                  </a:lnTo>
                  <a:lnTo>
                    <a:pt x="1314" y="1008"/>
                  </a:lnTo>
                  <a:lnTo>
                    <a:pt x="1356" y="996"/>
                  </a:lnTo>
                  <a:lnTo>
                    <a:pt x="1392" y="978"/>
                  </a:lnTo>
                  <a:lnTo>
                    <a:pt x="1428" y="954"/>
                  </a:lnTo>
                  <a:lnTo>
                    <a:pt x="1458" y="924"/>
                  </a:lnTo>
                  <a:lnTo>
                    <a:pt x="1476" y="888"/>
                  </a:lnTo>
                  <a:lnTo>
                    <a:pt x="1488" y="846"/>
                  </a:lnTo>
                  <a:lnTo>
                    <a:pt x="1494" y="804"/>
                  </a:lnTo>
                  <a:lnTo>
                    <a:pt x="1542" y="792"/>
                  </a:lnTo>
                  <a:lnTo>
                    <a:pt x="1584" y="774"/>
                  </a:lnTo>
                  <a:lnTo>
                    <a:pt x="1626" y="750"/>
                  </a:lnTo>
                  <a:lnTo>
                    <a:pt x="1662" y="720"/>
                  </a:lnTo>
                  <a:lnTo>
                    <a:pt x="1686" y="690"/>
                  </a:lnTo>
                  <a:lnTo>
                    <a:pt x="1710" y="648"/>
                  </a:lnTo>
                  <a:lnTo>
                    <a:pt x="1722" y="606"/>
                  </a:lnTo>
                  <a:lnTo>
                    <a:pt x="1728" y="564"/>
                  </a:lnTo>
                  <a:lnTo>
                    <a:pt x="1722" y="522"/>
                  </a:lnTo>
                  <a:lnTo>
                    <a:pt x="1716" y="480"/>
                  </a:lnTo>
                  <a:lnTo>
                    <a:pt x="1698" y="444"/>
                  </a:lnTo>
                  <a:lnTo>
                    <a:pt x="1674" y="408"/>
                  </a:lnTo>
                  <a:lnTo>
                    <a:pt x="1680" y="372"/>
                  </a:lnTo>
                  <a:lnTo>
                    <a:pt x="1686" y="336"/>
                  </a:lnTo>
                  <a:lnTo>
                    <a:pt x="1674" y="270"/>
                  </a:lnTo>
                  <a:lnTo>
                    <a:pt x="1644" y="216"/>
                  </a:lnTo>
                  <a:lnTo>
                    <a:pt x="1596" y="174"/>
                  </a:lnTo>
                  <a:lnTo>
                    <a:pt x="1530" y="144"/>
                  </a:lnTo>
                  <a:lnTo>
                    <a:pt x="1524" y="114"/>
                  </a:lnTo>
                  <a:lnTo>
                    <a:pt x="1506" y="84"/>
                  </a:lnTo>
                  <a:lnTo>
                    <a:pt x="1464" y="42"/>
                  </a:lnTo>
                  <a:lnTo>
                    <a:pt x="1410" y="12"/>
                  </a:lnTo>
                  <a:lnTo>
                    <a:pt x="1338" y="0"/>
                  </a:lnTo>
                  <a:lnTo>
                    <a:pt x="1296" y="6"/>
                  </a:lnTo>
                  <a:lnTo>
                    <a:pt x="1260" y="18"/>
                  </a:lnTo>
                  <a:lnTo>
                    <a:pt x="1224" y="36"/>
                  </a:lnTo>
                  <a:lnTo>
                    <a:pt x="1194" y="60"/>
                  </a:lnTo>
                  <a:lnTo>
                    <a:pt x="1164" y="36"/>
                  </a:lnTo>
                  <a:lnTo>
                    <a:pt x="1134" y="18"/>
                  </a:lnTo>
                  <a:lnTo>
                    <a:pt x="1098" y="6"/>
                  </a:lnTo>
                  <a:lnTo>
                    <a:pt x="1056" y="0"/>
                  </a:lnTo>
                  <a:lnTo>
                    <a:pt x="1008" y="6"/>
                  </a:lnTo>
                  <a:lnTo>
                    <a:pt x="966" y="24"/>
                  </a:lnTo>
                  <a:lnTo>
                    <a:pt x="930" y="54"/>
                  </a:lnTo>
                  <a:lnTo>
                    <a:pt x="900" y="90"/>
                  </a:lnTo>
                  <a:lnTo>
                    <a:pt x="864" y="66"/>
                  </a:lnTo>
                  <a:lnTo>
                    <a:pt x="828" y="48"/>
                  </a:lnTo>
                  <a:lnTo>
                    <a:pt x="792" y="42"/>
                  </a:lnTo>
                  <a:lnTo>
                    <a:pt x="750" y="36"/>
                  </a:lnTo>
                  <a:lnTo>
                    <a:pt x="696" y="42"/>
                  </a:lnTo>
                  <a:lnTo>
                    <a:pt x="642" y="60"/>
                  </a:lnTo>
                  <a:lnTo>
                    <a:pt x="594" y="96"/>
                  </a:lnTo>
                  <a:lnTo>
                    <a:pt x="558" y="138"/>
                  </a:lnTo>
                  <a:lnTo>
                    <a:pt x="492" y="114"/>
                  </a:lnTo>
                  <a:lnTo>
                    <a:pt x="426" y="108"/>
                  </a:lnTo>
                  <a:lnTo>
                    <a:pt x="372" y="114"/>
                  </a:lnTo>
                  <a:lnTo>
                    <a:pt x="318" y="126"/>
                  </a:lnTo>
                  <a:lnTo>
                    <a:pt x="270" y="150"/>
                  </a:lnTo>
                  <a:lnTo>
                    <a:pt x="234" y="180"/>
                  </a:lnTo>
                  <a:lnTo>
                    <a:pt x="198" y="216"/>
                  </a:lnTo>
                  <a:lnTo>
                    <a:pt x="174" y="258"/>
                  </a:lnTo>
                  <a:lnTo>
                    <a:pt x="156" y="306"/>
                  </a:lnTo>
                  <a:lnTo>
                    <a:pt x="150" y="354"/>
                  </a:lnTo>
                  <a:lnTo>
                    <a:pt x="156" y="372"/>
                  </a:lnTo>
                  <a:lnTo>
                    <a:pt x="156" y="384"/>
                  </a:lnTo>
                  <a:close/>
                </a:path>
              </a:pathLst>
            </a:custGeom>
            <a:solidFill>
              <a:srgbClr val="33CC33"/>
            </a:solidFill>
            <a:ln w="9525">
              <a:noFill/>
              <a:round/>
              <a:headEnd/>
              <a:tailEnd/>
            </a:ln>
          </p:spPr>
          <p:txBody>
            <a:bodyPr anchor="ctr" anchorCtr="1">
              <a:prstTxWarp prst="textNoShape">
                <a:avLst/>
              </a:prstTxWarp>
            </a:bodyPr>
            <a:lstStyle/>
            <a:p>
              <a:r>
                <a:rPr lang="en-US" altLang="ja-JP" sz="1200" b="1">
                  <a:cs typeface="Arial" pitchFamily="-107" charset="0"/>
                </a:rPr>
                <a:t>Macro Network</a:t>
              </a:r>
            </a:p>
          </p:txBody>
        </p:sp>
        <p:sp>
          <p:nvSpPr>
            <p:cNvPr id="29737" name="Freeform 14"/>
            <p:cNvSpPr>
              <a:spLocks/>
            </p:cNvSpPr>
            <p:nvPr/>
          </p:nvSpPr>
          <p:spPr bwMode="auto">
            <a:xfrm>
              <a:off x="1062" y="912"/>
              <a:ext cx="1728" cy="1158"/>
            </a:xfrm>
            <a:custGeom>
              <a:avLst/>
              <a:gdLst>
                <a:gd name="T0" fmla="*/ 96 w 1728"/>
                <a:gd name="T1" fmla="*/ 402 h 1158"/>
                <a:gd name="T2" fmla="*/ 12 w 1728"/>
                <a:gd name="T3" fmla="*/ 486 h 1158"/>
                <a:gd name="T4" fmla="*/ 0 w 1728"/>
                <a:gd name="T5" fmla="*/ 546 h 1158"/>
                <a:gd name="T6" fmla="*/ 24 w 1728"/>
                <a:gd name="T7" fmla="*/ 624 h 1158"/>
                <a:gd name="T8" fmla="*/ 84 w 1728"/>
                <a:gd name="T9" fmla="*/ 678 h 1158"/>
                <a:gd name="T10" fmla="*/ 48 w 1728"/>
                <a:gd name="T11" fmla="*/ 732 h 1158"/>
                <a:gd name="T12" fmla="*/ 36 w 1728"/>
                <a:gd name="T13" fmla="*/ 786 h 1158"/>
                <a:gd name="T14" fmla="*/ 48 w 1728"/>
                <a:gd name="T15" fmla="*/ 852 h 1158"/>
                <a:gd name="T16" fmla="*/ 144 w 1728"/>
                <a:gd name="T17" fmla="*/ 936 h 1158"/>
                <a:gd name="T18" fmla="*/ 210 w 1728"/>
                <a:gd name="T19" fmla="*/ 948 h 1158"/>
                <a:gd name="T20" fmla="*/ 234 w 1728"/>
                <a:gd name="T21" fmla="*/ 948 h 1158"/>
                <a:gd name="T22" fmla="*/ 282 w 1728"/>
                <a:gd name="T23" fmla="*/ 1008 h 1158"/>
                <a:gd name="T24" fmla="*/ 420 w 1728"/>
                <a:gd name="T25" fmla="*/ 1074 h 1158"/>
                <a:gd name="T26" fmla="*/ 582 w 1728"/>
                <a:gd name="T27" fmla="*/ 1080 h 1158"/>
                <a:gd name="T28" fmla="*/ 660 w 1728"/>
                <a:gd name="T29" fmla="*/ 1050 h 1158"/>
                <a:gd name="T30" fmla="*/ 756 w 1728"/>
                <a:gd name="T31" fmla="*/ 1128 h 1158"/>
                <a:gd name="T32" fmla="*/ 882 w 1728"/>
                <a:gd name="T33" fmla="*/ 1158 h 1158"/>
                <a:gd name="T34" fmla="*/ 966 w 1728"/>
                <a:gd name="T35" fmla="*/ 1146 h 1158"/>
                <a:gd name="T36" fmla="*/ 1104 w 1728"/>
                <a:gd name="T37" fmla="*/ 1056 h 1158"/>
                <a:gd name="T38" fmla="*/ 1140 w 1728"/>
                <a:gd name="T39" fmla="*/ 984 h 1158"/>
                <a:gd name="T40" fmla="*/ 1200 w 1728"/>
                <a:gd name="T41" fmla="*/ 1008 h 1158"/>
                <a:gd name="T42" fmla="*/ 1314 w 1728"/>
                <a:gd name="T43" fmla="*/ 1008 h 1158"/>
                <a:gd name="T44" fmla="*/ 1392 w 1728"/>
                <a:gd name="T45" fmla="*/ 978 h 1158"/>
                <a:gd name="T46" fmla="*/ 1458 w 1728"/>
                <a:gd name="T47" fmla="*/ 924 h 1158"/>
                <a:gd name="T48" fmla="*/ 1488 w 1728"/>
                <a:gd name="T49" fmla="*/ 846 h 1158"/>
                <a:gd name="T50" fmla="*/ 1494 w 1728"/>
                <a:gd name="T51" fmla="*/ 804 h 1158"/>
                <a:gd name="T52" fmla="*/ 1584 w 1728"/>
                <a:gd name="T53" fmla="*/ 774 h 1158"/>
                <a:gd name="T54" fmla="*/ 1662 w 1728"/>
                <a:gd name="T55" fmla="*/ 720 h 1158"/>
                <a:gd name="T56" fmla="*/ 1710 w 1728"/>
                <a:gd name="T57" fmla="*/ 648 h 1158"/>
                <a:gd name="T58" fmla="*/ 1728 w 1728"/>
                <a:gd name="T59" fmla="*/ 564 h 1158"/>
                <a:gd name="T60" fmla="*/ 1716 w 1728"/>
                <a:gd name="T61" fmla="*/ 480 h 1158"/>
                <a:gd name="T62" fmla="*/ 1674 w 1728"/>
                <a:gd name="T63" fmla="*/ 408 h 1158"/>
                <a:gd name="T64" fmla="*/ 1680 w 1728"/>
                <a:gd name="T65" fmla="*/ 372 h 1158"/>
                <a:gd name="T66" fmla="*/ 1674 w 1728"/>
                <a:gd name="T67" fmla="*/ 270 h 1158"/>
                <a:gd name="T68" fmla="*/ 1596 w 1728"/>
                <a:gd name="T69" fmla="*/ 174 h 1158"/>
                <a:gd name="T70" fmla="*/ 1530 w 1728"/>
                <a:gd name="T71" fmla="*/ 144 h 1158"/>
                <a:gd name="T72" fmla="*/ 1506 w 1728"/>
                <a:gd name="T73" fmla="*/ 84 h 1158"/>
                <a:gd name="T74" fmla="*/ 1410 w 1728"/>
                <a:gd name="T75" fmla="*/ 12 h 1158"/>
                <a:gd name="T76" fmla="*/ 1296 w 1728"/>
                <a:gd name="T77" fmla="*/ 6 h 1158"/>
                <a:gd name="T78" fmla="*/ 1224 w 1728"/>
                <a:gd name="T79" fmla="*/ 36 h 1158"/>
                <a:gd name="T80" fmla="*/ 1194 w 1728"/>
                <a:gd name="T81" fmla="*/ 60 h 1158"/>
                <a:gd name="T82" fmla="*/ 1134 w 1728"/>
                <a:gd name="T83" fmla="*/ 18 h 1158"/>
                <a:gd name="T84" fmla="*/ 1056 w 1728"/>
                <a:gd name="T85" fmla="*/ 0 h 1158"/>
                <a:gd name="T86" fmla="*/ 966 w 1728"/>
                <a:gd name="T87" fmla="*/ 24 h 1158"/>
                <a:gd name="T88" fmla="*/ 900 w 1728"/>
                <a:gd name="T89" fmla="*/ 90 h 1158"/>
                <a:gd name="T90" fmla="*/ 864 w 1728"/>
                <a:gd name="T91" fmla="*/ 66 h 1158"/>
                <a:gd name="T92" fmla="*/ 792 w 1728"/>
                <a:gd name="T93" fmla="*/ 42 h 1158"/>
                <a:gd name="T94" fmla="*/ 696 w 1728"/>
                <a:gd name="T95" fmla="*/ 42 h 1158"/>
                <a:gd name="T96" fmla="*/ 594 w 1728"/>
                <a:gd name="T97" fmla="*/ 96 h 1158"/>
                <a:gd name="T98" fmla="*/ 558 w 1728"/>
                <a:gd name="T99" fmla="*/ 138 h 1158"/>
                <a:gd name="T100" fmla="*/ 426 w 1728"/>
                <a:gd name="T101" fmla="*/ 108 h 1158"/>
                <a:gd name="T102" fmla="*/ 318 w 1728"/>
                <a:gd name="T103" fmla="*/ 126 h 1158"/>
                <a:gd name="T104" fmla="*/ 234 w 1728"/>
                <a:gd name="T105" fmla="*/ 180 h 1158"/>
                <a:gd name="T106" fmla="*/ 174 w 1728"/>
                <a:gd name="T107" fmla="*/ 258 h 1158"/>
                <a:gd name="T108" fmla="*/ 150 w 1728"/>
                <a:gd name="T109" fmla="*/ 354 h 1158"/>
                <a:gd name="T110" fmla="*/ 156 w 1728"/>
                <a:gd name="T111" fmla="*/ 384 h 11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8"/>
                <a:gd name="T169" fmla="*/ 0 h 1158"/>
                <a:gd name="T170" fmla="*/ 1728 w 1728"/>
                <a:gd name="T171" fmla="*/ 1158 h 11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8" h="1158">
                  <a:moveTo>
                    <a:pt x="156" y="384"/>
                  </a:moveTo>
                  <a:lnTo>
                    <a:pt x="96" y="402"/>
                  </a:lnTo>
                  <a:lnTo>
                    <a:pt x="42" y="438"/>
                  </a:lnTo>
                  <a:lnTo>
                    <a:pt x="12" y="486"/>
                  </a:lnTo>
                  <a:lnTo>
                    <a:pt x="6" y="516"/>
                  </a:lnTo>
                  <a:lnTo>
                    <a:pt x="0" y="546"/>
                  </a:lnTo>
                  <a:lnTo>
                    <a:pt x="6" y="588"/>
                  </a:lnTo>
                  <a:lnTo>
                    <a:pt x="24" y="624"/>
                  </a:lnTo>
                  <a:lnTo>
                    <a:pt x="48" y="654"/>
                  </a:lnTo>
                  <a:lnTo>
                    <a:pt x="84" y="678"/>
                  </a:lnTo>
                  <a:lnTo>
                    <a:pt x="48" y="732"/>
                  </a:lnTo>
                  <a:lnTo>
                    <a:pt x="42" y="756"/>
                  </a:lnTo>
                  <a:lnTo>
                    <a:pt x="36" y="786"/>
                  </a:lnTo>
                  <a:lnTo>
                    <a:pt x="42" y="816"/>
                  </a:lnTo>
                  <a:lnTo>
                    <a:pt x="48" y="852"/>
                  </a:lnTo>
                  <a:lnTo>
                    <a:pt x="90" y="900"/>
                  </a:lnTo>
                  <a:lnTo>
                    <a:pt x="144" y="936"/>
                  </a:lnTo>
                  <a:lnTo>
                    <a:pt x="174" y="942"/>
                  </a:lnTo>
                  <a:lnTo>
                    <a:pt x="210" y="948"/>
                  </a:lnTo>
                  <a:lnTo>
                    <a:pt x="222" y="948"/>
                  </a:lnTo>
                  <a:lnTo>
                    <a:pt x="234" y="948"/>
                  </a:lnTo>
                  <a:lnTo>
                    <a:pt x="282" y="1008"/>
                  </a:lnTo>
                  <a:lnTo>
                    <a:pt x="348" y="1050"/>
                  </a:lnTo>
                  <a:lnTo>
                    <a:pt x="420" y="1074"/>
                  </a:lnTo>
                  <a:lnTo>
                    <a:pt x="498" y="1086"/>
                  </a:lnTo>
                  <a:lnTo>
                    <a:pt x="582" y="1080"/>
                  </a:lnTo>
                  <a:lnTo>
                    <a:pt x="660" y="1050"/>
                  </a:lnTo>
                  <a:lnTo>
                    <a:pt x="702" y="1092"/>
                  </a:lnTo>
                  <a:lnTo>
                    <a:pt x="756" y="1128"/>
                  </a:lnTo>
                  <a:lnTo>
                    <a:pt x="816" y="1152"/>
                  </a:lnTo>
                  <a:lnTo>
                    <a:pt x="882" y="1158"/>
                  </a:lnTo>
                  <a:lnTo>
                    <a:pt x="924" y="1152"/>
                  </a:lnTo>
                  <a:lnTo>
                    <a:pt x="966" y="1146"/>
                  </a:lnTo>
                  <a:lnTo>
                    <a:pt x="1044" y="1110"/>
                  </a:lnTo>
                  <a:lnTo>
                    <a:pt x="1104" y="1056"/>
                  </a:lnTo>
                  <a:lnTo>
                    <a:pt x="1122" y="1020"/>
                  </a:lnTo>
                  <a:lnTo>
                    <a:pt x="1140" y="984"/>
                  </a:lnTo>
                  <a:lnTo>
                    <a:pt x="1200" y="1008"/>
                  </a:lnTo>
                  <a:lnTo>
                    <a:pt x="1266" y="1014"/>
                  </a:lnTo>
                  <a:lnTo>
                    <a:pt x="1314" y="1008"/>
                  </a:lnTo>
                  <a:lnTo>
                    <a:pt x="1356" y="996"/>
                  </a:lnTo>
                  <a:lnTo>
                    <a:pt x="1392" y="978"/>
                  </a:lnTo>
                  <a:lnTo>
                    <a:pt x="1428" y="954"/>
                  </a:lnTo>
                  <a:lnTo>
                    <a:pt x="1458" y="924"/>
                  </a:lnTo>
                  <a:lnTo>
                    <a:pt x="1476" y="888"/>
                  </a:lnTo>
                  <a:lnTo>
                    <a:pt x="1488" y="846"/>
                  </a:lnTo>
                  <a:lnTo>
                    <a:pt x="1494" y="804"/>
                  </a:lnTo>
                  <a:lnTo>
                    <a:pt x="1542" y="792"/>
                  </a:lnTo>
                  <a:lnTo>
                    <a:pt x="1584" y="774"/>
                  </a:lnTo>
                  <a:lnTo>
                    <a:pt x="1626" y="750"/>
                  </a:lnTo>
                  <a:lnTo>
                    <a:pt x="1662" y="720"/>
                  </a:lnTo>
                  <a:lnTo>
                    <a:pt x="1686" y="690"/>
                  </a:lnTo>
                  <a:lnTo>
                    <a:pt x="1710" y="648"/>
                  </a:lnTo>
                  <a:lnTo>
                    <a:pt x="1722" y="606"/>
                  </a:lnTo>
                  <a:lnTo>
                    <a:pt x="1728" y="564"/>
                  </a:lnTo>
                  <a:lnTo>
                    <a:pt x="1722" y="522"/>
                  </a:lnTo>
                  <a:lnTo>
                    <a:pt x="1716" y="480"/>
                  </a:lnTo>
                  <a:lnTo>
                    <a:pt x="1698" y="444"/>
                  </a:lnTo>
                  <a:lnTo>
                    <a:pt x="1674" y="408"/>
                  </a:lnTo>
                  <a:lnTo>
                    <a:pt x="1680" y="372"/>
                  </a:lnTo>
                  <a:lnTo>
                    <a:pt x="1686" y="336"/>
                  </a:lnTo>
                  <a:lnTo>
                    <a:pt x="1674" y="270"/>
                  </a:lnTo>
                  <a:lnTo>
                    <a:pt x="1644" y="216"/>
                  </a:lnTo>
                  <a:lnTo>
                    <a:pt x="1596" y="174"/>
                  </a:lnTo>
                  <a:lnTo>
                    <a:pt x="1530" y="144"/>
                  </a:lnTo>
                  <a:lnTo>
                    <a:pt x="1524" y="114"/>
                  </a:lnTo>
                  <a:lnTo>
                    <a:pt x="1506" y="84"/>
                  </a:lnTo>
                  <a:lnTo>
                    <a:pt x="1464" y="42"/>
                  </a:lnTo>
                  <a:lnTo>
                    <a:pt x="1410" y="12"/>
                  </a:lnTo>
                  <a:lnTo>
                    <a:pt x="1338" y="0"/>
                  </a:lnTo>
                  <a:lnTo>
                    <a:pt x="1296" y="6"/>
                  </a:lnTo>
                  <a:lnTo>
                    <a:pt x="1260" y="18"/>
                  </a:lnTo>
                  <a:lnTo>
                    <a:pt x="1224" y="36"/>
                  </a:lnTo>
                  <a:lnTo>
                    <a:pt x="1194" y="60"/>
                  </a:lnTo>
                  <a:lnTo>
                    <a:pt x="1164" y="36"/>
                  </a:lnTo>
                  <a:lnTo>
                    <a:pt x="1134" y="18"/>
                  </a:lnTo>
                  <a:lnTo>
                    <a:pt x="1098" y="6"/>
                  </a:lnTo>
                  <a:lnTo>
                    <a:pt x="1056" y="0"/>
                  </a:lnTo>
                  <a:lnTo>
                    <a:pt x="1008" y="6"/>
                  </a:lnTo>
                  <a:lnTo>
                    <a:pt x="966" y="24"/>
                  </a:lnTo>
                  <a:lnTo>
                    <a:pt x="930" y="54"/>
                  </a:lnTo>
                  <a:lnTo>
                    <a:pt x="900" y="90"/>
                  </a:lnTo>
                  <a:lnTo>
                    <a:pt x="864" y="66"/>
                  </a:lnTo>
                  <a:lnTo>
                    <a:pt x="828" y="48"/>
                  </a:lnTo>
                  <a:lnTo>
                    <a:pt x="792" y="42"/>
                  </a:lnTo>
                  <a:lnTo>
                    <a:pt x="750" y="36"/>
                  </a:lnTo>
                  <a:lnTo>
                    <a:pt x="696" y="42"/>
                  </a:lnTo>
                  <a:lnTo>
                    <a:pt x="642" y="60"/>
                  </a:lnTo>
                  <a:lnTo>
                    <a:pt x="594" y="96"/>
                  </a:lnTo>
                  <a:lnTo>
                    <a:pt x="558" y="138"/>
                  </a:lnTo>
                  <a:lnTo>
                    <a:pt x="492" y="114"/>
                  </a:lnTo>
                  <a:lnTo>
                    <a:pt x="426" y="108"/>
                  </a:lnTo>
                  <a:lnTo>
                    <a:pt x="372" y="114"/>
                  </a:lnTo>
                  <a:lnTo>
                    <a:pt x="318" y="126"/>
                  </a:lnTo>
                  <a:lnTo>
                    <a:pt x="270" y="150"/>
                  </a:lnTo>
                  <a:lnTo>
                    <a:pt x="234" y="180"/>
                  </a:lnTo>
                  <a:lnTo>
                    <a:pt x="198" y="216"/>
                  </a:lnTo>
                  <a:lnTo>
                    <a:pt x="174" y="258"/>
                  </a:lnTo>
                  <a:lnTo>
                    <a:pt x="156" y="306"/>
                  </a:lnTo>
                  <a:lnTo>
                    <a:pt x="150" y="354"/>
                  </a:lnTo>
                  <a:lnTo>
                    <a:pt x="156" y="372"/>
                  </a:lnTo>
                  <a:lnTo>
                    <a:pt x="156" y="384"/>
                  </a:lnTo>
                  <a:close/>
                </a:path>
              </a:pathLst>
            </a:custGeom>
            <a:noFill/>
            <a:ln w="6">
              <a:solidFill>
                <a:srgbClr val="000000"/>
              </a:solidFill>
              <a:round/>
              <a:headEnd/>
              <a:tailEnd/>
            </a:ln>
          </p:spPr>
          <p:txBody>
            <a:bodyPr anchor="ctr" anchorCtr="1">
              <a:prstTxWarp prst="textNoShape">
                <a:avLst/>
              </a:prstTxWarp>
            </a:bodyPr>
            <a:lstStyle/>
            <a:p>
              <a:endParaRPr lang="en-US"/>
            </a:p>
          </p:txBody>
        </p:sp>
        <p:sp>
          <p:nvSpPr>
            <p:cNvPr id="29738" name="Freeform 15"/>
            <p:cNvSpPr>
              <a:spLocks/>
            </p:cNvSpPr>
            <p:nvPr/>
          </p:nvSpPr>
          <p:spPr bwMode="auto">
            <a:xfrm>
              <a:off x="1146" y="1590"/>
              <a:ext cx="102" cy="24"/>
            </a:xfrm>
            <a:custGeom>
              <a:avLst/>
              <a:gdLst>
                <a:gd name="T0" fmla="*/ 0 w 102"/>
                <a:gd name="T1" fmla="*/ 0 h 24"/>
                <a:gd name="T2" fmla="*/ 48 w 102"/>
                <a:gd name="T3" fmla="*/ 18 h 24"/>
                <a:gd name="T4" fmla="*/ 90 w 102"/>
                <a:gd name="T5" fmla="*/ 24 h 24"/>
                <a:gd name="T6" fmla="*/ 96 w 102"/>
                <a:gd name="T7" fmla="*/ 24 h 24"/>
                <a:gd name="T8" fmla="*/ 102 w 102"/>
                <a:gd name="T9" fmla="*/ 24 h 24"/>
                <a:gd name="T10" fmla="*/ 0 60000 65536"/>
                <a:gd name="T11" fmla="*/ 0 60000 65536"/>
                <a:gd name="T12" fmla="*/ 0 60000 65536"/>
                <a:gd name="T13" fmla="*/ 0 60000 65536"/>
                <a:gd name="T14" fmla="*/ 0 60000 65536"/>
                <a:gd name="T15" fmla="*/ 0 w 102"/>
                <a:gd name="T16" fmla="*/ 0 h 24"/>
                <a:gd name="T17" fmla="*/ 102 w 102"/>
                <a:gd name="T18" fmla="*/ 24 h 24"/>
              </a:gdLst>
              <a:ahLst/>
              <a:cxnLst>
                <a:cxn ang="T10">
                  <a:pos x="T0" y="T1"/>
                </a:cxn>
                <a:cxn ang="T11">
                  <a:pos x="T2" y="T3"/>
                </a:cxn>
                <a:cxn ang="T12">
                  <a:pos x="T4" y="T5"/>
                </a:cxn>
                <a:cxn ang="T13">
                  <a:pos x="T6" y="T7"/>
                </a:cxn>
                <a:cxn ang="T14">
                  <a:pos x="T8" y="T9"/>
                </a:cxn>
              </a:cxnLst>
              <a:rect l="T15" t="T16" r="T17" b="T18"/>
              <a:pathLst>
                <a:path w="102" h="24">
                  <a:moveTo>
                    <a:pt x="0" y="0"/>
                  </a:moveTo>
                  <a:lnTo>
                    <a:pt x="48" y="18"/>
                  </a:lnTo>
                  <a:lnTo>
                    <a:pt x="90" y="24"/>
                  </a:lnTo>
                  <a:lnTo>
                    <a:pt x="96" y="24"/>
                  </a:lnTo>
                  <a:lnTo>
                    <a:pt x="102" y="24"/>
                  </a:lnTo>
                </a:path>
              </a:pathLst>
            </a:custGeom>
            <a:noFill/>
            <a:ln w="6">
              <a:solidFill>
                <a:srgbClr val="000000"/>
              </a:solidFill>
              <a:round/>
              <a:headEnd/>
              <a:tailEnd/>
            </a:ln>
          </p:spPr>
          <p:txBody>
            <a:bodyPr anchor="ctr" anchorCtr="1">
              <a:prstTxWarp prst="textNoShape">
                <a:avLst/>
              </a:prstTxWarp>
            </a:bodyPr>
            <a:lstStyle/>
            <a:p>
              <a:endParaRPr lang="en-US"/>
            </a:p>
          </p:txBody>
        </p:sp>
        <p:sp>
          <p:nvSpPr>
            <p:cNvPr id="29739" name="Freeform 16"/>
            <p:cNvSpPr>
              <a:spLocks/>
            </p:cNvSpPr>
            <p:nvPr/>
          </p:nvSpPr>
          <p:spPr bwMode="auto">
            <a:xfrm>
              <a:off x="1296" y="1848"/>
              <a:ext cx="42" cy="12"/>
            </a:xfrm>
            <a:custGeom>
              <a:avLst/>
              <a:gdLst>
                <a:gd name="T0" fmla="*/ 0 w 42"/>
                <a:gd name="T1" fmla="*/ 12 h 12"/>
                <a:gd name="T2" fmla="*/ 24 w 42"/>
                <a:gd name="T3" fmla="*/ 6 h 12"/>
                <a:gd name="T4" fmla="*/ 42 w 42"/>
                <a:gd name="T5" fmla="*/ 0 h 12"/>
                <a:gd name="T6" fmla="*/ 0 60000 65536"/>
                <a:gd name="T7" fmla="*/ 0 60000 65536"/>
                <a:gd name="T8" fmla="*/ 0 60000 65536"/>
                <a:gd name="T9" fmla="*/ 0 w 42"/>
                <a:gd name="T10" fmla="*/ 0 h 12"/>
                <a:gd name="T11" fmla="*/ 42 w 42"/>
                <a:gd name="T12" fmla="*/ 12 h 12"/>
              </a:gdLst>
              <a:ahLst/>
              <a:cxnLst>
                <a:cxn ang="T6">
                  <a:pos x="T0" y="T1"/>
                </a:cxn>
                <a:cxn ang="T7">
                  <a:pos x="T2" y="T3"/>
                </a:cxn>
                <a:cxn ang="T8">
                  <a:pos x="T4" y="T5"/>
                </a:cxn>
              </a:cxnLst>
              <a:rect l="T9" t="T10" r="T11" b="T12"/>
              <a:pathLst>
                <a:path w="42" h="12">
                  <a:moveTo>
                    <a:pt x="0" y="12"/>
                  </a:moveTo>
                  <a:lnTo>
                    <a:pt x="24" y="6"/>
                  </a:lnTo>
                  <a:lnTo>
                    <a:pt x="42" y="0"/>
                  </a:lnTo>
                </a:path>
              </a:pathLst>
            </a:custGeom>
            <a:noFill/>
            <a:ln w="6">
              <a:solidFill>
                <a:srgbClr val="000000"/>
              </a:solidFill>
              <a:round/>
              <a:headEnd/>
              <a:tailEnd/>
            </a:ln>
          </p:spPr>
          <p:txBody>
            <a:bodyPr anchor="ctr" anchorCtr="1">
              <a:prstTxWarp prst="textNoShape">
                <a:avLst/>
              </a:prstTxWarp>
            </a:bodyPr>
            <a:lstStyle/>
            <a:p>
              <a:endParaRPr lang="en-US"/>
            </a:p>
          </p:txBody>
        </p:sp>
        <p:sp>
          <p:nvSpPr>
            <p:cNvPr id="29740" name="Freeform 17"/>
            <p:cNvSpPr>
              <a:spLocks/>
            </p:cNvSpPr>
            <p:nvPr/>
          </p:nvSpPr>
          <p:spPr bwMode="auto">
            <a:xfrm>
              <a:off x="1692" y="1914"/>
              <a:ext cx="30" cy="48"/>
            </a:xfrm>
            <a:custGeom>
              <a:avLst/>
              <a:gdLst>
                <a:gd name="T0" fmla="*/ 0 w 30"/>
                <a:gd name="T1" fmla="*/ 0 h 48"/>
                <a:gd name="T2" fmla="*/ 12 w 30"/>
                <a:gd name="T3" fmla="*/ 24 h 48"/>
                <a:gd name="T4" fmla="*/ 30 w 30"/>
                <a:gd name="T5" fmla="*/ 48 h 48"/>
                <a:gd name="T6" fmla="*/ 0 60000 65536"/>
                <a:gd name="T7" fmla="*/ 0 60000 65536"/>
                <a:gd name="T8" fmla="*/ 0 60000 65536"/>
                <a:gd name="T9" fmla="*/ 0 w 30"/>
                <a:gd name="T10" fmla="*/ 0 h 48"/>
                <a:gd name="T11" fmla="*/ 30 w 30"/>
                <a:gd name="T12" fmla="*/ 48 h 48"/>
              </a:gdLst>
              <a:ahLst/>
              <a:cxnLst>
                <a:cxn ang="T6">
                  <a:pos x="T0" y="T1"/>
                </a:cxn>
                <a:cxn ang="T7">
                  <a:pos x="T2" y="T3"/>
                </a:cxn>
                <a:cxn ang="T8">
                  <a:pos x="T4" y="T5"/>
                </a:cxn>
              </a:cxnLst>
              <a:rect l="T9" t="T10" r="T11" b="T12"/>
              <a:pathLst>
                <a:path w="30" h="48">
                  <a:moveTo>
                    <a:pt x="0" y="0"/>
                  </a:moveTo>
                  <a:lnTo>
                    <a:pt x="12" y="24"/>
                  </a:lnTo>
                  <a:lnTo>
                    <a:pt x="30" y="48"/>
                  </a:lnTo>
                </a:path>
              </a:pathLst>
            </a:custGeom>
            <a:noFill/>
            <a:ln w="6">
              <a:solidFill>
                <a:srgbClr val="000000"/>
              </a:solidFill>
              <a:round/>
              <a:headEnd/>
              <a:tailEnd/>
            </a:ln>
          </p:spPr>
          <p:txBody>
            <a:bodyPr anchor="ctr" anchorCtr="1">
              <a:prstTxWarp prst="textNoShape">
                <a:avLst/>
              </a:prstTxWarp>
            </a:bodyPr>
            <a:lstStyle/>
            <a:p>
              <a:endParaRPr lang="en-US"/>
            </a:p>
          </p:txBody>
        </p:sp>
        <p:sp>
          <p:nvSpPr>
            <p:cNvPr id="29741" name="Freeform 18"/>
            <p:cNvSpPr>
              <a:spLocks/>
            </p:cNvSpPr>
            <p:nvPr/>
          </p:nvSpPr>
          <p:spPr bwMode="auto">
            <a:xfrm>
              <a:off x="2202" y="1842"/>
              <a:ext cx="12" cy="54"/>
            </a:xfrm>
            <a:custGeom>
              <a:avLst/>
              <a:gdLst>
                <a:gd name="T0" fmla="*/ 0 w 12"/>
                <a:gd name="T1" fmla="*/ 54 h 54"/>
                <a:gd name="T2" fmla="*/ 6 w 12"/>
                <a:gd name="T3" fmla="*/ 30 h 54"/>
                <a:gd name="T4" fmla="*/ 12 w 12"/>
                <a:gd name="T5" fmla="*/ 0 h 54"/>
                <a:gd name="T6" fmla="*/ 0 60000 65536"/>
                <a:gd name="T7" fmla="*/ 0 60000 65536"/>
                <a:gd name="T8" fmla="*/ 0 60000 65536"/>
                <a:gd name="T9" fmla="*/ 0 w 12"/>
                <a:gd name="T10" fmla="*/ 0 h 54"/>
                <a:gd name="T11" fmla="*/ 12 w 12"/>
                <a:gd name="T12" fmla="*/ 54 h 54"/>
              </a:gdLst>
              <a:ahLst/>
              <a:cxnLst>
                <a:cxn ang="T6">
                  <a:pos x="T0" y="T1"/>
                </a:cxn>
                <a:cxn ang="T7">
                  <a:pos x="T2" y="T3"/>
                </a:cxn>
                <a:cxn ang="T8">
                  <a:pos x="T4" y="T5"/>
                </a:cxn>
              </a:cxnLst>
              <a:rect l="T9" t="T10" r="T11" b="T12"/>
              <a:pathLst>
                <a:path w="12" h="54">
                  <a:moveTo>
                    <a:pt x="0" y="54"/>
                  </a:moveTo>
                  <a:lnTo>
                    <a:pt x="6" y="30"/>
                  </a:lnTo>
                  <a:lnTo>
                    <a:pt x="12" y="0"/>
                  </a:lnTo>
                </a:path>
              </a:pathLst>
            </a:custGeom>
            <a:noFill/>
            <a:ln w="6">
              <a:solidFill>
                <a:srgbClr val="000000"/>
              </a:solidFill>
              <a:round/>
              <a:headEnd/>
              <a:tailEnd/>
            </a:ln>
          </p:spPr>
          <p:txBody>
            <a:bodyPr anchor="ctr" anchorCtr="1">
              <a:prstTxWarp prst="textNoShape">
                <a:avLst/>
              </a:prstTxWarp>
            </a:bodyPr>
            <a:lstStyle/>
            <a:p>
              <a:endParaRPr lang="en-US"/>
            </a:p>
          </p:txBody>
        </p:sp>
        <p:sp>
          <p:nvSpPr>
            <p:cNvPr id="29742" name="Freeform 19"/>
            <p:cNvSpPr>
              <a:spLocks/>
            </p:cNvSpPr>
            <p:nvPr/>
          </p:nvSpPr>
          <p:spPr bwMode="auto">
            <a:xfrm>
              <a:off x="2430" y="1530"/>
              <a:ext cx="126" cy="186"/>
            </a:xfrm>
            <a:custGeom>
              <a:avLst/>
              <a:gdLst>
                <a:gd name="T0" fmla="*/ 126 w 126"/>
                <a:gd name="T1" fmla="*/ 186 h 186"/>
                <a:gd name="T2" fmla="*/ 126 w 126"/>
                <a:gd name="T3" fmla="*/ 186 h 186"/>
                <a:gd name="T4" fmla="*/ 120 w 126"/>
                <a:gd name="T5" fmla="*/ 126 h 186"/>
                <a:gd name="T6" fmla="*/ 90 w 126"/>
                <a:gd name="T7" fmla="*/ 78 h 186"/>
                <a:gd name="T8" fmla="*/ 54 w 126"/>
                <a:gd name="T9" fmla="*/ 30 h 186"/>
                <a:gd name="T10" fmla="*/ 0 w 126"/>
                <a:gd name="T11" fmla="*/ 0 h 186"/>
                <a:gd name="T12" fmla="*/ 0 60000 65536"/>
                <a:gd name="T13" fmla="*/ 0 60000 65536"/>
                <a:gd name="T14" fmla="*/ 0 60000 65536"/>
                <a:gd name="T15" fmla="*/ 0 60000 65536"/>
                <a:gd name="T16" fmla="*/ 0 60000 65536"/>
                <a:gd name="T17" fmla="*/ 0 60000 65536"/>
                <a:gd name="T18" fmla="*/ 0 w 126"/>
                <a:gd name="T19" fmla="*/ 0 h 186"/>
                <a:gd name="T20" fmla="*/ 126 w 126"/>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126" h="186">
                  <a:moveTo>
                    <a:pt x="126" y="186"/>
                  </a:moveTo>
                  <a:lnTo>
                    <a:pt x="126" y="186"/>
                  </a:lnTo>
                  <a:lnTo>
                    <a:pt x="120" y="126"/>
                  </a:lnTo>
                  <a:lnTo>
                    <a:pt x="90" y="78"/>
                  </a:lnTo>
                  <a:lnTo>
                    <a:pt x="54" y="30"/>
                  </a:lnTo>
                  <a:lnTo>
                    <a:pt x="0" y="0"/>
                  </a:lnTo>
                </a:path>
              </a:pathLst>
            </a:custGeom>
            <a:noFill/>
            <a:ln w="6">
              <a:solidFill>
                <a:srgbClr val="000000"/>
              </a:solidFill>
              <a:round/>
              <a:headEnd/>
              <a:tailEnd/>
            </a:ln>
          </p:spPr>
          <p:txBody>
            <a:bodyPr anchor="ctr" anchorCtr="1">
              <a:prstTxWarp prst="textNoShape">
                <a:avLst/>
              </a:prstTxWarp>
            </a:bodyPr>
            <a:lstStyle/>
            <a:p>
              <a:endParaRPr lang="en-US"/>
            </a:p>
          </p:txBody>
        </p:sp>
        <p:sp>
          <p:nvSpPr>
            <p:cNvPr id="29743" name="Freeform 20"/>
            <p:cNvSpPr>
              <a:spLocks/>
            </p:cNvSpPr>
            <p:nvPr/>
          </p:nvSpPr>
          <p:spPr bwMode="auto">
            <a:xfrm>
              <a:off x="2676" y="1320"/>
              <a:ext cx="60" cy="72"/>
            </a:xfrm>
            <a:custGeom>
              <a:avLst/>
              <a:gdLst>
                <a:gd name="T0" fmla="*/ 0 w 60"/>
                <a:gd name="T1" fmla="*/ 72 h 72"/>
                <a:gd name="T2" fmla="*/ 30 w 60"/>
                <a:gd name="T3" fmla="*/ 42 h 72"/>
                <a:gd name="T4" fmla="*/ 60 w 60"/>
                <a:gd name="T5" fmla="*/ 0 h 72"/>
                <a:gd name="T6" fmla="*/ 0 60000 65536"/>
                <a:gd name="T7" fmla="*/ 0 60000 65536"/>
                <a:gd name="T8" fmla="*/ 0 60000 65536"/>
                <a:gd name="T9" fmla="*/ 0 w 60"/>
                <a:gd name="T10" fmla="*/ 0 h 72"/>
                <a:gd name="T11" fmla="*/ 60 w 60"/>
                <a:gd name="T12" fmla="*/ 72 h 72"/>
              </a:gdLst>
              <a:ahLst/>
              <a:cxnLst>
                <a:cxn ang="T6">
                  <a:pos x="T0" y="T1"/>
                </a:cxn>
                <a:cxn ang="T7">
                  <a:pos x="T2" y="T3"/>
                </a:cxn>
                <a:cxn ang="T8">
                  <a:pos x="T4" y="T5"/>
                </a:cxn>
              </a:cxnLst>
              <a:rect l="T9" t="T10" r="T11" b="T12"/>
              <a:pathLst>
                <a:path w="60" h="72">
                  <a:moveTo>
                    <a:pt x="0" y="72"/>
                  </a:moveTo>
                  <a:lnTo>
                    <a:pt x="30" y="42"/>
                  </a:lnTo>
                  <a:lnTo>
                    <a:pt x="60" y="0"/>
                  </a:lnTo>
                </a:path>
              </a:pathLst>
            </a:custGeom>
            <a:noFill/>
            <a:ln w="6">
              <a:solidFill>
                <a:srgbClr val="000000"/>
              </a:solidFill>
              <a:round/>
              <a:headEnd/>
              <a:tailEnd/>
            </a:ln>
          </p:spPr>
          <p:txBody>
            <a:bodyPr anchor="ctr" anchorCtr="1">
              <a:prstTxWarp prst="textNoShape">
                <a:avLst/>
              </a:prstTxWarp>
            </a:bodyPr>
            <a:lstStyle/>
            <a:p>
              <a:endParaRPr lang="en-US"/>
            </a:p>
          </p:txBody>
        </p:sp>
        <p:sp>
          <p:nvSpPr>
            <p:cNvPr id="29744" name="Freeform 21"/>
            <p:cNvSpPr>
              <a:spLocks/>
            </p:cNvSpPr>
            <p:nvPr/>
          </p:nvSpPr>
          <p:spPr bwMode="auto">
            <a:xfrm>
              <a:off x="2592" y="1056"/>
              <a:ext cx="6" cy="36"/>
            </a:xfrm>
            <a:custGeom>
              <a:avLst/>
              <a:gdLst>
                <a:gd name="T0" fmla="*/ 6 w 6"/>
                <a:gd name="T1" fmla="*/ 36 h 36"/>
                <a:gd name="T2" fmla="*/ 6 w 6"/>
                <a:gd name="T3" fmla="*/ 36 h 36"/>
                <a:gd name="T4" fmla="*/ 6 w 6"/>
                <a:gd name="T5" fmla="*/ 30 h 36"/>
                <a:gd name="T6" fmla="*/ 6 w 6"/>
                <a:gd name="T7" fmla="*/ 18 h 36"/>
                <a:gd name="T8" fmla="*/ 0 w 6"/>
                <a:gd name="T9" fmla="*/ 0 h 36"/>
                <a:gd name="T10" fmla="*/ 0 60000 65536"/>
                <a:gd name="T11" fmla="*/ 0 60000 65536"/>
                <a:gd name="T12" fmla="*/ 0 60000 65536"/>
                <a:gd name="T13" fmla="*/ 0 60000 65536"/>
                <a:gd name="T14" fmla="*/ 0 60000 65536"/>
                <a:gd name="T15" fmla="*/ 0 w 6"/>
                <a:gd name="T16" fmla="*/ 0 h 36"/>
                <a:gd name="T17" fmla="*/ 6 w 6"/>
                <a:gd name="T18" fmla="*/ 36 h 36"/>
              </a:gdLst>
              <a:ahLst/>
              <a:cxnLst>
                <a:cxn ang="T10">
                  <a:pos x="T0" y="T1"/>
                </a:cxn>
                <a:cxn ang="T11">
                  <a:pos x="T2" y="T3"/>
                </a:cxn>
                <a:cxn ang="T12">
                  <a:pos x="T4" y="T5"/>
                </a:cxn>
                <a:cxn ang="T13">
                  <a:pos x="T6" y="T7"/>
                </a:cxn>
                <a:cxn ang="T14">
                  <a:pos x="T8" y="T9"/>
                </a:cxn>
              </a:cxnLst>
              <a:rect l="T15" t="T16" r="T17" b="T18"/>
              <a:pathLst>
                <a:path w="6" h="36">
                  <a:moveTo>
                    <a:pt x="6" y="36"/>
                  </a:moveTo>
                  <a:lnTo>
                    <a:pt x="6" y="36"/>
                  </a:lnTo>
                  <a:lnTo>
                    <a:pt x="6" y="30"/>
                  </a:lnTo>
                  <a:lnTo>
                    <a:pt x="6" y="18"/>
                  </a:lnTo>
                  <a:lnTo>
                    <a:pt x="0" y="0"/>
                  </a:lnTo>
                </a:path>
              </a:pathLst>
            </a:custGeom>
            <a:noFill/>
            <a:ln w="6">
              <a:solidFill>
                <a:srgbClr val="000000"/>
              </a:solidFill>
              <a:round/>
              <a:headEnd/>
              <a:tailEnd/>
            </a:ln>
          </p:spPr>
          <p:txBody>
            <a:bodyPr anchor="ctr" anchorCtr="1">
              <a:prstTxWarp prst="textNoShape">
                <a:avLst/>
              </a:prstTxWarp>
            </a:bodyPr>
            <a:lstStyle/>
            <a:p>
              <a:endParaRPr lang="en-US"/>
            </a:p>
          </p:txBody>
        </p:sp>
        <p:sp>
          <p:nvSpPr>
            <p:cNvPr id="29745" name="Freeform 22"/>
            <p:cNvSpPr>
              <a:spLocks/>
            </p:cNvSpPr>
            <p:nvPr/>
          </p:nvSpPr>
          <p:spPr bwMode="auto">
            <a:xfrm>
              <a:off x="2226" y="972"/>
              <a:ext cx="30" cy="48"/>
            </a:xfrm>
            <a:custGeom>
              <a:avLst/>
              <a:gdLst>
                <a:gd name="T0" fmla="*/ 30 w 30"/>
                <a:gd name="T1" fmla="*/ 0 h 48"/>
                <a:gd name="T2" fmla="*/ 12 w 30"/>
                <a:gd name="T3" fmla="*/ 24 h 48"/>
                <a:gd name="T4" fmla="*/ 0 w 30"/>
                <a:gd name="T5" fmla="*/ 48 h 48"/>
                <a:gd name="T6" fmla="*/ 0 60000 65536"/>
                <a:gd name="T7" fmla="*/ 0 60000 65536"/>
                <a:gd name="T8" fmla="*/ 0 60000 65536"/>
                <a:gd name="T9" fmla="*/ 0 w 30"/>
                <a:gd name="T10" fmla="*/ 0 h 48"/>
                <a:gd name="T11" fmla="*/ 30 w 30"/>
                <a:gd name="T12" fmla="*/ 48 h 48"/>
              </a:gdLst>
              <a:ahLst/>
              <a:cxnLst>
                <a:cxn ang="T6">
                  <a:pos x="T0" y="T1"/>
                </a:cxn>
                <a:cxn ang="T7">
                  <a:pos x="T2" y="T3"/>
                </a:cxn>
                <a:cxn ang="T8">
                  <a:pos x="T4" y="T5"/>
                </a:cxn>
              </a:cxnLst>
              <a:rect l="T9" t="T10" r="T11" b="T12"/>
              <a:pathLst>
                <a:path w="30" h="48">
                  <a:moveTo>
                    <a:pt x="30" y="0"/>
                  </a:moveTo>
                  <a:lnTo>
                    <a:pt x="12" y="24"/>
                  </a:lnTo>
                  <a:lnTo>
                    <a:pt x="0" y="48"/>
                  </a:lnTo>
                </a:path>
              </a:pathLst>
            </a:custGeom>
            <a:noFill/>
            <a:ln w="6">
              <a:solidFill>
                <a:srgbClr val="000000"/>
              </a:solidFill>
              <a:round/>
              <a:headEnd/>
              <a:tailEnd/>
            </a:ln>
          </p:spPr>
          <p:txBody>
            <a:bodyPr anchor="ctr" anchorCtr="1">
              <a:prstTxWarp prst="textNoShape">
                <a:avLst/>
              </a:prstTxWarp>
            </a:bodyPr>
            <a:lstStyle/>
            <a:p>
              <a:endParaRPr lang="en-US"/>
            </a:p>
          </p:txBody>
        </p:sp>
        <p:sp>
          <p:nvSpPr>
            <p:cNvPr id="29746" name="Line 23"/>
            <p:cNvSpPr>
              <a:spLocks noChangeShapeType="1"/>
            </p:cNvSpPr>
            <p:nvPr/>
          </p:nvSpPr>
          <p:spPr bwMode="auto">
            <a:xfrm flipH="1">
              <a:off x="1944" y="1002"/>
              <a:ext cx="18" cy="36"/>
            </a:xfrm>
            <a:prstGeom prst="line">
              <a:avLst/>
            </a:prstGeom>
            <a:noFill/>
            <a:ln w="6">
              <a:solidFill>
                <a:srgbClr val="000000"/>
              </a:solidFill>
              <a:round/>
              <a:headEnd/>
              <a:tailEnd/>
            </a:ln>
          </p:spPr>
          <p:txBody>
            <a:bodyPr anchor="ctr" anchorCtr="1">
              <a:prstTxWarp prst="textNoShape">
                <a:avLst/>
              </a:prstTxWarp>
            </a:bodyPr>
            <a:lstStyle/>
            <a:p>
              <a:endParaRPr lang="en-US"/>
            </a:p>
          </p:txBody>
        </p:sp>
        <p:sp>
          <p:nvSpPr>
            <p:cNvPr id="29747" name="Line 24"/>
            <p:cNvSpPr>
              <a:spLocks noChangeShapeType="1"/>
            </p:cNvSpPr>
            <p:nvPr/>
          </p:nvSpPr>
          <p:spPr bwMode="auto">
            <a:xfrm flipH="1" flipV="1">
              <a:off x="1620" y="1050"/>
              <a:ext cx="54" cy="36"/>
            </a:xfrm>
            <a:prstGeom prst="line">
              <a:avLst/>
            </a:prstGeom>
            <a:noFill/>
            <a:ln w="6">
              <a:solidFill>
                <a:srgbClr val="000000"/>
              </a:solidFill>
              <a:round/>
              <a:headEnd/>
              <a:tailEnd/>
            </a:ln>
          </p:spPr>
          <p:txBody>
            <a:bodyPr anchor="ctr" anchorCtr="1">
              <a:prstTxWarp prst="textNoShape">
                <a:avLst/>
              </a:prstTxWarp>
            </a:bodyPr>
            <a:lstStyle/>
            <a:p>
              <a:endParaRPr lang="en-US"/>
            </a:p>
          </p:txBody>
        </p:sp>
        <p:sp>
          <p:nvSpPr>
            <p:cNvPr id="29748" name="Freeform 25"/>
            <p:cNvSpPr>
              <a:spLocks/>
            </p:cNvSpPr>
            <p:nvPr/>
          </p:nvSpPr>
          <p:spPr bwMode="auto">
            <a:xfrm>
              <a:off x="1218" y="1296"/>
              <a:ext cx="6" cy="42"/>
            </a:xfrm>
            <a:custGeom>
              <a:avLst/>
              <a:gdLst>
                <a:gd name="T0" fmla="*/ 0 w 6"/>
                <a:gd name="T1" fmla="*/ 0 h 42"/>
                <a:gd name="T2" fmla="*/ 6 w 6"/>
                <a:gd name="T3" fmla="*/ 18 h 42"/>
                <a:gd name="T4" fmla="*/ 6 w 6"/>
                <a:gd name="T5" fmla="*/ 42 h 42"/>
                <a:gd name="T6" fmla="*/ 0 60000 65536"/>
                <a:gd name="T7" fmla="*/ 0 60000 65536"/>
                <a:gd name="T8" fmla="*/ 0 60000 65536"/>
                <a:gd name="T9" fmla="*/ 0 w 6"/>
                <a:gd name="T10" fmla="*/ 0 h 42"/>
                <a:gd name="T11" fmla="*/ 6 w 6"/>
                <a:gd name="T12" fmla="*/ 42 h 42"/>
              </a:gdLst>
              <a:ahLst/>
              <a:cxnLst>
                <a:cxn ang="T6">
                  <a:pos x="T0" y="T1"/>
                </a:cxn>
                <a:cxn ang="T7">
                  <a:pos x="T2" y="T3"/>
                </a:cxn>
                <a:cxn ang="T8">
                  <a:pos x="T4" y="T5"/>
                </a:cxn>
              </a:cxnLst>
              <a:rect l="T9" t="T10" r="T11" b="T12"/>
              <a:pathLst>
                <a:path w="6" h="42">
                  <a:moveTo>
                    <a:pt x="0" y="0"/>
                  </a:moveTo>
                  <a:lnTo>
                    <a:pt x="6" y="18"/>
                  </a:lnTo>
                  <a:lnTo>
                    <a:pt x="6" y="42"/>
                  </a:lnTo>
                </a:path>
              </a:pathLst>
            </a:custGeom>
            <a:noFill/>
            <a:ln w="6">
              <a:solidFill>
                <a:srgbClr val="000000"/>
              </a:solidFill>
              <a:round/>
              <a:headEnd/>
              <a:tailEnd/>
            </a:ln>
          </p:spPr>
          <p:txBody>
            <a:bodyPr anchor="ctr" anchorCtr="1">
              <a:prstTxWarp prst="textNoShape">
                <a:avLst/>
              </a:prstTxWarp>
            </a:bodyPr>
            <a:lstStyle/>
            <a:p>
              <a:endParaRPr lang="en-US"/>
            </a:p>
          </p:txBody>
        </p:sp>
      </p:grpSp>
      <p:pic>
        <p:nvPicPr>
          <p:cNvPr id="29702" name="Picture 5"/>
          <p:cNvPicPr>
            <a:picLocks noChangeAspect="1" noChangeArrowheads="1"/>
          </p:cNvPicPr>
          <p:nvPr/>
        </p:nvPicPr>
        <p:blipFill>
          <a:blip r:embed="rId3"/>
          <a:srcRect/>
          <a:stretch>
            <a:fillRect/>
          </a:stretch>
        </p:blipFill>
        <p:spPr bwMode="auto">
          <a:xfrm>
            <a:off x="3451225" y="1143000"/>
            <a:ext cx="436563" cy="533400"/>
          </a:xfrm>
          <a:prstGeom prst="rect">
            <a:avLst/>
          </a:prstGeom>
          <a:noFill/>
          <a:ln w="12700">
            <a:noFill/>
            <a:miter lim="800000"/>
            <a:headEnd type="none" w="sm" len="sm"/>
            <a:tailEnd type="none" w="sm" len="sm"/>
          </a:ln>
        </p:spPr>
      </p:pic>
      <p:pic>
        <p:nvPicPr>
          <p:cNvPr id="29703" name="Picture 27"/>
          <p:cNvPicPr>
            <a:picLocks noChangeAspect="1" noChangeArrowheads="1"/>
          </p:cNvPicPr>
          <p:nvPr/>
        </p:nvPicPr>
        <p:blipFill>
          <a:blip r:embed="rId4"/>
          <a:srcRect/>
          <a:stretch>
            <a:fillRect/>
          </a:stretch>
        </p:blipFill>
        <p:spPr bwMode="auto">
          <a:xfrm>
            <a:off x="6194425" y="762000"/>
            <a:ext cx="298450" cy="601663"/>
          </a:xfrm>
          <a:prstGeom prst="rect">
            <a:avLst/>
          </a:prstGeom>
          <a:noFill/>
          <a:ln w="12700">
            <a:noFill/>
            <a:miter lim="800000"/>
            <a:headEnd type="none" w="sm" len="sm"/>
            <a:tailEnd type="none" w="sm" len="sm"/>
          </a:ln>
        </p:spPr>
      </p:pic>
      <p:sp>
        <p:nvSpPr>
          <p:cNvPr id="29704" name="TextBox 43"/>
          <p:cNvSpPr txBox="1">
            <a:spLocks noChangeArrowheads="1"/>
          </p:cNvSpPr>
          <p:nvPr/>
        </p:nvSpPr>
        <p:spPr bwMode="auto">
          <a:xfrm>
            <a:off x="5584825" y="3429000"/>
            <a:ext cx="2278063" cy="307975"/>
          </a:xfrm>
          <a:prstGeom prst="rect">
            <a:avLst/>
          </a:prstGeom>
          <a:noFill/>
          <a:ln w="9525">
            <a:noFill/>
            <a:miter lim="800000"/>
            <a:headEnd/>
            <a:tailEnd/>
          </a:ln>
        </p:spPr>
        <p:txBody>
          <a:bodyPr wrap="none">
            <a:prstTxWarp prst="textNoShape">
              <a:avLst/>
            </a:prstTxWarp>
            <a:spAutoFit/>
          </a:bodyPr>
          <a:lstStyle/>
          <a:p>
            <a:r>
              <a:rPr lang="en-US" altLang="ja-JP">
                <a:cs typeface="Arial" pitchFamily="-107" charset="0"/>
              </a:rPr>
              <a:t>Operator Core Network</a:t>
            </a:r>
          </a:p>
        </p:txBody>
      </p:sp>
      <p:sp>
        <p:nvSpPr>
          <p:cNvPr id="29705" name="TextBox 44"/>
          <p:cNvSpPr txBox="1">
            <a:spLocks noChangeArrowheads="1"/>
          </p:cNvSpPr>
          <p:nvPr/>
        </p:nvSpPr>
        <p:spPr bwMode="auto">
          <a:xfrm>
            <a:off x="6967538" y="1600200"/>
            <a:ext cx="908050" cy="276225"/>
          </a:xfrm>
          <a:prstGeom prst="rect">
            <a:avLst/>
          </a:prstGeom>
          <a:noFill/>
          <a:ln w="9525">
            <a:noFill/>
            <a:miter lim="800000"/>
            <a:headEnd/>
            <a:tailEnd/>
          </a:ln>
        </p:spPr>
        <p:txBody>
          <a:bodyPr wrap="none">
            <a:prstTxWarp prst="textNoShape">
              <a:avLst/>
            </a:prstTxWarp>
            <a:spAutoFit/>
          </a:bodyPr>
          <a:lstStyle/>
          <a:p>
            <a:r>
              <a:rPr lang="en-US" altLang="ja-JP" sz="1200" b="1">
                <a:cs typeface="Arial" pitchFamily="-107" charset="0"/>
              </a:rPr>
              <a:t>Internet</a:t>
            </a:r>
          </a:p>
        </p:txBody>
      </p:sp>
      <p:sp>
        <p:nvSpPr>
          <p:cNvPr id="29706" name="TextBox 45"/>
          <p:cNvSpPr txBox="1">
            <a:spLocks noChangeArrowheads="1"/>
          </p:cNvSpPr>
          <p:nvPr/>
        </p:nvSpPr>
        <p:spPr bwMode="auto">
          <a:xfrm>
            <a:off x="8305309" y="838200"/>
            <a:ext cx="838691" cy="461665"/>
          </a:xfrm>
          <a:prstGeom prst="rect">
            <a:avLst/>
          </a:prstGeom>
          <a:noFill/>
          <a:ln w="9525">
            <a:noFill/>
            <a:miter lim="800000"/>
            <a:headEnd/>
            <a:tailEnd/>
          </a:ln>
        </p:spPr>
        <p:txBody>
          <a:bodyPr wrap="none">
            <a:prstTxWarp prst="textNoShape">
              <a:avLst/>
            </a:prstTxWarp>
            <a:spAutoFit/>
          </a:bodyPr>
          <a:lstStyle/>
          <a:p>
            <a:r>
              <a:rPr lang="en-US" altLang="ja-JP" sz="1200" b="1" dirty="0" err="1" smtClean="0">
                <a:cs typeface="Arial" pitchFamily="-107" charset="0"/>
              </a:rPr>
              <a:t>Femtocell</a:t>
            </a:r>
            <a:endParaRPr lang="en-US" altLang="ja-JP" sz="1200" b="1" dirty="0">
              <a:cs typeface="Arial" pitchFamily="-107" charset="0"/>
            </a:endParaRPr>
          </a:p>
          <a:p>
            <a:r>
              <a:rPr lang="en-US" altLang="ja-JP" sz="1200" b="1" dirty="0">
                <a:cs typeface="Arial" pitchFamily="-107" charset="0"/>
              </a:rPr>
              <a:t>Access</a:t>
            </a:r>
          </a:p>
        </p:txBody>
      </p:sp>
      <p:sp>
        <p:nvSpPr>
          <p:cNvPr id="29707" name="TextBox 46"/>
          <p:cNvSpPr txBox="1">
            <a:spLocks noChangeArrowheads="1"/>
          </p:cNvSpPr>
          <p:nvPr/>
        </p:nvSpPr>
        <p:spPr bwMode="auto">
          <a:xfrm>
            <a:off x="2797175" y="838200"/>
            <a:ext cx="1736725" cy="276225"/>
          </a:xfrm>
          <a:prstGeom prst="rect">
            <a:avLst/>
          </a:prstGeom>
          <a:noFill/>
          <a:ln w="9525">
            <a:noFill/>
            <a:miter lim="800000"/>
            <a:headEnd/>
            <a:tailEnd/>
          </a:ln>
        </p:spPr>
        <p:txBody>
          <a:bodyPr wrap="none">
            <a:prstTxWarp prst="textNoShape">
              <a:avLst/>
            </a:prstTxWarp>
            <a:spAutoFit/>
          </a:bodyPr>
          <a:lstStyle/>
          <a:p>
            <a:r>
              <a:rPr lang="en-US" altLang="ja-JP" sz="1200" b="1">
                <a:cs typeface="Arial" pitchFamily="-107" charset="0"/>
              </a:rPr>
              <a:t>Macro-Cell Access</a:t>
            </a:r>
          </a:p>
        </p:txBody>
      </p:sp>
      <p:grpSp>
        <p:nvGrpSpPr>
          <p:cNvPr id="5" name="Group 47"/>
          <p:cNvGrpSpPr>
            <a:grpSpLocks noChangeAspect="1"/>
          </p:cNvGrpSpPr>
          <p:nvPr/>
        </p:nvGrpSpPr>
        <p:grpSpPr bwMode="auto">
          <a:xfrm>
            <a:off x="4899025" y="2590800"/>
            <a:ext cx="2933700" cy="2028825"/>
            <a:chOff x="2880" y="1632"/>
            <a:chExt cx="1848" cy="1278"/>
          </a:xfrm>
        </p:grpSpPr>
        <p:sp>
          <p:nvSpPr>
            <p:cNvPr id="29719" name="AutoShape 46"/>
            <p:cNvSpPr>
              <a:spLocks noChangeAspect="1" noChangeArrowheads="1" noTextEdit="1"/>
            </p:cNvSpPr>
            <p:nvPr/>
          </p:nvSpPr>
          <p:spPr bwMode="auto">
            <a:xfrm>
              <a:off x="2880" y="1632"/>
              <a:ext cx="1848" cy="1278"/>
            </a:xfrm>
            <a:prstGeom prst="rect">
              <a:avLst/>
            </a:prstGeom>
            <a:noFill/>
            <a:ln w="9525">
              <a:noFill/>
              <a:miter lim="800000"/>
              <a:headEnd/>
              <a:tailEnd/>
            </a:ln>
          </p:spPr>
          <p:txBody>
            <a:bodyPr>
              <a:prstTxWarp prst="textNoShape">
                <a:avLst/>
              </a:prstTxWarp>
            </a:bodyPr>
            <a:lstStyle/>
            <a:p>
              <a:endParaRPr lang="en-US"/>
            </a:p>
          </p:txBody>
        </p:sp>
        <p:sp>
          <p:nvSpPr>
            <p:cNvPr id="29720" name="Freeform 48"/>
            <p:cNvSpPr>
              <a:spLocks/>
            </p:cNvSpPr>
            <p:nvPr/>
          </p:nvSpPr>
          <p:spPr bwMode="auto">
            <a:xfrm>
              <a:off x="2958" y="1710"/>
              <a:ext cx="1728" cy="1158"/>
            </a:xfrm>
            <a:custGeom>
              <a:avLst/>
              <a:gdLst>
                <a:gd name="T0" fmla="*/ 96 w 1728"/>
                <a:gd name="T1" fmla="*/ 402 h 1158"/>
                <a:gd name="T2" fmla="*/ 12 w 1728"/>
                <a:gd name="T3" fmla="*/ 486 h 1158"/>
                <a:gd name="T4" fmla="*/ 0 w 1728"/>
                <a:gd name="T5" fmla="*/ 546 h 1158"/>
                <a:gd name="T6" fmla="*/ 24 w 1728"/>
                <a:gd name="T7" fmla="*/ 624 h 1158"/>
                <a:gd name="T8" fmla="*/ 84 w 1728"/>
                <a:gd name="T9" fmla="*/ 678 h 1158"/>
                <a:gd name="T10" fmla="*/ 48 w 1728"/>
                <a:gd name="T11" fmla="*/ 732 h 1158"/>
                <a:gd name="T12" fmla="*/ 36 w 1728"/>
                <a:gd name="T13" fmla="*/ 786 h 1158"/>
                <a:gd name="T14" fmla="*/ 48 w 1728"/>
                <a:gd name="T15" fmla="*/ 852 h 1158"/>
                <a:gd name="T16" fmla="*/ 144 w 1728"/>
                <a:gd name="T17" fmla="*/ 936 h 1158"/>
                <a:gd name="T18" fmla="*/ 210 w 1728"/>
                <a:gd name="T19" fmla="*/ 948 h 1158"/>
                <a:gd name="T20" fmla="*/ 234 w 1728"/>
                <a:gd name="T21" fmla="*/ 948 h 1158"/>
                <a:gd name="T22" fmla="*/ 282 w 1728"/>
                <a:gd name="T23" fmla="*/ 1008 h 1158"/>
                <a:gd name="T24" fmla="*/ 420 w 1728"/>
                <a:gd name="T25" fmla="*/ 1074 h 1158"/>
                <a:gd name="T26" fmla="*/ 582 w 1728"/>
                <a:gd name="T27" fmla="*/ 1080 h 1158"/>
                <a:gd name="T28" fmla="*/ 660 w 1728"/>
                <a:gd name="T29" fmla="*/ 1050 h 1158"/>
                <a:gd name="T30" fmla="*/ 756 w 1728"/>
                <a:gd name="T31" fmla="*/ 1128 h 1158"/>
                <a:gd name="T32" fmla="*/ 882 w 1728"/>
                <a:gd name="T33" fmla="*/ 1158 h 1158"/>
                <a:gd name="T34" fmla="*/ 966 w 1728"/>
                <a:gd name="T35" fmla="*/ 1146 h 1158"/>
                <a:gd name="T36" fmla="*/ 1104 w 1728"/>
                <a:gd name="T37" fmla="*/ 1056 h 1158"/>
                <a:gd name="T38" fmla="*/ 1140 w 1728"/>
                <a:gd name="T39" fmla="*/ 984 h 1158"/>
                <a:gd name="T40" fmla="*/ 1200 w 1728"/>
                <a:gd name="T41" fmla="*/ 1008 h 1158"/>
                <a:gd name="T42" fmla="*/ 1314 w 1728"/>
                <a:gd name="T43" fmla="*/ 1008 h 1158"/>
                <a:gd name="T44" fmla="*/ 1392 w 1728"/>
                <a:gd name="T45" fmla="*/ 978 h 1158"/>
                <a:gd name="T46" fmla="*/ 1458 w 1728"/>
                <a:gd name="T47" fmla="*/ 924 h 1158"/>
                <a:gd name="T48" fmla="*/ 1488 w 1728"/>
                <a:gd name="T49" fmla="*/ 846 h 1158"/>
                <a:gd name="T50" fmla="*/ 1494 w 1728"/>
                <a:gd name="T51" fmla="*/ 804 h 1158"/>
                <a:gd name="T52" fmla="*/ 1584 w 1728"/>
                <a:gd name="T53" fmla="*/ 774 h 1158"/>
                <a:gd name="T54" fmla="*/ 1662 w 1728"/>
                <a:gd name="T55" fmla="*/ 720 h 1158"/>
                <a:gd name="T56" fmla="*/ 1710 w 1728"/>
                <a:gd name="T57" fmla="*/ 648 h 1158"/>
                <a:gd name="T58" fmla="*/ 1728 w 1728"/>
                <a:gd name="T59" fmla="*/ 564 h 1158"/>
                <a:gd name="T60" fmla="*/ 1716 w 1728"/>
                <a:gd name="T61" fmla="*/ 480 h 1158"/>
                <a:gd name="T62" fmla="*/ 1674 w 1728"/>
                <a:gd name="T63" fmla="*/ 408 h 1158"/>
                <a:gd name="T64" fmla="*/ 1680 w 1728"/>
                <a:gd name="T65" fmla="*/ 372 h 1158"/>
                <a:gd name="T66" fmla="*/ 1674 w 1728"/>
                <a:gd name="T67" fmla="*/ 270 h 1158"/>
                <a:gd name="T68" fmla="*/ 1596 w 1728"/>
                <a:gd name="T69" fmla="*/ 174 h 1158"/>
                <a:gd name="T70" fmla="*/ 1530 w 1728"/>
                <a:gd name="T71" fmla="*/ 144 h 1158"/>
                <a:gd name="T72" fmla="*/ 1506 w 1728"/>
                <a:gd name="T73" fmla="*/ 84 h 1158"/>
                <a:gd name="T74" fmla="*/ 1410 w 1728"/>
                <a:gd name="T75" fmla="*/ 12 h 1158"/>
                <a:gd name="T76" fmla="*/ 1296 w 1728"/>
                <a:gd name="T77" fmla="*/ 6 h 1158"/>
                <a:gd name="T78" fmla="*/ 1224 w 1728"/>
                <a:gd name="T79" fmla="*/ 36 h 1158"/>
                <a:gd name="T80" fmla="*/ 1194 w 1728"/>
                <a:gd name="T81" fmla="*/ 60 h 1158"/>
                <a:gd name="T82" fmla="*/ 1134 w 1728"/>
                <a:gd name="T83" fmla="*/ 18 h 1158"/>
                <a:gd name="T84" fmla="*/ 1056 w 1728"/>
                <a:gd name="T85" fmla="*/ 0 h 1158"/>
                <a:gd name="T86" fmla="*/ 966 w 1728"/>
                <a:gd name="T87" fmla="*/ 24 h 1158"/>
                <a:gd name="T88" fmla="*/ 900 w 1728"/>
                <a:gd name="T89" fmla="*/ 90 h 1158"/>
                <a:gd name="T90" fmla="*/ 864 w 1728"/>
                <a:gd name="T91" fmla="*/ 66 h 1158"/>
                <a:gd name="T92" fmla="*/ 792 w 1728"/>
                <a:gd name="T93" fmla="*/ 42 h 1158"/>
                <a:gd name="T94" fmla="*/ 696 w 1728"/>
                <a:gd name="T95" fmla="*/ 42 h 1158"/>
                <a:gd name="T96" fmla="*/ 594 w 1728"/>
                <a:gd name="T97" fmla="*/ 96 h 1158"/>
                <a:gd name="T98" fmla="*/ 558 w 1728"/>
                <a:gd name="T99" fmla="*/ 138 h 1158"/>
                <a:gd name="T100" fmla="*/ 426 w 1728"/>
                <a:gd name="T101" fmla="*/ 108 h 1158"/>
                <a:gd name="T102" fmla="*/ 318 w 1728"/>
                <a:gd name="T103" fmla="*/ 126 h 1158"/>
                <a:gd name="T104" fmla="*/ 234 w 1728"/>
                <a:gd name="T105" fmla="*/ 180 h 1158"/>
                <a:gd name="T106" fmla="*/ 174 w 1728"/>
                <a:gd name="T107" fmla="*/ 258 h 1158"/>
                <a:gd name="T108" fmla="*/ 150 w 1728"/>
                <a:gd name="T109" fmla="*/ 354 h 1158"/>
                <a:gd name="T110" fmla="*/ 156 w 1728"/>
                <a:gd name="T111" fmla="*/ 384 h 11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8"/>
                <a:gd name="T169" fmla="*/ 0 h 1158"/>
                <a:gd name="T170" fmla="*/ 1728 w 1728"/>
                <a:gd name="T171" fmla="*/ 1158 h 11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8" h="1158">
                  <a:moveTo>
                    <a:pt x="156" y="384"/>
                  </a:moveTo>
                  <a:lnTo>
                    <a:pt x="96" y="402"/>
                  </a:lnTo>
                  <a:lnTo>
                    <a:pt x="42" y="438"/>
                  </a:lnTo>
                  <a:lnTo>
                    <a:pt x="12" y="486"/>
                  </a:lnTo>
                  <a:lnTo>
                    <a:pt x="6" y="516"/>
                  </a:lnTo>
                  <a:lnTo>
                    <a:pt x="0" y="546"/>
                  </a:lnTo>
                  <a:lnTo>
                    <a:pt x="6" y="588"/>
                  </a:lnTo>
                  <a:lnTo>
                    <a:pt x="24" y="624"/>
                  </a:lnTo>
                  <a:lnTo>
                    <a:pt x="48" y="654"/>
                  </a:lnTo>
                  <a:lnTo>
                    <a:pt x="84" y="678"/>
                  </a:lnTo>
                  <a:lnTo>
                    <a:pt x="48" y="732"/>
                  </a:lnTo>
                  <a:lnTo>
                    <a:pt x="42" y="756"/>
                  </a:lnTo>
                  <a:lnTo>
                    <a:pt x="36" y="786"/>
                  </a:lnTo>
                  <a:lnTo>
                    <a:pt x="42" y="816"/>
                  </a:lnTo>
                  <a:lnTo>
                    <a:pt x="48" y="852"/>
                  </a:lnTo>
                  <a:lnTo>
                    <a:pt x="90" y="900"/>
                  </a:lnTo>
                  <a:lnTo>
                    <a:pt x="144" y="936"/>
                  </a:lnTo>
                  <a:lnTo>
                    <a:pt x="174" y="942"/>
                  </a:lnTo>
                  <a:lnTo>
                    <a:pt x="210" y="948"/>
                  </a:lnTo>
                  <a:lnTo>
                    <a:pt x="222" y="948"/>
                  </a:lnTo>
                  <a:lnTo>
                    <a:pt x="234" y="948"/>
                  </a:lnTo>
                  <a:lnTo>
                    <a:pt x="282" y="1008"/>
                  </a:lnTo>
                  <a:lnTo>
                    <a:pt x="348" y="1050"/>
                  </a:lnTo>
                  <a:lnTo>
                    <a:pt x="420" y="1074"/>
                  </a:lnTo>
                  <a:lnTo>
                    <a:pt x="498" y="1086"/>
                  </a:lnTo>
                  <a:lnTo>
                    <a:pt x="582" y="1080"/>
                  </a:lnTo>
                  <a:lnTo>
                    <a:pt x="660" y="1050"/>
                  </a:lnTo>
                  <a:lnTo>
                    <a:pt x="702" y="1092"/>
                  </a:lnTo>
                  <a:lnTo>
                    <a:pt x="756" y="1128"/>
                  </a:lnTo>
                  <a:lnTo>
                    <a:pt x="816" y="1152"/>
                  </a:lnTo>
                  <a:lnTo>
                    <a:pt x="882" y="1158"/>
                  </a:lnTo>
                  <a:lnTo>
                    <a:pt x="924" y="1152"/>
                  </a:lnTo>
                  <a:lnTo>
                    <a:pt x="966" y="1146"/>
                  </a:lnTo>
                  <a:lnTo>
                    <a:pt x="1044" y="1110"/>
                  </a:lnTo>
                  <a:lnTo>
                    <a:pt x="1104" y="1056"/>
                  </a:lnTo>
                  <a:lnTo>
                    <a:pt x="1122" y="1020"/>
                  </a:lnTo>
                  <a:lnTo>
                    <a:pt x="1140" y="984"/>
                  </a:lnTo>
                  <a:lnTo>
                    <a:pt x="1200" y="1008"/>
                  </a:lnTo>
                  <a:lnTo>
                    <a:pt x="1266" y="1014"/>
                  </a:lnTo>
                  <a:lnTo>
                    <a:pt x="1314" y="1008"/>
                  </a:lnTo>
                  <a:lnTo>
                    <a:pt x="1356" y="996"/>
                  </a:lnTo>
                  <a:lnTo>
                    <a:pt x="1392" y="978"/>
                  </a:lnTo>
                  <a:lnTo>
                    <a:pt x="1428" y="954"/>
                  </a:lnTo>
                  <a:lnTo>
                    <a:pt x="1458" y="924"/>
                  </a:lnTo>
                  <a:lnTo>
                    <a:pt x="1476" y="888"/>
                  </a:lnTo>
                  <a:lnTo>
                    <a:pt x="1488" y="846"/>
                  </a:lnTo>
                  <a:lnTo>
                    <a:pt x="1494" y="804"/>
                  </a:lnTo>
                  <a:lnTo>
                    <a:pt x="1542" y="792"/>
                  </a:lnTo>
                  <a:lnTo>
                    <a:pt x="1584" y="774"/>
                  </a:lnTo>
                  <a:lnTo>
                    <a:pt x="1626" y="750"/>
                  </a:lnTo>
                  <a:lnTo>
                    <a:pt x="1662" y="720"/>
                  </a:lnTo>
                  <a:lnTo>
                    <a:pt x="1686" y="690"/>
                  </a:lnTo>
                  <a:lnTo>
                    <a:pt x="1710" y="648"/>
                  </a:lnTo>
                  <a:lnTo>
                    <a:pt x="1722" y="606"/>
                  </a:lnTo>
                  <a:lnTo>
                    <a:pt x="1728" y="564"/>
                  </a:lnTo>
                  <a:lnTo>
                    <a:pt x="1722" y="522"/>
                  </a:lnTo>
                  <a:lnTo>
                    <a:pt x="1716" y="480"/>
                  </a:lnTo>
                  <a:lnTo>
                    <a:pt x="1698" y="444"/>
                  </a:lnTo>
                  <a:lnTo>
                    <a:pt x="1674" y="408"/>
                  </a:lnTo>
                  <a:lnTo>
                    <a:pt x="1680" y="372"/>
                  </a:lnTo>
                  <a:lnTo>
                    <a:pt x="1686" y="336"/>
                  </a:lnTo>
                  <a:lnTo>
                    <a:pt x="1674" y="270"/>
                  </a:lnTo>
                  <a:lnTo>
                    <a:pt x="1644" y="216"/>
                  </a:lnTo>
                  <a:lnTo>
                    <a:pt x="1596" y="174"/>
                  </a:lnTo>
                  <a:lnTo>
                    <a:pt x="1530" y="144"/>
                  </a:lnTo>
                  <a:lnTo>
                    <a:pt x="1524" y="114"/>
                  </a:lnTo>
                  <a:lnTo>
                    <a:pt x="1506" y="84"/>
                  </a:lnTo>
                  <a:lnTo>
                    <a:pt x="1464" y="42"/>
                  </a:lnTo>
                  <a:lnTo>
                    <a:pt x="1410" y="12"/>
                  </a:lnTo>
                  <a:lnTo>
                    <a:pt x="1338" y="0"/>
                  </a:lnTo>
                  <a:lnTo>
                    <a:pt x="1296" y="6"/>
                  </a:lnTo>
                  <a:lnTo>
                    <a:pt x="1260" y="18"/>
                  </a:lnTo>
                  <a:lnTo>
                    <a:pt x="1224" y="36"/>
                  </a:lnTo>
                  <a:lnTo>
                    <a:pt x="1194" y="60"/>
                  </a:lnTo>
                  <a:lnTo>
                    <a:pt x="1164" y="36"/>
                  </a:lnTo>
                  <a:lnTo>
                    <a:pt x="1134" y="18"/>
                  </a:lnTo>
                  <a:lnTo>
                    <a:pt x="1098" y="6"/>
                  </a:lnTo>
                  <a:lnTo>
                    <a:pt x="1056" y="0"/>
                  </a:lnTo>
                  <a:lnTo>
                    <a:pt x="1008" y="6"/>
                  </a:lnTo>
                  <a:lnTo>
                    <a:pt x="966" y="24"/>
                  </a:lnTo>
                  <a:lnTo>
                    <a:pt x="930" y="54"/>
                  </a:lnTo>
                  <a:lnTo>
                    <a:pt x="900" y="90"/>
                  </a:lnTo>
                  <a:lnTo>
                    <a:pt x="864" y="66"/>
                  </a:lnTo>
                  <a:lnTo>
                    <a:pt x="828" y="48"/>
                  </a:lnTo>
                  <a:lnTo>
                    <a:pt x="792" y="42"/>
                  </a:lnTo>
                  <a:lnTo>
                    <a:pt x="750" y="36"/>
                  </a:lnTo>
                  <a:lnTo>
                    <a:pt x="696" y="42"/>
                  </a:lnTo>
                  <a:lnTo>
                    <a:pt x="642" y="60"/>
                  </a:lnTo>
                  <a:lnTo>
                    <a:pt x="594" y="96"/>
                  </a:lnTo>
                  <a:lnTo>
                    <a:pt x="558" y="138"/>
                  </a:lnTo>
                  <a:lnTo>
                    <a:pt x="492" y="114"/>
                  </a:lnTo>
                  <a:lnTo>
                    <a:pt x="426" y="108"/>
                  </a:lnTo>
                  <a:lnTo>
                    <a:pt x="372" y="114"/>
                  </a:lnTo>
                  <a:lnTo>
                    <a:pt x="318" y="126"/>
                  </a:lnTo>
                  <a:lnTo>
                    <a:pt x="270" y="150"/>
                  </a:lnTo>
                  <a:lnTo>
                    <a:pt x="234" y="180"/>
                  </a:lnTo>
                  <a:lnTo>
                    <a:pt x="198" y="216"/>
                  </a:lnTo>
                  <a:lnTo>
                    <a:pt x="174" y="258"/>
                  </a:lnTo>
                  <a:lnTo>
                    <a:pt x="156" y="306"/>
                  </a:lnTo>
                  <a:lnTo>
                    <a:pt x="150" y="354"/>
                  </a:lnTo>
                  <a:lnTo>
                    <a:pt x="156" y="372"/>
                  </a:lnTo>
                  <a:lnTo>
                    <a:pt x="156" y="384"/>
                  </a:lnTo>
                  <a:close/>
                </a:path>
              </a:pathLst>
            </a:custGeom>
            <a:solidFill>
              <a:srgbClr val="808080"/>
            </a:solidFill>
            <a:ln w="9525">
              <a:noFill/>
              <a:round/>
              <a:headEnd/>
              <a:tailEnd/>
            </a:ln>
          </p:spPr>
          <p:txBody>
            <a:bodyPr>
              <a:prstTxWarp prst="textNoShape">
                <a:avLst/>
              </a:prstTxWarp>
            </a:bodyPr>
            <a:lstStyle/>
            <a:p>
              <a:endParaRPr lang="en-US"/>
            </a:p>
          </p:txBody>
        </p:sp>
        <p:sp>
          <p:nvSpPr>
            <p:cNvPr id="29721" name="Freeform 49"/>
            <p:cNvSpPr>
              <a:spLocks/>
            </p:cNvSpPr>
            <p:nvPr/>
          </p:nvSpPr>
          <p:spPr bwMode="auto">
            <a:xfrm>
              <a:off x="2910" y="1662"/>
              <a:ext cx="1728" cy="1158"/>
            </a:xfrm>
            <a:custGeom>
              <a:avLst/>
              <a:gdLst>
                <a:gd name="T0" fmla="*/ 96 w 1728"/>
                <a:gd name="T1" fmla="*/ 402 h 1158"/>
                <a:gd name="T2" fmla="*/ 12 w 1728"/>
                <a:gd name="T3" fmla="*/ 486 h 1158"/>
                <a:gd name="T4" fmla="*/ 0 w 1728"/>
                <a:gd name="T5" fmla="*/ 546 h 1158"/>
                <a:gd name="T6" fmla="*/ 24 w 1728"/>
                <a:gd name="T7" fmla="*/ 624 h 1158"/>
                <a:gd name="T8" fmla="*/ 84 w 1728"/>
                <a:gd name="T9" fmla="*/ 678 h 1158"/>
                <a:gd name="T10" fmla="*/ 48 w 1728"/>
                <a:gd name="T11" fmla="*/ 732 h 1158"/>
                <a:gd name="T12" fmla="*/ 36 w 1728"/>
                <a:gd name="T13" fmla="*/ 786 h 1158"/>
                <a:gd name="T14" fmla="*/ 48 w 1728"/>
                <a:gd name="T15" fmla="*/ 852 h 1158"/>
                <a:gd name="T16" fmla="*/ 144 w 1728"/>
                <a:gd name="T17" fmla="*/ 936 h 1158"/>
                <a:gd name="T18" fmla="*/ 210 w 1728"/>
                <a:gd name="T19" fmla="*/ 948 h 1158"/>
                <a:gd name="T20" fmla="*/ 234 w 1728"/>
                <a:gd name="T21" fmla="*/ 948 h 1158"/>
                <a:gd name="T22" fmla="*/ 282 w 1728"/>
                <a:gd name="T23" fmla="*/ 1008 h 1158"/>
                <a:gd name="T24" fmla="*/ 420 w 1728"/>
                <a:gd name="T25" fmla="*/ 1074 h 1158"/>
                <a:gd name="T26" fmla="*/ 582 w 1728"/>
                <a:gd name="T27" fmla="*/ 1080 h 1158"/>
                <a:gd name="T28" fmla="*/ 660 w 1728"/>
                <a:gd name="T29" fmla="*/ 1050 h 1158"/>
                <a:gd name="T30" fmla="*/ 756 w 1728"/>
                <a:gd name="T31" fmla="*/ 1128 h 1158"/>
                <a:gd name="T32" fmla="*/ 882 w 1728"/>
                <a:gd name="T33" fmla="*/ 1158 h 1158"/>
                <a:gd name="T34" fmla="*/ 966 w 1728"/>
                <a:gd name="T35" fmla="*/ 1146 h 1158"/>
                <a:gd name="T36" fmla="*/ 1104 w 1728"/>
                <a:gd name="T37" fmla="*/ 1056 h 1158"/>
                <a:gd name="T38" fmla="*/ 1140 w 1728"/>
                <a:gd name="T39" fmla="*/ 984 h 1158"/>
                <a:gd name="T40" fmla="*/ 1200 w 1728"/>
                <a:gd name="T41" fmla="*/ 1008 h 1158"/>
                <a:gd name="T42" fmla="*/ 1314 w 1728"/>
                <a:gd name="T43" fmla="*/ 1008 h 1158"/>
                <a:gd name="T44" fmla="*/ 1392 w 1728"/>
                <a:gd name="T45" fmla="*/ 978 h 1158"/>
                <a:gd name="T46" fmla="*/ 1458 w 1728"/>
                <a:gd name="T47" fmla="*/ 924 h 1158"/>
                <a:gd name="T48" fmla="*/ 1488 w 1728"/>
                <a:gd name="T49" fmla="*/ 846 h 1158"/>
                <a:gd name="T50" fmla="*/ 1494 w 1728"/>
                <a:gd name="T51" fmla="*/ 804 h 1158"/>
                <a:gd name="T52" fmla="*/ 1584 w 1728"/>
                <a:gd name="T53" fmla="*/ 774 h 1158"/>
                <a:gd name="T54" fmla="*/ 1662 w 1728"/>
                <a:gd name="T55" fmla="*/ 720 h 1158"/>
                <a:gd name="T56" fmla="*/ 1710 w 1728"/>
                <a:gd name="T57" fmla="*/ 648 h 1158"/>
                <a:gd name="T58" fmla="*/ 1728 w 1728"/>
                <a:gd name="T59" fmla="*/ 564 h 1158"/>
                <a:gd name="T60" fmla="*/ 1716 w 1728"/>
                <a:gd name="T61" fmla="*/ 480 h 1158"/>
                <a:gd name="T62" fmla="*/ 1674 w 1728"/>
                <a:gd name="T63" fmla="*/ 408 h 1158"/>
                <a:gd name="T64" fmla="*/ 1680 w 1728"/>
                <a:gd name="T65" fmla="*/ 372 h 1158"/>
                <a:gd name="T66" fmla="*/ 1674 w 1728"/>
                <a:gd name="T67" fmla="*/ 270 h 1158"/>
                <a:gd name="T68" fmla="*/ 1596 w 1728"/>
                <a:gd name="T69" fmla="*/ 174 h 1158"/>
                <a:gd name="T70" fmla="*/ 1530 w 1728"/>
                <a:gd name="T71" fmla="*/ 144 h 1158"/>
                <a:gd name="T72" fmla="*/ 1506 w 1728"/>
                <a:gd name="T73" fmla="*/ 84 h 1158"/>
                <a:gd name="T74" fmla="*/ 1410 w 1728"/>
                <a:gd name="T75" fmla="*/ 12 h 1158"/>
                <a:gd name="T76" fmla="*/ 1296 w 1728"/>
                <a:gd name="T77" fmla="*/ 6 h 1158"/>
                <a:gd name="T78" fmla="*/ 1224 w 1728"/>
                <a:gd name="T79" fmla="*/ 36 h 1158"/>
                <a:gd name="T80" fmla="*/ 1194 w 1728"/>
                <a:gd name="T81" fmla="*/ 60 h 1158"/>
                <a:gd name="T82" fmla="*/ 1134 w 1728"/>
                <a:gd name="T83" fmla="*/ 18 h 1158"/>
                <a:gd name="T84" fmla="*/ 1056 w 1728"/>
                <a:gd name="T85" fmla="*/ 0 h 1158"/>
                <a:gd name="T86" fmla="*/ 966 w 1728"/>
                <a:gd name="T87" fmla="*/ 24 h 1158"/>
                <a:gd name="T88" fmla="*/ 900 w 1728"/>
                <a:gd name="T89" fmla="*/ 90 h 1158"/>
                <a:gd name="T90" fmla="*/ 864 w 1728"/>
                <a:gd name="T91" fmla="*/ 66 h 1158"/>
                <a:gd name="T92" fmla="*/ 792 w 1728"/>
                <a:gd name="T93" fmla="*/ 42 h 1158"/>
                <a:gd name="T94" fmla="*/ 696 w 1728"/>
                <a:gd name="T95" fmla="*/ 42 h 1158"/>
                <a:gd name="T96" fmla="*/ 594 w 1728"/>
                <a:gd name="T97" fmla="*/ 96 h 1158"/>
                <a:gd name="T98" fmla="*/ 558 w 1728"/>
                <a:gd name="T99" fmla="*/ 138 h 1158"/>
                <a:gd name="T100" fmla="*/ 426 w 1728"/>
                <a:gd name="T101" fmla="*/ 108 h 1158"/>
                <a:gd name="T102" fmla="*/ 318 w 1728"/>
                <a:gd name="T103" fmla="*/ 126 h 1158"/>
                <a:gd name="T104" fmla="*/ 234 w 1728"/>
                <a:gd name="T105" fmla="*/ 180 h 1158"/>
                <a:gd name="T106" fmla="*/ 174 w 1728"/>
                <a:gd name="T107" fmla="*/ 258 h 1158"/>
                <a:gd name="T108" fmla="*/ 150 w 1728"/>
                <a:gd name="T109" fmla="*/ 354 h 1158"/>
                <a:gd name="T110" fmla="*/ 156 w 1728"/>
                <a:gd name="T111" fmla="*/ 384 h 11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8"/>
                <a:gd name="T169" fmla="*/ 0 h 1158"/>
                <a:gd name="T170" fmla="*/ 1728 w 1728"/>
                <a:gd name="T171" fmla="*/ 1158 h 11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8" h="1158">
                  <a:moveTo>
                    <a:pt x="156" y="384"/>
                  </a:moveTo>
                  <a:lnTo>
                    <a:pt x="96" y="402"/>
                  </a:lnTo>
                  <a:lnTo>
                    <a:pt x="42" y="438"/>
                  </a:lnTo>
                  <a:lnTo>
                    <a:pt x="12" y="486"/>
                  </a:lnTo>
                  <a:lnTo>
                    <a:pt x="6" y="516"/>
                  </a:lnTo>
                  <a:lnTo>
                    <a:pt x="0" y="546"/>
                  </a:lnTo>
                  <a:lnTo>
                    <a:pt x="6" y="588"/>
                  </a:lnTo>
                  <a:lnTo>
                    <a:pt x="24" y="624"/>
                  </a:lnTo>
                  <a:lnTo>
                    <a:pt x="48" y="654"/>
                  </a:lnTo>
                  <a:lnTo>
                    <a:pt x="84" y="678"/>
                  </a:lnTo>
                  <a:lnTo>
                    <a:pt x="48" y="732"/>
                  </a:lnTo>
                  <a:lnTo>
                    <a:pt x="42" y="756"/>
                  </a:lnTo>
                  <a:lnTo>
                    <a:pt x="36" y="786"/>
                  </a:lnTo>
                  <a:lnTo>
                    <a:pt x="42" y="816"/>
                  </a:lnTo>
                  <a:lnTo>
                    <a:pt x="48" y="852"/>
                  </a:lnTo>
                  <a:lnTo>
                    <a:pt x="90" y="900"/>
                  </a:lnTo>
                  <a:lnTo>
                    <a:pt x="144" y="936"/>
                  </a:lnTo>
                  <a:lnTo>
                    <a:pt x="174" y="942"/>
                  </a:lnTo>
                  <a:lnTo>
                    <a:pt x="210" y="948"/>
                  </a:lnTo>
                  <a:lnTo>
                    <a:pt x="222" y="948"/>
                  </a:lnTo>
                  <a:lnTo>
                    <a:pt x="234" y="948"/>
                  </a:lnTo>
                  <a:lnTo>
                    <a:pt x="282" y="1008"/>
                  </a:lnTo>
                  <a:lnTo>
                    <a:pt x="348" y="1050"/>
                  </a:lnTo>
                  <a:lnTo>
                    <a:pt x="420" y="1074"/>
                  </a:lnTo>
                  <a:lnTo>
                    <a:pt x="498" y="1086"/>
                  </a:lnTo>
                  <a:lnTo>
                    <a:pt x="582" y="1080"/>
                  </a:lnTo>
                  <a:lnTo>
                    <a:pt x="660" y="1050"/>
                  </a:lnTo>
                  <a:lnTo>
                    <a:pt x="702" y="1092"/>
                  </a:lnTo>
                  <a:lnTo>
                    <a:pt x="756" y="1128"/>
                  </a:lnTo>
                  <a:lnTo>
                    <a:pt x="816" y="1152"/>
                  </a:lnTo>
                  <a:lnTo>
                    <a:pt x="882" y="1158"/>
                  </a:lnTo>
                  <a:lnTo>
                    <a:pt x="924" y="1152"/>
                  </a:lnTo>
                  <a:lnTo>
                    <a:pt x="966" y="1146"/>
                  </a:lnTo>
                  <a:lnTo>
                    <a:pt x="1044" y="1110"/>
                  </a:lnTo>
                  <a:lnTo>
                    <a:pt x="1104" y="1056"/>
                  </a:lnTo>
                  <a:lnTo>
                    <a:pt x="1122" y="1020"/>
                  </a:lnTo>
                  <a:lnTo>
                    <a:pt x="1140" y="984"/>
                  </a:lnTo>
                  <a:lnTo>
                    <a:pt x="1200" y="1008"/>
                  </a:lnTo>
                  <a:lnTo>
                    <a:pt x="1266" y="1014"/>
                  </a:lnTo>
                  <a:lnTo>
                    <a:pt x="1314" y="1008"/>
                  </a:lnTo>
                  <a:lnTo>
                    <a:pt x="1356" y="996"/>
                  </a:lnTo>
                  <a:lnTo>
                    <a:pt x="1392" y="978"/>
                  </a:lnTo>
                  <a:lnTo>
                    <a:pt x="1428" y="954"/>
                  </a:lnTo>
                  <a:lnTo>
                    <a:pt x="1458" y="924"/>
                  </a:lnTo>
                  <a:lnTo>
                    <a:pt x="1476" y="888"/>
                  </a:lnTo>
                  <a:lnTo>
                    <a:pt x="1488" y="846"/>
                  </a:lnTo>
                  <a:lnTo>
                    <a:pt x="1494" y="804"/>
                  </a:lnTo>
                  <a:lnTo>
                    <a:pt x="1542" y="792"/>
                  </a:lnTo>
                  <a:lnTo>
                    <a:pt x="1584" y="774"/>
                  </a:lnTo>
                  <a:lnTo>
                    <a:pt x="1626" y="750"/>
                  </a:lnTo>
                  <a:lnTo>
                    <a:pt x="1662" y="720"/>
                  </a:lnTo>
                  <a:lnTo>
                    <a:pt x="1686" y="690"/>
                  </a:lnTo>
                  <a:lnTo>
                    <a:pt x="1710" y="648"/>
                  </a:lnTo>
                  <a:lnTo>
                    <a:pt x="1722" y="606"/>
                  </a:lnTo>
                  <a:lnTo>
                    <a:pt x="1728" y="564"/>
                  </a:lnTo>
                  <a:lnTo>
                    <a:pt x="1722" y="522"/>
                  </a:lnTo>
                  <a:lnTo>
                    <a:pt x="1716" y="480"/>
                  </a:lnTo>
                  <a:lnTo>
                    <a:pt x="1698" y="444"/>
                  </a:lnTo>
                  <a:lnTo>
                    <a:pt x="1674" y="408"/>
                  </a:lnTo>
                  <a:lnTo>
                    <a:pt x="1680" y="372"/>
                  </a:lnTo>
                  <a:lnTo>
                    <a:pt x="1686" y="336"/>
                  </a:lnTo>
                  <a:lnTo>
                    <a:pt x="1674" y="270"/>
                  </a:lnTo>
                  <a:lnTo>
                    <a:pt x="1644" y="216"/>
                  </a:lnTo>
                  <a:lnTo>
                    <a:pt x="1596" y="174"/>
                  </a:lnTo>
                  <a:lnTo>
                    <a:pt x="1530" y="144"/>
                  </a:lnTo>
                  <a:lnTo>
                    <a:pt x="1524" y="114"/>
                  </a:lnTo>
                  <a:lnTo>
                    <a:pt x="1506" y="84"/>
                  </a:lnTo>
                  <a:lnTo>
                    <a:pt x="1464" y="42"/>
                  </a:lnTo>
                  <a:lnTo>
                    <a:pt x="1410" y="12"/>
                  </a:lnTo>
                  <a:lnTo>
                    <a:pt x="1338" y="0"/>
                  </a:lnTo>
                  <a:lnTo>
                    <a:pt x="1296" y="6"/>
                  </a:lnTo>
                  <a:lnTo>
                    <a:pt x="1260" y="18"/>
                  </a:lnTo>
                  <a:lnTo>
                    <a:pt x="1224" y="36"/>
                  </a:lnTo>
                  <a:lnTo>
                    <a:pt x="1194" y="60"/>
                  </a:lnTo>
                  <a:lnTo>
                    <a:pt x="1164" y="36"/>
                  </a:lnTo>
                  <a:lnTo>
                    <a:pt x="1134" y="18"/>
                  </a:lnTo>
                  <a:lnTo>
                    <a:pt x="1098" y="6"/>
                  </a:lnTo>
                  <a:lnTo>
                    <a:pt x="1056" y="0"/>
                  </a:lnTo>
                  <a:lnTo>
                    <a:pt x="1008" y="6"/>
                  </a:lnTo>
                  <a:lnTo>
                    <a:pt x="966" y="24"/>
                  </a:lnTo>
                  <a:lnTo>
                    <a:pt x="930" y="54"/>
                  </a:lnTo>
                  <a:lnTo>
                    <a:pt x="900" y="90"/>
                  </a:lnTo>
                  <a:lnTo>
                    <a:pt x="864" y="66"/>
                  </a:lnTo>
                  <a:lnTo>
                    <a:pt x="828" y="48"/>
                  </a:lnTo>
                  <a:lnTo>
                    <a:pt x="792" y="42"/>
                  </a:lnTo>
                  <a:lnTo>
                    <a:pt x="750" y="36"/>
                  </a:lnTo>
                  <a:lnTo>
                    <a:pt x="696" y="42"/>
                  </a:lnTo>
                  <a:lnTo>
                    <a:pt x="642" y="60"/>
                  </a:lnTo>
                  <a:lnTo>
                    <a:pt x="594" y="96"/>
                  </a:lnTo>
                  <a:lnTo>
                    <a:pt x="558" y="138"/>
                  </a:lnTo>
                  <a:lnTo>
                    <a:pt x="492" y="114"/>
                  </a:lnTo>
                  <a:lnTo>
                    <a:pt x="426" y="108"/>
                  </a:lnTo>
                  <a:lnTo>
                    <a:pt x="372" y="114"/>
                  </a:lnTo>
                  <a:lnTo>
                    <a:pt x="318" y="126"/>
                  </a:lnTo>
                  <a:lnTo>
                    <a:pt x="270" y="150"/>
                  </a:lnTo>
                  <a:lnTo>
                    <a:pt x="234" y="180"/>
                  </a:lnTo>
                  <a:lnTo>
                    <a:pt x="198" y="216"/>
                  </a:lnTo>
                  <a:lnTo>
                    <a:pt x="174" y="258"/>
                  </a:lnTo>
                  <a:lnTo>
                    <a:pt x="156" y="306"/>
                  </a:lnTo>
                  <a:lnTo>
                    <a:pt x="150" y="354"/>
                  </a:lnTo>
                  <a:lnTo>
                    <a:pt x="156" y="372"/>
                  </a:lnTo>
                  <a:lnTo>
                    <a:pt x="156" y="384"/>
                  </a:lnTo>
                  <a:close/>
                </a:path>
              </a:pathLst>
            </a:custGeom>
            <a:solidFill>
              <a:srgbClr val="FF6600"/>
            </a:solidFill>
            <a:ln w="9525">
              <a:noFill/>
              <a:round/>
              <a:headEnd/>
              <a:tailEnd/>
            </a:ln>
          </p:spPr>
          <p:txBody>
            <a:bodyPr>
              <a:prstTxWarp prst="textNoShape">
                <a:avLst/>
              </a:prstTxWarp>
            </a:bodyPr>
            <a:lstStyle/>
            <a:p>
              <a:endParaRPr lang="en-US"/>
            </a:p>
          </p:txBody>
        </p:sp>
        <p:sp>
          <p:nvSpPr>
            <p:cNvPr id="29722" name="Freeform 50"/>
            <p:cNvSpPr>
              <a:spLocks/>
            </p:cNvSpPr>
            <p:nvPr/>
          </p:nvSpPr>
          <p:spPr bwMode="auto">
            <a:xfrm>
              <a:off x="2910" y="1662"/>
              <a:ext cx="1728" cy="1158"/>
            </a:xfrm>
            <a:custGeom>
              <a:avLst/>
              <a:gdLst>
                <a:gd name="T0" fmla="*/ 96 w 1728"/>
                <a:gd name="T1" fmla="*/ 402 h 1158"/>
                <a:gd name="T2" fmla="*/ 12 w 1728"/>
                <a:gd name="T3" fmla="*/ 486 h 1158"/>
                <a:gd name="T4" fmla="*/ 0 w 1728"/>
                <a:gd name="T5" fmla="*/ 546 h 1158"/>
                <a:gd name="T6" fmla="*/ 24 w 1728"/>
                <a:gd name="T7" fmla="*/ 624 h 1158"/>
                <a:gd name="T8" fmla="*/ 84 w 1728"/>
                <a:gd name="T9" fmla="*/ 678 h 1158"/>
                <a:gd name="T10" fmla="*/ 48 w 1728"/>
                <a:gd name="T11" fmla="*/ 732 h 1158"/>
                <a:gd name="T12" fmla="*/ 36 w 1728"/>
                <a:gd name="T13" fmla="*/ 786 h 1158"/>
                <a:gd name="T14" fmla="*/ 48 w 1728"/>
                <a:gd name="T15" fmla="*/ 852 h 1158"/>
                <a:gd name="T16" fmla="*/ 144 w 1728"/>
                <a:gd name="T17" fmla="*/ 936 h 1158"/>
                <a:gd name="T18" fmla="*/ 210 w 1728"/>
                <a:gd name="T19" fmla="*/ 948 h 1158"/>
                <a:gd name="T20" fmla="*/ 234 w 1728"/>
                <a:gd name="T21" fmla="*/ 948 h 1158"/>
                <a:gd name="T22" fmla="*/ 282 w 1728"/>
                <a:gd name="T23" fmla="*/ 1008 h 1158"/>
                <a:gd name="T24" fmla="*/ 420 w 1728"/>
                <a:gd name="T25" fmla="*/ 1074 h 1158"/>
                <a:gd name="T26" fmla="*/ 582 w 1728"/>
                <a:gd name="T27" fmla="*/ 1080 h 1158"/>
                <a:gd name="T28" fmla="*/ 660 w 1728"/>
                <a:gd name="T29" fmla="*/ 1050 h 1158"/>
                <a:gd name="T30" fmla="*/ 756 w 1728"/>
                <a:gd name="T31" fmla="*/ 1128 h 1158"/>
                <a:gd name="T32" fmla="*/ 882 w 1728"/>
                <a:gd name="T33" fmla="*/ 1158 h 1158"/>
                <a:gd name="T34" fmla="*/ 966 w 1728"/>
                <a:gd name="T35" fmla="*/ 1146 h 1158"/>
                <a:gd name="T36" fmla="*/ 1104 w 1728"/>
                <a:gd name="T37" fmla="*/ 1056 h 1158"/>
                <a:gd name="T38" fmla="*/ 1140 w 1728"/>
                <a:gd name="T39" fmla="*/ 984 h 1158"/>
                <a:gd name="T40" fmla="*/ 1200 w 1728"/>
                <a:gd name="T41" fmla="*/ 1008 h 1158"/>
                <a:gd name="T42" fmla="*/ 1314 w 1728"/>
                <a:gd name="T43" fmla="*/ 1008 h 1158"/>
                <a:gd name="T44" fmla="*/ 1392 w 1728"/>
                <a:gd name="T45" fmla="*/ 978 h 1158"/>
                <a:gd name="T46" fmla="*/ 1458 w 1728"/>
                <a:gd name="T47" fmla="*/ 924 h 1158"/>
                <a:gd name="T48" fmla="*/ 1488 w 1728"/>
                <a:gd name="T49" fmla="*/ 846 h 1158"/>
                <a:gd name="T50" fmla="*/ 1494 w 1728"/>
                <a:gd name="T51" fmla="*/ 804 h 1158"/>
                <a:gd name="T52" fmla="*/ 1584 w 1728"/>
                <a:gd name="T53" fmla="*/ 774 h 1158"/>
                <a:gd name="T54" fmla="*/ 1662 w 1728"/>
                <a:gd name="T55" fmla="*/ 720 h 1158"/>
                <a:gd name="T56" fmla="*/ 1710 w 1728"/>
                <a:gd name="T57" fmla="*/ 648 h 1158"/>
                <a:gd name="T58" fmla="*/ 1728 w 1728"/>
                <a:gd name="T59" fmla="*/ 564 h 1158"/>
                <a:gd name="T60" fmla="*/ 1716 w 1728"/>
                <a:gd name="T61" fmla="*/ 480 h 1158"/>
                <a:gd name="T62" fmla="*/ 1674 w 1728"/>
                <a:gd name="T63" fmla="*/ 408 h 1158"/>
                <a:gd name="T64" fmla="*/ 1680 w 1728"/>
                <a:gd name="T65" fmla="*/ 372 h 1158"/>
                <a:gd name="T66" fmla="*/ 1674 w 1728"/>
                <a:gd name="T67" fmla="*/ 270 h 1158"/>
                <a:gd name="T68" fmla="*/ 1596 w 1728"/>
                <a:gd name="T69" fmla="*/ 174 h 1158"/>
                <a:gd name="T70" fmla="*/ 1530 w 1728"/>
                <a:gd name="T71" fmla="*/ 144 h 1158"/>
                <a:gd name="T72" fmla="*/ 1506 w 1728"/>
                <a:gd name="T73" fmla="*/ 84 h 1158"/>
                <a:gd name="T74" fmla="*/ 1410 w 1728"/>
                <a:gd name="T75" fmla="*/ 12 h 1158"/>
                <a:gd name="T76" fmla="*/ 1296 w 1728"/>
                <a:gd name="T77" fmla="*/ 6 h 1158"/>
                <a:gd name="T78" fmla="*/ 1224 w 1728"/>
                <a:gd name="T79" fmla="*/ 36 h 1158"/>
                <a:gd name="T80" fmla="*/ 1194 w 1728"/>
                <a:gd name="T81" fmla="*/ 60 h 1158"/>
                <a:gd name="T82" fmla="*/ 1134 w 1728"/>
                <a:gd name="T83" fmla="*/ 18 h 1158"/>
                <a:gd name="T84" fmla="*/ 1056 w 1728"/>
                <a:gd name="T85" fmla="*/ 0 h 1158"/>
                <a:gd name="T86" fmla="*/ 966 w 1728"/>
                <a:gd name="T87" fmla="*/ 24 h 1158"/>
                <a:gd name="T88" fmla="*/ 900 w 1728"/>
                <a:gd name="T89" fmla="*/ 90 h 1158"/>
                <a:gd name="T90" fmla="*/ 864 w 1728"/>
                <a:gd name="T91" fmla="*/ 66 h 1158"/>
                <a:gd name="T92" fmla="*/ 792 w 1728"/>
                <a:gd name="T93" fmla="*/ 42 h 1158"/>
                <a:gd name="T94" fmla="*/ 696 w 1728"/>
                <a:gd name="T95" fmla="*/ 42 h 1158"/>
                <a:gd name="T96" fmla="*/ 594 w 1728"/>
                <a:gd name="T97" fmla="*/ 96 h 1158"/>
                <a:gd name="T98" fmla="*/ 558 w 1728"/>
                <a:gd name="T99" fmla="*/ 138 h 1158"/>
                <a:gd name="T100" fmla="*/ 426 w 1728"/>
                <a:gd name="T101" fmla="*/ 108 h 1158"/>
                <a:gd name="T102" fmla="*/ 318 w 1728"/>
                <a:gd name="T103" fmla="*/ 126 h 1158"/>
                <a:gd name="T104" fmla="*/ 234 w 1728"/>
                <a:gd name="T105" fmla="*/ 180 h 1158"/>
                <a:gd name="T106" fmla="*/ 174 w 1728"/>
                <a:gd name="T107" fmla="*/ 258 h 1158"/>
                <a:gd name="T108" fmla="*/ 150 w 1728"/>
                <a:gd name="T109" fmla="*/ 354 h 1158"/>
                <a:gd name="T110" fmla="*/ 156 w 1728"/>
                <a:gd name="T111" fmla="*/ 384 h 11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8"/>
                <a:gd name="T169" fmla="*/ 0 h 1158"/>
                <a:gd name="T170" fmla="*/ 1728 w 1728"/>
                <a:gd name="T171" fmla="*/ 1158 h 11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8" h="1158">
                  <a:moveTo>
                    <a:pt x="156" y="384"/>
                  </a:moveTo>
                  <a:lnTo>
                    <a:pt x="96" y="402"/>
                  </a:lnTo>
                  <a:lnTo>
                    <a:pt x="42" y="438"/>
                  </a:lnTo>
                  <a:lnTo>
                    <a:pt x="12" y="486"/>
                  </a:lnTo>
                  <a:lnTo>
                    <a:pt x="6" y="516"/>
                  </a:lnTo>
                  <a:lnTo>
                    <a:pt x="0" y="546"/>
                  </a:lnTo>
                  <a:lnTo>
                    <a:pt x="6" y="588"/>
                  </a:lnTo>
                  <a:lnTo>
                    <a:pt x="24" y="624"/>
                  </a:lnTo>
                  <a:lnTo>
                    <a:pt x="48" y="654"/>
                  </a:lnTo>
                  <a:lnTo>
                    <a:pt x="84" y="678"/>
                  </a:lnTo>
                  <a:lnTo>
                    <a:pt x="48" y="732"/>
                  </a:lnTo>
                  <a:lnTo>
                    <a:pt x="42" y="756"/>
                  </a:lnTo>
                  <a:lnTo>
                    <a:pt x="36" y="786"/>
                  </a:lnTo>
                  <a:lnTo>
                    <a:pt x="42" y="816"/>
                  </a:lnTo>
                  <a:lnTo>
                    <a:pt x="48" y="852"/>
                  </a:lnTo>
                  <a:lnTo>
                    <a:pt x="90" y="900"/>
                  </a:lnTo>
                  <a:lnTo>
                    <a:pt x="144" y="936"/>
                  </a:lnTo>
                  <a:lnTo>
                    <a:pt x="174" y="942"/>
                  </a:lnTo>
                  <a:lnTo>
                    <a:pt x="210" y="948"/>
                  </a:lnTo>
                  <a:lnTo>
                    <a:pt x="222" y="948"/>
                  </a:lnTo>
                  <a:lnTo>
                    <a:pt x="234" y="948"/>
                  </a:lnTo>
                  <a:lnTo>
                    <a:pt x="282" y="1008"/>
                  </a:lnTo>
                  <a:lnTo>
                    <a:pt x="348" y="1050"/>
                  </a:lnTo>
                  <a:lnTo>
                    <a:pt x="420" y="1074"/>
                  </a:lnTo>
                  <a:lnTo>
                    <a:pt x="498" y="1086"/>
                  </a:lnTo>
                  <a:lnTo>
                    <a:pt x="582" y="1080"/>
                  </a:lnTo>
                  <a:lnTo>
                    <a:pt x="660" y="1050"/>
                  </a:lnTo>
                  <a:lnTo>
                    <a:pt x="702" y="1092"/>
                  </a:lnTo>
                  <a:lnTo>
                    <a:pt x="756" y="1128"/>
                  </a:lnTo>
                  <a:lnTo>
                    <a:pt x="816" y="1152"/>
                  </a:lnTo>
                  <a:lnTo>
                    <a:pt x="882" y="1158"/>
                  </a:lnTo>
                  <a:lnTo>
                    <a:pt x="924" y="1152"/>
                  </a:lnTo>
                  <a:lnTo>
                    <a:pt x="966" y="1146"/>
                  </a:lnTo>
                  <a:lnTo>
                    <a:pt x="1044" y="1110"/>
                  </a:lnTo>
                  <a:lnTo>
                    <a:pt x="1104" y="1056"/>
                  </a:lnTo>
                  <a:lnTo>
                    <a:pt x="1122" y="1020"/>
                  </a:lnTo>
                  <a:lnTo>
                    <a:pt x="1140" y="984"/>
                  </a:lnTo>
                  <a:lnTo>
                    <a:pt x="1200" y="1008"/>
                  </a:lnTo>
                  <a:lnTo>
                    <a:pt x="1266" y="1014"/>
                  </a:lnTo>
                  <a:lnTo>
                    <a:pt x="1314" y="1008"/>
                  </a:lnTo>
                  <a:lnTo>
                    <a:pt x="1356" y="996"/>
                  </a:lnTo>
                  <a:lnTo>
                    <a:pt x="1392" y="978"/>
                  </a:lnTo>
                  <a:lnTo>
                    <a:pt x="1428" y="954"/>
                  </a:lnTo>
                  <a:lnTo>
                    <a:pt x="1458" y="924"/>
                  </a:lnTo>
                  <a:lnTo>
                    <a:pt x="1476" y="888"/>
                  </a:lnTo>
                  <a:lnTo>
                    <a:pt x="1488" y="846"/>
                  </a:lnTo>
                  <a:lnTo>
                    <a:pt x="1494" y="804"/>
                  </a:lnTo>
                  <a:lnTo>
                    <a:pt x="1542" y="792"/>
                  </a:lnTo>
                  <a:lnTo>
                    <a:pt x="1584" y="774"/>
                  </a:lnTo>
                  <a:lnTo>
                    <a:pt x="1626" y="750"/>
                  </a:lnTo>
                  <a:lnTo>
                    <a:pt x="1662" y="720"/>
                  </a:lnTo>
                  <a:lnTo>
                    <a:pt x="1686" y="690"/>
                  </a:lnTo>
                  <a:lnTo>
                    <a:pt x="1710" y="648"/>
                  </a:lnTo>
                  <a:lnTo>
                    <a:pt x="1722" y="606"/>
                  </a:lnTo>
                  <a:lnTo>
                    <a:pt x="1728" y="564"/>
                  </a:lnTo>
                  <a:lnTo>
                    <a:pt x="1722" y="522"/>
                  </a:lnTo>
                  <a:lnTo>
                    <a:pt x="1716" y="480"/>
                  </a:lnTo>
                  <a:lnTo>
                    <a:pt x="1698" y="444"/>
                  </a:lnTo>
                  <a:lnTo>
                    <a:pt x="1674" y="408"/>
                  </a:lnTo>
                  <a:lnTo>
                    <a:pt x="1680" y="372"/>
                  </a:lnTo>
                  <a:lnTo>
                    <a:pt x="1686" y="336"/>
                  </a:lnTo>
                  <a:lnTo>
                    <a:pt x="1674" y="270"/>
                  </a:lnTo>
                  <a:lnTo>
                    <a:pt x="1644" y="216"/>
                  </a:lnTo>
                  <a:lnTo>
                    <a:pt x="1596" y="174"/>
                  </a:lnTo>
                  <a:lnTo>
                    <a:pt x="1530" y="144"/>
                  </a:lnTo>
                  <a:lnTo>
                    <a:pt x="1524" y="114"/>
                  </a:lnTo>
                  <a:lnTo>
                    <a:pt x="1506" y="84"/>
                  </a:lnTo>
                  <a:lnTo>
                    <a:pt x="1464" y="42"/>
                  </a:lnTo>
                  <a:lnTo>
                    <a:pt x="1410" y="12"/>
                  </a:lnTo>
                  <a:lnTo>
                    <a:pt x="1338" y="0"/>
                  </a:lnTo>
                  <a:lnTo>
                    <a:pt x="1296" y="6"/>
                  </a:lnTo>
                  <a:lnTo>
                    <a:pt x="1260" y="18"/>
                  </a:lnTo>
                  <a:lnTo>
                    <a:pt x="1224" y="36"/>
                  </a:lnTo>
                  <a:lnTo>
                    <a:pt x="1194" y="60"/>
                  </a:lnTo>
                  <a:lnTo>
                    <a:pt x="1164" y="36"/>
                  </a:lnTo>
                  <a:lnTo>
                    <a:pt x="1134" y="18"/>
                  </a:lnTo>
                  <a:lnTo>
                    <a:pt x="1098" y="6"/>
                  </a:lnTo>
                  <a:lnTo>
                    <a:pt x="1056" y="0"/>
                  </a:lnTo>
                  <a:lnTo>
                    <a:pt x="1008" y="6"/>
                  </a:lnTo>
                  <a:lnTo>
                    <a:pt x="966" y="24"/>
                  </a:lnTo>
                  <a:lnTo>
                    <a:pt x="930" y="54"/>
                  </a:lnTo>
                  <a:lnTo>
                    <a:pt x="900" y="90"/>
                  </a:lnTo>
                  <a:lnTo>
                    <a:pt x="864" y="66"/>
                  </a:lnTo>
                  <a:lnTo>
                    <a:pt x="828" y="48"/>
                  </a:lnTo>
                  <a:lnTo>
                    <a:pt x="792" y="42"/>
                  </a:lnTo>
                  <a:lnTo>
                    <a:pt x="750" y="36"/>
                  </a:lnTo>
                  <a:lnTo>
                    <a:pt x="696" y="42"/>
                  </a:lnTo>
                  <a:lnTo>
                    <a:pt x="642" y="60"/>
                  </a:lnTo>
                  <a:lnTo>
                    <a:pt x="594" y="96"/>
                  </a:lnTo>
                  <a:lnTo>
                    <a:pt x="558" y="138"/>
                  </a:lnTo>
                  <a:lnTo>
                    <a:pt x="492" y="114"/>
                  </a:lnTo>
                  <a:lnTo>
                    <a:pt x="426" y="108"/>
                  </a:lnTo>
                  <a:lnTo>
                    <a:pt x="372" y="114"/>
                  </a:lnTo>
                  <a:lnTo>
                    <a:pt x="318" y="126"/>
                  </a:lnTo>
                  <a:lnTo>
                    <a:pt x="270" y="150"/>
                  </a:lnTo>
                  <a:lnTo>
                    <a:pt x="234" y="180"/>
                  </a:lnTo>
                  <a:lnTo>
                    <a:pt x="198" y="216"/>
                  </a:lnTo>
                  <a:lnTo>
                    <a:pt x="174" y="258"/>
                  </a:lnTo>
                  <a:lnTo>
                    <a:pt x="156" y="306"/>
                  </a:lnTo>
                  <a:lnTo>
                    <a:pt x="150" y="354"/>
                  </a:lnTo>
                  <a:lnTo>
                    <a:pt x="156" y="372"/>
                  </a:lnTo>
                  <a:lnTo>
                    <a:pt x="156" y="384"/>
                  </a:lnTo>
                  <a:close/>
                </a:path>
              </a:pathLst>
            </a:custGeom>
            <a:noFill/>
            <a:ln w="6">
              <a:solidFill>
                <a:srgbClr val="000000"/>
              </a:solidFill>
              <a:round/>
              <a:headEnd/>
              <a:tailEnd/>
            </a:ln>
          </p:spPr>
          <p:txBody>
            <a:bodyPr>
              <a:prstTxWarp prst="textNoShape">
                <a:avLst/>
              </a:prstTxWarp>
            </a:bodyPr>
            <a:lstStyle/>
            <a:p>
              <a:endParaRPr lang="en-US"/>
            </a:p>
          </p:txBody>
        </p:sp>
        <p:sp>
          <p:nvSpPr>
            <p:cNvPr id="29723" name="Freeform 51"/>
            <p:cNvSpPr>
              <a:spLocks/>
            </p:cNvSpPr>
            <p:nvPr/>
          </p:nvSpPr>
          <p:spPr bwMode="auto">
            <a:xfrm>
              <a:off x="2994" y="2340"/>
              <a:ext cx="102" cy="24"/>
            </a:xfrm>
            <a:custGeom>
              <a:avLst/>
              <a:gdLst>
                <a:gd name="T0" fmla="*/ 0 w 102"/>
                <a:gd name="T1" fmla="*/ 0 h 24"/>
                <a:gd name="T2" fmla="*/ 48 w 102"/>
                <a:gd name="T3" fmla="*/ 18 h 24"/>
                <a:gd name="T4" fmla="*/ 90 w 102"/>
                <a:gd name="T5" fmla="*/ 24 h 24"/>
                <a:gd name="T6" fmla="*/ 96 w 102"/>
                <a:gd name="T7" fmla="*/ 24 h 24"/>
                <a:gd name="T8" fmla="*/ 102 w 102"/>
                <a:gd name="T9" fmla="*/ 24 h 24"/>
                <a:gd name="T10" fmla="*/ 0 60000 65536"/>
                <a:gd name="T11" fmla="*/ 0 60000 65536"/>
                <a:gd name="T12" fmla="*/ 0 60000 65536"/>
                <a:gd name="T13" fmla="*/ 0 60000 65536"/>
                <a:gd name="T14" fmla="*/ 0 60000 65536"/>
                <a:gd name="T15" fmla="*/ 0 w 102"/>
                <a:gd name="T16" fmla="*/ 0 h 24"/>
                <a:gd name="T17" fmla="*/ 102 w 102"/>
                <a:gd name="T18" fmla="*/ 24 h 24"/>
              </a:gdLst>
              <a:ahLst/>
              <a:cxnLst>
                <a:cxn ang="T10">
                  <a:pos x="T0" y="T1"/>
                </a:cxn>
                <a:cxn ang="T11">
                  <a:pos x="T2" y="T3"/>
                </a:cxn>
                <a:cxn ang="T12">
                  <a:pos x="T4" y="T5"/>
                </a:cxn>
                <a:cxn ang="T13">
                  <a:pos x="T6" y="T7"/>
                </a:cxn>
                <a:cxn ang="T14">
                  <a:pos x="T8" y="T9"/>
                </a:cxn>
              </a:cxnLst>
              <a:rect l="T15" t="T16" r="T17" b="T18"/>
              <a:pathLst>
                <a:path w="102" h="24">
                  <a:moveTo>
                    <a:pt x="0" y="0"/>
                  </a:moveTo>
                  <a:lnTo>
                    <a:pt x="48" y="18"/>
                  </a:lnTo>
                  <a:lnTo>
                    <a:pt x="90" y="24"/>
                  </a:lnTo>
                  <a:lnTo>
                    <a:pt x="96" y="24"/>
                  </a:lnTo>
                  <a:lnTo>
                    <a:pt x="102" y="24"/>
                  </a:lnTo>
                </a:path>
              </a:pathLst>
            </a:custGeom>
            <a:noFill/>
            <a:ln w="6">
              <a:solidFill>
                <a:srgbClr val="000000"/>
              </a:solidFill>
              <a:round/>
              <a:headEnd/>
              <a:tailEnd/>
            </a:ln>
          </p:spPr>
          <p:txBody>
            <a:bodyPr>
              <a:prstTxWarp prst="textNoShape">
                <a:avLst/>
              </a:prstTxWarp>
            </a:bodyPr>
            <a:lstStyle/>
            <a:p>
              <a:endParaRPr lang="en-US"/>
            </a:p>
          </p:txBody>
        </p:sp>
        <p:sp>
          <p:nvSpPr>
            <p:cNvPr id="29724" name="Freeform 52"/>
            <p:cNvSpPr>
              <a:spLocks/>
            </p:cNvSpPr>
            <p:nvPr/>
          </p:nvSpPr>
          <p:spPr bwMode="auto">
            <a:xfrm>
              <a:off x="3144" y="2598"/>
              <a:ext cx="42" cy="12"/>
            </a:xfrm>
            <a:custGeom>
              <a:avLst/>
              <a:gdLst>
                <a:gd name="T0" fmla="*/ 0 w 42"/>
                <a:gd name="T1" fmla="*/ 12 h 12"/>
                <a:gd name="T2" fmla="*/ 24 w 42"/>
                <a:gd name="T3" fmla="*/ 6 h 12"/>
                <a:gd name="T4" fmla="*/ 42 w 42"/>
                <a:gd name="T5" fmla="*/ 0 h 12"/>
                <a:gd name="T6" fmla="*/ 0 60000 65536"/>
                <a:gd name="T7" fmla="*/ 0 60000 65536"/>
                <a:gd name="T8" fmla="*/ 0 60000 65536"/>
                <a:gd name="T9" fmla="*/ 0 w 42"/>
                <a:gd name="T10" fmla="*/ 0 h 12"/>
                <a:gd name="T11" fmla="*/ 42 w 42"/>
                <a:gd name="T12" fmla="*/ 12 h 12"/>
              </a:gdLst>
              <a:ahLst/>
              <a:cxnLst>
                <a:cxn ang="T6">
                  <a:pos x="T0" y="T1"/>
                </a:cxn>
                <a:cxn ang="T7">
                  <a:pos x="T2" y="T3"/>
                </a:cxn>
                <a:cxn ang="T8">
                  <a:pos x="T4" y="T5"/>
                </a:cxn>
              </a:cxnLst>
              <a:rect l="T9" t="T10" r="T11" b="T12"/>
              <a:pathLst>
                <a:path w="42" h="12">
                  <a:moveTo>
                    <a:pt x="0" y="12"/>
                  </a:moveTo>
                  <a:lnTo>
                    <a:pt x="24" y="6"/>
                  </a:lnTo>
                  <a:lnTo>
                    <a:pt x="42" y="0"/>
                  </a:lnTo>
                </a:path>
              </a:pathLst>
            </a:custGeom>
            <a:noFill/>
            <a:ln w="6">
              <a:solidFill>
                <a:srgbClr val="000000"/>
              </a:solidFill>
              <a:round/>
              <a:headEnd/>
              <a:tailEnd/>
            </a:ln>
          </p:spPr>
          <p:txBody>
            <a:bodyPr>
              <a:prstTxWarp prst="textNoShape">
                <a:avLst/>
              </a:prstTxWarp>
            </a:bodyPr>
            <a:lstStyle/>
            <a:p>
              <a:endParaRPr lang="en-US"/>
            </a:p>
          </p:txBody>
        </p:sp>
        <p:sp>
          <p:nvSpPr>
            <p:cNvPr id="29725" name="Freeform 53"/>
            <p:cNvSpPr>
              <a:spLocks/>
            </p:cNvSpPr>
            <p:nvPr/>
          </p:nvSpPr>
          <p:spPr bwMode="auto">
            <a:xfrm>
              <a:off x="3540" y="2664"/>
              <a:ext cx="30" cy="48"/>
            </a:xfrm>
            <a:custGeom>
              <a:avLst/>
              <a:gdLst>
                <a:gd name="T0" fmla="*/ 0 w 30"/>
                <a:gd name="T1" fmla="*/ 0 h 48"/>
                <a:gd name="T2" fmla="*/ 12 w 30"/>
                <a:gd name="T3" fmla="*/ 24 h 48"/>
                <a:gd name="T4" fmla="*/ 30 w 30"/>
                <a:gd name="T5" fmla="*/ 48 h 48"/>
                <a:gd name="T6" fmla="*/ 0 60000 65536"/>
                <a:gd name="T7" fmla="*/ 0 60000 65536"/>
                <a:gd name="T8" fmla="*/ 0 60000 65536"/>
                <a:gd name="T9" fmla="*/ 0 w 30"/>
                <a:gd name="T10" fmla="*/ 0 h 48"/>
                <a:gd name="T11" fmla="*/ 30 w 30"/>
                <a:gd name="T12" fmla="*/ 48 h 48"/>
              </a:gdLst>
              <a:ahLst/>
              <a:cxnLst>
                <a:cxn ang="T6">
                  <a:pos x="T0" y="T1"/>
                </a:cxn>
                <a:cxn ang="T7">
                  <a:pos x="T2" y="T3"/>
                </a:cxn>
                <a:cxn ang="T8">
                  <a:pos x="T4" y="T5"/>
                </a:cxn>
              </a:cxnLst>
              <a:rect l="T9" t="T10" r="T11" b="T12"/>
              <a:pathLst>
                <a:path w="30" h="48">
                  <a:moveTo>
                    <a:pt x="0" y="0"/>
                  </a:moveTo>
                  <a:lnTo>
                    <a:pt x="12" y="24"/>
                  </a:lnTo>
                  <a:lnTo>
                    <a:pt x="30" y="48"/>
                  </a:lnTo>
                </a:path>
              </a:pathLst>
            </a:custGeom>
            <a:noFill/>
            <a:ln w="6">
              <a:solidFill>
                <a:srgbClr val="000000"/>
              </a:solidFill>
              <a:round/>
              <a:headEnd/>
              <a:tailEnd/>
            </a:ln>
          </p:spPr>
          <p:txBody>
            <a:bodyPr>
              <a:prstTxWarp prst="textNoShape">
                <a:avLst/>
              </a:prstTxWarp>
            </a:bodyPr>
            <a:lstStyle/>
            <a:p>
              <a:endParaRPr lang="en-US"/>
            </a:p>
          </p:txBody>
        </p:sp>
        <p:sp>
          <p:nvSpPr>
            <p:cNvPr id="29726" name="Freeform 54"/>
            <p:cNvSpPr>
              <a:spLocks/>
            </p:cNvSpPr>
            <p:nvPr/>
          </p:nvSpPr>
          <p:spPr bwMode="auto">
            <a:xfrm>
              <a:off x="4050" y="2592"/>
              <a:ext cx="12" cy="54"/>
            </a:xfrm>
            <a:custGeom>
              <a:avLst/>
              <a:gdLst>
                <a:gd name="T0" fmla="*/ 0 w 12"/>
                <a:gd name="T1" fmla="*/ 54 h 54"/>
                <a:gd name="T2" fmla="*/ 6 w 12"/>
                <a:gd name="T3" fmla="*/ 30 h 54"/>
                <a:gd name="T4" fmla="*/ 12 w 12"/>
                <a:gd name="T5" fmla="*/ 0 h 54"/>
                <a:gd name="T6" fmla="*/ 0 60000 65536"/>
                <a:gd name="T7" fmla="*/ 0 60000 65536"/>
                <a:gd name="T8" fmla="*/ 0 60000 65536"/>
                <a:gd name="T9" fmla="*/ 0 w 12"/>
                <a:gd name="T10" fmla="*/ 0 h 54"/>
                <a:gd name="T11" fmla="*/ 12 w 12"/>
                <a:gd name="T12" fmla="*/ 54 h 54"/>
              </a:gdLst>
              <a:ahLst/>
              <a:cxnLst>
                <a:cxn ang="T6">
                  <a:pos x="T0" y="T1"/>
                </a:cxn>
                <a:cxn ang="T7">
                  <a:pos x="T2" y="T3"/>
                </a:cxn>
                <a:cxn ang="T8">
                  <a:pos x="T4" y="T5"/>
                </a:cxn>
              </a:cxnLst>
              <a:rect l="T9" t="T10" r="T11" b="T12"/>
              <a:pathLst>
                <a:path w="12" h="54">
                  <a:moveTo>
                    <a:pt x="0" y="54"/>
                  </a:moveTo>
                  <a:lnTo>
                    <a:pt x="6" y="30"/>
                  </a:lnTo>
                  <a:lnTo>
                    <a:pt x="12" y="0"/>
                  </a:lnTo>
                </a:path>
              </a:pathLst>
            </a:custGeom>
            <a:noFill/>
            <a:ln w="6">
              <a:solidFill>
                <a:srgbClr val="000000"/>
              </a:solidFill>
              <a:round/>
              <a:headEnd/>
              <a:tailEnd/>
            </a:ln>
          </p:spPr>
          <p:txBody>
            <a:bodyPr>
              <a:prstTxWarp prst="textNoShape">
                <a:avLst/>
              </a:prstTxWarp>
            </a:bodyPr>
            <a:lstStyle/>
            <a:p>
              <a:endParaRPr lang="en-US"/>
            </a:p>
          </p:txBody>
        </p:sp>
        <p:sp>
          <p:nvSpPr>
            <p:cNvPr id="29727" name="Freeform 55"/>
            <p:cNvSpPr>
              <a:spLocks/>
            </p:cNvSpPr>
            <p:nvPr/>
          </p:nvSpPr>
          <p:spPr bwMode="auto">
            <a:xfrm>
              <a:off x="4278" y="2280"/>
              <a:ext cx="126" cy="186"/>
            </a:xfrm>
            <a:custGeom>
              <a:avLst/>
              <a:gdLst>
                <a:gd name="T0" fmla="*/ 126 w 126"/>
                <a:gd name="T1" fmla="*/ 186 h 186"/>
                <a:gd name="T2" fmla="*/ 126 w 126"/>
                <a:gd name="T3" fmla="*/ 186 h 186"/>
                <a:gd name="T4" fmla="*/ 120 w 126"/>
                <a:gd name="T5" fmla="*/ 126 h 186"/>
                <a:gd name="T6" fmla="*/ 90 w 126"/>
                <a:gd name="T7" fmla="*/ 78 h 186"/>
                <a:gd name="T8" fmla="*/ 54 w 126"/>
                <a:gd name="T9" fmla="*/ 30 h 186"/>
                <a:gd name="T10" fmla="*/ 0 w 126"/>
                <a:gd name="T11" fmla="*/ 0 h 186"/>
                <a:gd name="T12" fmla="*/ 0 60000 65536"/>
                <a:gd name="T13" fmla="*/ 0 60000 65536"/>
                <a:gd name="T14" fmla="*/ 0 60000 65536"/>
                <a:gd name="T15" fmla="*/ 0 60000 65536"/>
                <a:gd name="T16" fmla="*/ 0 60000 65536"/>
                <a:gd name="T17" fmla="*/ 0 60000 65536"/>
                <a:gd name="T18" fmla="*/ 0 w 126"/>
                <a:gd name="T19" fmla="*/ 0 h 186"/>
                <a:gd name="T20" fmla="*/ 126 w 126"/>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126" h="186">
                  <a:moveTo>
                    <a:pt x="126" y="186"/>
                  </a:moveTo>
                  <a:lnTo>
                    <a:pt x="126" y="186"/>
                  </a:lnTo>
                  <a:lnTo>
                    <a:pt x="120" y="126"/>
                  </a:lnTo>
                  <a:lnTo>
                    <a:pt x="90" y="78"/>
                  </a:lnTo>
                  <a:lnTo>
                    <a:pt x="54" y="30"/>
                  </a:lnTo>
                  <a:lnTo>
                    <a:pt x="0" y="0"/>
                  </a:lnTo>
                </a:path>
              </a:pathLst>
            </a:custGeom>
            <a:noFill/>
            <a:ln w="6">
              <a:solidFill>
                <a:srgbClr val="000000"/>
              </a:solidFill>
              <a:round/>
              <a:headEnd/>
              <a:tailEnd/>
            </a:ln>
          </p:spPr>
          <p:txBody>
            <a:bodyPr>
              <a:prstTxWarp prst="textNoShape">
                <a:avLst/>
              </a:prstTxWarp>
            </a:bodyPr>
            <a:lstStyle/>
            <a:p>
              <a:endParaRPr lang="en-US"/>
            </a:p>
          </p:txBody>
        </p:sp>
        <p:sp>
          <p:nvSpPr>
            <p:cNvPr id="29728" name="Freeform 56"/>
            <p:cNvSpPr>
              <a:spLocks/>
            </p:cNvSpPr>
            <p:nvPr/>
          </p:nvSpPr>
          <p:spPr bwMode="auto">
            <a:xfrm>
              <a:off x="4524" y="2070"/>
              <a:ext cx="60" cy="72"/>
            </a:xfrm>
            <a:custGeom>
              <a:avLst/>
              <a:gdLst>
                <a:gd name="T0" fmla="*/ 0 w 60"/>
                <a:gd name="T1" fmla="*/ 72 h 72"/>
                <a:gd name="T2" fmla="*/ 30 w 60"/>
                <a:gd name="T3" fmla="*/ 42 h 72"/>
                <a:gd name="T4" fmla="*/ 60 w 60"/>
                <a:gd name="T5" fmla="*/ 0 h 72"/>
                <a:gd name="T6" fmla="*/ 0 60000 65536"/>
                <a:gd name="T7" fmla="*/ 0 60000 65536"/>
                <a:gd name="T8" fmla="*/ 0 60000 65536"/>
                <a:gd name="T9" fmla="*/ 0 w 60"/>
                <a:gd name="T10" fmla="*/ 0 h 72"/>
                <a:gd name="T11" fmla="*/ 60 w 60"/>
                <a:gd name="T12" fmla="*/ 72 h 72"/>
              </a:gdLst>
              <a:ahLst/>
              <a:cxnLst>
                <a:cxn ang="T6">
                  <a:pos x="T0" y="T1"/>
                </a:cxn>
                <a:cxn ang="T7">
                  <a:pos x="T2" y="T3"/>
                </a:cxn>
                <a:cxn ang="T8">
                  <a:pos x="T4" y="T5"/>
                </a:cxn>
              </a:cxnLst>
              <a:rect l="T9" t="T10" r="T11" b="T12"/>
              <a:pathLst>
                <a:path w="60" h="72">
                  <a:moveTo>
                    <a:pt x="0" y="72"/>
                  </a:moveTo>
                  <a:lnTo>
                    <a:pt x="30" y="42"/>
                  </a:lnTo>
                  <a:lnTo>
                    <a:pt x="60" y="0"/>
                  </a:lnTo>
                </a:path>
              </a:pathLst>
            </a:custGeom>
            <a:noFill/>
            <a:ln w="6">
              <a:solidFill>
                <a:srgbClr val="000000"/>
              </a:solidFill>
              <a:round/>
              <a:headEnd/>
              <a:tailEnd/>
            </a:ln>
          </p:spPr>
          <p:txBody>
            <a:bodyPr>
              <a:prstTxWarp prst="textNoShape">
                <a:avLst/>
              </a:prstTxWarp>
            </a:bodyPr>
            <a:lstStyle/>
            <a:p>
              <a:endParaRPr lang="en-US"/>
            </a:p>
          </p:txBody>
        </p:sp>
        <p:sp>
          <p:nvSpPr>
            <p:cNvPr id="29729" name="Freeform 57"/>
            <p:cNvSpPr>
              <a:spLocks/>
            </p:cNvSpPr>
            <p:nvPr/>
          </p:nvSpPr>
          <p:spPr bwMode="auto">
            <a:xfrm>
              <a:off x="4440" y="1806"/>
              <a:ext cx="6" cy="36"/>
            </a:xfrm>
            <a:custGeom>
              <a:avLst/>
              <a:gdLst>
                <a:gd name="T0" fmla="*/ 6 w 6"/>
                <a:gd name="T1" fmla="*/ 36 h 36"/>
                <a:gd name="T2" fmla="*/ 6 w 6"/>
                <a:gd name="T3" fmla="*/ 36 h 36"/>
                <a:gd name="T4" fmla="*/ 6 w 6"/>
                <a:gd name="T5" fmla="*/ 30 h 36"/>
                <a:gd name="T6" fmla="*/ 6 w 6"/>
                <a:gd name="T7" fmla="*/ 18 h 36"/>
                <a:gd name="T8" fmla="*/ 0 w 6"/>
                <a:gd name="T9" fmla="*/ 0 h 36"/>
                <a:gd name="T10" fmla="*/ 0 60000 65536"/>
                <a:gd name="T11" fmla="*/ 0 60000 65536"/>
                <a:gd name="T12" fmla="*/ 0 60000 65536"/>
                <a:gd name="T13" fmla="*/ 0 60000 65536"/>
                <a:gd name="T14" fmla="*/ 0 60000 65536"/>
                <a:gd name="T15" fmla="*/ 0 w 6"/>
                <a:gd name="T16" fmla="*/ 0 h 36"/>
                <a:gd name="T17" fmla="*/ 6 w 6"/>
                <a:gd name="T18" fmla="*/ 36 h 36"/>
              </a:gdLst>
              <a:ahLst/>
              <a:cxnLst>
                <a:cxn ang="T10">
                  <a:pos x="T0" y="T1"/>
                </a:cxn>
                <a:cxn ang="T11">
                  <a:pos x="T2" y="T3"/>
                </a:cxn>
                <a:cxn ang="T12">
                  <a:pos x="T4" y="T5"/>
                </a:cxn>
                <a:cxn ang="T13">
                  <a:pos x="T6" y="T7"/>
                </a:cxn>
                <a:cxn ang="T14">
                  <a:pos x="T8" y="T9"/>
                </a:cxn>
              </a:cxnLst>
              <a:rect l="T15" t="T16" r="T17" b="T18"/>
              <a:pathLst>
                <a:path w="6" h="36">
                  <a:moveTo>
                    <a:pt x="6" y="36"/>
                  </a:moveTo>
                  <a:lnTo>
                    <a:pt x="6" y="36"/>
                  </a:lnTo>
                  <a:lnTo>
                    <a:pt x="6" y="30"/>
                  </a:lnTo>
                  <a:lnTo>
                    <a:pt x="6" y="18"/>
                  </a:lnTo>
                  <a:lnTo>
                    <a:pt x="0" y="0"/>
                  </a:lnTo>
                </a:path>
              </a:pathLst>
            </a:custGeom>
            <a:noFill/>
            <a:ln w="6">
              <a:solidFill>
                <a:srgbClr val="000000"/>
              </a:solidFill>
              <a:round/>
              <a:headEnd/>
              <a:tailEnd/>
            </a:ln>
          </p:spPr>
          <p:txBody>
            <a:bodyPr>
              <a:prstTxWarp prst="textNoShape">
                <a:avLst/>
              </a:prstTxWarp>
            </a:bodyPr>
            <a:lstStyle/>
            <a:p>
              <a:endParaRPr lang="en-US"/>
            </a:p>
          </p:txBody>
        </p:sp>
        <p:sp>
          <p:nvSpPr>
            <p:cNvPr id="29730" name="Freeform 58"/>
            <p:cNvSpPr>
              <a:spLocks/>
            </p:cNvSpPr>
            <p:nvPr/>
          </p:nvSpPr>
          <p:spPr bwMode="auto">
            <a:xfrm>
              <a:off x="4074" y="1722"/>
              <a:ext cx="30" cy="48"/>
            </a:xfrm>
            <a:custGeom>
              <a:avLst/>
              <a:gdLst>
                <a:gd name="T0" fmla="*/ 30 w 30"/>
                <a:gd name="T1" fmla="*/ 0 h 48"/>
                <a:gd name="T2" fmla="*/ 12 w 30"/>
                <a:gd name="T3" fmla="*/ 24 h 48"/>
                <a:gd name="T4" fmla="*/ 0 w 30"/>
                <a:gd name="T5" fmla="*/ 48 h 48"/>
                <a:gd name="T6" fmla="*/ 0 60000 65536"/>
                <a:gd name="T7" fmla="*/ 0 60000 65536"/>
                <a:gd name="T8" fmla="*/ 0 60000 65536"/>
                <a:gd name="T9" fmla="*/ 0 w 30"/>
                <a:gd name="T10" fmla="*/ 0 h 48"/>
                <a:gd name="T11" fmla="*/ 30 w 30"/>
                <a:gd name="T12" fmla="*/ 48 h 48"/>
              </a:gdLst>
              <a:ahLst/>
              <a:cxnLst>
                <a:cxn ang="T6">
                  <a:pos x="T0" y="T1"/>
                </a:cxn>
                <a:cxn ang="T7">
                  <a:pos x="T2" y="T3"/>
                </a:cxn>
                <a:cxn ang="T8">
                  <a:pos x="T4" y="T5"/>
                </a:cxn>
              </a:cxnLst>
              <a:rect l="T9" t="T10" r="T11" b="T12"/>
              <a:pathLst>
                <a:path w="30" h="48">
                  <a:moveTo>
                    <a:pt x="30" y="0"/>
                  </a:moveTo>
                  <a:lnTo>
                    <a:pt x="12" y="24"/>
                  </a:lnTo>
                  <a:lnTo>
                    <a:pt x="0" y="48"/>
                  </a:lnTo>
                </a:path>
              </a:pathLst>
            </a:custGeom>
            <a:noFill/>
            <a:ln w="6">
              <a:solidFill>
                <a:srgbClr val="000000"/>
              </a:solidFill>
              <a:round/>
              <a:headEnd/>
              <a:tailEnd/>
            </a:ln>
          </p:spPr>
          <p:txBody>
            <a:bodyPr>
              <a:prstTxWarp prst="textNoShape">
                <a:avLst/>
              </a:prstTxWarp>
            </a:bodyPr>
            <a:lstStyle/>
            <a:p>
              <a:endParaRPr lang="en-US"/>
            </a:p>
          </p:txBody>
        </p:sp>
        <p:sp>
          <p:nvSpPr>
            <p:cNvPr id="29731" name="Line 59"/>
            <p:cNvSpPr>
              <a:spLocks noChangeShapeType="1"/>
            </p:cNvSpPr>
            <p:nvPr/>
          </p:nvSpPr>
          <p:spPr bwMode="auto">
            <a:xfrm flipH="1">
              <a:off x="3792" y="1752"/>
              <a:ext cx="18" cy="36"/>
            </a:xfrm>
            <a:prstGeom prst="line">
              <a:avLst/>
            </a:prstGeom>
            <a:noFill/>
            <a:ln w="6">
              <a:solidFill>
                <a:srgbClr val="000000"/>
              </a:solidFill>
              <a:round/>
              <a:headEnd/>
              <a:tailEnd/>
            </a:ln>
          </p:spPr>
          <p:txBody>
            <a:bodyPr>
              <a:prstTxWarp prst="textNoShape">
                <a:avLst/>
              </a:prstTxWarp>
            </a:bodyPr>
            <a:lstStyle/>
            <a:p>
              <a:endParaRPr lang="en-US"/>
            </a:p>
          </p:txBody>
        </p:sp>
        <p:sp>
          <p:nvSpPr>
            <p:cNvPr id="29732" name="Line 60"/>
            <p:cNvSpPr>
              <a:spLocks noChangeShapeType="1"/>
            </p:cNvSpPr>
            <p:nvPr/>
          </p:nvSpPr>
          <p:spPr bwMode="auto">
            <a:xfrm flipH="1" flipV="1">
              <a:off x="3468" y="1800"/>
              <a:ext cx="54" cy="36"/>
            </a:xfrm>
            <a:prstGeom prst="line">
              <a:avLst/>
            </a:prstGeom>
            <a:noFill/>
            <a:ln w="6">
              <a:solidFill>
                <a:srgbClr val="000000"/>
              </a:solidFill>
              <a:round/>
              <a:headEnd/>
              <a:tailEnd/>
            </a:ln>
          </p:spPr>
          <p:txBody>
            <a:bodyPr>
              <a:prstTxWarp prst="textNoShape">
                <a:avLst/>
              </a:prstTxWarp>
            </a:bodyPr>
            <a:lstStyle/>
            <a:p>
              <a:endParaRPr lang="en-US"/>
            </a:p>
          </p:txBody>
        </p:sp>
        <p:sp>
          <p:nvSpPr>
            <p:cNvPr id="29733" name="Freeform 61"/>
            <p:cNvSpPr>
              <a:spLocks/>
            </p:cNvSpPr>
            <p:nvPr/>
          </p:nvSpPr>
          <p:spPr bwMode="auto">
            <a:xfrm>
              <a:off x="3066" y="2046"/>
              <a:ext cx="6" cy="42"/>
            </a:xfrm>
            <a:custGeom>
              <a:avLst/>
              <a:gdLst>
                <a:gd name="T0" fmla="*/ 0 w 6"/>
                <a:gd name="T1" fmla="*/ 0 h 42"/>
                <a:gd name="T2" fmla="*/ 6 w 6"/>
                <a:gd name="T3" fmla="*/ 18 h 42"/>
                <a:gd name="T4" fmla="*/ 6 w 6"/>
                <a:gd name="T5" fmla="*/ 42 h 42"/>
                <a:gd name="T6" fmla="*/ 0 60000 65536"/>
                <a:gd name="T7" fmla="*/ 0 60000 65536"/>
                <a:gd name="T8" fmla="*/ 0 60000 65536"/>
                <a:gd name="T9" fmla="*/ 0 w 6"/>
                <a:gd name="T10" fmla="*/ 0 h 42"/>
                <a:gd name="T11" fmla="*/ 6 w 6"/>
                <a:gd name="T12" fmla="*/ 42 h 42"/>
              </a:gdLst>
              <a:ahLst/>
              <a:cxnLst>
                <a:cxn ang="T6">
                  <a:pos x="T0" y="T1"/>
                </a:cxn>
                <a:cxn ang="T7">
                  <a:pos x="T2" y="T3"/>
                </a:cxn>
                <a:cxn ang="T8">
                  <a:pos x="T4" y="T5"/>
                </a:cxn>
              </a:cxnLst>
              <a:rect l="T9" t="T10" r="T11" b="T12"/>
              <a:pathLst>
                <a:path w="6" h="42">
                  <a:moveTo>
                    <a:pt x="0" y="0"/>
                  </a:moveTo>
                  <a:lnTo>
                    <a:pt x="6" y="18"/>
                  </a:lnTo>
                  <a:lnTo>
                    <a:pt x="6" y="42"/>
                  </a:lnTo>
                </a:path>
              </a:pathLst>
            </a:custGeom>
            <a:noFill/>
            <a:ln w="6">
              <a:solidFill>
                <a:srgbClr val="000000"/>
              </a:solidFill>
              <a:round/>
              <a:headEnd/>
              <a:tailEnd/>
            </a:ln>
          </p:spPr>
          <p:txBody>
            <a:bodyPr>
              <a:prstTxWarp prst="textNoShape">
                <a:avLst/>
              </a:prstTxWarp>
            </a:bodyPr>
            <a:lstStyle/>
            <a:p>
              <a:endParaRPr lang="en-US"/>
            </a:p>
          </p:txBody>
        </p:sp>
      </p:grpSp>
      <p:sp>
        <p:nvSpPr>
          <p:cNvPr id="29709" name="TextBox 79"/>
          <p:cNvSpPr txBox="1">
            <a:spLocks noChangeArrowheads="1"/>
          </p:cNvSpPr>
          <p:nvPr/>
        </p:nvSpPr>
        <p:spPr bwMode="auto">
          <a:xfrm>
            <a:off x="5291138" y="3344863"/>
            <a:ext cx="2198687" cy="277812"/>
          </a:xfrm>
          <a:prstGeom prst="rect">
            <a:avLst/>
          </a:prstGeom>
          <a:noFill/>
          <a:ln w="9525">
            <a:noFill/>
            <a:miter lim="800000"/>
            <a:headEnd/>
            <a:tailEnd/>
          </a:ln>
        </p:spPr>
        <p:txBody>
          <a:bodyPr wrap="none">
            <a:prstTxWarp prst="textNoShape">
              <a:avLst/>
            </a:prstTxWarp>
            <a:spAutoFit/>
          </a:bodyPr>
          <a:lstStyle/>
          <a:p>
            <a:r>
              <a:rPr lang="en-US" altLang="ja-JP" sz="1200" b="1">
                <a:cs typeface="Arial" pitchFamily="-107" charset="0"/>
              </a:rPr>
              <a:t>Operator Core Network</a:t>
            </a:r>
          </a:p>
        </p:txBody>
      </p:sp>
      <p:cxnSp>
        <p:nvCxnSpPr>
          <p:cNvPr id="29710" name="Straight Connector 81"/>
          <p:cNvCxnSpPr>
            <a:cxnSpLocks noChangeShapeType="1"/>
          </p:cNvCxnSpPr>
          <p:nvPr/>
        </p:nvCxnSpPr>
        <p:spPr bwMode="auto">
          <a:xfrm rot="5400000">
            <a:off x="6918325" y="2476500"/>
            <a:ext cx="609600" cy="228600"/>
          </a:xfrm>
          <a:prstGeom prst="line">
            <a:avLst/>
          </a:prstGeom>
          <a:noFill/>
          <a:ln w="34925">
            <a:solidFill>
              <a:schemeClr val="tx1"/>
            </a:solidFill>
            <a:round/>
            <a:headEnd type="none" w="sm" len="sm"/>
            <a:tailEnd type="none" w="sm" len="sm"/>
          </a:ln>
        </p:spPr>
      </p:cxnSp>
      <p:cxnSp>
        <p:nvCxnSpPr>
          <p:cNvPr id="29711" name="Straight Connector 83"/>
          <p:cNvCxnSpPr>
            <a:cxnSpLocks noChangeShapeType="1"/>
          </p:cNvCxnSpPr>
          <p:nvPr/>
        </p:nvCxnSpPr>
        <p:spPr bwMode="auto">
          <a:xfrm rot="16200000" flipH="1">
            <a:off x="4860925" y="2476500"/>
            <a:ext cx="685800" cy="609600"/>
          </a:xfrm>
          <a:prstGeom prst="line">
            <a:avLst/>
          </a:prstGeom>
          <a:noFill/>
          <a:ln w="34925">
            <a:solidFill>
              <a:schemeClr val="tx1"/>
            </a:solidFill>
            <a:round/>
            <a:headEnd type="none" w="sm" len="sm"/>
            <a:tailEnd type="none" w="sm" len="sm"/>
          </a:ln>
        </p:spPr>
      </p:cxnSp>
      <p:cxnSp>
        <p:nvCxnSpPr>
          <p:cNvPr id="29712" name="Elbow Connector 85"/>
          <p:cNvCxnSpPr>
            <a:cxnSpLocks noChangeShapeType="1"/>
          </p:cNvCxnSpPr>
          <p:nvPr/>
        </p:nvCxnSpPr>
        <p:spPr bwMode="auto">
          <a:xfrm>
            <a:off x="6651625" y="838200"/>
            <a:ext cx="533400" cy="152400"/>
          </a:xfrm>
          <a:prstGeom prst="bentConnector3">
            <a:avLst>
              <a:gd name="adj1" fmla="val 50000"/>
            </a:avLst>
          </a:prstGeom>
          <a:noFill/>
          <a:ln w="34925">
            <a:solidFill>
              <a:schemeClr val="tx1"/>
            </a:solidFill>
            <a:round/>
            <a:headEnd type="none" w="sm" len="sm"/>
            <a:tailEnd type="arrow" w="med" len="med"/>
          </a:ln>
        </p:spPr>
      </p:cxnSp>
      <p:pic>
        <p:nvPicPr>
          <p:cNvPr id="29713" name="Picture 26"/>
          <p:cNvPicPr>
            <a:picLocks noChangeAspect="1" noChangeArrowheads="1"/>
          </p:cNvPicPr>
          <p:nvPr/>
        </p:nvPicPr>
        <p:blipFill>
          <a:blip r:embed="rId5"/>
          <a:srcRect/>
          <a:stretch>
            <a:fillRect/>
          </a:stretch>
        </p:blipFill>
        <p:spPr bwMode="auto">
          <a:xfrm>
            <a:off x="7566025" y="762000"/>
            <a:ext cx="620713" cy="620713"/>
          </a:xfrm>
          <a:prstGeom prst="rect">
            <a:avLst/>
          </a:prstGeom>
          <a:noFill/>
          <a:ln w="12700">
            <a:noFill/>
            <a:miter lim="800000"/>
            <a:headEnd type="none" w="sm" len="sm"/>
            <a:tailEnd type="none" w="sm" len="sm"/>
          </a:ln>
        </p:spPr>
      </p:pic>
      <p:cxnSp>
        <p:nvCxnSpPr>
          <p:cNvPr id="96" name="Elbow Connector 95"/>
          <p:cNvCxnSpPr/>
          <p:nvPr/>
        </p:nvCxnSpPr>
        <p:spPr bwMode="auto">
          <a:xfrm>
            <a:off x="5508180" y="838200"/>
            <a:ext cx="533400" cy="152400"/>
          </a:xfrm>
          <a:prstGeom prst="bentConnector3">
            <a:avLst>
              <a:gd name="adj1" fmla="val 50000"/>
            </a:avLst>
          </a:prstGeom>
          <a:solidFill>
            <a:schemeClr val="accent1"/>
          </a:solidFill>
          <a:ln w="34925" cap="flat" cmpd="sng" algn="ctr">
            <a:solidFill>
              <a:schemeClr val="tx1"/>
            </a:solidFill>
            <a:prstDash val="solid"/>
            <a:round/>
            <a:headEnd type="none" w="sm" len="sm"/>
            <a:tailEnd type="arrow"/>
          </a:ln>
          <a:effectLst/>
          <a:scene3d>
            <a:camera prst="orthographicFront">
              <a:rot lat="0" lon="10800000" rev="0"/>
            </a:camera>
            <a:lightRig rig="threePt" dir="t"/>
          </a:scene3d>
        </p:spPr>
      </p:cxnSp>
      <p:sp>
        <p:nvSpPr>
          <p:cNvPr id="65" name="Rectangle 5"/>
          <p:cNvSpPr>
            <a:spLocks noChangeArrowheads="1"/>
          </p:cNvSpPr>
          <p:nvPr/>
        </p:nvSpPr>
        <p:spPr bwMode="auto">
          <a:xfrm>
            <a:off x="190500" y="-93663"/>
            <a:ext cx="8763000" cy="1239838"/>
          </a:xfrm>
          <a:prstGeom prst="rect">
            <a:avLst/>
          </a:prstGeom>
          <a:noFill/>
          <a:ln w="9525">
            <a:noFill/>
            <a:miter lim="800000"/>
            <a:headEnd/>
            <a:tailEnd/>
          </a:ln>
          <a:effectLst/>
        </p:spPr>
        <p:txBody>
          <a:bodyPr lIns="92063" tIns="46032" rIns="92063" bIns="46032" anchor="ctr">
            <a:prstTxWarp prst="textNoShape">
              <a:avLst/>
            </a:prstTxWarp>
          </a:bodyPr>
          <a:lstStyle/>
          <a:p>
            <a:pPr algn="l" eaLnBrk="1" hangingPunct="1"/>
            <a:endParaRPr kumimoji="1" lang="en-US" altLang="ja-JP" sz="2400" b="1" dirty="0">
              <a:solidFill>
                <a:srgbClr val="FF5C00"/>
              </a:solidFill>
              <a:effectLst>
                <a:outerShdw blurRad="38100" dist="38100" dir="2700000" algn="tl">
                  <a:srgbClr val="DDDDDD"/>
                </a:outerShdw>
              </a:effectLst>
              <a:cs typeface="ＭＳ Ｐゴシック" pitchFamily="-107" charset="-128"/>
            </a:endParaRPr>
          </a:p>
        </p:txBody>
      </p:sp>
      <p:sp>
        <p:nvSpPr>
          <p:cNvPr id="29718" name="Footer Placeholder 4"/>
          <p:cNvSpPr txBox="1">
            <a:spLocks/>
          </p:cNvSpPr>
          <p:nvPr/>
        </p:nvSpPr>
        <p:spPr bwMode="auto">
          <a:xfrm>
            <a:off x="101600" y="6638925"/>
            <a:ext cx="3703638" cy="193675"/>
          </a:xfrm>
          <a:prstGeom prst="rect">
            <a:avLst/>
          </a:prstGeom>
          <a:noFill/>
          <a:ln w="9525">
            <a:noFill/>
            <a:miter lim="800000"/>
            <a:headEnd/>
            <a:tailEnd/>
          </a:ln>
        </p:spPr>
        <p:txBody>
          <a:bodyPr lIns="0" tIns="0" rIns="0" bIns="0">
            <a:prstTxWarp prst="textNoShape">
              <a:avLst/>
            </a:prstTxWarp>
          </a:bodyPr>
          <a:lstStyle/>
          <a:p>
            <a:pPr algn="l"/>
            <a:endParaRPr lang="en-US" altLang="ko-KR" sz="1000" dirty="0">
              <a:ea typeface="굴림" pitchFamily="-107" charset="-127"/>
              <a:cs typeface="굴림" pitchFamily="-107" charset="-127"/>
            </a:endParaRPr>
          </a:p>
        </p:txBody>
      </p:sp>
      <p:sp>
        <p:nvSpPr>
          <p:cNvPr id="68" name="Title 67"/>
          <p:cNvSpPr>
            <a:spLocks noGrp="1"/>
          </p:cNvSpPr>
          <p:nvPr>
            <p:ph type="title"/>
          </p:nvPr>
        </p:nvSpPr>
        <p:spPr/>
        <p:txBody>
          <a:bodyPr/>
          <a:lstStyle/>
          <a:p>
            <a:r>
              <a:rPr lang="en-US" sz="2800" dirty="0" smtClean="0"/>
              <a:t>Support of </a:t>
            </a:r>
            <a:r>
              <a:rPr lang="en-US" sz="2800" dirty="0" err="1" smtClean="0"/>
              <a:t>Femto</a:t>
            </a:r>
            <a:r>
              <a:rPr lang="en-US" sz="2800" dirty="0" err="1"/>
              <a:t>c</a:t>
            </a:r>
            <a:r>
              <a:rPr lang="en-US" sz="2800" dirty="0" err="1" smtClean="0"/>
              <a:t>ells</a:t>
            </a:r>
            <a:r>
              <a:rPr lang="en-US" sz="2800" dirty="0" smtClean="0"/>
              <a:t> and Self-Organization</a:t>
            </a:r>
            <a:br>
              <a:rPr lang="en-US" sz="2800" dirty="0" smtClean="0"/>
            </a:br>
            <a:endParaRPr lang="en-US" sz="28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76200"/>
            <a:ext cx="8229600" cy="1143000"/>
          </a:xfrm>
        </p:spPr>
        <p:txBody>
          <a:bodyPr/>
          <a:lstStyle/>
          <a:p>
            <a:r>
              <a:rPr lang="en-US" sz="3200">
                <a:ea typeface="Geneva" pitchFamily="-107" charset="0"/>
                <a:cs typeface="Geneva" pitchFamily="-107" charset="0"/>
              </a:rPr>
              <a:t>IEEE 802.16 Session Attendance</a:t>
            </a:r>
            <a:br>
              <a:rPr lang="en-US" sz="3200">
                <a:ea typeface="Geneva" pitchFamily="-107" charset="0"/>
                <a:cs typeface="Geneva" pitchFamily="-107" charset="0"/>
              </a:rPr>
            </a:br>
            <a:r>
              <a:rPr lang="en-US" sz="3200">
                <a:ea typeface="Geneva" pitchFamily="-107" charset="0"/>
                <a:cs typeface="Geneva" pitchFamily="-107" charset="0"/>
              </a:rPr>
              <a:t>(excluding IEEE 802 Plenary)</a:t>
            </a:r>
          </a:p>
        </p:txBody>
      </p:sp>
      <p:graphicFrame>
        <p:nvGraphicFramePr>
          <p:cNvPr id="6" name="Group 11"/>
          <p:cNvGraphicFramePr>
            <a:graphicFrameLocks noGrp="1"/>
          </p:cNvGraphicFramePr>
          <p:nvPr/>
        </p:nvGraphicFramePr>
        <p:xfrm>
          <a:off x="304800" y="1812925"/>
          <a:ext cx="4038600" cy="3200403"/>
        </p:xfrm>
        <a:graphic>
          <a:graphicData uri="http://schemas.openxmlformats.org/drawingml/2006/table">
            <a:tbl>
              <a:tblPr/>
              <a:tblGrid>
                <a:gridCol w="717972"/>
                <a:gridCol w="653628"/>
                <a:gridCol w="838200"/>
                <a:gridCol w="1200572"/>
                <a:gridCol w="628228"/>
              </a:tblGrid>
              <a:tr h="385479">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dirty="0">
                          <a:ln>
                            <a:noFill/>
                          </a:ln>
                          <a:solidFill>
                            <a:schemeClr val="accent1"/>
                          </a:solidFill>
                          <a:effectLst/>
                          <a:latin typeface="Helvetica" pitchFamily="-106" charset="0"/>
                          <a:ea typeface="ヒラギノ角ゴ ProN W3" pitchFamily="-106" charset="-128"/>
                          <a:sym typeface="Helvetica" pitchFamily="-106" charset="0"/>
                        </a:rPr>
                        <a:t>#33</a:t>
                      </a:r>
                    </a:p>
                  </a:txBody>
                  <a:tcPr marL="50800" marR="50800" marT="50800" marB="50800" horzOverflow="overflow">
                    <a:lnL w="38100" cap="flat" cmpd="sng" algn="ctr">
                      <a:solidFill>
                        <a:srgbClr val="006699"/>
                      </a:solidFill>
                      <a:prstDash val="solid"/>
                      <a:round/>
                      <a:headEnd type="none" w="med" len="med"/>
                      <a:tailEnd type="none" w="med" len="med"/>
                    </a:lnL>
                    <a:lnR w="12700" cap="flat" cmpd="sng" algn="ctr">
                      <a:solidFill>
                        <a:srgbClr val="A2A5A4"/>
                      </a:solidFill>
                      <a:prstDash val="solid"/>
                      <a:round/>
                      <a:headEnd type="none" w="med" len="med"/>
                      <a:tailEnd type="none" w="med" len="med"/>
                    </a:lnR>
                    <a:lnT w="38100" cap="flat" cmpd="sng" algn="ctr">
                      <a:solidFill>
                        <a:srgbClr val="006699"/>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dirty="0">
                          <a:ln>
                            <a:noFill/>
                          </a:ln>
                          <a:solidFill>
                            <a:schemeClr val="accent1"/>
                          </a:solidFill>
                          <a:effectLst/>
                          <a:latin typeface="Helvetica" pitchFamily="-106" charset="0"/>
                          <a:ea typeface="ヒラギノ角ゴ ProN W3" pitchFamily="-106" charset="-128"/>
                          <a:sym typeface="Helvetica" pitchFamily="-106" charset="0"/>
                        </a:rPr>
                        <a:t>Sep</a:t>
                      </a: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38100" cap="flat" cmpd="sng" algn="ctr">
                      <a:solidFill>
                        <a:srgbClr val="006699"/>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a:ln>
                            <a:noFill/>
                          </a:ln>
                          <a:solidFill>
                            <a:schemeClr val="accent1"/>
                          </a:solidFill>
                          <a:effectLst/>
                          <a:latin typeface="Helvetica" pitchFamily="-106" charset="0"/>
                          <a:ea typeface="ヒラギノ角ゴ ProN W3" pitchFamily="-106" charset="-128"/>
                          <a:sym typeface="Helvetica" pitchFamily="-106" charset="0"/>
                        </a:rPr>
                        <a:t>2004</a:t>
                      </a: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38100" cap="flat" cmpd="sng" algn="ctr">
                      <a:solidFill>
                        <a:srgbClr val="006699"/>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dirty="0">
                          <a:ln>
                            <a:noFill/>
                          </a:ln>
                          <a:solidFill>
                            <a:schemeClr val="accent1"/>
                          </a:solidFill>
                          <a:effectLst/>
                          <a:latin typeface="Helvetica" pitchFamily="-106" charset="0"/>
                          <a:ea typeface="ヒラギノ角ゴ ProN W3" pitchFamily="-106" charset="-128"/>
                          <a:sym typeface="Helvetica" pitchFamily="-106" charset="0"/>
                        </a:rPr>
                        <a:t>Korea </a:t>
                      </a: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38100" cap="flat" cmpd="sng" algn="ctr">
                      <a:solidFill>
                        <a:srgbClr val="006699"/>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dirty="0">
                          <a:ln>
                            <a:noFill/>
                          </a:ln>
                          <a:solidFill>
                            <a:schemeClr val="accent1"/>
                          </a:solidFill>
                          <a:effectLst/>
                          <a:latin typeface="Helvetica" pitchFamily="-106" charset="0"/>
                          <a:ea typeface="ヒラギノ角ゴ ProN W3" pitchFamily="-106" charset="-128"/>
                          <a:sym typeface="Helvetica" pitchFamily="-106" charset="0"/>
                        </a:rPr>
                        <a:t>287</a:t>
                      </a:r>
                    </a:p>
                  </a:txBody>
                  <a:tcPr marL="50800" marR="50800" marT="50800" marB="50800" horzOverflow="overflow">
                    <a:lnL w="12700" cap="flat" cmpd="sng" algn="ctr">
                      <a:solidFill>
                        <a:srgbClr val="A2A5A4"/>
                      </a:solidFill>
                      <a:prstDash val="solid"/>
                      <a:round/>
                      <a:headEnd type="none" w="med" len="med"/>
                      <a:tailEnd type="none" w="med" len="med"/>
                    </a:lnL>
                    <a:lnR w="38100" cap="flat" cmpd="sng" algn="ctr">
                      <a:solidFill>
                        <a:srgbClr val="006699"/>
                      </a:solidFill>
                      <a:prstDash val="solid"/>
                      <a:round/>
                      <a:headEnd type="none" w="med" len="med"/>
                      <a:tailEnd type="none" w="med" len="med"/>
                    </a:lnR>
                    <a:lnT w="38100" cap="flat" cmpd="sng" algn="ctr">
                      <a:solidFill>
                        <a:srgbClr val="006699"/>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r>
              <a:tr h="402132">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dirty="0">
                          <a:ln>
                            <a:noFill/>
                          </a:ln>
                          <a:solidFill>
                            <a:schemeClr val="accent1"/>
                          </a:solidFill>
                          <a:effectLst/>
                          <a:latin typeface="Helvetica" pitchFamily="-106" charset="0"/>
                          <a:ea typeface="ヒラギノ角ゴ ProN W3" pitchFamily="-106" charset="-128"/>
                          <a:sym typeface="Helvetica" pitchFamily="-106" charset="0"/>
                        </a:rPr>
                        <a:t>#35</a:t>
                      </a:r>
                    </a:p>
                  </a:txBody>
                  <a:tcPr marL="50800" marR="50800" marT="50800" marB="50800" horzOverflow="overflow">
                    <a:lnL w="38100" cap="flat" cmpd="sng" algn="ctr">
                      <a:solidFill>
                        <a:srgbClr val="006699"/>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dirty="0">
                          <a:ln>
                            <a:noFill/>
                          </a:ln>
                          <a:solidFill>
                            <a:schemeClr val="accent1"/>
                          </a:solidFill>
                          <a:effectLst/>
                          <a:latin typeface="Helvetica" pitchFamily="-106" charset="0"/>
                          <a:ea typeface="ヒラギノ角ゴ ProN W3" pitchFamily="-106" charset="-128"/>
                          <a:sym typeface="Helvetica" pitchFamily="-106" charset="0"/>
                        </a:rPr>
                        <a:t>Jan</a:t>
                      </a: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a:ln>
                            <a:noFill/>
                          </a:ln>
                          <a:solidFill>
                            <a:schemeClr val="accent1"/>
                          </a:solidFill>
                          <a:effectLst/>
                          <a:latin typeface="Helvetica" pitchFamily="-106" charset="0"/>
                          <a:ea typeface="ヒラギノ角ゴ ProN W3" pitchFamily="-106" charset="-128"/>
                          <a:sym typeface="Helvetica" pitchFamily="-106" charset="0"/>
                        </a:rPr>
                        <a:t>2005</a:t>
                      </a: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dirty="0">
                          <a:ln>
                            <a:noFill/>
                          </a:ln>
                          <a:solidFill>
                            <a:schemeClr val="accent1"/>
                          </a:solidFill>
                          <a:effectLst/>
                          <a:latin typeface="Helvetica" pitchFamily="-106" charset="0"/>
                          <a:ea typeface="ヒラギノ角ゴ ProN W3" pitchFamily="-106" charset="-128"/>
                          <a:sym typeface="Helvetica" pitchFamily="-106" charset="0"/>
                        </a:rPr>
                        <a:t>China</a:t>
                      </a: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a:ln>
                            <a:noFill/>
                          </a:ln>
                          <a:solidFill>
                            <a:schemeClr val="accent1"/>
                          </a:solidFill>
                          <a:effectLst/>
                          <a:latin typeface="Helvetica" pitchFamily="-106" charset="0"/>
                          <a:ea typeface="ヒラギノ角ゴ ProN W3" pitchFamily="-106" charset="-128"/>
                          <a:sym typeface="Helvetica" pitchFamily="-106" charset="0"/>
                        </a:rPr>
                        <a:t>313</a:t>
                      </a:r>
                    </a:p>
                  </a:txBody>
                  <a:tcPr marL="50800" marR="50800" marT="50800" marB="50800" horzOverflow="overflow">
                    <a:lnL w="12700" cap="flat" cmpd="sng" algn="ctr">
                      <a:solidFill>
                        <a:srgbClr val="A2A5A4"/>
                      </a:solidFill>
                      <a:prstDash val="solid"/>
                      <a:round/>
                      <a:headEnd type="none" w="med" len="med"/>
                      <a:tailEnd type="none" w="med" len="med"/>
                    </a:lnL>
                    <a:lnR w="38100" cap="flat" cmpd="sng" algn="ctr">
                      <a:solidFill>
                        <a:srgbClr val="006699"/>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r>
              <a:tr h="402132">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dirty="0">
                          <a:ln>
                            <a:noFill/>
                          </a:ln>
                          <a:solidFill>
                            <a:schemeClr val="accent1"/>
                          </a:solidFill>
                          <a:effectLst/>
                          <a:latin typeface="Helvetica" pitchFamily="-106" charset="0"/>
                          <a:ea typeface="ヒラギノ角ゴ ProN W3" pitchFamily="-106" charset="-128"/>
                          <a:sym typeface="Helvetica" pitchFamily="-106" charset="0"/>
                        </a:rPr>
                        <a:t>#37</a:t>
                      </a:r>
                    </a:p>
                  </a:txBody>
                  <a:tcPr marL="50800" marR="50800" marT="50800" marB="50800" horzOverflow="overflow">
                    <a:lnL w="38100" cap="flat" cmpd="sng" algn="ctr">
                      <a:solidFill>
                        <a:srgbClr val="006699"/>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dirty="0">
                          <a:ln>
                            <a:noFill/>
                          </a:ln>
                          <a:solidFill>
                            <a:schemeClr val="accent1"/>
                          </a:solidFill>
                          <a:effectLst/>
                          <a:latin typeface="Helvetica" pitchFamily="-106" charset="0"/>
                          <a:ea typeface="ヒラギノ角ゴ ProN W3" pitchFamily="-106" charset="-128"/>
                          <a:sym typeface="Helvetica" pitchFamily="-106" charset="0"/>
                        </a:rPr>
                        <a:t>May</a:t>
                      </a: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a:ln>
                            <a:noFill/>
                          </a:ln>
                          <a:solidFill>
                            <a:schemeClr val="accent1"/>
                          </a:solidFill>
                          <a:effectLst/>
                          <a:latin typeface="Helvetica" pitchFamily="-106" charset="0"/>
                          <a:ea typeface="ヒラギノ角ゴ ProN W3" pitchFamily="-106" charset="-128"/>
                          <a:sym typeface="Helvetica" pitchFamily="-106" charset="0"/>
                        </a:rPr>
                        <a:t>2005</a:t>
                      </a: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a:ln>
                            <a:noFill/>
                          </a:ln>
                          <a:solidFill>
                            <a:schemeClr val="accent1"/>
                          </a:solidFill>
                          <a:effectLst/>
                          <a:latin typeface="Helvetica" pitchFamily="-106" charset="0"/>
                          <a:ea typeface="ヒラギノ角ゴ ProN W3" pitchFamily="-106" charset="-128"/>
                          <a:sym typeface="Helvetica" pitchFamily="-106" charset="0"/>
                        </a:rPr>
                        <a:t>Italy</a:t>
                      </a: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a:ln>
                            <a:noFill/>
                          </a:ln>
                          <a:solidFill>
                            <a:schemeClr val="accent1"/>
                          </a:solidFill>
                          <a:effectLst/>
                          <a:latin typeface="Helvetica" pitchFamily="-106" charset="0"/>
                          <a:ea typeface="ヒラギノ角ゴ ProN W3" pitchFamily="-106" charset="-128"/>
                          <a:sym typeface="Helvetica" pitchFamily="-106" charset="0"/>
                        </a:rPr>
                        <a:t>218</a:t>
                      </a:r>
                    </a:p>
                  </a:txBody>
                  <a:tcPr marL="50800" marR="50800" marT="50800" marB="50800" horzOverflow="overflow">
                    <a:lnL w="12700" cap="flat" cmpd="sng" algn="ctr">
                      <a:solidFill>
                        <a:srgbClr val="A2A5A4"/>
                      </a:solidFill>
                      <a:prstDash val="solid"/>
                      <a:round/>
                      <a:headEnd type="none" w="med" len="med"/>
                      <a:tailEnd type="none" w="med" len="med"/>
                    </a:lnL>
                    <a:lnR w="38100" cap="flat" cmpd="sng" algn="ctr">
                      <a:solidFill>
                        <a:srgbClr val="006699"/>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r>
              <a:tr h="402132">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dirty="0">
                          <a:ln>
                            <a:noFill/>
                          </a:ln>
                          <a:solidFill>
                            <a:schemeClr val="accent1"/>
                          </a:solidFill>
                          <a:effectLst/>
                          <a:latin typeface="Helvetica" pitchFamily="-106" charset="0"/>
                          <a:ea typeface="ヒラギノ角ゴ ProN W3" pitchFamily="-106" charset="-128"/>
                          <a:sym typeface="Helvetica" pitchFamily="-106" charset="0"/>
                        </a:rPr>
                        <a:t>#39</a:t>
                      </a:r>
                    </a:p>
                  </a:txBody>
                  <a:tcPr marL="50800" marR="50800" marT="50800" marB="50800" horzOverflow="overflow">
                    <a:lnL w="38100" cap="flat" cmpd="sng" algn="ctr">
                      <a:solidFill>
                        <a:srgbClr val="006699"/>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a:ln>
                            <a:noFill/>
                          </a:ln>
                          <a:solidFill>
                            <a:schemeClr val="accent1"/>
                          </a:solidFill>
                          <a:effectLst/>
                          <a:latin typeface="Helvetica" pitchFamily="-106" charset="0"/>
                          <a:ea typeface="ヒラギノ角ゴ ProN W3" pitchFamily="-106" charset="-128"/>
                          <a:sym typeface="Helvetica" pitchFamily="-106" charset="0"/>
                        </a:rPr>
                        <a:t>Sep</a:t>
                      </a: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dirty="0">
                          <a:ln>
                            <a:noFill/>
                          </a:ln>
                          <a:solidFill>
                            <a:schemeClr val="accent1"/>
                          </a:solidFill>
                          <a:effectLst/>
                          <a:latin typeface="Helvetica" pitchFamily="-106" charset="0"/>
                          <a:ea typeface="ヒラギノ角ゴ ProN W3" pitchFamily="-106" charset="-128"/>
                          <a:sym typeface="Helvetica" pitchFamily="-106" charset="0"/>
                        </a:rPr>
                        <a:t>2005</a:t>
                      </a: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a:ln>
                            <a:noFill/>
                          </a:ln>
                          <a:solidFill>
                            <a:schemeClr val="accent1"/>
                          </a:solidFill>
                          <a:effectLst/>
                          <a:latin typeface="Helvetica" pitchFamily="-106" charset="0"/>
                          <a:ea typeface="ヒラギノ角ゴ ProN W3" pitchFamily="-106" charset="-128"/>
                          <a:sym typeface="Helvetica" pitchFamily="-106" charset="0"/>
                        </a:rPr>
                        <a:t>Taiwan</a:t>
                      </a: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a:ln>
                            <a:noFill/>
                          </a:ln>
                          <a:solidFill>
                            <a:schemeClr val="accent1"/>
                          </a:solidFill>
                          <a:effectLst/>
                          <a:latin typeface="Helvetica" pitchFamily="-106" charset="0"/>
                          <a:ea typeface="ヒラギノ角ゴ ProN W3" pitchFamily="-106" charset="-128"/>
                          <a:sym typeface="Helvetica" pitchFamily="-106" charset="0"/>
                        </a:rPr>
                        <a:t>225</a:t>
                      </a:r>
                    </a:p>
                  </a:txBody>
                  <a:tcPr marL="50800" marR="50800" marT="50800" marB="50800" horzOverflow="overflow">
                    <a:lnL w="12700" cap="flat" cmpd="sng" algn="ctr">
                      <a:solidFill>
                        <a:srgbClr val="A2A5A4"/>
                      </a:solidFill>
                      <a:prstDash val="solid"/>
                      <a:round/>
                      <a:headEnd type="none" w="med" len="med"/>
                      <a:tailEnd type="none" w="med" len="med"/>
                    </a:lnL>
                    <a:lnR w="38100" cap="flat" cmpd="sng" algn="ctr">
                      <a:solidFill>
                        <a:srgbClr val="006699"/>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r>
              <a:tr h="402132">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dirty="0">
                          <a:ln>
                            <a:noFill/>
                          </a:ln>
                          <a:solidFill>
                            <a:schemeClr val="accent1"/>
                          </a:solidFill>
                          <a:effectLst/>
                          <a:latin typeface="Helvetica" pitchFamily="-106" charset="0"/>
                          <a:ea typeface="ヒラギノ角ゴ ProN W3" pitchFamily="-106" charset="-128"/>
                          <a:sym typeface="Helvetica" pitchFamily="-106" charset="0"/>
                        </a:rPr>
                        <a:t>#41</a:t>
                      </a:r>
                    </a:p>
                  </a:txBody>
                  <a:tcPr marL="50800" marR="50800" marT="50800" marB="50800" horzOverflow="overflow">
                    <a:lnL w="38100" cap="flat" cmpd="sng" algn="ctr">
                      <a:solidFill>
                        <a:srgbClr val="006699"/>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a:ln>
                            <a:noFill/>
                          </a:ln>
                          <a:solidFill>
                            <a:schemeClr val="accent1"/>
                          </a:solidFill>
                          <a:effectLst/>
                          <a:latin typeface="Helvetica" pitchFamily="-106" charset="0"/>
                          <a:ea typeface="ヒラギノ角ゴ ProN W3" pitchFamily="-106" charset="-128"/>
                          <a:sym typeface="Helvetica" pitchFamily="-106" charset="0"/>
                        </a:rPr>
                        <a:t>Jan</a:t>
                      </a: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dirty="0">
                          <a:ln>
                            <a:noFill/>
                          </a:ln>
                          <a:solidFill>
                            <a:schemeClr val="accent1"/>
                          </a:solidFill>
                          <a:effectLst/>
                          <a:latin typeface="Helvetica" pitchFamily="-106" charset="0"/>
                          <a:ea typeface="ヒラギノ角ゴ ProN W3" pitchFamily="-106" charset="-128"/>
                          <a:sym typeface="Helvetica" pitchFamily="-106" charset="0"/>
                        </a:rPr>
                        <a:t>2006</a:t>
                      </a: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dirty="0">
                          <a:ln>
                            <a:noFill/>
                          </a:ln>
                          <a:solidFill>
                            <a:schemeClr val="accent1"/>
                          </a:solidFill>
                          <a:effectLst/>
                          <a:latin typeface="Helvetica" pitchFamily="-106" charset="0"/>
                          <a:ea typeface="ヒラギノ角ゴ ProN W3" pitchFamily="-106" charset="-128"/>
                          <a:sym typeface="Helvetica" pitchFamily="-106" charset="0"/>
                        </a:rPr>
                        <a:t>India</a:t>
                      </a: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a:ln>
                            <a:noFill/>
                          </a:ln>
                          <a:solidFill>
                            <a:schemeClr val="accent1"/>
                          </a:solidFill>
                          <a:effectLst/>
                          <a:latin typeface="Helvetica" pitchFamily="-106" charset="0"/>
                          <a:ea typeface="ヒラギノ角ゴ ProN W3" pitchFamily="-106" charset="-128"/>
                          <a:sym typeface="Helvetica" pitchFamily="-106" charset="0"/>
                        </a:rPr>
                        <a:t>111</a:t>
                      </a:r>
                    </a:p>
                  </a:txBody>
                  <a:tcPr marL="50800" marR="50800" marT="50800" marB="50800" horzOverflow="overflow">
                    <a:lnL w="12700" cap="flat" cmpd="sng" algn="ctr">
                      <a:solidFill>
                        <a:srgbClr val="A2A5A4"/>
                      </a:solidFill>
                      <a:prstDash val="solid"/>
                      <a:round/>
                      <a:headEnd type="none" w="med" len="med"/>
                      <a:tailEnd type="none" w="med" len="med"/>
                    </a:lnL>
                    <a:lnR w="38100" cap="flat" cmpd="sng" algn="ctr">
                      <a:solidFill>
                        <a:srgbClr val="006699"/>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r>
              <a:tr h="402132">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a:ln>
                            <a:noFill/>
                          </a:ln>
                          <a:solidFill>
                            <a:schemeClr val="accent1"/>
                          </a:solidFill>
                          <a:effectLst/>
                          <a:latin typeface="Helvetica" pitchFamily="-106" charset="0"/>
                          <a:ea typeface="ヒラギノ角ゴ ProN W3" pitchFamily="-106" charset="-128"/>
                          <a:sym typeface="Helvetica" pitchFamily="-106" charset="0"/>
                        </a:rPr>
                        <a:t>#43</a:t>
                      </a:r>
                    </a:p>
                  </a:txBody>
                  <a:tcPr marL="50800" marR="50800" marT="50800" marB="50800" horzOverflow="overflow">
                    <a:lnL w="38100" cap="flat" cmpd="sng" algn="ctr">
                      <a:solidFill>
                        <a:srgbClr val="006699"/>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a:ln>
                            <a:noFill/>
                          </a:ln>
                          <a:solidFill>
                            <a:schemeClr val="accent1"/>
                          </a:solidFill>
                          <a:effectLst/>
                          <a:latin typeface="Helvetica" pitchFamily="-106" charset="0"/>
                          <a:ea typeface="ヒラギノ角ゴ ProN W3" pitchFamily="-106" charset="-128"/>
                          <a:sym typeface="Helvetica" pitchFamily="-106" charset="0"/>
                        </a:rPr>
                        <a:t>May</a:t>
                      </a: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dirty="0">
                          <a:ln>
                            <a:noFill/>
                          </a:ln>
                          <a:solidFill>
                            <a:schemeClr val="accent1"/>
                          </a:solidFill>
                          <a:effectLst/>
                          <a:latin typeface="Helvetica" pitchFamily="-106" charset="0"/>
                          <a:ea typeface="ヒラギノ角ゴ ProN W3" pitchFamily="-106" charset="-128"/>
                          <a:sym typeface="Helvetica" pitchFamily="-106" charset="0"/>
                        </a:rPr>
                        <a:t>2006</a:t>
                      </a: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dirty="0">
                          <a:ln>
                            <a:noFill/>
                          </a:ln>
                          <a:solidFill>
                            <a:schemeClr val="accent1"/>
                          </a:solidFill>
                          <a:effectLst/>
                          <a:latin typeface="Helvetica" pitchFamily="-106" charset="0"/>
                          <a:ea typeface="ヒラギノ角ゴ ProN W3" pitchFamily="-106" charset="-128"/>
                          <a:sym typeface="Helvetica" pitchFamily="-106" charset="0"/>
                        </a:rPr>
                        <a:t>Israel</a:t>
                      </a: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a:ln>
                            <a:noFill/>
                          </a:ln>
                          <a:solidFill>
                            <a:schemeClr val="accent1"/>
                          </a:solidFill>
                          <a:effectLst/>
                          <a:latin typeface="Helvetica" pitchFamily="-106" charset="0"/>
                          <a:ea typeface="ヒラギノ角ゴ ProN W3" pitchFamily="-106" charset="-128"/>
                          <a:sym typeface="Helvetica" pitchFamily="-106" charset="0"/>
                        </a:rPr>
                        <a:t>122</a:t>
                      </a:r>
                    </a:p>
                  </a:txBody>
                  <a:tcPr marL="50800" marR="50800" marT="50800" marB="50800" horzOverflow="overflow">
                    <a:lnL w="12700" cap="flat" cmpd="sng" algn="ctr">
                      <a:solidFill>
                        <a:srgbClr val="A2A5A4"/>
                      </a:solidFill>
                      <a:prstDash val="solid"/>
                      <a:round/>
                      <a:headEnd type="none" w="med" len="med"/>
                      <a:tailEnd type="none" w="med" len="med"/>
                    </a:lnL>
                    <a:lnR w="38100" cap="flat" cmpd="sng" algn="ctr">
                      <a:solidFill>
                        <a:srgbClr val="006699"/>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r>
              <a:tr h="402132">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a:ln>
                            <a:noFill/>
                          </a:ln>
                          <a:solidFill>
                            <a:schemeClr val="accent1"/>
                          </a:solidFill>
                          <a:effectLst/>
                          <a:latin typeface="Helvetica" pitchFamily="-106" charset="0"/>
                          <a:ea typeface="ヒラギノ角ゴ ProN W3" pitchFamily="-106" charset="-128"/>
                          <a:sym typeface="Helvetica" pitchFamily="-106" charset="0"/>
                        </a:rPr>
                        <a:t>#45</a:t>
                      </a:r>
                    </a:p>
                  </a:txBody>
                  <a:tcPr marL="50800" marR="50800" marT="50800" marB="50800" horzOverflow="overflow">
                    <a:lnL w="38100" cap="flat" cmpd="sng" algn="ctr">
                      <a:solidFill>
                        <a:srgbClr val="006699"/>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a:ln>
                            <a:noFill/>
                          </a:ln>
                          <a:solidFill>
                            <a:schemeClr val="accent1"/>
                          </a:solidFill>
                          <a:effectLst/>
                          <a:latin typeface="Helvetica" pitchFamily="-106" charset="0"/>
                          <a:ea typeface="ヒラギノ角ゴ ProN W3" pitchFamily="-106" charset="-128"/>
                          <a:sym typeface="Helvetica" pitchFamily="-106" charset="0"/>
                        </a:rPr>
                        <a:t>Sep</a:t>
                      </a: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a:ln>
                            <a:noFill/>
                          </a:ln>
                          <a:solidFill>
                            <a:schemeClr val="accent1"/>
                          </a:solidFill>
                          <a:effectLst/>
                          <a:latin typeface="Helvetica" pitchFamily="-106" charset="0"/>
                          <a:ea typeface="ヒラギノ角ゴ ProN W3" pitchFamily="-106" charset="-128"/>
                          <a:sym typeface="Helvetica" pitchFamily="-106" charset="0"/>
                        </a:rPr>
                        <a:t>2006</a:t>
                      </a: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dirty="0">
                          <a:ln>
                            <a:noFill/>
                          </a:ln>
                          <a:solidFill>
                            <a:schemeClr val="accent1"/>
                          </a:solidFill>
                          <a:effectLst/>
                          <a:latin typeface="Helvetica" pitchFamily="-106" charset="0"/>
                          <a:ea typeface="ヒラギノ角ゴ ProN W3" pitchFamily="-106" charset="-128"/>
                          <a:sym typeface="Helvetica" pitchFamily="-106" charset="0"/>
                        </a:rPr>
                        <a:t>Canada</a:t>
                      </a: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dirty="0">
                          <a:ln>
                            <a:noFill/>
                          </a:ln>
                          <a:solidFill>
                            <a:schemeClr val="accent1"/>
                          </a:solidFill>
                          <a:effectLst/>
                          <a:latin typeface="Helvetica" pitchFamily="-106" charset="0"/>
                          <a:ea typeface="ヒラギノ角ゴ ProN W3" pitchFamily="-106" charset="-128"/>
                          <a:sym typeface="Helvetica" pitchFamily="-106" charset="0"/>
                        </a:rPr>
                        <a:t>191</a:t>
                      </a:r>
                    </a:p>
                  </a:txBody>
                  <a:tcPr marL="50800" marR="50800" marT="50800" marB="50800" horzOverflow="overflow">
                    <a:lnL w="12700" cap="flat" cmpd="sng" algn="ctr">
                      <a:solidFill>
                        <a:srgbClr val="A2A5A4"/>
                      </a:solidFill>
                      <a:prstDash val="solid"/>
                      <a:round/>
                      <a:headEnd type="none" w="med" len="med"/>
                      <a:tailEnd type="none" w="med" len="med"/>
                    </a:lnL>
                    <a:lnR w="38100" cap="flat" cmpd="sng" algn="ctr">
                      <a:solidFill>
                        <a:srgbClr val="006699"/>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r>
              <a:tr h="402132">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a:ln>
                            <a:noFill/>
                          </a:ln>
                          <a:solidFill>
                            <a:schemeClr val="accent1"/>
                          </a:solidFill>
                          <a:effectLst/>
                          <a:latin typeface="Helvetica" pitchFamily="-106" charset="0"/>
                          <a:ea typeface="ヒラギノ角ゴ ProN W3" pitchFamily="-106" charset="-128"/>
                          <a:sym typeface="Helvetica" pitchFamily="-106" charset="0"/>
                        </a:rPr>
                        <a:t>#47</a:t>
                      </a:r>
                    </a:p>
                  </a:txBody>
                  <a:tcPr marL="50800" marR="50800" marT="50800" marB="50800" horzOverflow="overflow">
                    <a:lnL w="38100" cap="flat" cmpd="sng" algn="ctr">
                      <a:solidFill>
                        <a:srgbClr val="006699"/>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38100" cap="flat" cmpd="sng" algn="ctr">
                      <a:solidFill>
                        <a:srgbClr val="0066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a:ln>
                            <a:noFill/>
                          </a:ln>
                          <a:solidFill>
                            <a:schemeClr val="accent1"/>
                          </a:solidFill>
                          <a:effectLst/>
                          <a:latin typeface="Helvetica" pitchFamily="-106" charset="0"/>
                          <a:ea typeface="ヒラギノ角ゴ ProN W3" pitchFamily="-106" charset="-128"/>
                          <a:sym typeface="Helvetica" pitchFamily="-106" charset="0"/>
                        </a:rPr>
                        <a:t>Jan</a:t>
                      </a: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38100" cap="flat" cmpd="sng" algn="ctr">
                      <a:solidFill>
                        <a:srgbClr val="0066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a:ln>
                            <a:noFill/>
                          </a:ln>
                          <a:solidFill>
                            <a:schemeClr val="accent1"/>
                          </a:solidFill>
                          <a:effectLst/>
                          <a:latin typeface="Helvetica" pitchFamily="-106" charset="0"/>
                          <a:ea typeface="ヒラギノ角ゴ ProN W3" pitchFamily="-106" charset="-128"/>
                          <a:sym typeface="Helvetica" pitchFamily="-106" charset="0"/>
                        </a:rPr>
                        <a:t>2007</a:t>
                      </a: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38100" cap="flat" cmpd="sng" algn="ctr">
                      <a:solidFill>
                        <a:srgbClr val="0066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a:ln>
                            <a:noFill/>
                          </a:ln>
                          <a:solidFill>
                            <a:schemeClr val="accent1"/>
                          </a:solidFill>
                          <a:effectLst/>
                          <a:latin typeface="Helvetica" pitchFamily="-106" charset="0"/>
                          <a:ea typeface="ヒラギノ角ゴ ProN W3" pitchFamily="-106" charset="-128"/>
                          <a:sym typeface="Helvetica" pitchFamily="-106" charset="0"/>
                        </a:rPr>
                        <a:t>UK</a:t>
                      </a: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38100" cap="flat" cmpd="sng" algn="ctr">
                      <a:solidFill>
                        <a:srgbClr val="0066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dirty="0">
                          <a:ln>
                            <a:noFill/>
                          </a:ln>
                          <a:solidFill>
                            <a:schemeClr val="accent1"/>
                          </a:solidFill>
                          <a:effectLst/>
                          <a:latin typeface="Helvetica" pitchFamily="-106" charset="0"/>
                          <a:ea typeface="ヒラギノ角ゴ ProN W3" pitchFamily="-106" charset="-128"/>
                          <a:sym typeface="Helvetica" pitchFamily="-106" charset="0"/>
                        </a:rPr>
                        <a:t>274</a:t>
                      </a:r>
                    </a:p>
                  </a:txBody>
                  <a:tcPr marL="50800" marR="50800" marT="50800" marB="50800" horzOverflow="overflow">
                    <a:lnL w="12700" cap="flat" cmpd="sng" algn="ctr">
                      <a:solidFill>
                        <a:srgbClr val="A2A5A4"/>
                      </a:solidFill>
                      <a:prstDash val="solid"/>
                      <a:round/>
                      <a:headEnd type="none" w="med" len="med"/>
                      <a:tailEnd type="none" w="med" len="med"/>
                    </a:lnL>
                    <a:lnR w="38100" cap="flat" cmpd="sng" algn="ctr">
                      <a:solidFill>
                        <a:srgbClr val="006699"/>
                      </a:solidFill>
                      <a:prstDash val="solid"/>
                      <a:round/>
                      <a:headEnd type="none" w="med" len="med"/>
                      <a:tailEnd type="none" w="med" len="med"/>
                    </a:lnR>
                    <a:lnT w="12700" cap="flat" cmpd="sng" algn="ctr">
                      <a:solidFill>
                        <a:srgbClr val="A2A5A4"/>
                      </a:solidFill>
                      <a:prstDash val="solid"/>
                      <a:round/>
                      <a:headEnd type="none" w="med" len="med"/>
                      <a:tailEnd type="none" w="med" len="med"/>
                    </a:lnT>
                    <a:lnB w="38100" cap="flat" cmpd="sng" algn="ctr">
                      <a:solidFill>
                        <a:srgbClr val="006699"/>
                      </a:solidFill>
                      <a:prstDash val="solid"/>
                      <a:round/>
                      <a:headEnd type="none" w="med" len="med"/>
                      <a:tailEnd type="none" w="med" len="med"/>
                    </a:lnB>
                    <a:lnTlToBr>
                      <a:noFill/>
                    </a:lnTlToBr>
                    <a:lnBlToTr>
                      <a:noFill/>
                    </a:lnBlToTr>
                    <a:noFill/>
                  </a:tcPr>
                </a:tc>
              </a:tr>
            </a:tbl>
          </a:graphicData>
        </a:graphic>
      </p:graphicFrame>
      <p:graphicFrame>
        <p:nvGraphicFramePr>
          <p:cNvPr id="4" name="Group 11"/>
          <p:cNvGraphicFramePr>
            <a:graphicFrameLocks noGrp="1"/>
          </p:cNvGraphicFramePr>
          <p:nvPr/>
        </p:nvGraphicFramePr>
        <p:xfrm>
          <a:off x="4724400" y="1812925"/>
          <a:ext cx="4038600" cy="3217056"/>
        </p:xfrm>
        <a:graphic>
          <a:graphicData uri="http://schemas.openxmlformats.org/drawingml/2006/table">
            <a:tbl>
              <a:tblPr/>
              <a:tblGrid>
                <a:gridCol w="717972"/>
                <a:gridCol w="653628"/>
                <a:gridCol w="838200"/>
                <a:gridCol w="1200572"/>
                <a:gridCol w="628228"/>
              </a:tblGrid>
              <a:tr h="402132">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dirty="0">
                          <a:ln>
                            <a:noFill/>
                          </a:ln>
                          <a:solidFill>
                            <a:schemeClr val="accent1"/>
                          </a:solidFill>
                          <a:effectLst/>
                          <a:latin typeface="Helvetica" pitchFamily="-106" charset="0"/>
                          <a:ea typeface="ヒラギノ角ゴ ProN W3" pitchFamily="-106" charset="-128"/>
                          <a:sym typeface="Helvetica" pitchFamily="-106" charset="0"/>
                        </a:rPr>
                        <a:t>#49</a:t>
                      </a:r>
                    </a:p>
                  </a:txBody>
                  <a:tcPr marL="50800" marR="50800" marT="50800" marB="50800" horzOverflow="overflow">
                    <a:lnL w="38100" cap="flat" cmpd="sng" algn="ctr">
                      <a:solidFill>
                        <a:srgbClr val="006699"/>
                      </a:solidFill>
                      <a:prstDash val="solid"/>
                      <a:round/>
                      <a:headEnd type="none" w="med" len="med"/>
                      <a:tailEnd type="none" w="med" len="med"/>
                    </a:lnL>
                    <a:lnR w="12700" cap="flat" cmpd="sng" algn="ctr">
                      <a:solidFill>
                        <a:srgbClr val="A2A5A4"/>
                      </a:solidFill>
                      <a:prstDash val="solid"/>
                      <a:round/>
                      <a:headEnd type="none" w="med" len="med"/>
                      <a:tailEnd type="none" w="med" len="med"/>
                    </a:lnR>
                    <a:lnT w="38100" cap="flat" cmpd="sng" algn="ctr">
                      <a:solidFill>
                        <a:srgbClr val="006699"/>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a:ln>
                            <a:noFill/>
                          </a:ln>
                          <a:solidFill>
                            <a:schemeClr val="accent1"/>
                          </a:solidFill>
                          <a:effectLst/>
                          <a:latin typeface="Helvetica" pitchFamily="-106" charset="0"/>
                          <a:ea typeface="ヒラギノ角ゴ ProN W3" pitchFamily="-106" charset="-128"/>
                          <a:sym typeface="Helvetica" pitchFamily="-106" charset="0"/>
                        </a:rPr>
                        <a:t>May</a:t>
                      </a: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38100" cap="flat" cmpd="sng" algn="ctr">
                      <a:solidFill>
                        <a:srgbClr val="006699"/>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dirty="0">
                          <a:ln>
                            <a:noFill/>
                          </a:ln>
                          <a:solidFill>
                            <a:schemeClr val="accent1"/>
                          </a:solidFill>
                          <a:effectLst/>
                          <a:latin typeface="Helvetica" pitchFamily="-106" charset="0"/>
                          <a:ea typeface="ヒラギノ角ゴ ProN W3" pitchFamily="-106" charset="-128"/>
                          <a:sym typeface="Helvetica" pitchFamily="-106" charset="0"/>
                        </a:rPr>
                        <a:t>2007</a:t>
                      </a: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38100" cap="flat" cmpd="sng" algn="ctr">
                      <a:solidFill>
                        <a:srgbClr val="006699"/>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a:ln>
                            <a:noFill/>
                          </a:ln>
                          <a:solidFill>
                            <a:schemeClr val="accent1"/>
                          </a:solidFill>
                          <a:effectLst/>
                          <a:latin typeface="Helvetica" pitchFamily="-106" charset="0"/>
                          <a:ea typeface="ヒラギノ角ゴ ProN W3" pitchFamily="-106" charset="-128"/>
                          <a:sym typeface="Helvetica" pitchFamily="-106" charset="0"/>
                        </a:rPr>
                        <a:t>USA</a:t>
                      </a: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38100" cap="flat" cmpd="sng" algn="ctr">
                      <a:solidFill>
                        <a:srgbClr val="006699"/>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a:ln>
                            <a:noFill/>
                          </a:ln>
                          <a:solidFill>
                            <a:schemeClr val="accent1"/>
                          </a:solidFill>
                          <a:effectLst/>
                          <a:latin typeface="Helvetica" pitchFamily="-106" charset="0"/>
                          <a:ea typeface="ヒラギノ角ゴ ProN W3" pitchFamily="-106" charset="-128"/>
                          <a:sym typeface="Helvetica" pitchFamily="-106" charset="0"/>
                        </a:rPr>
                        <a:t>307</a:t>
                      </a:r>
                    </a:p>
                  </a:txBody>
                  <a:tcPr marL="50800" marR="50800" marT="50800" marB="50800" horzOverflow="overflow">
                    <a:lnL w="12700" cap="flat" cmpd="sng" algn="ctr">
                      <a:solidFill>
                        <a:srgbClr val="A2A5A4"/>
                      </a:solidFill>
                      <a:prstDash val="solid"/>
                      <a:round/>
                      <a:headEnd type="none" w="med" len="med"/>
                      <a:tailEnd type="none" w="med" len="med"/>
                    </a:lnL>
                    <a:lnR w="38100" cap="flat" cmpd="sng" algn="ctr">
                      <a:solidFill>
                        <a:srgbClr val="006699"/>
                      </a:solidFill>
                      <a:prstDash val="solid"/>
                      <a:round/>
                      <a:headEnd type="none" w="med" len="med"/>
                      <a:tailEnd type="none" w="med" len="med"/>
                    </a:lnR>
                    <a:lnT w="38100" cap="flat" cmpd="sng" algn="ctr">
                      <a:solidFill>
                        <a:srgbClr val="006699"/>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r>
              <a:tr h="402132">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a:ln>
                            <a:noFill/>
                          </a:ln>
                          <a:solidFill>
                            <a:schemeClr val="accent1"/>
                          </a:solidFill>
                          <a:effectLst/>
                          <a:latin typeface="Helvetica" pitchFamily="-106" charset="0"/>
                          <a:ea typeface="ヒラギノ角ゴ ProN W3" pitchFamily="-106" charset="-128"/>
                          <a:sym typeface="Helvetica" pitchFamily="-106" charset="0"/>
                        </a:rPr>
                        <a:t>#51</a:t>
                      </a:r>
                    </a:p>
                  </a:txBody>
                  <a:tcPr marL="50800" marR="50800" marT="50800" marB="50800" horzOverflow="overflow">
                    <a:lnL w="38100" cap="flat" cmpd="sng" algn="ctr">
                      <a:solidFill>
                        <a:srgbClr val="006699"/>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dirty="0">
                          <a:ln>
                            <a:noFill/>
                          </a:ln>
                          <a:solidFill>
                            <a:schemeClr val="accent1"/>
                          </a:solidFill>
                          <a:effectLst/>
                          <a:latin typeface="Helvetica" pitchFamily="-106" charset="0"/>
                          <a:ea typeface="ヒラギノ角ゴ ProN W3" pitchFamily="-106" charset="-128"/>
                          <a:sym typeface="Helvetica" pitchFamily="-106" charset="0"/>
                        </a:rPr>
                        <a:t>Sep</a:t>
                      </a: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a:ln>
                            <a:noFill/>
                          </a:ln>
                          <a:solidFill>
                            <a:schemeClr val="accent1"/>
                          </a:solidFill>
                          <a:effectLst/>
                          <a:latin typeface="Helvetica" pitchFamily="-106" charset="0"/>
                          <a:ea typeface="ヒラギノ角ゴ ProN W3" pitchFamily="-106" charset="-128"/>
                          <a:sym typeface="Helvetica" pitchFamily="-106" charset="0"/>
                        </a:rPr>
                        <a:t>2007</a:t>
                      </a: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a:ln>
                            <a:noFill/>
                          </a:ln>
                          <a:solidFill>
                            <a:schemeClr val="accent1"/>
                          </a:solidFill>
                          <a:effectLst/>
                          <a:latin typeface="Helvetica" pitchFamily="-106" charset="0"/>
                          <a:ea typeface="ヒラギノ角ゴ ProN W3" pitchFamily="-106" charset="-128"/>
                          <a:sym typeface="Helvetica" pitchFamily="-106" charset="0"/>
                        </a:rPr>
                        <a:t>Spain</a:t>
                      </a: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a:ln>
                            <a:noFill/>
                          </a:ln>
                          <a:solidFill>
                            <a:schemeClr val="accent1"/>
                          </a:solidFill>
                          <a:effectLst/>
                          <a:latin typeface="Helvetica" pitchFamily="-106" charset="0"/>
                          <a:ea typeface="ヒラギノ角ゴ ProN W3" pitchFamily="-106" charset="-128"/>
                          <a:sym typeface="Helvetica" pitchFamily="-106" charset="0"/>
                        </a:rPr>
                        <a:t>288</a:t>
                      </a:r>
                    </a:p>
                  </a:txBody>
                  <a:tcPr marL="50800" marR="50800" marT="50800" marB="50800" horzOverflow="overflow">
                    <a:lnL w="12700" cap="flat" cmpd="sng" algn="ctr">
                      <a:solidFill>
                        <a:srgbClr val="A2A5A4"/>
                      </a:solidFill>
                      <a:prstDash val="solid"/>
                      <a:round/>
                      <a:headEnd type="none" w="med" len="med"/>
                      <a:tailEnd type="none" w="med" len="med"/>
                    </a:lnL>
                    <a:lnR w="38100" cap="flat" cmpd="sng" algn="ctr">
                      <a:solidFill>
                        <a:srgbClr val="006699"/>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r>
              <a:tr h="402132">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a:ln>
                            <a:noFill/>
                          </a:ln>
                          <a:solidFill>
                            <a:schemeClr val="accent1"/>
                          </a:solidFill>
                          <a:effectLst/>
                          <a:latin typeface="Helvetica" pitchFamily="-106" charset="0"/>
                          <a:ea typeface="ヒラギノ角ゴ ProN W3" pitchFamily="-106" charset="-128"/>
                          <a:sym typeface="Helvetica" pitchFamily="-106" charset="0"/>
                        </a:rPr>
                        <a:t>#53</a:t>
                      </a:r>
                    </a:p>
                  </a:txBody>
                  <a:tcPr marL="50800" marR="50800" marT="50800" marB="50800" horzOverflow="overflow">
                    <a:lnL w="38100" cap="flat" cmpd="sng" algn="ctr">
                      <a:solidFill>
                        <a:srgbClr val="006699"/>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dirty="0">
                          <a:ln>
                            <a:noFill/>
                          </a:ln>
                          <a:solidFill>
                            <a:schemeClr val="accent1"/>
                          </a:solidFill>
                          <a:effectLst/>
                          <a:latin typeface="Helvetica" pitchFamily="-106" charset="0"/>
                          <a:ea typeface="ヒラギノ角ゴ ProN W3" pitchFamily="-106" charset="-128"/>
                          <a:sym typeface="Helvetica" pitchFamily="-106" charset="0"/>
                        </a:rPr>
                        <a:t>Jan</a:t>
                      </a: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dirty="0">
                          <a:ln>
                            <a:noFill/>
                          </a:ln>
                          <a:solidFill>
                            <a:schemeClr val="accent1"/>
                          </a:solidFill>
                          <a:effectLst/>
                          <a:latin typeface="Helvetica" pitchFamily="-106" charset="0"/>
                          <a:ea typeface="ヒラギノ角ゴ ProN W3" pitchFamily="-106" charset="-128"/>
                          <a:sym typeface="Helvetica" pitchFamily="-106" charset="0"/>
                        </a:rPr>
                        <a:t>2008</a:t>
                      </a: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a:ln>
                            <a:noFill/>
                          </a:ln>
                          <a:solidFill>
                            <a:schemeClr val="accent1"/>
                          </a:solidFill>
                          <a:effectLst/>
                          <a:latin typeface="Helvetica" pitchFamily="-106" charset="0"/>
                          <a:ea typeface="ヒラギノ角ゴ ProN W3" pitchFamily="-106" charset="-128"/>
                          <a:sym typeface="Helvetica" pitchFamily="-106" charset="0"/>
                        </a:rPr>
                        <a:t>Finland</a:t>
                      </a: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a:ln>
                            <a:noFill/>
                          </a:ln>
                          <a:solidFill>
                            <a:schemeClr val="accent1"/>
                          </a:solidFill>
                          <a:effectLst/>
                          <a:latin typeface="Helvetica" pitchFamily="-106" charset="0"/>
                          <a:ea typeface="ヒラギノ角ゴ ProN W3" pitchFamily="-106" charset="-128"/>
                          <a:sym typeface="Helvetica" pitchFamily="-106" charset="0"/>
                        </a:rPr>
                        <a:t>303</a:t>
                      </a:r>
                    </a:p>
                  </a:txBody>
                  <a:tcPr marL="50800" marR="50800" marT="50800" marB="50800" horzOverflow="overflow">
                    <a:lnL w="12700" cap="flat" cmpd="sng" algn="ctr">
                      <a:solidFill>
                        <a:srgbClr val="A2A5A4"/>
                      </a:solidFill>
                      <a:prstDash val="solid"/>
                      <a:round/>
                      <a:headEnd type="none" w="med" len="med"/>
                      <a:tailEnd type="none" w="med" len="med"/>
                    </a:lnL>
                    <a:lnR w="38100" cap="flat" cmpd="sng" algn="ctr">
                      <a:solidFill>
                        <a:srgbClr val="006699"/>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r>
              <a:tr h="402132">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a:ln>
                            <a:noFill/>
                          </a:ln>
                          <a:solidFill>
                            <a:schemeClr val="accent1"/>
                          </a:solidFill>
                          <a:effectLst/>
                          <a:latin typeface="Helvetica" pitchFamily="-106" charset="0"/>
                          <a:ea typeface="ヒラギノ角ゴ ProN W3" pitchFamily="-106" charset="-128"/>
                          <a:sym typeface="Helvetica" pitchFamily="-106" charset="0"/>
                        </a:rPr>
                        <a:t>#55</a:t>
                      </a:r>
                    </a:p>
                  </a:txBody>
                  <a:tcPr marL="50800" marR="50800" marT="50800" marB="50800" horzOverflow="overflow">
                    <a:lnL w="38100" cap="flat" cmpd="sng" algn="ctr">
                      <a:solidFill>
                        <a:srgbClr val="006699"/>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dirty="0">
                          <a:ln>
                            <a:noFill/>
                          </a:ln>
                          <a:solidFill>
                            <a:schemeClr val="accent1"/>
                          </a:solidFill>
                          <a:effectLst/>
                          <a:latin typeface="Helvetica" pitchFamily="-106" charset="0"/>
                          <a:ea typeface="ヒラギノ角ゴ ProN W3" pitchFamily="-106" charset="-128"/>
                          <a:sym typeface="Helvetica" pitchFamily="-106" charset="0"/>
                        </a:rPr>
                        <a:t>May</a:t>
                      </a: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a:ln>
                            <a:noFill/>
                          </a:ln>
                          <a:solidFill>
                            <a:schemeClr val="accent1"/>
                          </a:solidFill>
                          <a:effectLst/>
                          <a:latin typeface="Helvetica" pitchFamily="-106" charset="0"/>
                          <a:ea typeface="ヒラギノ角ゴ ProN W3" pitchFamily="-106" charset="-128"/>
                          <a:sym typeface="Helvetica" pitchFamily="-106" charset="0"/>
                        </a:rPr>
                        <a:t>2008</a:t>
                      </a: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dirty="0">
                          <a:ln>
                            <a:noFill/>
                          </a:ln>
                          <a:solidFill>
                            <a:schemeClr val="accent1"/>
                          </a:solidFill>
                          <a:effectLst/>
                          <a:latin typeface="Helvetica" pitchFamily="-106" charset="0"/>
                          <a:ea typeface="ヒラギノ角ゴ ProN W3" pitchFamily="-106" charset="-128"/>
                          <a:sym typeface="Helvetica" pitchFamily="-106" charset="0"/>
                        </a:rPr>
                        <a:t>China</a:t>
                      </a: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a:ln>
                            <a:noFill/>
                          </a:ln>
                          <a:solidFill>
                            <a:schemeClr val="accent1"/>
                          </a:solidFill>
                          <a:effectLst/>
                          <a:latin typeface="Helvetica" pitchFamily="-106" charset="0"/>
                          <a:ea typeface="ヒラギノ角ゴ ProN W3" pitchFamily="-106" charset="-128"/>
                          <a:sym typeface="Helvetica" pitchFamily="-106" charset="0"/>
                        </a:rPr>
                        <a:t>402</a:t>
                      </a:r>
                    </a:p>
                  </a:txBody>
                  <a:tcPr marL="50800" marR="50800" marT="50800" marB="50800" horzOverflow="overflow">
                    <a:lnL w="12700" cap="flat" cmpd="sng" algn="ctr">
                      <a:solidFill>
                        <a:srgbClr val="A2A5A4"/>
                      </a:solidFill>
                      <a:prstDash val="solid"/>
                      <a:round/>
                      <a:headEnd type="none" w="med" len="med"/>
                      <a:tailEnd type="none" w="med" len="med"/>
                    </a:lnL>
                    <a:lnR w="38100" cap="flat" cmpd="sng" algn="ctr">
                      <a:solidFill>
                        <a:srgbClr val="006699"/>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r>
              <a:tr h="402132">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a:ln>
                            <a:noFill/>
                          </a:ln>
                          <a:solidFill>
                            <a:schemeClr val="accent1"/>
                          </a:solidFill>
                          <a:effectLst/>
                          <a:latin typeface="Helvetica" pitchFamily="-106" charset="0"/>
                          <a:ea typeface="ヒラギノ角ゴ ProN W3" pitchFamily="-106" charset="-128"/>
                          <a:sym typeface="Helvetica" pitchFamily="-106" charset="0"/>
                        </a:rPr>
                        <a:t>#57</a:t>
                      </a:r>
                    </a:p>
                  </a:txBody>
                  <a:tcPr marL="50800" marR="50800" marT="50800" marB="50800" horzOverflow="overflow">
                    <a:lnL w="38100" cap="flat" cmpd="sng" algn="ctr">
                      <a:solidFill>
                        <a:srgbClr val="006699"/>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a:ln>
                            <a:noFill/>
                          </a:ln>
                          <a:solidFill>
                            <a:schemeClr val="accent1"/>
                          </a:solidFill>
                          <a:effectLst/>
                          <a:latin typeface="Helvetica" pitchFamily="-106" charset="0"/>
                          <a:ea typeface="ヒラギノ角ゴ ProN W3" pitchFamily="-106" charset="-128"/>
                          <a:sym typeface="Helvetica" pitchFamily="-106" charset="0"/>
                        </a:rPr>
                        <a:t>Sep</a:t>
                      </a: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dirty="0">
                          <a:ln>
                            <a:noFill/>
                          </a:ln>
                          <a:solidFill>
                            <a:schemeClr val="accent1"/>
                          </a:solidFill>
                          <a:effectLst/>
                          <a:latin typeface="Helvetica" pitchFamily="-106" charset="0"/>
                          <a:ea typeface="ヒラギノ角ゴ ProN W3" pitchFamily="-106" charset="-128"/>
                          <a:sym typeface="Helvetica" pitchFamily="-106" charset="0"/>
                        </a:rPr>
                        <a:t>2008</a:t>
                      </a: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dirty="0">
                          <a:ln>
                            <a:noFill/>
                          </a:ln>
                          <a:solidFill>
                            <a:schemeClr val="accent1"/>
                          </a:solidFill>
                          <a:effectLst/>
                          <a:latin typeface="Helvetica" pitchFamily="-106" charset="0"/>
                          <a:ea typeface="ヒラギノ角ゴ ProN W3" pitchFamily="-106" charset="-128"/>
                          <a:sym typeface="Helvetica" pitchFamily="-106" charset="0"/>
                        </a:rPr>
                        <a:t>Japan</a:t>
                      </a: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rgbClr val="FFFFFF"/>
                        </a:buClr>
                        <a:buSzPct val="100000"/>
                        <a:buFont typeface="Wingdings" pitchFamily="-106" charset="2"/>
                        <a:buNone/>
                        <a:tabLst>
                          <a:tab pos="558800" algn="l"/>
                        </a:tabLst>
                      </a:pPr>
                      <a:r>
                        <a:rPr kumimoji="0" lang="en-US" sz="1800" b="1" i="0" u="none" strike="noStrike" cap="none" normalizeH="0" baseline="0">
                          <a:ln>
                            <a:noFill/>
                          </a:ln>
                          <a:solidFill>
                            <a:schemeClr val="accent1"/>
                          </a:solidFill>
                          <a:effectLst/>
                          <a:latin typeface="Arial" pitchFamily="-106" charset="0"/>
                          <a:ea typeface="ヒラギノ角ゴ ProN W3" pitchFamily="-106" charset="-128"/>
                          <a:cs typeface="ヒラギノ角ゴ ProN W3" pitchFamily="-106" charset="-128"/>
                          <a:sym typeface="Arial" pitchFamily="-106" charset="0"/>
                        </a:rPr>
                        <a:t>415</a:t>
                      </a:r>
                    </a:p>
                  </a:txBody>
                  <a:tcPr marL="50800" marR="50800" marT="50800" marB="50800" horzOverflow="overflow">
                    <a:lnL w="12700" cap="flat" cmpd="sng" algn="ctr">
                      <a:solidFill>
                        <a:srgbClr val="A2A5A4"/>
                      </a:solidFill>
                      <a:prstDash val="solid"/>
                      <a:round/>
                      <a:headEnd type="none" w="med" len="med"/>
                      <a:tailEnd type="none" w="med" len="med"/>
                    </a:lnL>
                    <a:lnR w="38100" cap="flat" cmpd="sng" algn="ctr">
                      <a:solidFill>
                        <a:srgbClr val="006699"/>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r>
              <a:tr h="402132">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a:ln>
                            <a:noFill/>
                          </a:ln>
                          <a:solidFill>
                            <a:schemeClr val="accent1"/>
                          </a:solidFill>
                          <a:effectLst/>
                          <a:latin typeface="Helvetica" pitchFamily="-106" charset="0"/>
                          <a:ea typeface="ヒラギノ角ゴ ProN W3" pitchFamily="-106" charset="-128"/>
                          <a:sym typeface="Helvetica" pitchFamily="-106" charset="0"/>
                        </a:rPr>
                        <a:t>#59</a:t>
                      </a:r>
                    </a:p>
                  </a:txBody>
                  <a:tcPr marL="50800" marR="50800" marT="50800" marB="50800" horzOverflow="overflow">
                    <a:lnL w="38100" cap="flat" cmpd="sng" algn="ctr">
                      <a:solidFill>
                        <a:srgbClr val="006699"/>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dirty="0">
                          <a:ln>
                            <a:noFill/>
                          </a:ln>
                          <a:solidFill>
                            <a:schemeClr val="accent1"/>
                          </a:solidFill>
                          <a:effectLst/>
                          <a:latin typeface="Helvetica" pitchFamily="-106" charset="0"/>
                          <a:ea typeface="ヒラギノ角ゴ ProN W3" pitchFamily="-106" charset="-128"/>
                          <a:sym typeface="Helvetica" pitchFamily="-106" charset="0"/>
                        </a:rPr>
                        <a:t>Jan</a:t>
                      </a: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a:ln>
                            <a:noFill/>
                          </a:ln>
                          <a:solidFill>
                            <a:schemeClr val="accent1"/>
                          </a:solidFill>
                          <a:effectLst/>
                          <a:latin typeface="Helvetica" pitchFamily="-106" charset="0"/>
                          <a:ea typeface="ヒラギノ角ゴ ProN W3" pitchFamily="-106" charset="-128"/>
                          <a:sym typeface="Helvetica" pitchFamily="-106" charset="0"/>
                        </a:rPr>
                        <a:t>2009</a:t>
                      </a: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dirty="0">
                          <a:ln>
                            <a:noFill/>
                          </a:ln>
                          <a:solidFill>
                            <a:schemeClr val="accent1"/>
                          </a:solidFill>
                          <a:effectLst/>
                          <a:latin typeface="Helvetica" pitchFamily="-106" charset="0"/>
                          <a:ea typeface="ヒラギノ角ゴ ProN W3" pitchFamily="-106" charset="-128"/>
                          <a:sym typeface="Helvetica" pitchFamily="-106" charset="0"/>
                        </a:rPr>
                        <a:t>USA</a:t>
                      </a: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rgbClr val="FFFFFF"/>
                        </a:buClr>
                        <a:buSzPct val="100000"/>
                        <a:buFont typeface="Wingdings" pitchFamily="-106" charset="2"/>
                        <a:buNone/>
                        <a:tabLst>
                          <a:tab pos="558800" algn="l"/>
                        </a:tabLst>
                      </a:pPr>
                      <a:r>
                        <a:rPr kumimoji="0" lang="en-US" sz="1800" b="1" i="0" u="none" strike="noStrike" cap="none" normalizeH="0" baseline="0" dirty="0" smtClean="0">
                          <a:ln>
                            <a:noFill/>
                          </a:ln>
                          <a:solidFill>
                            <a:schemeClr val="accent1"/>
                          </a:solidFill>
                          <a:effectLst/>
                          <a:latin typeface="Arial" pitchFamily="-106" charset="0"/>
                          <a:ea typeface="ヒラギノ角ゴ ProN W3" pitchFamily="-106" charset="-128"/>
                          <a:cs typeface="ヒラギノ角ゴ ProN W3" pitchFamily="-106" charset="-128"/>
                          <a:sym typeface="Arial" pitchFamily="-106" charset="0"/>
                        </a:rPr>
                        <a:t>310</a:t>
                      </a:r>
                    </a:p>
                  </a:txBody>
                  <a:tcPr marL="50800" marR="50800" marT="50800" marB="50800" horzOverflow="overflow">
                    <a:lnL w="12700" cap="flat" cmpd="sng" algn="ctr">
                      <a:solidFill>
                        <a:srgbClr val="A2A5A4"/>
                      </a:solidFill>
                      <a:prstDash val="solid"/>
                      <a:round/>
                      <a:headEnd type="none" w="med" len="med"/>
                      <a:tailEnd type="none" w="med" len="med"/>
                    </a:lnL>
                    <a:lnR w="38100" cap="flat" cmpd="sng" algn="ctr">
                      <a:solidFill>
                        <a:srgbClr val="006699"/>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r>
              <a:tr h="402132">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smtClean="0">
                          <a:ln>
                            <a:noFill/>
                          </a:ln>
                          <a:solidFill>
                            <a:schemeClr val="accent1"/>
                          </a:solidFill>
                          <a:effectLst/>
                          <a:latin typeface="Helvetica" pitchFamily="-106" charset="0"/>
                          <a:ea typeface="ヒラギノ角ゴ ProN W3" pitchFamily="-106" charset="-128"/>
                          <a:sym typeface="Helvetica" pitchFamily="-106" charset="0"/>
                        </a:rPr>
                        <a:t>#61</a:t>
                      </a:r>
                      <a:endParaRPr kumimoji="0" lang="en-US" sz="1800" b="1" i="0" u="none" strike="noStrike" cap="none" normalizeH="0" baseline="0">
                        <a:ln>
                          <a:noFill/>
                        </a:ln>
                        <a:solidFill>
                          <a:schemeClr val="accent1"/>
                        </a:solidFill>
                        <a:effectLst/>
                        <a:latin typeface="Helvetica" pitchFamily="-106" charset="0"/>
                        <a:ea typeface="ヒラギノ角ゴ ProN W3" pitchFamily="-106" charset="-128"/>
                        <a:sym typeface="Helvetica" pitchFamily="-106" charset="0"/>
                      </a:endParaRPr>
                    </a:p>
                  </a:txBody>
                  <a:tcPr marL="50800" marR="50800" marT="50800" marB="50800" horzOverflow="overflow">
                    <a:lnL w="38100" cap="flat" cmpd="sng" algn="ctr">
                      <a:solidFill>
                        <a:srgbClr val="006699"/>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dirty="0" smtClean="0">
                          <a:ln>
                            <a:noFill/>
                          </a:ln>
                          <a:solidFill>
                            <a:schemeClr val="accent1"/>
                          </a:solidFill>
                          <a:effectLst/>
                          <a:latin typeface="Helvetica" pitchFamily="-106" charset="0"/>
                          <a:ea typeface="ヒラギノ角ゴ ProN W3" pitchFamily="-106" charset="-128"/>
                          <a:sym typeface="Helvetica" pitchFamily="-106" charset="0"/>
                        </a:rPr>
                        <a:t>May</a:t>
                      </a:r>
                      <a:endParaRPr kumimoji="0" lang="en-US" sz="1800" b="1" i="0" u="none" strike="noStrike" cap="none" normalizeH="0" baseline="0" dirty="0">
                        <a:ln>
                          <a:noFill/>
                        </a:ln>
                        <a:solidFill>
                          <a:schemeClr val="accent1"/>
                        </a:solidFill>
                        <a:effectLst/>
                        <a:latin typeface="Helvetica" pitchFamily="-106" charset="0"/>
                        <a:ea typeface="ヒラギノ角ゴ ProN W3" pitchFamily="-106" charset="-128"/>
                        <a:sym typeface="Helvetica" pitchFamily="-106" charset="0"/>
                      </a:endParaRP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smtClean="0">
                          <a:ln>
                            <a:noFill/>
                          </a:ln>
                          <a:solidFill>
                            <a:schemeClr val="accent1"/>
                          </a:solidFill>
                          <a:effectLst/>
                          <a:latin typeface="Helvetica" pitchFamily="-106" charset="0"/>
                          <a:ea typeface="ヒラギノ角ゴ ProN W3" pitchFamily="-106" charset="-128"/>
                          <a:sym typeface="Helvetica" pitchFamily="-106" charset="0"/>
                        </a:rPr>
                        <a:t>2009</a:t>
                      </a:r>
                      <a:endParaRPr kumimoji="0" lang="en-US" sz="1800" b="1" i="0" u="none" strike="noStrike" cap="none" normalizeH="0" baseline="0">
                        <a:ln>
                          <a:noFill/>
                        </a:ln>
                        <a:solidFill>
                          <a:schemeClr val="accent1"/>
                        </a:solidFill>
                        <a:effectLst/>
                        <a:latin typeface="Helvetica" pitchFamily="-106" charset="0"/>
                        <a:ea typeface="ヒラギノ角ゴ ProN W3" pitchFamily="-106" charset="-128"/>
                        <a:sym typeface="Helvetica" pitchFamily="-106" charset="0"/>
                      </a:endParaRP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dirty="0" smtClean="0">
                          <a:ln>
                            <a:noFill/>
                          </a:ln>
                          <a:solidFill>
                            <a:schemeClr val="accent1"/>
                          </a:solidFill>
                          <a:effectLst/>
                          <a:latin typeface="Helvetica" pitchFamily="-106" charset="0"/>
                          <a:ea typeface="ヒラギノ角ゴ ProN W3" pitchFamily="-106" charset="-128"/>
                          <a:sym typeface="Helvetica" pitchFamily="-106" charset="0"/>
                        </a:rPr>
                        <a:t>Egypt</a:t>
                      </a:r>
                      <a:endParaRPr kumimoji="0" lang="en-US" sz="1800" b="1" i="0" u="none" strike="noStrike" cap="none" normalizeH="0" baseline="0" dirty="0">
                        <a:ln>
                          <a:noFill/>
                        </a:ln>
                        <a:solidFill>
                          <a:schemeClr val="accent1"/>
                        </a:solidFill>
                        <a:effectLst/>
                        <a:latin typeface="Helvetica" pitchFamily="-106" charset="0"/>
                        <a:ea typeface="ヒラギノ角ゴ ProN W3" pitchFamily="-106" charset="-128"/>
                        <a:sym typeface="Helvetica" pitchFamily="-106" charset="0"/>
                      </a:endParaRP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rgbClr val="FFFFFF"/>
                        </a:buClr>
                        <a:buSzPct val="100000"/>
                        <a:buFont typeface="Wingdings" pitchFamily="-106" charset="2"/>
                        <a:buNone/>
                        <a:tabLst>
                          <a:tab pos="558800" algn="l"/>
                        </a:tabLst>
                      </a:pPr>
                      <a:r>
                        <a:rPr kumimoji="0" lang="en-US" sz="1800" b="1" i="0" u="none" strike="noStrike" cap="none" normalizeH="0" baseline="0" dirty="0" smtClean="0">
                          <a:ln>
                            <a:noFill/>
                          </a:ln>
                          <a:solidFill>
                            <a:schemeClr val="accent1"/>
                          </a:solidFill>
                          <a:effectLst/>
                          <a:latin typeface="Arial" pitchFamily="-106" charset="0"/>
                          <a:ea typeface="ヒラギノ角ゴ ProN W3" pitchFamily="-106" charset="-128"/>
                          <a:cs typeface="ヒラギノ角ゴ ProN W3" pitchFamily="-106" charset="-128"/>
                          <a:sym typeface="Arial" pitchFamily="-106" charset="0"/>
                        </a:rPr>
                        <a:t>210</a:t>
                      </a:r>
                    </a:p>
                  </a:txBody>
                  <a:tcPr marL="50800" marR="50800" marT="50800" marB="50800" horzOverflow="overflow">
                    <a:lnL w="12700" cap="flat" cmpd="sng" algn="ctr">
                      <a:solidFill>
                        <a:srgbClr val="A2A5A4"/>
                      </a:solidFill>
                      <a:prstDash val="solid"/>
                      <a:round/>
                      <a:headEnd type="none" w="med" len="med"/>
                      <a:tailEnd type="none" w="med" len="med"/>
                    </a:lnL>
                    <a:lnR w="38100" cap="flat" cmpd="sng" algn="ctr">
                      <a:solidFill>
                        <a:srgbClr val="006699"/>
                      </a:solidFill>
                      <a:prstDash val="solid"/>
                      <a:round/>
                      <a:headEnd type="none" w="med" len="med"/>
                      <a:tailEnd type="none" w="med" len="med"/>
                    </a:lnR>
                    <a:lnT w="12700" cap="flat" cmpd="sng" algn="ctr">
                      <a:solidFill>
                        <a:srgbClr val="A2A5A4"/>
                      </a:solidFill>
                      <a:prstDash val="solid"/>
                      <a:round/>
                      <a:headEnd type="none" w="med" len="med"/>
                      <a:tailEnd type="none" w="med" len="med"/>
                    </a:lnT>
                    <a:lnB w="12700" cap="flat" cmpd="sng" algn="ctr">
                      <a:solidFill>
                        <a:srgbClr val="A2A5A4"/>
                      </a:solidFill>
                      <a:prstDash val="solid"/>
                      <a:round/>
                      <a:headEnd type="none" w="med" len="med"/>
                      <a:tailEnd type="none" w="med" len="med"/>
                    </a:lnB>
                    <a:lnTlToBr>
                      <a:noFill/>
                    </a:lnTlToBr>
                    <a:lnBlToTr>
                      <a:noFill/>
                    </a:lnBlToTr>
                    <a:noFill/>
                  </a:tcPr>
                </a:tc>
              </a:tr>
              <a:tr h="402132">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dirty="0" smtClean="0">
                          <a:ln>
                            <a:noFill/>
                          </a:ln>
                          <a:solidFill>
                            <a:schemeClr val="accent1"/>
                          </a:solidFill>
                          <a:effectLst/>
                          <a:latin typeface="Helvetica" pitchFamily="-106" charset="0"/>
                          <a:ea typeface="ヒラギノ角ゴ ProN W3" pitchFamily="-106" charset="-128"/>
                          <a:sym typeface="Helvetica" pitchFamily="-106" charset="0"/>
                        </a:rPr>
                        <a:t>#63</a:t>
                      </a:r>
                      <a:endParaRPr kumimoji="0" lang="en-US" sz="1800" b="1" i="0" u="none" strike="noStrike" cap="none" normalizeH="0" baseline="0" dirty="0">
                        <a:ln>
                          <a:noFill/>
                        </a:ln>
                        <a:solidFill>
                          <a:schemeClr val="accent1"/>
                        </a:solidFill>
                        <a:effectLst/>
                        <a:latin typeface="Helvetica" pitchFamily="-106" charset="0"/>
                        <a:ea typeface="ヒラギノ角ゴ ProN W3" pitchFamily="-106" charset="-128"/>
                        <a:sym typeface="Helvetica" pitchFamily="-106" charset="0"/>
                      </a:endParaRPr>
                    </a:p>
                  </a:txBody>
                  <a:tcPr marL="50800" marR="50800" marT="50800" marB="50800" horzOverflow="overflow">
                    <a:lnL w="38100" cap="flat" cmpd="sng" algn="ctr">
                      <a:solidFill>
                        <a:srgbClr val="006699"/>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38100" cap="flat" cmpd="sng" algn="ctr">
                      <a:solidFill>
                        <a:srgbClr val="0066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dirty="0" smtClean="0">
                          <a:ln>
                            <a:noFill/>
                          </a:ln>
                          <a:solidFill>
                            <a:schemeClr val="accent1"/>
                          </a:solidFill>
                          <a:effectLst/>
                          <a:latin typeface="Helvetica" pitchFamily="-106" charset="0"/>
                          <a:ea typeface="ヒラギノ角ゴ ProN W3" pitchFamily="-106" charset="-128"/>
                          <a:sym typeface="Helvetica" pitchFamily="-106" charset="0"/>
                        </a:rPr>
                        <a:t>Sep</a:t>
                      </a:r>
                      <a:endParaRPr kumimoji="0" lang="en-US" sz="1800" b="1" i="0" u="none" strike="noStrike" cap="none" normalizeH="0" baseline="0" dirty="0">
                        <a:ln>
                          <a:noFill/>
                        </a:ln>
                        <a:solidFill>
                          <a:schemeClr val="accent1"/>
                        </a:solidFill>
                        <a:effectLst/>
                        <a:latin typeface="Helvetica" pitchFamily="-106" charset="0"/>
                        <a:ea typeface="ヒラギノ角ゴ ProN W3" pitchFamily="-106" charset="-128"/>
                        <a:sym typeface="Helvetica" pitchFamily="-106" charset="0"/>
                      </a:endParaRP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38100" cap="flat" cmpd="sng" algn="ctr">
                      <a:solidFill>
                        <a:srgbClr val="0066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dirty="0" smtClean="0">
                          <a:ln>
                            <a:noFill/>
                          </a:ln>
                          <a:solidFill>
                            <a:schemeClr val="accent1"/>
                          </a:solidFill>
                          <a:effectLst/>
                          <a:latin typeface="Helvetica" pitchFamily="-106" charset="0"/>
                          <a:ea typeface="ヒラギノ角ゴ ProN W3" pitchFamily="-106" charset="-128"/>
                          <a:sym typeface="Helvetica" pitchFamily="-106" charset="0"/>
                        </a:rPr>
                        <a:t>2009</a:t>
                      </a:r>
                      <a:endParaRPr kumimoji="0" lang="en-US" sz="1800" b="1" i="0" u="none" strike="noStrike" cap="none" normalizeH="0" baseline="0" dirty="0">
                        <a:ln>
                          <a:noFill/>
                        </a:ln>
                        <a:solidFill>
                          <a:schemeClr val="accent1"/>
                        </a:solidFill>
                        <a:effectLst/>
                        <a:latin typeface="Helvetica" pitchFamily="-106" charset="0"/>
                        <a:ea typeface="ヒラギノ角ゴ ProN W3" pitchFamily="-106" charset="-128"/>
                        <a:sym typeface="Helvetica" pitchFamily="-106" charset="0"/>
                      </a:endParaRP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38100" cap="flat" cmpd="sng" algn="ctr">
                      <a:solidFill>
                        <a:srgbClr val="0066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FFFFFF"/>
                        </a:buClr>
                        <a:buSzPct val="100000"/>
                        <a:buFont typeface="Wingdings" pitchFamily="-106" charset="2"/>
                        <a:buNone/>
                        <a:tabLst/>
                      </a:pPr>
                      <a:r>
                        <a:rPr kumimoji="0" lang="en-US" sz="1800" b="1" i="0" u="none" strike="noStrike" cap="none" normalizeH="0" baseline="0" dirty="0" smtClean="0">
                          <a:ln>
                            <a:noFill/>
                          </a:ln>
                          <a:solidFill>
                            <a:schemeClr val="accent1"/>
                          </a:solidFill>
                          <a:effectLst/>
                          <a:latin typeface="Helvetica" pitchFamily="-106" charset="0"/>
                          <a:ea typeface="ヒラギノ角ゴ ProN W3" pitchFamily="-106" charset="-128"/>
                          <a:sym typeface="Helvetica" pitchFamily="-106" charset="0"/>
                        </a:rPr>
                        <a:t>Korea</a:t>
                      </a:r>
                      <a:endParaRPr kumimoji="0" lang="en-US" sz="1800" b="1" i="0" u="none" strike="noStrike" cap="none" normalizeH="0" baseline="0" dirty="0">
                        <a:ln>
                          <a:noFill/>
                        </a:ln>
                        <a:solidFill>
                          <a:schemeClr val="accent1"/>
                        </a:solidFill>
                        <a:effectLst/>
                        <a:latin typeface="Helvetica" pitchFamily="-106" charset="0"/>
                        <a:ea typeface="ヒラギノ角ゴ ProN W3" pitchFamily="-106" charset="-128"/>
                        <a:sym typeface="Helvetica" pitchFamily="-106" charset="0"/>
                      </a:endParaRPr>
                    </a:p>
                  </a:txBody>
                  <a:tcPr marL="50800" marR="50800" marT="50800" marB="50800" horzOverflow="overflow">
                    <a:lnL w="12700" cap="flat" cmpd="sng" algn="ctr">
                      <a:solidFill>
                        <a:srgbClr val="A2A5A4"/>
                      </a:solidFill>
                      <a:prstDash val="solid"/>
                      <a:round/>
                      <a:headEnd type="none" w="med" len="med"/>
                      <a:tailEnd type="none" w="med" len="med"/>
                    </a:lnL>
                    <a:lnR w="12700" cap="flat" cmpd="sng" algn="ctr">
                      <a:solidFill>
                        <a:srgbClr val="A2A5A4"/>
                      </a:solidFill>
                      <a:prstDash val="solid"/>
                      <a:round/>
                      <a:headEnd type="none" w="med" len="med"/>
                      <a:tailEnd type="none" w="med" len="med"/>
                    </a:lnR>
                    <a:lnT w="12700" cap="flat" cmpd="sng" algn="ctr">
                      <a:solidFill>
                        <a:srgbClr val="A2A5A4"/>
                      </a:solidFill>
                      <a:prstDash val="solid"/>
                      <a:round/>
                      <a:headEnd type="none" w="med" len="med"/>
                      <a:tailEnd type="none" w="med" len="med"/>
                    </a:lnT>
                    <a:lnB w="38100" cap="flat" cmpd="sng" algn="ctr">
                      <a:solidFill>
                        <a:srgbClr val="0066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0"/>
                        </a:spcAft>
                        <a:buClr>
                          <a:srgbClr val="FFFFFF"/>
                        </a:buClr>
                        <a:buSzPct val="100000"/>
                        <a:buFont typeface="Wingdings" pitchFamily="-106" charset="2"/>
                        <a:buNone/>
                        <a:tabLst>
                          <a:tab pos="558800" algn="l"/>
                        </a:tabLst>
                      </a:pPr>
                      <a:r>
                        <a:rPr kumimoji="0" lang="en-US" sz="1800" b="1" i="0" u="none" strike="noStrike" cap="none" normalizeH="0" baseline="0" dirty="0" smtClean="0">
                          <a:ln>
                            <a:noFill/>
                          </a:ln>
                          <a:solidFill>
                            <a:schemeClr val="accent1"/>
                          </a:solidFill>
                          <a:effectLst/>
                          <a:latin typeface="Arial" pitchFamily="-106" charset="0"/>
                          <a:ea typeface="ヒラギノ角ゴ ProN W3" pitchFamily="-106" charset="-128"/>
                          <a:cs typeface="ヒラギノ角ゴ ProN W3" pitchFamily="-106" charset="-128"/>
                          <a:sym typeface="Arial" pitchFamily="-106" charset="0"/>
                        </a:rPr>
                        <a:t>257</a:t>
                      </a:r>
                    </a:p>
                  </a:txBody>
                  <a:tcPr marL="50800" marR="50800" marT="50800" marB="50800" horzOverflow="overflow">
                    <a:lnL w="12700" cap="flat" cmpd="sng" algn="ctr">
                      <a:solidFill>
                        <a:srgbClr val="A2A5A4"/>
                      </a:solidFill>
                      <a:prstDash val="solid"/>
                      <a:round/>
                      <a:headEnd type="none" w="med" len="med"/>
                      <a:tailEnd type="none" w="med" len="med"/>
                    </a:lnL>
                    <a:lnR w="38100" cap="flat" cmpd="sng" algn="ctr">
                      <a:solidFill>
                        <a:srgbClr val="006699"/>
                      </a:solidFill>
                      <a:prstDash val="solid"/>
                      <a:round/>
                      <a:headEnd type="none" w="med" len="med"/>
                      <a:tailEnd type="none" w="med" len="med"/>
                    </a:lnR>
                    <a:lnT w="12700" cap="flat" cmpd="sng" algn="ctr">
                      <a:solidFill>
                        <a:srgbClr val="A2A5A4"/>
                      </a:solidFill>
                      <a:prstDash val="solid"/>
                      <a:round/>
                      <a:headEnd type="none" w="med" len="med"/>
                      <a:tailEnd type="none" w="med" len="med"/>
                    </a:lnT>
                    <a:lnB w="38100" cap="flat" cmpd="sng" algn="ctr">
                      <a:solidFill>
                        <a:srgbClr val="006699"/>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ChangeArrowheads="1"/>
          </p:cNvSpPr>
          <p:nvPr/>
        </p:nvSpPr>
        <p:spPr bwMode="auto">
          <a:xfrm>
            <a:off x="0" y="0"/>
            <a:ext cx="9144000" cy="0"/>
          </a:xfrm>
          <a:prstGeom prst="rect">
            <a:avLst/>
          </a:prstGeom>
          <a:noFill/>
          <a:ln w="12700">
            <a:noFill/>
            <a:miter lim="800000"/>
            <a:headEnd type="none" w="sm" len="sm"/>
            <a:tailEnd type="none" w="sm" len="sm"/>
          </a:ln>
        </p:spPr>
        <p:txBody>
          <a:bodyPr wrap="none" anchor="ctr">
            <a:prstTxWarp prst="textNoShape">
              <a:avLst/>
            </a:prstTxWarp>
            <a:spAutoFit/>
          </a:bodyPr>
          <a:lstStyle/>
          <a:p>
            <a:endParaRPr lang="ja-JP">
              <a:cs typeface="ＭＳ Ｐゴシック" pitchFamily="-107" charset="-128"/>
            </a:endParaRPr>
          </a:p>
        </p:txBody>
      </p:sp>
      <p:graphicFrame>
        <p:nvGraphicFramePr>
          <p:cNvPr id="9218" name="Object 1"/>
          <p:cNvGraphicFramePr>
            <a:graphicFrameLocks noChangeAspect="1"/>
          </p:cNvGraphicFramePr>
          <p:nvPr/>
        </p:nvGraphicFramePr>
        <p:xfrm>
          <a:off x="228600" y="1354138"/>
          <a:ext cx="4538663" cy="2152650"/>
        </p:xfrm>
        <a:graphic>
          <a:graphicData uri="http://schemas.openxmlformats.org/presentationml/2006/ole">
            <p:oleObj spid="_x0000_s196610" name="Visio" r:id="rId3" imgW="6125766" imgH="2905363" progId="Visio.Drawing.11">
              <p:embed/>
            </p:oleObj>
          </a:graphicData>
        </a:graphic>
      </p:graphicFrame>
      <p:sp>
        <p:nvSpPr>
          <p:cNvPr id="9221" name="Rectangle 5"/>
          <p:cNvSpPr>
            <a:spLocks noChangeArrowheads="1"/>
          </p:cNvSpPr>
          <p:nvPr/>
        </p:nvSpPr>
        <p:spPr bwMode="auto">
          <a:xfrm>
            <a:off x="339725" y="3478213"/>
            <a:ext cx="4330700" cy="231775"/>
          </a:xfrm>
          <a:prstGeom prst="rect">
            <a:avLst/>
          </a:prstGeom>
          <a:noFill/>
          <a:ln w="9525">
            <a:noFill/>
            <a:miter lim="800000"/>
            <a:headEnd/>
            <a:tailEnd/>
          </a:ln>
        </p:spPr>
        <p:txBody>
          <a:bodyPr wrap="none">
            <a:prstTxWarp prst="textNoShape">
              <a:avLst/>
            </a:prstTxWarp>
            <a:spAutoFit/>
          </a:bodyPr>
          <a:lstStyle/>
          <a:p>
            <a:r>
              <a:rPr lang="en-US" altLang="ja-JP" sz="900" b="1">
                <a:cs typeface="Arial" pitchFamily="-107" charset="0"/>
              </a:rPr>
              <a:t>Adjacent Channel Coexistence with UTRA LCR-TDD (TD-SCDMA)</a:t>
            </a:r>
          </a:p>
        </p:txBody>
      </p:sp>
      <p:sp>
        <p:nvSpPr>
          <p:cNvPr id="9222" name="Rectangle 4"/>
          <p:cNvSpPr>
            <a:spLocks noChangeArrowheads="1"/>
          </p:cNvSpPr>
          <p:nvPr/>
        </p:nvSpPr>
        <p:spPr bwMode="auto">
          <a:xfrm>
            <a:off x="0" y="0"/>
            <a:ext cx="9144000" cy="0"/>
          </a:xfrm>
          <a:prstGeom prst="rect">
            <a:avLst/>
          </a:prstGeom>
          <a:noFill/>
          <a:ln w="12700">
            <a:noFill/>
            <a:miter lim="800000"/>
            <a:headEnd type="none" w="sm" len="sm"/>
            <a:tailEnd type="none" w="sm" len="sm"/>
          </a:ln>
        </p:spPr>
        <p:txBody>
          <a:bodyPr wrap="none" anchor="ctr">
            <a:prstTxWarp prst="textNoShape">
              <a:avLst/>
            </a:prstTxWarp>
            <a:spAutoFit/>
          </a:bodyPr>
          <a:lstStyle/>
          <a:p>
            <a:endParaRPr lang="ja-JP">
              <a:cs typeface="ＭＳ Ｐゴシック" pitchFamily="-107" charset="-128"/>
            </a:endParaRPr>
          </a:p>
        </p:txBody>
      </p:sp>
      <p:graphicFrame>
        <p:nvGraphicFramePr>
          <p:cNvPr id="9219" name="Object 3"/>
          <p:cNvGraphicFramePr>
            <a:graphicFrameLocks noChangeAspect="1"/>
          </p:cNvGraphicFramePr>
          <p:nvPr/>
        </p:nvGraphicFramePr>
        <p:xfrm>
          <a:off x="4419600" y="2470150"/>
          <a:ext cx="4724400" cy="3244850"/>
        </p:xfrm>
        <a:graphic>
          <a:graphicData uri="http://schemas.openxmlformats.org/presentationml/2006/ole">
            <p:oleObj spid="_x0000_s196611" name="Visio" r:id="rId4" imgW="7017877" imgH="4812101" progId="Visio.Drawing.11">
              <p:embed/>
            </p:oleObj>
          </a:graphicData>
        </a:graphic>
      </p:graphicFrame>
      <p:sp>
        <p:nvSpPr>
          <p:cNvPr id="9223" name="TextBox 9"/>
          <p:cNvSpPr txBox="1">
            <a:spLocks noChangeArrowheads="1"/>
          </p:cNvSpPr>
          <p:nvPr/>
        </p:nvSpPr>
        <p:spPr bwMode="auto">
          <a:xfrm>
            <a:off x="5127625" y="5681663"/>
            <a:ext cx="3621088" cy="230187"/>
          </a:xfrm>
          <a:prstGeom prst="rect">
            <a:avLst/>
          </a:prstGeom>
          <a:noFill/>
          <a:ln w="9525">
            <a:noFill/>
            <a:miter lim="800000"/>
            <a:headEnd/>
            <a:tailEnd/>
          </a:ln>
        </p:spPr>
        <p:txBody>
          <a:bodyPr wrap="none">
            <a:prstTxWarp prst="textNoShape">
              <a:avLst/>
            </a:prstTxWarp>
            <a:spAutoFit/>
          </a:bodyPr>
          <a:lstStyle/>
          <a:p>
            <a:pPr marL="0" lvl="4"/>
            <a:r>
              <a:rPr lang="en-US" altLang="ko-KR" sz="900" b="1">
                <a:ea typeface="Batang" pitchFamily="18" charset="-127"/>
                <a:cs typeface="Arial" pitchFamily="-107" charset="0"/>
              </a:rPr>
              <a:t>Adjacent Channel Coexistence with E-UTRA (TD-LTE)</a:t>
            </a:r>
            <a:endParaRPr lang="en-US" altLang="ko-KR" sz="1200">
              <a:ea typeface="Batang" pitchFamily="18" charset="-127"/>
              <a:cs typeface="Arial" pitchFamily="-107" charset="0"/>
            </a:endParaRPr>
          </a:p>
        </p:txBody>
      </p:sp>
      <p:sp>
        <p:nvSpPr>
          <p:cNvPr id="11" name="Rectangle 10"/>
          <p:cNvSpPr/>
          <p:nvPr/>
        </p:nvSpPr>
        <p:spPr>
          <a:xfrm>
            <a:off x="152400" y="4419600"/>
            <a:ext cx="4267200" cy="1384300"/>
          </a:xfrm>
          <a:prstGeom prst="rect">
            <a:avLst/>
          </a:prstGeom>
          <a:gradFill>
            <a:gsLst>
              <a:gs pos="0">
                <a:srgbClr val="92D050"/>
              </a:gs>
              <a:gs pos="50000">
                <a:schemeClr val="accent1">
                  <a:tint val="44500"/>
                  <a:satMod val="160000"/>
                </a:schemeClr>
              </a:gs>
              <a:gs pos="100000">
                <a:schemeClr val="accent1">
                  <a:tint val="23500"/>
                  <a:satMod val="160000"/>
                </a:schemeClr>
              </a:gs>
            </a:gsLst>
            <a:lin ang="5400000" scaled="0"/>
          </a:gradFill>
        </p:spPr>
        <p:txBody>
          <a:bodyPr>
            <a:spAutoFit/>
          </a:bodyPr>
          <a:lstStyle/>
          <a:p>
            <a:pPr algn="l">
              <a:defRPr/>
            </a:pPr>
            <a:r>
              <a:rPr lang="en-US" b="1" dirty="0">
                <a:latin typeface="Verdana" pitchFamily="34" charset="0"/>
                <a:cs typeface="Arial" pitchFamily="34" charset="0"/>
              </a:rPr>
              <a:t>802.16m supports interworking functionality to allow efficient handover to other radio access technologies including 802.11, GSM/EDGE, UTRA (FDD and TDD), E-UTRA (FDD and TDD), and CDMA200</a:t>
            </a:r>
          </a:p>
        </p:txBody>
      </p:sp>
      <p:sp>
        <p:nvSpPr>
          <p:cNvPr id="10" name="Rectangle 5"/>
          <p:cNvSpPr>
            <a:spLocks noChangeArrowheads="1"/>
          </p:cNvSpPr>
          <p:nvPr/>
        </p:nvSpPr>
        <p:spPr bwMode="auto">
          <a:xfrm>
            <a:off x="190500" y="-93663"/>
            <a:ext cx="8763000" cy="1239838"/>
          </a:xfrm>
          <a:prstGeom prst="rect">
            <a:avLst/>
          </a:prstGeom>
          <a:noFill/>
          <a:ln w="9525">
            <a:noFill/>
            <a:miter lim="800000"/>
            <a:headEnd/>
            <a:tailEnd/>
          </a:ln>
          <a:effectLst/>
        </p:spPr>
        <p:txBody>
          <a:bodyPr lIns="92063" tIns="46032" rIns="92063" bIns="46032" anchor="ctr">
            <a:prstTxWarp prst="textNoShape">
              <a:avLst/>
            </a:prstTxWarp>
          </a:bodyPr>
          <a:lstStyle/>
          <a:p>
            <a:pPr algn="l" eaLnBrk="1" hangingPunct="1"/>
            <a:endParaRPr kumimoji="1" lang="en-US" altLang="ja-JP" sz="2400" b="1" dirty="0">
              <a:solidFill>
                <a:srgbClr val="FF5C00"/>
              </a:solidFill>
              <a:effectLst>
                <a:outerShdw blurRad="38100" dist="38100" dir="2700000" algn="tl">
                  <a:srgbClr val="DDDDDD"/>
                </a:outerShdw>
              </a:effectLst>
              <a:cs typeface="ＭＳ Ｐゴシック" pitchFamily="-107" charset="-128"/>
            </a:endParaRPr>
          </a:p>
        </p:txBody>
      </p:sp>
      <p:sp>
        <p:nvSpPr>
          <p:cNvPr id="9228" name="Footer Placeholder 4"/>
          <p:cNvSpPr txBox="1">
            <a:spLocks/>
          </p:cNvSpPr>
          <p:nvPr/>
        </p:nvSpPr>
        <p:spPr bwMode="auto">
          <a:xfrm>
            <a:off x="101600" y="6638925"/>
            <a:ext cx="3703638" cy="193675"/>
          </a:xfrm>
          <a:prstGeom prst="rect">
            <a:avLst/>
          </a:prstGeom>
          <a:noFill/>
          <a:ln w="9525">
            <a:noFill/>
            <a:miter lim="800000"/>
            <a:headEnd/>
            <a:tailEnd/>
          </a:ln>
        </p:spPr>
        <p:txBody>
          <a:bodyPr lIns="0" tIns="0" rIns="0" bIns="0">
            <a:prstTxWarp prst="textNoShape">
              <a:avLst/>
            </a:prstTxWarp>
          </a:bodyPr>
          <a:lstStyle/>
          <a:p>
            <a:pPr algn="l"/>
            <a:endParaRPr lang="en-US" altLang="ko-KR" sz="1000" dirty="0">
              <a:ea typeface="굴림" pitchFamily="-107" charset="-127"/>
              <a:cs typeface="굴림" pitchFamily="-107" charset="-127"/>
            </a:endParaRPr>
          </a:p>
        </p:txBody>
      </p:sp>
      <p:sp>
        <p:nvSpPr>
          <p:cNvPr id="13" name="Title 12"/>
          <p:cNvSpPr>
            <a:spLocks noGrp="1"/>
          </p:cNvSpPr>
          <p:nvPr>
            <p:ph type="title"/>
          </p:nvPr>
        </p:nvSpPr>
        <p:spPr/>
        <p:txBody>
          <a:bodyPr/>
          <a:lstStyle/>
          <a:p>
            <a:r>
              <a:rPr lang="en-US" dirty="0" smtClean="0"/>
              <a:t>Multi-RAT Operation and Handover</a:t>
            </a:r>
            <a:br>
              <a:rPr lang="en-US" dirty="0" smtClean="0"/>
            </a:br>
            <a:endParaRPr lang="en-US"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0" y="0"/>
            <a:ext cx="9144000" cy="0"/>
          </a:xfrm>
          <a:prstGeom prst="rect">
            <a:avLst/>
          </a:prstGeom>
          <a:noFill/>
          <a:ln w="12700">
            <a:noFill/>
            <a:miter lim="800000"/>
            <a:headEnd type="none" w="sm" len="sm"/>
            <a:tailEnd type="none" w="sm" len="sm"/>
          </a:ln>
        </p:spPr>
        <p:txBody>
          <a:bodyPr wrap="none" anchor="ctr">
            <a:prstTxWarp prst="textNoShape">
              <a:avLst/>
            </a:prstTxWarp>
            <a:spAutoFit/>
          </a:bodyPr>
          <a:lstStyle/>
          <a:p>
            <a:endParaRPr lang="ja-JP">
              <a:cs typeface="ＭＳ Ｐゴシック" pitchFamily="-107" charset="-128"/>
            </a:endParaRPr>
          </a:p>
        </p:txBody>
      </p:sp>
      <p:graphicFrame>
        <p:nvGraphicFramePr>
          <p:cNvPr id="10242" name="Object 1"/>
          <p:cNvGraphicFramePr>
            <a:graphicFrameLocks noChangeAspect="1"/>
          </p:cNvGraphicFramePr>
          <p:nvPr/>
        </p:nvGraphicFramePr>
        <p:xfrm>
          <a:off x="701675" y="762000"/>
          <a:ext cx="7740650" cy="3429000"/>
        </p:xfrm>
        <a:graphic>
          <a:graphicData uri="http://schemas.openxmlformats.org/presentationml/2006/ole">
            <p:oleObj spid="_x0000_s197634" name="Visio" r:id="rId3" imgW="7190613" imgH="3285363" progId="Visio.Drawing.11">
              <p:embed/>
            </p:oleObj>
          </a:graphicData>
        </a:graphic>
      </p:graphicFrame>
      <p:sp>
        <p:nvSpPr>
          <p:cNvPr id="10244" name="Rectangle 3"/>
          <p:cNvSpPr>
            <a:spLocks noChangeArrowheads="1"/>
          </p:cNvSpPr>
          <p:nvPr/>
        </p:nvSpPr>
        <p:spPr bwMode="auto">
          <a:xfrm>
            <a:off x="1084263" y="3990975"/>
            <a:ext cx="6975475" cy="261938"/>
          </a:xfrm>
          <a:prstGeom prst="rect">
            <a:avLst/>
          </a:prstGeom>
          <a:noFill/>
          <a:ln w="12700">
            <a:noFill/>
            <a:miter lim="800000"/>
            <a:headEnd type="none" w="sm" len="sm"/>
            <a:tailEnd type="none" w="sm" len="sm"/>
          </a:ln>
        </p:spPr>
        <p:txBody>
          <a:bodyPr wrap="none" anchor="ctr">
            <a:prstTxWarp prst="textNoShape">
              <a:avLst/>
            </a:prstTxWarp>
            <a:spAutoFit/>
          </a:bodyPr>
          <a:lstStyle/>
          <a:p>
            <a:r>
              <a:rPr lang="en-US" altLang="ja-JP" sz="1100" b="1">
                <a:ea typeface="Times New Roman" pitchFamily="-107" charset="0"/>
                <a:cs typeface="Arial" pitchFamily="-107" charset="0"/>
              </a:rPr>
              <a:t>Multi-Radio Device with Co-Located 802.16m MS, 802.11 STA, and 802.15.1 device</a:t>
            </a:r>
            <a:endParaRPr lang="en-US" altLang="ja-JP" sz="2000" b="1">
              <a:ea typeface="Times New Roman" pitchFamily="-107" charset="0"/>
              <a:cs typeface="Arial" pitchFamily="-107" charset="0"/>
            </a:endParaRPr>
          </a:p>
        </p:txBody>
      </p:sp>
      <p:sp>
        <p:nvSpPr>
          <p:cNvPr id="7" name="Rectangle 6"/>
          <p:cNvSpPr/>
          <p:nvPr/>
        </p:nvSpPr>
        <p:spPr>
          <a:xfrm>
            <a:off x="385763" y="4441825"/>
            <a:ext cx="8372475" cy="1816100"/>
          </a:xfrm>
          <a:prstGeom prst="rect">
            <a:avLst/>
          </a:prstGeom>
          <a:gradFill>
            <a:gsLst>
              <a:gs pos="0">
                <a:schemeClr val="accent6">
                  <a:lumMod val="40000"/>
                  <a:lumOff val="60000"/>
                </a:schemeClr>
              </a:gs>
              <a:gs pos="50000">
                <a:schemeClr val="accent1">
                  <a:tint val="44500"/>
                  <a:satMod val="160000"/>
                </a:schemeClr>
              </a:gs>
              <a:gs pos="100000">
                <a:schemeClr val="accent1">
                  <a:tint val="23500"/>
                  <a:satMod val="160000"/>
                </a:schemeClr>
              </a:gs>
            </a:gsLst>
            <a:lin ang="5400000" scaled="0"/>
          </a:gradFill>
        </p:spPr>
        <p:txBody>
          <a:bodyPr>
            <a:spAutoFit/>
          </a:bodyPr>
          <a:lstStyle/>
          <a:p>
            <a:pPr algn="l">
              <a:defRPr/>
            </a:pPr>
            <a:r>
              <a:rPr lang="en-US" altLang="ja-JP" b="1" dirty="0">
                <a:latin typeface="Verdana" pitchFamily="34" charset="0"/>
                <a:cs typeface="Arial" charset="0"/>
              </a:rPr>
              <a:t>802.16m provides protocols for the multi-radio coexistence functional blocks of MS and BS to communicate with each other via air interface.</a:t>
            </a:r>
          </a:p>
          <a:p>
            <a:pPr algn="l">
              <a:defRPr/>
            </a:pPr>
            <a:r>
              <a:rPr lang="en-US" altLang="ja-JP" b="1" dirty="0">
                <a:latin typeface="Verdana" pitchFamily="34" charset="0"/>
                <a:cs typeface="Arial" charset="0"/>
              </a:rPr>
              <a:t>MS generates management messages to report its co-located radio activities to BS, and BS generates management messages to respond with the corresponding actions to support multi-radio coexistence operation.</a:t>
            </a:r>
          </a:p>
          <a:p>
            <a:pPr algn="l">
              <a:defRPr/>
            </a:pPr>
            <a:r>
              <a:rPr lang="en-US" altLang="ja-JP" b="1" dirty="0">
                <a:latin typeface="Verdana" pitchFamily="34" charset="0"/>
                <a:cs typeface="Arial" charset="0"/>
              </a:rPr>
              <a:t>The multi-radio coexistence functional block at BS communicates with the scheduler functional block to operate properly according to the reported co-located coexistence activities.</a:t>
            </a:r>
          </a:p>
        </p:txBody>
      </p:sp>
      <p:sp>
        <p:nvSpPr>
          <p:cNvPr id="8" name="Rectangle 5"/>
          <p:cNvSpPr>
            <a:spLocks noChangeArrowheads="1"/>
          </p:cNvSpPr>
          <p:nvPr/>
        </p:nvSpPr>
        <p:spPr bwMode="auto">
          <a:xfrm>
            <a:off x="190500" y="-93663"/>
            <a:ext cx="8763000" cy="1239838"/>
          </a:xfrm>
          <a:prstGeom prst="rect">
            <a:avLst/>
          </a:prstGeom>
          <a:noFill/>
          <a:ln w="9525">
            <a:noFill/>
            <a:miter lim="800000"/>
            <a:headEnd/>
            <a:tailEnd/>
          </a:ln>
          <a:effectLst/>
        </p:spPr>
        <p:txBody>
          <a:bodyPr lIns="92063" tIns="46032" rIns="92063" bIns="46032" anchor="ctr">
            <a:prstTxWarp prst="textNoShape">
              <a:avLst/>
            </a:prstTxWarp>
          </a:bodyPr>
          <a:lstStyle/>
          <a:p>
            <a:pPr algn="l" eaLnBrk="1" hangingPunct="1"/>
            <a:endParaRPr kumimoji="1" lang="en-US" altLang="ja-JP" sz="2400" b="1" dirty="0">
              <a:solidFill>
                <a:srgbClr val="FF5C00"/>
              </a:solidFill>
              <a:effectLst>
                <a:outerShdw blurRad="38100" dist="38100" dir="2700000" algn="tl">
                  <a:srgbClr val="DDDDDD"/>
                </a:outerShdw>
              </a:effectLst>
              <a:cs typeface="ＭＳ Ｐゴシック" pitchFamily="-107" charset="-128"/>
            </a:endParaRPr>
          </a:p>
        </p:txBody>
      </p:sp>
      <p:sp>
        <p:nvSpPr>
          <p:cNvPr id="10249" name="Footer Placeholder 4"/>
          <p:cNvSpPr txBox="1">
            <a:spLocks/>
          </p:cNvSpPr>
          <p:nvPr/>
        </p:nvSpPr>
        <p:spPr bwMode="auto">
          <a:xfrm>
            <a:off x="101600" y="6638925"/>
            <a:ext cx="3703638" cy="193675"/>
          </a:xfrm>
          <a:prstGeom prst="rect">
            <a:avLst/>
          </a:prstGeom>
          <a:noFill/>
          <a:ln w="9525">
            <a:noFill/>
            <a:miter lim="800000"/>
            <a:headEnd/>
            <a:tailEnd/>
          </a:ln>
        </p:spPr>
        <p:txBody>
          <a:bodyPr lIns="0" tIns="0" rIns="0" bIns="0">
            <a:prstTxWarp prst="textNoShape">
              <a:avLst/>
            </a:prstTxWarp>
          </a:bodyPr>
          <a:lstStyle/>
          <a:p>
            <a:pPr algn="l"/>
            <a:endParaRPr lang="en-US" altLang="ko-KR" sz="1000" dirty="0">
              <a:ea typeface="굴림" pitchFamily="-107" charset="-127"/>
              <a:cs typeface="굴림" pitchFamily="-107" charset="-127"/>
            </a:endParaRPr>
          </a:p>
        </p:txBody>
      </p:sp>
      <p:sp>
        <p:nvSpPr>
          <p:cNvPr id="10" name="Title 9"/>
          <p:cNvSpPr>
            <a:spLocks noGrp="1"/>
          </p:cNvSpPr>
          <p:nvPr>
            <p:ph type="title"/>
          </p:nvPr>
        </p:nvSpPr>
        <p:spPr/>
        <p:txBody>
          <a:bodyPr/>
          <a:lstStyle/>
          <a:p>
            <a:r>
              <a:rPr lang="en-US" dirty="0" smtClean="0"/>
              <a:t>Multi-Radio Coexistence Support</a:t>
            </a:r>
            <a:br>
              <a:rPr lang="en-US" dirty="0" smtClean="0"/>
            </a:br>
            <a:endParaRPr lang="en-US"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1"/>
          <p:cNvGraphicFramePr>
            <a:graphicFrameLocks noChangeAspect="1"/>
          </p:cNvGraphicFramePr>
          <p:nvPr/>
        </p:nvGraphicFramePr>
        <p:xfrm>
          <a:off x="4537075" y="1012825"/>
          <a:ext cx="4338638" cy="3071813"/>
        </p:xfrm>
        <a:graphic>
          <a:graphicData uri="http://schemas.openxmlformats.org/presentationml/2006/ole">
            <p:oleObj spid="_x0000_s198658" name="Visio" r:id="rId3" imgW="7364206" imgH="5160216" progId="Visio.Drawing.11">
              <p:embed/>
            </p:oleObj>
          </a:graphicData>
        </a:graphic>
      </p:graphicFrame>
      <p:graphicFrame>
        <p:nvGraphicFramePr>
          <p:cNvPr id="11267" name="Object 2"/>
          <p:cNvGraphicFramePr>
            <a:graphicFrameLocks noChangeAspect="1"/>
          </p:cNvGraphicFramePr>
          <p:nvPr/>
        </p:nvGraphicFramePr>
        <p:xfrm>
          <a:off x="1987550" y="3984625"/>
          <a:ext cx="5299075" cy="1781175"/>
        </p:xfrm>
        <a:graphic>
          <a:graphicData uri="http://schemas.openxmlformats.org/presentationml/2006/ole">
            <p:oleObj spid="_x0000_s198659" name="Visio" r:id="rId4" imgW="7317486" imgH="2496312" progId="Visio.Drawing.11">
              <p:embed/>
            </p:oleObj>
          </a:graphicData>
        </a:graphic>
      </p:graphicFrame>
      <p:graphicFrame>
        <p:nvGraphicFramePr>
          <p:cNvPr id="11268" name="Object 3"/>
          <p:cNvGraphicFramePr>
            <a:graphicFrameLocks noChangeAspect="1"/>
          </p:cNvGraphicFramePr>
          <p:nvPr/>
        </p:nvGraphicFramePr>
        <p:xfrm>
          <a:off x="293688" y="1090613"/>
          <a:ext cx="3994150" cy="2686050"/>
        </p:xfrm>
        <a:graphic>
          <a:graphicData uri="http://schemas.openxmlformats.org/presentationml/2006/ole">
            <p:oleObj spid="_x0000_s198660" name="Visio" r:id="rId5" imgW="6482334" imgH="4358259" progId="Visio.Drawing.11">
              <p:embed/>
            </p:oleObj>
          </a:graphicData>
        </a:graphic>
      </p:graphicFrame>
      <p:sp>
        <p:nvSpPr>
          <p:cNvPr id="7" name="TextBox 6"/>
          <p:cNvSpPr txBox="1"/>
          <p:nvPr/>
        </p:nvSpPr>
        <p:spPr>
          <a:xfrm>
            <a:off x="365125" y="5845175"/>
            <a:ext cx="8413750" cy="307975"/>
          </a:xfrm>
          <a:prstGeom prst="rect">
            <a:avLst/>
          </a:prstGeom>
          <a:gradFill>
            <a:gsLst>
              <a:gs pos="0">
                <a:srgbClr val="92D050"/>
              </a:gs>
              <a:gs pos="50000">
                <a:schemeClr val="accent1">
                  <a:tint val="44500"/>
                  <a:satMod val="160000"/>
                </a:schemeClr>
              </a:gs>
              <a:gs pos="100000">
                <a:schemeClr val="accent1">
                  <a:tint val="23500"/>
                  <a:satMod val="160000"/>
                </a:schemeClr>
              </a:gs>
            </a:gsLst>
            <a:lin ang="5400000" scaled="0"/>
          </a:gradFill>
        </p:spPr>
        <p:txBody>
          <a:bodyPr wrap="none">
            <a:spAutoFit/>
          </a:bodyPr>
          <a:lstStyle/>
          <a:p>
            <a:pPr>
              <a:defRPr/>
            </a:pPr>
            <a:r>
              <a:rPr lang="en-US" b="1" dirty="0">
                <a:latin typeface="Verdana" pitchFamily="34" charset="0"/>
                <a:cs typeface="Arial" pitchFamily="34" charset="0"/>
              </a:rPr>
              <a:t>eMBS can be multiplexed with unicast services or deployed on a dedicated carrier</a:t>
            </a:r>
          </a:p>
        </p:txBody>
      </p:sp>
      <p:sp>
        <p:nvSpPr>
          <p:cNvPr id="8" name="Rectangle 5"/>
          <p:cNvSpPr>
            <a:spLocks noChangeArrowheads="1"/>
          </p:cNvSpPr>
          <p:nvPr/>
        </p:nvSpPr>
        <p:spPr bwMode="auto">
          <a:xfrm>
            <a:off x="190500" y="-93663"/>
            <a:ext cx="8763000" cy="1239838"/>
          </a:xfrm>
          <a:prstGeom prst="rect">
            <a:avLst/>
          </a:prstGeom>
          <a:noFill/>
          <a:ln w="9525">
            <a:noFill/>
            <a:miter lim="800000"/>
            <a:headEnd/>
            <a:tailEnd/>
          </a:ln>
          <a:effectLst/>
        </p:spPr>
        <p:txBody>
          <a:bodyPr lIns="92063" tIns="46032" rIns="92063" bIns="46032" anchor="ctr">
            <a:prstTxWarp prst="textNoShape">
              <a:avLst/>
            </a:prstTxWarp>
          </a:bodyPr>
          <a:lstStyle/>
          <a:p>
            <a:pPr algn="l" eaLnBrk="1" hangingPunct="1"/>
            <a:endParaRPr kumimoji="1" lang="en-US" altLang="ja-JP" sz="2400" b="1" dirty="0">
              <a:solidFill>
                <a:srgbClr val="FF5C00"/>
              </a:solidFill>
              <a:effectLst>
                <a:outerShdw blurRad="38100" dist="38100" dir="2700000" algn="tl">
                  <a:srgbClr val="DDDDDD"/>
                </a:outerShdw>
              </a:effectLst>
              <a:cs typeface="ＭＳ Ｐゴシック" pitchFamily="-107" charset="-128"/>
            </a:endParaRPr>
          </a:p>
        </p:txBody>
      </p:sp>
      <p:sp>
        <p:nvSpPr>
          <p:cNvPr id="11273" name="Footer Placeholder 4"/>
          <p:cNvSpPr txBox="1">
            <a:spLocks/>
          </p:cNvSpPr>
          <p:nvPr/>
        </p:nvSpPr>
        <p:spPr bwMode="auto">
          <a:xfrm>
            <a:off x="101600" y="6638925"/>
            <a:ext cx="3703638" cy="193675"/>
          </a:xfrm>
          <a:prstGeom prst="rect">
            <a:avLst/>
          </a:prstGeom>
          <a:noFill/>
          <a:ln w="9525">
            <a:noFill/>
            <a:miter lim="800000"/>
            <a:headEnd/>
            <a:tailEnd/>
          </a:ln>
        </p:spPr>
        <p:txBody>
          <a:bodyPr lIns="0" tIns="0" rIns="0" bIns="0">
            <a:prstTxWarp prst="textNoShape">
              <a:avLst/>
            </a:prstTxWarp>
          </a:bodyPr>
          <a:lstStyle/>
          <a:p>
            <a:pPr algn="l"/>
            <a:endParaRPr lang="en-US" altLang="ko-KR" sz="1000" dirty="0">
              <a:ea typeface="굴림" pitchFamily="-107" charset="-127"/>
              <a:cs typeface="굴림" pitchFamily="-107" charset="-127"/>
            </a:endParaRPr>
          </a:p>
        </p:txBody>
      </p:sp>
      <p:sp>
        <p:nvSpPr>
          <p:cNvPr id="10" name="Title 9"/>
          <p:cNvSpPr>
            <a:spLocks noGrp="1"/>
          </p:cNvSpPr>
          <p:nvPr>
            <p:ph type="title"/>
          </p:nvPr>
        </p:nvSpPr>
        <p:spPr/>
        <p:txBody>
          <a:bodyPr/>
          <a:lstStyle/>
          <a:p>
            <a:r>
              <a:rPr lang="en-US" dirty="0">
                <a:latin typeface="Times New Roman"/>
                <a:ea typeface="Times New Roman"/>
                <a:cs typeface="Times New Roman"/>
              </a:rPr>
              <a:t>Enhanced Multicast and Broadcast Service</a:t>
            </a:r>
            <a:endParaRPr lang="en-US"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3983038" y="962025"/>
            <a:ext cx="4699000" cy="2266950"/>
          </a:xfrm>
          <a:prstGeom prst="rect">
            <a:avLst/>
          </a:prstGeom>
          <a:noFill/>
          <a:ln w="12700">
            <a:noFill/>
            <a:miter lim="800000"/>
            <a:headEnd type="none" w="sm" len="sm"/>
            <a:tailEnd type="none" w="sm" len="sm"/>
          </a:ln>
        </p:spPr>
      </p:pic>
      <p:pic>
        <p:nvPicPr>
          <p:cNvPr id="30723" name="Picture 3"/>
          <p:cNvPicPr>
            <a:picLocks noChangeAspect="1" noChangeArrowheads="1"/>
          </p:cNvPicPr>
          <p:nvPr/>
        </p:nvPicPr>
        <p:blipFill>
          <a:blip r:embed="rId3"/>
          <a:srcRect/>
          <a:stretch>
            <a:fillRect/>
          </a:stretch>
        </p:blipFill>
        <p:spPr bwMode="auto">
          <a:xfrm>
            <a:off x="423863" y="1095375"/>
            <a:ext cx="3533775" cy="2381250"/>
          </a:xfrm>
          <a:prstGeom prst="rect">
            <a:avLst/>
          </a:prstGeom>
          <a:noFill/>
          <a:ln w="12700">
            <a:noFill/>
            <a:miter lim="800000"/>
            <a:headEnd type="none" w="sm" len="sm"/>
            <a:tailEnd type="none" w="sm" len="sm"/>
          </a:ln>
        </p:spPr>
      </p:pic>
      <p:pic>
        <p:nvPicPr>
          <p:cNvPr id="30724" name="Picture 4"/>
          <p:cNvPicPr>
            <a:picLocks noChangeAspect="1" noChangeArrowheads="1"/>
          </p:cNvPicPr>
          <p:nvPr/>
        </p:nvPicPr>
        <p:blipFill>
          <a:blip r:embed="rId4"/>
          <a:srcRect/>
          <a:stretch>
            <a:fillRect/>
          </a:stretch>
        </p:blipFill>
        <p:spPr bwMode="auto">
          <a:xfrm>
            <a:off x="2176463" y="3609975"/>
            <a:ext cx="4449762" cy="2419350"/>
          </a:xfrm>
          <a:prstGeom prst="rect">
            <a:avLst/>
          </a:prstGeom>
          <a:noFill/>
          <a:ln w="12700">
            <a:noFill/>
            <a:miter lim="800000"/>
            <a:headEnd type="none" w="sm" len="sm"/>
            <a:tailEnd type="none" w="sm" len="sm"/>
          </a:ln>
        </p:spPr>
      </p:pic>
      <p:sp>
        <p:nvSpPr>
          <p:cNvPr id="6" name="Rectangle 5"/>
          <p:cNvSpPr/>
          <p:nvPr/>
        </p:nvSpPr>
        <p:spPr>
          <a:xfrm>
            <a:off x="2247900" y="6065838"/>
            <a:ext cx="4141788" cy="400050"/>
          </a:xfrm>
          <a:prstGeom prst="rect">
            <a:avLst/>
          </a:prstGeom>
          <a:gradFill>
            <a:gsLst>
              <a:gs pos="0">
                <a:schemeClr val="accent6">
                  <a:lumMod val="40000"/>
                  <a:lumOff val="60000"/>
                </a:schemeClr>
              </a:gs>
              <a:gs pos="50000">
                <a:schemeClr val="accent1">
                  <a:tint val="44500"/>
                  <a:satMod val="160000"/>
                </a:schemeClr>
              </a:gs>
              <a:gs pos="100000">
                <a:schemeClr val="accent1">
                  <a:tint val="23500"/>
                  <a:satMod val="160000"/>
                </a:schemeClr>
              </a:gs>
            </a:gsLst>
            <a:lin ang="5400000" scaled="0"/>
          </a:gradFill>
        </p:spPr>
        <p:txBody>
          <a:bodyPr>
            <a:prstTxWarp prst="textNoShape">
              <a:avLst/>
            </a:prstTxWarp>
            <a:spAutoFit/>
          </a:bodyPr>
          <a:lstStyle/>
          <a:p>
            <a:r>
              <a:rPr lang="en-US" altLang="ja-JP" sz="1000" b="1">
                <a:cs typeface="Arial" pitchFamily="-107" charset="0"/>
              </a:rPr>
              <a:t>More aggressive radio resource reuse by deploying RS in 802.16m network</a:t>
            </a:r>
            <a:endParaRPr lang="en-US" altLang="ja-JP" sz="1000">
              <a:cs typeface="Arial" pitchFamily="-107" charset="0"/>
            </a:endParaRPr>
          </a:p>
        </p:txBody>
      </p:sp>
      <p:sp>
        <p:nvSpPr>
          <p:cNvPr id="7" name="Rectangle 6"/>
          <p:cNvSpPr/>
          <p:nvPr/>
        </p:nvSpPr>
        <p:spPr>
          <a:xfrm>
            <a:off x="728663" y="3533775"/>
            <a:ext cx="2754312" cy="554038"/>
          </a:xfrm>
          <a:prstGeom prst="rect">
            <a:avLst/>
          </a:prstGeom>
          <a:gradFill>
            <a:gsLst>
              <a:gs pos="0">
                <a:schemeClr val="accent6">
                  <a:lumMod val="40000"/>
                  <a:lumOff val="60000"/>
                </a:schemeClr>
              </a:gs>
              <a:gs pos="50000">
                <a:schemeClr val="accent1">
                  <a:tint val="44500"/>
                  <a:satMod val="160000"/>
                </a:schemeClr>
              </a:gs>
              <a:gs pos="100000">
                <a:schemeClr val="accent1">
                  <a:tint val="23500"/>
                  <a:satMod val="160000"/>
                </a:schemeClr>
              </a:gs>
            </a:gsLst>
            <a:lin ang="5400000" scaled="0"/>
          </a:gradFill>
        </p:spPr>
        <p:txBody>
          <a:bodyPr>
            <a:prstTxWarp prst="textNoShape">
              <a:avLst/>
            </a:prstTxWarp>
            <a:spAutoFit/>
          </a:bodyPr>
          <a:lstStyle/>
          <a:p>
            <a:r>
              <a:rPr lang="en-US" altLang="ja-JP" sz="1000" b="1">
                <a:cs typeface="Arial" pitchFamily="-107" charset="0"/>
              </a:rPr>
              <a:t>Relays can enhance transmission rate for the MS located in shaded area or cell boundary</a:t>
            </a:r>
            <a:endParaRPr lang="en-US" altLang="ja-JP" sz="1000">
              <a:cs typeface="Arial" pitchFamily="-107" charset="0"/>
            </a:endParaRPr>
          </a:p>
        </p:txBody>
      </p:sp>
      <p:sp>
        <p:nvSpPr>
          <p:cNvPr id="8" name="Rectangle 7"/>
          <p:cNvSpPr/>
          <p:nvPr/>
        </p:nvSpPr>
        <p:spPr>
          <a:xfrm>
            <a:off x="5291138" y="3228975"/>
            <a:ext cx="2819400" cy="400050"/>
          </a:xfrm>
          <a:prstGeom prst="rect">
            <a:avLst/>
          </a:prstGeom>
          <a:gradFill>
            <a:gsLst>
              <a:gs pos="0">
                <a:schemeClr val="accent6">
                  <a:lumMod val="40000"/>
                  <a:lumOff val="60000"/>
                </a:schemeClr>
              </a:gs>
              <a:gs pos="50000">
                <a:schemeClr val="accent1">
                  <a:tint val="44500"/>
                  <a:satMod val="160000"/>
                </a:schemeClr>
              </a:gs>
              <a:gs pos="100000">
                <a:schemeClr val="accent1">
                  <a:tint val="23500"/>
                  <a:satMod val="160000"/>
                </a:schemeClr>
              </a:gs>
            </a:gsLst>
            <a:lin ang="5400000" scaled="0"/>
          </a:gradFill>
        </p:spPr>
        <p:txBody>
          <a:bodyPr>
            <a:prstTxWarp prst="textNoShape">
              <a:avLst/>
            </a:prstTxWarp>
            <a:spAutoFit/>
          </a:bodyPr>
          <a:lstStyle/>
          <a:p>
            <a:r>
              <a:rPr lang="en-US" altLang="ja-JP" sz="1000" b="1">
                <a:cs typeface="Arial" pitchFamily="-107" charset="0"/>
              </a:rPr>
              <a:t>Coverage extension by deploying RS in 802.16m network</a:t>
            </a:r>
            <a:endParaRPr lang="en-US" altLang="ja-JP" sz="1000">
              <a:cs typeface="Arial" pitchFamily="-107" charset="0"/>
            </a:endParaRPr>
          </a:p>
        </p:txBody>
      </p:sp>
      <p:sp>
        <p:nvSpPr>
          <p:cNvPr id="9" name="Rectangle 5"/>
          <p:cNvSpPr>
            <a:spLocks noChangeArrowheads="1"/>
          </p:cNvSpPr>
          <p:nvPr/>
        </p:nvSpPr>
        <p:spPr bwMode="auto">
          <a:xfrm>
            <a:off x="190500" y="-93663"/>
            <a:ext cx="8763000" cy="1239838"/>
          </a:xfrm>
          <a:prstGeom prst="rect">
            <a:avLst/>
          </a:prstGeom>
          <a:noFill/>
          <a:ln w="9525">
            <a:noFill/>
            <a:miter lim="800000"/>
            <a:headEnd/>
            <a:tailEnd/>
          </a:ln>
          <a:effectLst/>
        </p:spPr>
        <p:txBody>
          <a:bodyPr lIns="92063" tIns="46032" rIns="92063" bIns="46032" anchor="ctr">
            <a:prstTxWarp prst="textNoShape">
              <a:avLst/>
            </a:prstTxWarp>
          </a:bodyPr>
          <a:lstStyle/>
          <a:p>
            <a:pPr algn="l" eaLnBrk="1" hangingPunct="1"/>
            <a:endParaRPr kumimoji="1" lang="en-US" altLang="ja-JP" sz="2400" b="1" dirty="0">
              <a:solidFill>
                <a:srgbClr val="FF5C00"/>
              </a:solidFill>
              <a:effectLst>
                <a:outerShdw blurRad="38100" dist="38100" dir="2700000" algn="tl">
                  <a:srgbClr val="DDDDDD"/>
                </a:outerShdw>
              </a:effectLst>
              <a:cs typeface="ＭＳ Ｐゴシック" pitchFamily="-107" charset="-128"/>
            </a:endParaRPr>
          </a:p>
        </p:txBody>
      </p:sp>
      <p:sp>
        <p:nvSpPr>
          <p:cNvPr id="30731" name="Footer Placeholder 4"/>
          <p:cNvSpPr txBox="1">
            <a:spLocks/>
          </p:cNvSpPr>
          <p:nvPr/>
        </p:nvSpPr>
        <p:spPr bwMode="auto">
          <a:xfrm>
            <a:off x="101600" y="6638925"/>
            <a:ext cx="3703638" cy="193675"/>
          </a:xfrm>
          <a:prstGeom prst="rect">
            <a:avLst/>
          </a:prstGeom>
          <a:noFill/>
          <a:ln w="9525">
            <a:noFill/>
            <a:miter lim="800000"/>
            <a:headEnd/>
            <a:tailEnd/>
          </a:ln>
        </p:spPr>
        <p:txBody>
          <a:bodyPr lIns="0" tIns="0" rIns="0" bIns="0">
            <a:prstTxWarp prst="textNoShape">
              <a:avLst/>
            </a:prstTxWarp>
          </a:bodyPr>
          <a:lstStyle/>
          <a:p>
            <a:pPr algn="l"/>
            <a:endParaRPr lang="en-US" altLang="ko-KR" sz="1000" dirty="0">
              <a:ea typeface="굴림" pitchFamily="-107" charset="-127"/>
              <a:cs typeface="굴림" pitchFamily="-107" charset="-127"/>
            </a:endParaRPr>
          </a:p>
        </p:txBody>
      </p:sp>
      <p:sp>
        <p:nvSpPr>
          <p:cNvPr id="12" name="Title 11"/>
          <p:cNvSpPr>
            <a:spLocks noGrp="1"/>
          </p:cNvSpPr>
          <p:nvPr>
            <p:ph type="title"/>
          </p:nvPr>
        </p:nvSpPr>
        <p:spPr/>
        <p:txBody>
          <a:bodyPr/>
          <a:lstStyle/>
          <a:p>
            <a:r>
              <a:rPr lang="en-US" dirty="0" err="1" smtClean="0"/>
              <a:t>Multihop</a:t>
            </a:r>
            <a:r>
              <a:rPr lang="en-US" dirty="0" smtClean="0"/>
              <a:t> Relay-Enabled Architecture</a:t>
            </a:r>
            <a:br>
              <a:rPr lang="en-US" dirty="0" smtClean="0"/>
            </a:b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ea typeface="Geneva" pitchFamily="-107" charset="0"/>
                <a:cs typeface="Geneva" pitchFamily="-107" charset="0"/>
              </a:rPr>
              <a:t>IEEE Standard 802.16</a:t>
            </a:r>
          </a:p>
        </p:txBody>
      </p:sp>
      <p:sp>
        <p:nvSpPr>
          <p:cNvPr id="33795" name="Content Placeholder 2"/>
          <p:cNvSpPr>
            <a:spLocks noGrp="1"/>
          </p:cNvSpPr>
          <p:nvPr>
            <p:ph idx="1"/>
          </p:nvPr>
        </p:nvSpPr>
        <p:spPr>
          <a:xfrm>
            <a:off x="457200" y="1417638"/>
            <a:ext cx="8229600" cy="4906962"/>
          </a:xfrm>
        </p:spPr>
        <p:txBody>
          <a:bodyPr/>
          <a:lstStyle/>
          <a:p>
            <a:pPr marL="279400" eaLnBrk="1" hangingPunct="1"/>
            <a:r>
              <a:rPr lang="en-US" sz="2800">
                <a:ea typeface="Geneva" pitchFamily="-107" charset="0"/>
                <a:cs typeface="Geneva" pitchFamily="-107" charset="0"/>
              </a:rPr>
              <a:t>“Air Interface for Broadband Wireless Access Systems”</a:t>
            </a:r>
          </a:p>
          <a:p>
            <a:pPr marL="279400" eaLnBrk="1" hangingPunct="1"/>
            <a:r>
              <a:rPr lang="en-US" sz="2800">
                <a:ea typeface="Geneva" pitchFamily="-107" charset="0"/>
                <a:cs typeface="Geneva" pitchFamily="-107" charset="0"/>
              </a:rPr>
              <a:t>Developed since 1999 by IEEE 802.16 WG</a:t>
            </a:r>
          </a:p>
          <a:p>
            <a:pPr marL="617538" lvl="1" eaLnBrk="1" hangingPunct="1"/>
            <a:r>
              <a:rPr lang="en-US" sz="2400">
                <a:ea typeface="Geneva" pitchFamily="-107" charset="0"/>
                <a:cs typeface="Geneva" pitchFamily="-107" charset="0"/>
              </a:rPr>
              <a:t>Evolves by amendments and revision</a:t>
            </a:r>
          </a:p>
          <a:p>
            <a:pPr marL="617538" lvl="1" eaLnBrk="1" hangingPunct="1"/>
            <a:r>
              <a:rPr lang="en-US" sz="2400">
                <a:ea typeface="Geneva" pitchFamily="-107" charset="0"/>
                <a:cs typeface="Geneva" pitchFamily="-107" charset="0"/>
              </a:rPr>
              <a:t>Fixed non-line-of-sight OFDMA introduced in 2002</a:t>
            </a:r>
          </a:p>
          <a:p>
            <a:pPr marL="617538" lvl="1" eaLnBrk="1" hangingPunct="1"/>
            <a:r>
              <a:rPr lang="en-US" sz="2400">
                <a:ea typeface="Geneva" pitchFamily="-107" charset="0"/>
                <a:cs typeface="Geneva" pitchFamily="-107" charset="0"/>
              </a:rPr>
              <a:t>Mobile-enabled OFDMA introduced in 2005 (“802.16e”)</a:t>
            </a:r>
            <a:endParaRPr lang="en-US">
              <a:ea typeface="Geneva" pitchFamily="-107" charset="0"/>
              <a:cs typeface="Geneva" pitchFamily="-107"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ea typeface="Geneva" pitchFamily="-107" charset="0"/>
                <a:cs typeface="Geneva" pitchFamily="-107" charset="0"/>
              </a:rPr>
              <a:t>IEEE 802.16: Key Evolution Steps</a:t>
            </a:r>
          </a:p>
        </p:txBody>
      </p:sp>
      <p:graphicFrame>
        <p:nvGraphicFramePr>
          <p:cNvPr id="6" name="Content Placeholder 3"/>
          <p:cNvGraphicFramePr>
            <a:graphicFrameLocks/>
          </p:cNvGraphicFramePr>
          <p:nvPr/>
        </p:nvGraphicFramePr>
        <p:xfrm>
          <a:off x="609600" y="1570038"/>
          <a:ext cx="8229600" cy="4906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Content Placeholder 9"/>
          <p:cNvGraphicFramePr>
            <a:graphicFrameLocks noGrp="1"/>
          </p:cNvGraphicFramePr>
          <p:nvPr>
            <p:ph idx="1"/>
          </p:nvPr>
        </p:nvGraphicFramePr>
        <p:xfrm>
          <a:off x="457200" y="1600200"/>
          <a:ext cx="8229600" cy="4724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ea typeface="Geneva" pitchFamily="-107" charset="0"/>
                <a:cs typeface="Geneva" pitchFamily="-107" charset="0"/>
              </a:rPr>
              <a:t>IEEE 802.16m Project</a:t>
            </a:r>
          </a:p>
        </p:txBody>
      </p:sp>
      <p:sp>
        <p:nvSpPr>
          <p:cNvPr id="35843" name="Content Placeholder 2"/>
          <p:cNvSpPr>
            <a:spLocks noGrp="1"/>
          </p:cNvSpPr>
          <p:nvPr>
            <p:ph idx="1"/>
          </p:nvPr>
        </p:nvSpPr>
        <p:spPr>
          <a:xfrm>
            <a:off x="152400" y="1295400"/>
            <a:ext cx="8991600" cy="5257800"/>
          </a:xfrm>
        </p:spPr>
        <p:txBody>
          <a:bodyPr/>
          <a:lstStyle/>
          <a:p>
            <a:r>
              <a:rPr lang="en-US" smtClean="0">
                <a:ea typeface="Geneva" pitchFamily="-107" charset="0"/>
                <a:cs typeface="Geneva" pitchFamily="-107" charset="0"/>
              </a:rPr>
              <a:t>amendment project, initiated 2006</a:t>
            </a:r>
          </a:p>
          <a:p>
            <a:r>
              <a:rPr lang="en-US" smtClean="0">
                <a:ea typeface="Geneva" pitchFamily="-107" charset="0"/>
                <a:cs typeface="Geneva" pitchFamily="-107" charset="0"/>
              </a:rPr>
              <a:t>“Advanced Air Interface”</a:t>
            </a:r>
          </a:p>
          <a:p>
            <a:pPr lvl="1"/>
            <a:r>
              <a:rPr lang="en-US" smtClean="0">
                <a:ea typeface="Geneva" pitchFamily="-107" charset="0"/>
                <a:cs typeface="Geneva" pitchFamily="-107" charset="0"/>
              </a:rPr>
              <a:t>Amend IEEE 802.16 WirelessMAN-OFDMA specification to provide an advanced air interface</a:t>
            </a:r>
          </a:p>
          <a:p>
            <a:pPr lvl="1"/>
            <a:r>
              <a:rPr lang="en-US" smtClean="0">
                <a:ea typeface="Geneva" pitchFamily="-107" charset="0"/>
                <a:cs typeface="Geneva" pitchFamily="-107" charset="0"/>
              </a:rPr>
              <a:t>meet the cellular layer requirements of IMT-Advanced next generation mobile networks</a:t>
            </a:r>
          </a:p>
          <a:p>
            <a:pPr lvl="1"/>
            <a:r>
              <a:rPr lang="en-US" smtClean="0">
                <a:ea typeface="Geneva" pitchFamily="-107" charset="0"/>
                <a:cs typeface="Geneva" pitchFamily="-107" charset="0"/>
              </a:rPr>
              <a:t>support for legacy WirelessMAN-OFDMA equipment (i.e., backward compatibility)</a:t>
            </a:r>
          </a:p>
          <a:p>
            <a:pPr lvl="1"/>
            <a:r>
              <a:rPr lang="en-US" smtClean="0">
                <a:ea typeface="Geneva" pitchFamily="-107" charset="0"/>
                <a:cs typeface="Geneva" pitchFamily="-107" charset="0"/>
              </a:rPr>
              <a:t>provide performance improvements to support future advanced services and applications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Templat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7" charset="0"/>
          </a:defRPr>
        </a:defPPr>
      </a:lstStyle>
    </a:lnDef>
  </a:objectDefaults>
  <a:extraClrSchemeLst>
    <a:extraClrScheme>
      <a:clrScheme name="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Roger's PowerBook HD:802:802.16:meetings:#3 9909 Boulder:Template.pot</Template>
  <TotalTime>733</TotalTime>
  <Words>3478</Words>
  <Application>Microsoft Office PowerPoint</Application>
  <PresentationFormat>On-screen Show (4:3)</PresentationFormat>
  <Paragraphs>685</Paragraphs>
  <Slides>63</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5" baseType="lpstr">
      <vt:lpstr>Template</vt:lpstr>
      <vt:lpstr>Visio</vt:lpstr>
      <vt:lpstr>Slide 1</vt:lpstr>
      <vt:lpstr>IEEE 802.16 Candidate Proposal  for IMT-Advanced   ITU-R WP 5D Third Workshop on IMT-Advanced Focused on Candidate Technologies and Evaluation  Dresden, Germany, 15 October 2009</vt:lpstr>
      <vt:lpstr>Outline</vt:lpstr>
      <vt:lpstr>IEEE 802.16 is: </vt:lpstr>
      <vt:lpstr>IEEE 802.16 Working Group</vt:lpstr>
      <vt:lpstr>IEEE 802.16 Session Attendance (excluding IEEE 802 Plenary)</vt:lpstr>
      <vt:lpstr>IEEE Standard 802.16</vt:lpstr>
      <vt:lpstr>IEEE 802.16: Key Evolution Steps</vt:lpstr>
      <vt:lpstr>IEEE 802.16m Project</vt:lpstr>
      <vt:lpstr>Participation in IEEE 802.16m Development</vt:lpstr>
      <vt:lpstr>IEEE 802.16m Development Documents</vt:lpstr>
      <vt:lpstr>IEEE 802.16m Evaluation Methodology Document (EMD)</vt:lpstr>
      <vt:lpstr>IEEE 802.16m System Requirements Document (SRD)</vt:lpstr>
      <vt:lpstr>IEEE 802.16m System Description Document (SDD)</vt:lpstr>
      <vt:lpstr>IEEE 802.16m SDD: Key Topics</vt:lpstr>
      <vt:lpstr>IEEE 802.16m Draft Standard</vt:lpstr>
      <vt:lpstr>IEEE 802.16, ITU, and IMT-Advanced </vt:lpstr>
      <vt:lpstr>IEEE 802.16 and ITU</vt:lpstr>
      <vt:lpstr>IEEE 802.16 and IMT-2000</vt:lpstr>
      <vt:lpstr>IEEE 802.16 IMT-Advanced Contributions</vt:lpstr>
      <vt:lpstr>IEEE 802.16 and IMT-Advanced Workshops</vt:lpstr>
      <vt:lpstr>IEEE Candidate RIT  </vt:lpstr>
      <vt:lpstr>Development of IEEE 802.16 IMT-Advanced Proposal</vt:lpstr>
      <vt:lpstr>International support for IEEE 802.16 IMT-Advanced Proposal</vt:lpstr>
      <vt:lpstr>IMT-Advanced Requirements</vt:lpstr>
      <vt:lpstr>Contents of IMT-Advanced Submission</vt:lpstr>
      <vt:lpstr>IEEE RIT Proposal: Part 1</vt:lpstr>
      <vt:lpstr>IEEE RIT Proposal: Part 2</vt:lpstr>
      <vt:lpstr>IEEE RIT Proposal: Part 3</vt:lpstr>
      <vt:lpstr>IEEE RIT Proposal: Part 4</vt:lpstr>
      <vt:lpstr>IEEE Candidate RIT Description </vt:lpstr>
      <vt:lpstr>802.16m System Requirements </vt:lpstr>
      <vt:lpstr>802.16m System Requirements (cont.)</vt:lpstr>
      <vt:lpstr>OFDMA Parameters </vt:lpstr>
      <vt:lpstr>IEEE 802.16m Protocol Structure</vt:lpstr>
      <vt:lpstr>Frame Structure </vt:lpstr>
      <vt:lpstr>Frame Structure with CP=1/16 (DL/UL=5:3) </vt:lpstr>
      <vt:lpstr>Resource Mapping</vt:lpstr>
      <vt:lpstr>Pilot Structure </vt:lpstr>
      <vt:lpstr>Slide 40</vt:lpstr>
      <vt:lpstr>DL Control Channel </vt:lpstr>
      <vt:lpstr>MIMO Transmission </vt:lpstr>
      <vt:lpstr>Downlink MIMO Architecture </vt:lpstr>
      <vt:lpstr>Multi-Carrier Support </vt:lpstr>
      <vt:lpstr>Legacy Support</vt:lpstr>
      <vt:lpstr>IEEE Candidate RIT Evaluation</vt:lpstr>
      <vt:lpstr>Cell Spectral Efficiency</vt:lpstr>
      <vt:lpstr>Cell Edge User Spectral Efficiency</vt:lpstr>
      <vt:lpstr>Mobility Requirements</vt:lpstr>
      <vt:lpstr>VoIP Capacity</vt:lpstr>
      <vt:lpstr>Peak Spectral Efficiency</vt:lpstr>
      <vt:lpstr>Latency &amp; Handover Interruption Times</vt:lpstr>
      <vt:lpstr>Plans for Step 4 (External Evaluation) </vt:lpstr>
      <vt:lpstr>IEEE 802.16m IMT-Advanced Evaluation Group Coordination Meeting </vt:lpstr>
      <vt:lpstr>Conclusion</vt:lpstr>
      <vt:lpstr>Resources</vt:lpstr>
      <vt:lpstr>Supporting Slides</vt:lpstr>
      <vt:lpstr>Advanced Interference Mitigation </vt:lpstr>
      <vt:lpstr>Support of Femtocells and Self-Organization </vt:lpstr>
      <vt:lpstr>Multi-RAT Operation and Handover </vt:lpstr>
      <vt:lpstr>Multi-Radio Coexistence Support </vt:lpstr>
      <vt:lpstr>Enhanced Multicast and Broadcast Service</vt:lpstr>
      <vt:lpstr>Multihop Relay-Enabled Architecture </vt:lpstr>
    </vt:vector>
  </TitlesOfParts>
  <Company>NIST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Roger Marks</dc:creator>
  <cp:lastModifiedBy>rarefi</cp:lastModifiedBy>
  <cp:revision>217</cp:revision>
  <cp:lastPrinted>1998-02-10T13:28:06Z</cp:lastPrinted>
  <dcterms:created xsi:type="dcterms:W3CDTF">2009-09-23T23:04:22Z</dcterms:created>
  <dcterms:modified xsi:type="dcterms:W3CDTF">2009-09-24T21:47:03Z</dcterms:modified>
</cp:coreProperties>
</file>