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handoutMasterIdLst>
    <p:handoutMasterId r:id="rId19"/>
  </p:handoutMasterIdLst>
  <p:sldIdLst>
    <p:sldId id="261" r:id="rId3"/>
    <p:sldId id="271" r:id="rId4"/>
    <p:sldId id="280" r:id="rId5"/>
    <p:sldId id="281" r:id="rId6"/>
    <p:sldId id="282" r:id="rId7"/>
    <p:sldId id="283" r:id="rId8"/>
    <p:sldId id="272" r:id="rId9"/>
    <p:sldId id="300" r:id="rId10"/>
    <p:sldId id="269" r:id="rId11"/>
    <p:sldId id="301" r:id="rId12"/>
    <p:sldId id="312" r:id="rId13"/>
    <p:sldId id="313" r:id="rId14"/>
    <p:sldId id="299" r:id="rId15"/>
    <p:sldId id="311" r:id="rId16"/>
    <p:sldId id="28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111" d="100"/>
          <a:sy n="111" d="100"/>
        </p:scale>
        <p:origin x="2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16-17-0015-01-000s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March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7/16-17-0010-02-Gdoc-combined-comments-for-wg-letter-ballot-40.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6/dcn/17/16-17-0006-01-000s-802-16s-approved-system-description-document-sdd.docx" TargetMode="External"/><Relationship Id="rId2" Type="http://schemas.openxmlformats.org/officeDocument/2006/relationships/hyperlink" Target="https://mentor.ieee.org/802.16/dcn/17/16-17-0017-01-000s-representative-channel-performance-for-802-16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6/dcn/17/16-17-0010-01-Gdoc-combined-comments-for-wg-letter-ballot-40.xlsx" TargetMode="External"/><Relationship Id="rId2" Type="http://schemas.openxmlformats.org/officeDocument/2006/relationships/hyperlink" Target="https://docs.google.com/spreadsheets/d/1u1lgS4xt0QVfvRWPhxqTeFdSk9IjEB3lTkZIdvGqWhw/edit#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#108</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16-17-0015-00-000s</a:t>
            </a:r>
          </a:p>
          <a:p>
            <a:pPr marL="342900" lvl="1" defTabSz="1016000"/>
            <a:r>
              <a:rPr lang="en-US" dirty="0">
                <a:latin typeface="Times" pitchFamily="1" charset="0"/>
              </a:rPr>
              <a:t>Date Submitted:</a:t>
            </a:r>
          </a:p>
          <a:p>
            <a:pPr marL="342900" lvl="1" defTabSz="1016000"/>
            <a:r>
              <a:rPr lang="en-US" dirty="0">
                <a:latin typeface="Times" pitchFamily="1" charset="0"/>
              </a:rPr>
              <a:t>13-March-2017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#108  Task Group Meeting Presentation (March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a:bodyPr>
          <a:lstStyle/>
          <a:p>
            <a:r>
              <a:rPr lang="en-US" dirty="0"/>
              <a:t>16-17-0007r1	Performance Projections for Sub-1.25 MHz Channels</a:t>
            </a:r>
          </a:p>
          <a:p>
            <a:pPr lvl="1"/>
            <a:r>
              <a:rPr lang="en-US" dirty="0"/>
              <a:t>Doug Gray</a:t>
            </a:r>
          </a:p>
          <a:p>
            <a:pPr lvl="1"/>
            <a:endParaRPr lang="en-US" dirty="0"/>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for LB 40</a:t>
            </a:r>
          </a:p>
        </p:txBody>
      </p:sp>
      <p:sp>
        <p:nvSpPr>
          <p:cNvPr id="3" name="Content Placeholder 2"/>
          <p:cNvSpPr>
            <a:spLocks noGrp="1"/>
          </p:cNvSpPr>
          <p:nvPr>
            <p:ph idx="1"/>
          </p:nvPr>
        </p:nvSpPr>
        <p:spPr/>
        <p:txBody>
          <a:bodyPr/>
          <a:lstStyle/>
          <a:p>
            <a:r>
              <a:rPr lang="en-US" dirty="0"/>
              <a:t>Letter Ballot 40 passed 7 / 0 / 0</a:t>
            </a:r>
          </a:p>
          <a:p>
            <a:endParaRPr lang="en-US" dirty="0"/>
          </a:p>
          <a:p>
            <a:r>
              <a:rPr lang="en-US" dirty="0"/>
              <a:t>Consolidated Comments in 802.16-17-0010r1</a:t>
            </a:r>
          </a:p>
          <a:p>
            <a:pPr marL="0" indent="0">
              <a:buNone/>
            </a:pPr>
            <a:endParaRPr lang="en-US" dirty="0"/>
          </a:p>
          <a:p>
            <a:r>
              <a:rPr lang="en-US" dirty="0"/>
              <a:t>Comment Resolutions completed. </a:t>
            </a:r>
          </a:p>
          <a:p>
            <a:pPr lvl="1"/>
            <a:r>
              <a:rPr lang="en-US" dirty="0"/>
              <a:t>Details available in </a:t>
            </a:r>
            <a:r>
              <a:rPr lang="en-US" dirty="0">
                <a:hlinkClick r:id="rId2"/>
              </a:rPr>
              <a:t>802.16-17-0010r2</a:t>
            </a: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973436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base standard for balloting reference</a:t>
            </a:r>
          </a:p>
        </p:txBody>
      </p:sp>
      <p:sp>
        <p:nvSpPr>
          <p:cNvPr id="3" name="Content Placeholder 2"/>
          <p:cNvSpPr>
            <a:spLocks noGrp="1"/>
          </p:cNvSpPr>
          <p:nvPr>
            <p:ph idx="1"/>
          </p:nvPr>
        </p:nvSpPr>
        <p:spPr/>
        <p:txBody>
          <a:bodyPr>
            <a:normAutofit fontScale="85000" lnSpcReduction="20000"/>
          </a:bodyPr>
          <a:lstStyle/>
          <a:p>
            <a:r>
              <a:rPr lang="en-US" dirty="0"/>
              <a:t>Will balloters refer to 802.16-2012 + n, p, r,  or refer to draft 802.16-rev2017?</a:t>
            </a:r>
          </a:p>
          <a:p>
            <a:endParaRPr lang="en-US" dirty="0"/>
          </a:p>
          <a:p>
            <a:r>
              <a:rPr lang="en-US" dirty="0"/>
              <a:t>Differences </a:t>
            </a:r>
          </a:p>
          <a:p>
            <a:pPr lvl="1"/>
            <a:r>
              <a:rPr lang="en-US" dirty="0"/>
              <a:t>Clause outline numbering – no known discrepancies</a:t>
            </a:r>
          </a:p>
          <a:p>
            <a:pPr lvl="1"/>
            <a:r>
              <a:rPr lang="en-US" dirty="0"/>
              <a:t>Tables 8-184, 8-282, 8-357</a:t>
            </a:r>
          </a:p>
          <a:p>
            <a:pPr lvl="1"/>
            <a:r>
              <a:rPr lang="en-US" dirty="0"/>
              <a:t>Figures 8-43, 8-88</a:t>
            </a:r>
          </a:p>
          <a:p>
            <a:endParaRPr lang="en-US" dirty="0"/>
          </a:p>
          <a:p>
            <a:r>
              <a:rPr lang="en-US" dirty="0"/>
              <a:t>Decision</a:t>
            </a:r>
          </a:p>
          <a:p>
            <a:pPr lvl="1"/>
            <a:r>
              <a:rPr lang="en-US" dirty="0"/>
              <a:t>Leave number as-is (based on 802.16-2012) for balloting</a:t>
            </a:r>
          </a:p>
          <a:p>
            <a:pPr lvl="1"/>
            <a:r>
              <a:rPr lang="en-US" dirty="0"/>
              <a:t>Provide editors notes regarding discrepancies with Rev4 to Ron </a:t>
            </a:r>
            <a:r>
              <a:rPr lang="en-US" dirty="0" err="1"/>
              <a:t>Murias</a:t>
            </a:r>
            <a:r>
              <a:rPr lang="en-US" dirty="0"/>
              <a:t>.</a:t>
            </a:r>
          </a:p>
          <a:p>
            <a:pPr lvl="1"/>
            <a:endParaRPr lang="en-US" dirty="0"/>
          </a:p>
          <a:p>
            <a:pPr lvl="1"/>
            <a:endParaRPr lang="en-US" dirty="0"/>
          </a:p>
        </p:txBody>
      </p:sp>
    </p:spTree>
    <p:extLst>
      <p:ext uri="{BB962C8B-B14F-4D97-AF65-F5344CB8AC3E}">
        <p14:creationId xmlns:p14="http://schemas.microsoft.com/office/powerpoint/2010/main" val="2614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Description Document SDD</a:t>
            </a:r>
          </a:p>
        </p:txBody>
      </p:sp>
      <p:sp>
        <p:nvSpPr>
          <p:cNvPr id="3" name="Content Placeholder 2"/>
          <p:cNvSpPr>
            <a:spLocks noGrp="1"/>
          </p:cNvSpPr>
          <p:nvPr>
            <p:ph idx="1"/>
          </p:nvPr>
        </p:nvSpPr>
        <p:spPr/>
        <p:txBody>
          <a:bodyPr>
            <a:normAutofit/>
          </a:bodyPr>
          <a:lstStyle/>
          <a:p>
            <a:r>
              <a:rPr lang="en-US" dirty="0"/>
              <a:t>Approved version 802.16-17-0006r0</a:t>
            </a:r>
          </a:p>
          <a:p>
            <a:endParaRPr lang="en-US" dirty="0"/>
          </a:p>
          <a:p>
            <a:pPr lvl="1"/>
            <a:r>
              <a:rPr lang="en-US" dirty="0"/>
              <a:t>Any changes resulting from comment resolutions?</a:t>
            </a:r>
          </a:p>
          <a:p>
            <a:pPr lvl="1"/>
            <a:r>
              <a:rPr lang="en-US" dirty="0"/>
              <a:t>Include performance table from </a:t>
            </a:r>
            <a:r>
              <a:rPr lang="en-US" dirty="0">
                <a:hlinkClick r:id="rId2"/>
              </a:rPr>
              <a:t>802.16-17-0017r1</a:t>
            </a:r>
            <a:r>
              <a:rPr lang="en-US" dirty="0"/>
              <a:t> Performance Projections for Sub-1.25 MHz Channels? </a:t>
            </a:r>
          </a:p>
          <a:p>
            <a:pPr lvl="1"/>
            <a:endParaRPr lang="en-US" dirty="0"/>
          </a:p>
          <a:p>
            <a:pPr lvl="1"/>
            <a:r>
              <a:rPr lang="en-US" dirty="0"/>
              <a:t>Updated SDD uploaded as </a:t>
            </a:r>
            <a:r>
              <a:rPr lang="en-US" dirty="0">
                <a:hlinkClick r:id="rId3"/>
              </a:rPr>
              <a:t>802.16-17-0006r1</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293839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March meeting</a:t>
            </a:r>
          </a:p>
        </p:txBody>
      </p:sp>
      <p:sp>
        <p:nvSpPr>
          <p:cNvPr id="3" name="Content Placeholder 2"/>
          <p:cNvSpPr>
            <a:spLocks noGrp="1"/>
          </p:cNvSpPr>
          <p:nvPr>
            <p:ph idx="1"/>
          </p:nvPr>
        </p:nvSpPr>
        <p:spPr/>
        <p:txBody>
          <a:bodyPr>
            <a:normAutofit/>
          </a:bodyPr>
          <a:lstStyle/>
          <a:p>
            <a:r>
              <a:rPr lang="en-US" dirty="0"/>
              <a:t>Completed Comment Resolution on LB 40</a:t>
            </a:r>
          </a:p>
          <a:p>
            <a:r>
              <a:rPr lang="en-US" dirty="0"/>
              <a:t>Updated SDD</a:t>
            </a:r>
          </a:p>
          <a:p>
            <a:r>
              <a:rPr lang="en-US" dirty="0"/>
              <a:t>Developed 802.16s/D2 based on comment resolution</a:t>
            </a:r>
          </a:p>
          <a:p>
            <a:r>
              <a:rPr lang="en-US" dirty="0"/>
              <a:t>Approved 802.16s/D2 for recirculation letter ballot</a:t>
            </a:r>
          </a:p>
          <a:p>
            <a:r>
              <a:rPr lang="en-US" dirty="0"/>
              <a:t>Prepared package for conditional sponsor ballot</a:t>
            </a:r>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62500" lnSpcReduction="20000"/>
          </a:bodyPr>
          <a:lstStyle/>
          <a:p>
            <a:pPr marL="457200" lvl="1" indent="0">
              <a:buNone/>
            </a:pPr>
            <a:endParaRPr lang="en-US" dirty="0"/>
          </a:p>
          <a:p>
            <a:r>
              <a:rPr lang="en-US" dirty="0"/>
              <a:t>Upload P80216s_D2.pdf to private area for LB Recirculation</a:t>
            </a:r>
          </a:p>
          <a:p>
            <a:endParaRPr lang="en-US" dirty="0"/>
          </a:p>
          <a:p>
            <a:r>
              <a:rPr lang="en-US" dirty="0"/>
              <a:t>Authorize a WG Recirculation Letter Ballot</a:t>
            </a:r>
          </a:p>
          <a:p>
            <a:pPr lvl="1"/>
            <a:r>
              <a:rPr lang="en-US" dirty="0"/>
              <a:t>"To conduct a 10 day Working Group Recirculation Letter Ballot on Draft P802.16s/D2”</a:t>
            </a:r>
          </a:p>
          <a:p>
            <a:pPr lvl="2"/>
            <a:r>
              <a:rPr lang="en-US" dirty="0"/>
              <a:t>Moved     Harry</a:t>
            </a:r>
          </a:p>
          <a:p>
            <a:pPr lvl="2"/>
            <a:r>
              <a:rPr lang="en-US" dirty="0"/>
              <a:t>Second	    Menashe</a:t>
            </a:r>
          </a:p>
          <a:p>
            <a:pPr lvl="2"/>
            <a:r>
              <a:rPr lang="en-US" dirty="0"/>
              <a:t>Vote           4/0/0</a:t>
            </a:r>
          </a:p>
          <a:p>
            <a:r>
              <a:rPr lang="en-US" dirty="0"/>
              <a:t>Authorize Conditional Forward to Sponsor Ballot</a:t>
            </a:r>
          </a:p>
          <a:p>
            <a:pPr lvl="1"/>
            <a:r>
              <a:rPr lang="en-US" dirty="0"/>
              <a:t>During 802.16 WG Closing</a:t>
            </a:r>
          </a:p>
          <a:p>
            <a:pPr lvl="1"/>
            <a:r>
              <a:rPr lang="en-US" dirty="0"/>
              <a:t>Review Conditional Sponsor Ballot package</a:t>
            </a:r>
          </a:p>
          <a:p>
            <a:pPr lvl="1"/>
            <a:endParaRPr lang="en-US" dirty="0"/>
          </a:p>
          <a:p>
            <a:r>
              <a:rPr lang="en-US" dirty="0"/>
              <a:t>Planned Teleconferences </a:t>
            </a:r>
          </a:p>
          <a:p>
            <a:pPr lvl="1"/>
            <a:r>
              <a:rPr lang="en-US" dirty="0"/>
              <a:t>None</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Review LB 40 results</a:t>
            </a:r>
          </a:p>
          <a:p>
            <a:r>
              <a:rPr lang="en-US" dirty="0"/>
              <a:t>Address </a:t>
            </a:r>
            <a:r>
              <a:rPr lang="en-US" dirty="0">
                <a:hlinkClick r:id="rId3"/>
              </a:rPr>
              <a:t>Comments on LB 40</a:t>
            </a:r>
            <a:endParaRPr lang="en-US" dirty="0"/>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5" name="Picture 4"/>
          <p:cNvPicPr>
            <a:picLocks noChangeAspect="1"/>
          </p:cNvPicPr>
          <p:nvPr/>
        </p:nvPicPr>
        <p:blipFill>
          <a:blip r:embed="rId2"/>
          <a:stretch>
            <a:fillRect/>
          </a:stretch>
        </p:blipFill>
        <p:spPr>
          <a:xfrm>
            <a:off x="746037" y="152400"/>
            <a:ext cx="2394127" cy="5867399"/>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5" name="Picture 4"/>
          <p:cNvPicPr>
            <a:picLocks noChangeAspect="1"/>
          </p:cNvPicPr>
          <p:nvPr/>
        </p:nvPicPr>
        <p:blipFill>
          <a:blip r:embed="rId3"/>
          <a:stretch>
            <a:fillRect/>
          </a:stretch>
        </p:blipFill>
        <p:spPr>
          <a:xfrm>
            <a:off x="31376" y="1828800"/>
            <a:ext cx="9014196" cy="4572000"/>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11109</TotalTime>
  <Words>770</Words>
  <Application>Microsoft Office PowerPoint</Application>
  <PresentationFormat>On-screen Show (4:3)</PresentationFormat>
  <Paragraphs>143</Paragraphs>
  <Slides>15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Comment Resolution for LB 40</vt:lpstr>
      <vt:lpstr>Discussion on base standard for balloting reference</vt:lpstr>
      <vt:lpstr>System Description Document SDD</vt:lpstr>
      <vt:lpstr>Accomplishments at March meeting</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891</cp:revision>
  <cp:lastPrinted>1998-02-10T13:28:06Z</cp:lastPrinted>
  <dcterms:created xsi:type="dcterms:W3CDTF">2011-12-30T17:06:23Z</dcterms:created>
  <dcterms:modified xsi:type="dcterms:W3CDTF">2017-03-16T23:06:09Z</dcterms:modified>
</cp:coreProperties>
</file>