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1" r:id="rId2"/>
    <p:sldId id="272" r:id="rId3"/>
    <p:sldId id="300" r:id="rId4"/>
    <p:sldId id="269" r:id="rId5"/>
    <p:sldId id="301" r:id="rId6"/>
    <p:sldId id="302" r:id="rId7"/>
    <p:sldId id="315" r:id="rId8"/>
    <p:sldId id="316" r:id="rId9"/>
    <p:sldId id="317" r:id="rId10"/>
    <p:sldId id="318" r:id="rId11"/>
    <p:sldId id="319" r:id="rId12"/>
    <p:sldId id="320" r:id="rId13"/>
    <p:sldId id="311" r:id="rId14"/>
    <p:sldId id="285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70" autoAdjust="0"/>
    <p:restoredTop sz="94660"/>
  </p:normalViewPr>
  <p:slideViewPr>
    <p:cSldViewPr>
      <p:cViewPr varScale="1">
        <p:scale>
          <a:sx n="115" d="100"/>
          <a:sy n="115" d="100"/>
        </p:scale>
        <p:origin x="11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283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48654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1292523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16-16-0063-00-000s</a:t>
            </a:r>
            <a:endParaRPr lang="en-US" sz="1400" b="1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November 2016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6/dcn/16/16-16-0034-04-000s-p802-16s-system-requirements-document-srd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6/dcn/16/16-16-0044-07-000s-802-16s-draft-system-description-document-sdd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ocs.google.com/spreadsheets/d/1_b8t-qMOSBau4VwSMlgS4mWVcctCojd45OfC6b-nVRg/edit#gid=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>
                <a:latin typeface="Times" pitchFamily="1" charset="0"/>
              </a:rPr>
              <a:t>802.16 GRIDMAN Task Group - Session #106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IEEE 802.</a:t>
            </a:r>
            <a:r>
              <a:rPr lang="en-US" dirty="0"/>
              <a:t> 16-16-0063-00-000s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10-Nov-2016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Tim Godfrey			Voice: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EPRI				E-mail:	</a:t>
            </a: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N/A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>
                <a:latin typeface="Times" pitchFamily="18" charset="0"/>
                <a:cs typeface="Times New Roman" pitchFamily="18" charset="0"/>
              </a:rPr>
              <a:t>Session #106  Task Group Closing Report (November 2016)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Structure (Nov)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MAC  - clause 6.3</a:t>
            </a:r>
          </a:p>
          <a:p>
            <a:pPr lvl="1"/>
            <a:r>
              <a:rPr lang="en-US" dirty="0"/>
              <a:t>6.3.2.3 - For DL MAP and UL MAP MAC messages, the generic MAC Header (6.3.2.1.1) is modified for narrow channel.  </a:t>
            </a:r>
          </a:p>
          <a:p>
            <a:pPr lvl="2"/>
            <a:r>
              <a:rPr lang="en-US" dirty="0"/>
              <a:t>In 6.2.3.2.3, define a replacement header for each type of MAP (DL and UL), to be used in place of the generic MAC header. </a:t>
            </a:r>
          </a:p>
          <a:p>
            <a:pPr lvl="1"/>
            <a:r>
              <a:rPr lang="en-US" dirty="0"/>
              <a:t> 	Modify table 6-53 for MAC overhead reduction</a:t>
            </a:r>
          </a:p>
          <a:p>
            <a:pPr lvl="1"/>
            <a:r>
              <a:rPr lang="en-US" dirty="0"/>
              <a:t>Need to re-define some IE formats (shortened form)</a:t>
            </a:r>
          </a:p>
          <a:p>
            <a:pPr lvl="2"/>
            <a:r>
              <a:rPr lang="en-US" dirty="0"/>
              <a:t>8.4.5.3 DL-MAP IE format</a:t>
            </a:r>
          </a:p>
          <a:p>
            <a:pPr lvl="2"/>
            <a:r>
              <a:rPr lang="en-US" dirty="0"/>
              <a:t>8.4.5.4 UL-MAP IE format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034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we design the profile table with a built-in guard-band? </a:t>
            </a:r>
          </a:p>
        </p:txBody>
      </p:sp>
    </p:spTree>
    <p:extLst>
      <p:ext uri="{BB962C8B-B14F-4D97-AF65-F5344CB8AC3E}">
        <p14:creationId xmlns:p14="http://schemas.microsoft.com/office/powerpoint/2010/main" val="1307194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Approve the SRD in document 802.16-16-0034r4 as the requirements for 802.16s</a:t>
            </a:r>
          </a:p>
          <a:p>
            <a:pPr lvl="1"/>
            <a:r>
              <a:rPr lang="en-US" dirty="0"/>
              <a:t>Moved Tim</a:t>
            </a:r>
          </a:p>
          <a:p>
            <a:pPr lvl="1"/>
            <a:r>
              <a:rPr lang="en-US" dirty="0"/>
              <a:t>Second Guy</a:t>
            </a:r>
          </a:p>
          <a:p>
            <a:pPr lvl="1"/>
            <a:r>
              <a:rPr lang="en-US" dirty="0"/>
              <a:t>Approved with unanimous consent</a:t>
            </a:r>
          </a:p>
          <a:p>
            <a:endParaRPr lang="en-US" dirty="0"/>
          </a:p>
          <a:p>
            <a:r>
              <a:rPr lang="en-US" dirty="0"/>
              <a:t>Approve the draft SDD in document 802.16-16-0044r7 as the working technical approach for 802.16s</a:t>
            </a:r>
          </a:p>
          <a:p>
            <a:pPr lvl="1"/>
            <a:r>
              <a:rPr lang="en-US" dirty="0"/>
              <a:t>Moved Harry</a:t>
            </a:r>
          </a:p>
          <a:p>
            <a:pPr lvl="1"/>
            <a:r>
              <a:rPr lang="en-US" dirty="0"/>
              <a:t>Second Menashe</a:t>
            </a:r>
          </a:p>
          <a:p>
            <a:pPr lvl="1"/>
            <a:r>
              <a:rPr lang="en-US" dirty="0"/>
              <a:t>Approved with unanimous consent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697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at November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Approved SRD : </a:t>
            </a:r>
            <a:r>
              <a:rPr lang="en-US" dirty="0">
                <a:hlinkClick r:id="rId2"/>
              </a:rPr>
              <a:t>802.16-16-0034r4</a:t>
            </a:r>
            <a:endParaRPr lang="en-US" dirty="0"/>
          </a:p>
          <a:p>
            <a:r>
              <a:rPr lang="en-US" dirty="0"/>
              <a:t>Reviewed contributions</a:t>
            </a:r>
          </a:p>
          <a:p>
            <a:r>
              <a:rPr lang="en-US" dirty="0"/>
              <a:t>Approved technical approach in Draft SDD</a:t>
            </a:r>
          </a:p>
          <a:p>
            <a:pPr lvl="1"/>
            <a:r>
              <a:rPr lang="en-US" dirty="0"/>
              <a:t>Version at end of meeting 802.16-16-0044r7</a:t>
            </a:r>
          </a:p>
          <a:p>
            <a:r>
              <a:rPr lang="en-US" dirty="0"/>
              <a:t>Developed Amendment Draft Outline Structure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590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Assignment of Technical Editor (Doug Gray)</a:t>
            </a:r>
          </a:p>
          <a:p>
            <a:r>
              <a:rPr lang="en-US" dirty="0"/>
              <a:t>Plan for January (Session #107)</a:t>
            </a:r>
          </a:p>
          <a:p>
            <a:pPr lvl="1"/>
            <a:r>
              <a:rPr lang="en-US" dirty="0"/>
              <a:t>Finalize and approve SDD (</a:t>
            </a:r>
            <a:r>
              <a:rPr lang="en-US" dirty="0">
                <a:hlinkClick r:id="rId2"/>
              </a:rPr>
              <a:t>802.16-16-0044r7</a:t>
            </a:r>
            <a:r>
              <a:rPr lang="en-US" dirty="0"/>
              <a:t> or subsequent)  defining technical approach</a:t>
            </a:r>
          </a:p>
          <a:p>
            <a:pPr lvl="2"/>
            <a:r>
              <a:rPr lang="en-US" dirty="0"/>
              <a:t>Continue refinement of SDD (new tables) on teleconference</a:t>
            </a:r>
          </a:p>
          <a:p>
            <a:pPr lvl="1"/>
            <a:r>
              <a:rPr lang="en-US" dirty="0"/>
              <a:t>Review and Finalize draft</a:t>
            </a:r>
          </a:p>
          <a:p>
            <a:pPr lvl="1"/>
            <a:r>
              <a:rPr lang="en-US" dirty="0"/>
              <a:t>Authorize a WG Letter Ballot</a:t>
            </a:r>
          </a:p>
          <a:p>
            <a:pPr lvl="1"/>
            <a:endParaRPr lang="en-US" dirty="0"/>
          </a:p>
          <a:p>
            <a:r>
              <a:rPr lang="en-US" dirty="0"/>
              <a:t>Planned Teleconference </a:t>
            </a:r>
          </a:p>
          <a:p>
            <a:pPr lvl="1"/>
            <a:r>
              <a:rPr lang="en-US" dirty="0"/>
              <a:t>Thursday Dec 8, 11am PST /2pm EST</a:t>
            </a:r>
          </a:p>
          <a:p>
            <a:pPr lvl="1"/>
            <a:r>
              <a:rPr lang="en-US" dirty="0"/>
              <a:t>Thursday Jan 5, 11am PST /2pm EST</a:t>
            </a:r>
          </a:p>
          <a:p>
            <a:pPr marL="457200" lvl="1" indent="0">
              <a:buNone/>
            </a:pPr>
            <a:r>
              <a:rPr lang="en-US" dirty="0"/>
              <a:t>	Agenda: Draft development from SRD</a:t>
            </a:r>
          </a:p>
        </p:txBody>
      </p:sp>
    </p:spTree>
    <p:extLst>
      <p:ext uri="{BB962C8B-B14F-4D97-AF65-F5344CB8AC3E}">
        <p14:creationId xmlns:p14="http://schemas.microsoft.com/office/powerpoint/2010/main" val="545584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Meeting Plan for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219201"/>
            <a:ext cx="5257800" cy="5248544"/>
          </a:xfrm>
        </p:spPr>
        <p:txBody>
          <a:bodyPr>
            <a:normAutofit/>
          </a:bodyPr>
          <a:lstStyle/>
          <a:p>
            <a:r>
              <a:rPr lang="en-US" dirty="0"/>
              <a:t>802.16 WG</a:t>
            </a:r>
          </a:p>
          <a:p>
            <a:pPr lvl="1"/>
            <a:r>
              <a:rPr lang="en-US" dirty="0"/>
              <a:t>Tuesday AM1</a:t>
            </a:r>
          </a:p>
          <a:p>
            <a:pPr lvl="1"/>
            <a:r>
              <a:rPr lang="en-US" dirty="0"/>
              <a:t>Thursday PM2</a:t>
            </a:r>
          </a:p>
          <a:p>
            <a:r>
              <a:rPr lang="en-US" dirty="0"/>
              <a:t>GRIDMAN TG (802.16s)</a:t>
            </a:r>
          </a:p>
          <a:p>
            <a:pPr lvl="1"/>
            <a:r>
              <a:rPr lang="en-US" dirty="0"/>
              <a:t>Tuesday PM1</a:t>
            </a:r>
          </a:p>
          <a:p>
            <a:pPr lvl="1"/>
            <a:r>
              <a:rPr lang="en-US" dirty="0"/>
              <a:t>Wednesday AM1, AM2</a:t>
            </a:r>
          </a:p>
          <a:p>
            <a:pPr lvl="1"/>
            <a:r>
              <a:rPr lang="en-US" dirty="0"/>
              <a:t>Wednesday PM1</a:t>
            </a:r>
          </a:p>
          <a:p>
            <a:pPr lvl="1"/>
            <a:r>
              <a:rPr lang="en-US" dirty="0"/>
              <a:t>Thursday PM1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74637"/>
            <a:ext cx="2743200" cy="577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099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/>
              <a:t>From </a:t>
            </a:r>
            <a:r>
              <a:rPr lang="en-US" dirty="0">
                <a:hlinkClick r:id="rId2"/>
              </a:rPr>
              <a:t>docs.google.com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997031"/>
            <a:ext cx="8839200" cy="4490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452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Plan and Milestones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/>
              <a:t>Nov 2016	Complete SDD, </a:t>
            </a:r>
            <a:br>
              <a:rPr lang="en-US" dirty="0"/>
            </a:br>
            <a:r>
              <a:rPr lang="en-US" dirty="0"/>
              <a:t>                         Initial Draft Development</a:t>
            </a:r>
          </a:p>
          <a:p>
            <a:r>
              <a:rPr lang="en-US" dirty="0"/>
              <a:t>Jan 2016		Draft Development, WG Letter 			Ballot</a:t>
            </a:r>
          </a:p>
          <a:p>
            <a:r>
              <a:rPr lang="en-US" dirty="0"/>
              <a:t>Mar 2017	 Comment Resolution, </a:t>
            </a:r>
            <a:r>
              <a:rPr lang="en-US" dirty="0" err="1"/>
              <a:t>recirc</a:t>
            </a:r>
            <a:r>
              <a:rPr lang="en-US" dirty="0"/>
              <a:t>,  </a:t>
            </a:r>
            <a:br>
              <a:rPr lang="en-US" dirty="0"/>
            </a:br>
            <a:r>
              <a:rPr lang="en-US" dirty="0"/>
              <a:t>                         Conditional Sponsor Ballot</a:t>
            </a:r>
          </a:p>
          <a:p>
            <a:r>
              <a:rPr lang="en-US" dirty="0"/>
              <a:t>May 2017	Comment resolution, 					recirculation</a:t>
            </a:r>
          </a:p>
          <a:p>
            <a:r>
              <a:rPr lang="en-US" dirty="0"/>
              <a:t>July 2017	Forward to </a:t>
            </a:r>
            <a:r>
              <a:rPr lang="en-US" dirty="0" err="1"/>
              <a:t>RevCom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12121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for presentation and discussion of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16-16-0059r0	Proposed MAC Layer Overhead Reduction Schemes </a:t>
            </a:r>
          </a:p>
          <a:p>
            <a:pPr lvl="1"/>
            <a:r>
              <a:rPr lang="en-US" dirty="0"/>
              <a:t>Menashe </a:t>
            </a:r>
            <a:r>
              <a:rPr lang="en-US" dirty="0" err="1"/>
              <a:t>Shahar</a:t>
            </a:r>
            <a:r>
              <a:rPr lang="en-US" dirty="0"/>
              <a:t> (Full Spectrum)</a:t>
            </a:r>
          </a:p>
          <a:p>
            <a:r>
              <a:rPr lang="en-US" dirty="0"/>
              <a:t>16-16-0060r0	Calculator for Proposed MAC Layer Overhead Reduction Schemes 	</a:t>
            </a:r>
          </a:p>
          <a:p>
            <a:pPr lvl="1"/>
            <a:r>
              <a:rPr lang="en-US" dirty="0"/>
              <a:t>Menashe </a:t>
            </a:r>
            <a:r>
              <a:rPr lang="en-US" dirty="0" err="1"/>
              <a:t>Shahar</a:t>
            </a:r>
            <a:r>
              <a:rPr lang="en-US" dirty="0"/>
              <a:t> (Full Spectrum)</a:t>
            </a:r>
          </a:p>
          <a:p>
            <a:r>
              <a:rPr lang="en-US" dirty="0"/>
              <a:t>16-16-0047r2	Benefits of Specific PHY Layer Parameters to Support 1MHz Channels</a:t>
            </a:r>
          </a:p>
          <a:p>
            <a:pPr lvl="1"/>
            <a:r>
              <a:rPr lang="en-US" dirty="0"/>
              <a:t>Doug Gray (EPRI)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516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of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Notes on 0059 </a:t>
            </a:r>
          </a:p>
          <a:p>
            <a:pPr lvl="1"/>
            <a:r>
              <a:rPr lang="en-US" dirty="0"/>
              <a:t>Discussion on burst geometry</a:t>
            </a:r>
          </a:p>
          <a:p>
            <a:pPr lvl="1"/>
            <a:r>
              <a:rPr lang="en-US" dirty="0"/>
              <a:t>Consider allocating by frequency first on both UL and DL.  Potential benefit for lightly loaded network. </a:t>
            </a:r>
          </a:p>
          <a:p>
            <a:pPr lvl="1"/>
            <a:r>
              <a:rPr lang="en-US" dirty="0"/>
              <a:t>Consider maintaining some level of self-configuration and learning of network parameters </a:t>
            </a:r>
            <a:r>
              <a:rPr lang="en-US"/>
              <a:t>by remote.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68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of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Notes on 0047r2  PHY Parameters</a:t>
            </a:r>
          </a:p>
          <a:p>
            <a:endParaRPr lang="en-US" dirty="0"/>
          </a:p>
          <a:p>
            <a:r>
              <a:rPr lang="en-US" dirty="0"/>
              <a:t>Discussion on real-world deployments being designed to maintain higher rate modulations to even cell-edge remotes.  The assumption of variation of modulation across coverage may be too pessimistic.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21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SDD Discussion - November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Update draft to 0044r5</a:t>
            </a:r>
          </a:p>
          <a:p>
            <a:pPr lvl="1"/>
            <a:r>
              <a:rPr lang="en-US" dirty="0"/>
              <a:t>Change channel BW to “100 KHz to 1.25 MHz in steps of 50 KHz.”</a:t>
            </a:r>
          </a:p>
          <a:p>
            <a:pPr lvl="1"/>
            <a:r>
              <a:rPr lang="en-US" dirty="0"/>
              <a:t>Develop tables to ultimately insert in clause 12.9 system profile</a:t>
            </a:r>
          </a:p>
          <a:p>
            <a:pPr lvl="1"/>
            <a:r>
              <a:rPr lang="en-US" dirty="0"/>
              <a:t>Determine optimal set of sampling clock choices</a:t>
            </a:r>
          </a:p>
          <a:p>
            <a:r>
              <a:rPr lang="en-US" dirty="0"/>
              <a:t>To Be Developed</a:t>
            </a:r>
          </a:p>
          <a:p>
            <a:pPr lvl="1"/>
            <a:r>
              <a:rPr lang="en-US" dirty="0"/>
              <a:t>Table for PHY Parameters (Clause 12 Profile Format)</a:t>
            </a:r>
          </a:p>
          <a:p>
            <a:pPr lvl="1"/>
            <a:r>
              <a:rPr lang="en-US" dirty="0"/>
              <a:t>Updated MAC Overhead Calculation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45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Structure (Nov)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General</a:t>
            </a:r>
          </a:p>
          <a:p>
            <a:pPr lvl="1"/>
            <a:r>
              <a:rPr lang="en-US" dirty="0"/>
              <a:t>Definitions – define Band AMC</a:t>
            </a:r>
          </a:p>
          <a:p>
            <a:r>
              <a:rPr lang="en-US" dirty="0"/>
              <a:t>Create Clause 12.9 (System Profile)</a:t>
            </a:r>
          </a:p>
          <a:p>
            <a:pPr lvl="1"/>
            <a:r>
              <a:rPr lang="en-US" dirty="0"/>
              <a:t>Introductory section describing purpose of the new profile defined by the amendment</a:t>
            </a:r>
          </a:p>
          <a:p>
            <a:pPr lvl="1"/>
            <a:r>
              <a:rPr lang="en-US" dirty="0" err="1"/>
              <a:t>WirelessMAN</a:t>
            </a:r>
            <a:r>
              <a:rPr lang="en-US" dirty="0"/>
              <a:t> OFDMA TDD Sub-1.25MHz</a:t>
            </a:r>
          </a:p>
          <a:p>
            <a:pPr lvl="1"/>
            <a:r>
              <a:rPr lang="en-US" dirty="0"/>
              <a:t>Each configuration can have a row in the table</a:t>
            </a:r>
          </a:p>
          <a:p>
            <a:pPr lvl="1"/>
            <a:r>
              <a:rPr lang="en-US" dirty="0"/>
              <a:t>Include introductory text explaining how Sub-1.25 is different</a:t>
            </a:r>
          </a:p>
          <a:p>
            <a:pPr lvl="1"/>
            <a:r>
              <a:rPr lang="en-US" dirty="0"/>
              <a:t>Include normative requirement for Band AMC support</a:t>
            </a:r>
          </a:p>
          <a:p>
            <a:pPr lvl="1"/>
            <a:r>
              <a:rPr lang="en-US" dirty="0"/>
              <a:t>Mandatory Convolutional Turbo Coding (CTC) 64QAM-5/6 Coding </a:t>
            </a:r>
          </a:p>
          <a:p>
            <a:r>
              <a:rPr lang="en-US" dirty="0"/>
              <a:t>Changes to Clause 8.4 OFDMA</a:t>
            </a:r>
          </a:p>
          <a:p>
            <a:pPr lvl="1"/>
            <a:r>
              <a:rPr lang="en-US" dirty="0"/>
              <a:t>Identify any necessary changes in this clause</a:t>
            </a:r>
          </a:p>
          <a:p>
            <a:pPr lvl="1"/>
            <a:r>
              <a:rPr lang="en-US" dirty="0"/>
              <a:t>Changes in 8.4.2.3 for BW and sampling</a:t>
            </a:r>
          </a:p>
          <a:p>
            <a:pPr lvl="1"/>
            <a:r>
              <a:rPr lang="en-US" dirty="0"/>
              <a:t>Find first definition to Band AMC in 8.4</a:t>
            </a:r>
          </a:p>
          <a:p>
            <a:pPr lvl="1"/>
            <a:r>
              <a:rPr lang="en-US" dirty="0"/>
              <a:t>Relax first zone PUSC requirement 8.4.6.3 for 16s</a:t>
            </a:r>
          </a:p>
          <a:p>
            <a:pPr lvl="1"/>
            <a:r>
              <a:rPr lang="en-US" dirty="0"/>
              <a:t>8.4.6.1.1 Preamble – add new form for configurations with less than 128 subcarriers (not all subcarriers in channel  500KHz and below)</a:t>
            </a:r>
          </a:p>
          <a:p>
            <a:pPr lvl="1"/>
            <a:r>
              <a:rPr lang="en-US" dirty="0"/>
              <a:t>8.4.5.4.1 UIUC allocation:  We need to define new UIUC and DIUC code for repetition.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484409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10502</TotalTime>
  <Words>563</Words>
  <Application>Microsoft Office PowerPoint</Application>
  <PresentationFormat>On-screen Show (4:3)</PresentationFormat>
  <Paragraphs>125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Helvetica</vt:lpstr>
      <vt:lpstr>ＭＳ Ｐゴシック</vt:lpstr>
      <vt:lpstr>Times</vt:lpstr>
      <vt:lpstr>Times New Roman</vt:lpstr>
      <vt:lpstr>Template</vt:lpstr>
      <vt:lpstr>PowerPoint Presentation</vt:lpstr>
      <vt:lpstr>  Meeting Plan for Week</vt:lpstr>
      <vt:lpstr>Agenda</vt:lpstr>
      <vt:lpstr>Project Plan and Milestones</vt:lpstr>
      <vt:lpstr>Plan for presentation and discussion of contributions</vt:lpstr>
      <vt:lpstr>Presentation of Contributions</vt:lpstr>
      <vt:lpstr>Presentation of Contributions</vt:lpstr>
      <vt:lpstr>SDD Discussion - November</vt:lpstr>
      <vt:lpstr>Draft Structure (Nov)</vt:lpstr>
      <vt:lpstr>Draft Structure (Nov)</vt:lpstr>
      <vt:lpstr>Open Issues</vt:lpstr>
      <vt:lpstr>Approvals</vt:lpstr>
      <vt:lpstr>Accomplishments at November meeting</vt:lpstr>
      <vt:lpstr>TG Closing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Godfrey, Tim</cp:lastModifiedBy>
  <cp:revision>850</cp:revision>
  <cp:lastPrinted>1998-02-10T13:28:06Z</cp:lastPrinted>
  <dcterms:created xsi:type="dcterms:W3CDTF">2011-12-30T17:06:23Z</dcterms:created>
  <dcterms:modified xsi:type="dcterms:W3CDTF">2016-11-10T22:37:03Z</dcterms:modified>
</cp:coreProperties>
</file>