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1" r:id="rId2"/>
    <p:sldId id="262" r:id="rId3"/>
    <p:sldId id="263" r:id="rId4"/>
    <p:sldId id="264" r:id="rId5"/>
    <p:sldId id="265" r:id="rId6"/>
    <p:sldId id="270" r:id="rId7"/>
    <p:sldId id="269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34" d="100"/>
          <a:sy n="134" d="100"/>
        </p:scale>
        <p:origin x="-80" y="24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0" d="100"/>
          <a:sy n="80" d="100"/>
        </p:scale>
        <p:origin x="-3120" y="-12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 dirty="0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3461407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36693217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274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181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645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1066800" y="6396335"/>
            <a:ext cx="7696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b="1" dirty="0"/>
              <a:t>16-13-</a:t>
            </a:r>
            <a:r>
              <a:rPr lang="en-US" b="1" dirty="0" smtClean="0"/>
              <a:t>0158-00-Gdoc</a:t>
            </a:r>
            <a:r>
              <a:rPr lang="en-US" b="1" dirty="0"/>
              <a:t>						</a:t>
            </a:r>
            <a:r>
              <a:rPr lang="en-US" b="1" dirty="0" smtClean="0"/>
              <a:t>20</a:t>
            </a:r>
            <a:r>
              <a:rPr lang="en-US" b="1" baseline="0" dirty="0" smtClean="0"/>
              <a:t> </a:t>
            </a:r>
            <a:r>
              <a:rPr lang="en-US" b="1" baseline="0" dirty="0" smtClean="0"/>
              <a:t>July</a:t>
            </a:r>
            <a:r>
              <a:rPr lang="en-US" b="1" dirty="0" smtClean="0"/>
              <a:t> 2013</a:t>
            </a:r>
            <a:endParaRPr lang="en-US" dirty="0">
              <a:latin typeface="Times" pitchFamily="1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4" Type="http://schemas.openxmlformats.org/officeDocument/2006/relationships/hyperlink" Target="http://standards.ieee.org/guides/opman/sect6.html" TargetMode="External"/><Relationship Id="rId5" Type="http://schemas.openxmlformats.org/officeDocument/2006/relationships/hyperlink" Target="http://standards.ieee.org/board/pat/pat-material.html" TargetMode="External"/><Relationship Id="rId6" Type="http://schemas.openxmlformats.org/officeDocument/2006/relationships/hyperlink" Target="http://standards.ieee.org/board/pat" TargetMode="Externa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29375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 smtClean="0">
                <a:latin typeface="Times" pitchFamily="1" charset="0"/>
              </a:rPr>
              <a:t>P802.16r Small Cell Backhaul Closing Report – Session #86 </a:t>
            </a:r>
            <a:endParaRPr lang="en-US" dirty="0">
              <a:latin typeface="Times" pitchFamily="1" charset="0"/>
            </a:endParaRPr>
          </a:p>
          <a:p>
            <a:pPr marL="114300" algn="ctr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b="1" dirty="0">
                <a:latin typeface="Times" pitchFamily="1" charset="0"/>
              </a:rPr>
              <a:t>[IEEE 802.16 Mentor Presentation Template (Rev. 0)]</a:t>
            </a:r>
            <a:r>
              <a:rPr lang="en-US" dirty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Document Number:</a:t>
            </a:r>
          </a:p>
          <a:p>
            <a:pPr marL="342900" lvl="1" defTabSz="1016000"/>
            <a:r>
              <a:rPr lang="en-US" b="1" dirty="0" smtClean="0"/>
              <a:t>16-13-</a:t>
            </a:r>
            <a:r>
              <a:rPr lang="en-US" b="1" dirty="0" smtClean="0"/>
              <a:t>0158-00-Gdoc</a:t>
            </a:r>
            <a:endParaRPr lang="en-US" dirty="0" smtClean="0">
              <a:latin typeface="Times" pitchFamily="1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Date </a:t>
            </a:r>
            <a:r>
              <a:rPr lang="en-US" dirty="0">
                <a:latin typeface="Times" pitchFamily="1" charset="0"/>
              </a:rPr>
              <a:t>Submitted: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18 July 2013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Ching-Tarng Hsieh</a:t>
            </a:r>
            <a:r>
              <a:rPr lang="en-US" dirty="0">
                <a:latin typeface="Times" pitchFamily="1" charset="0"/>
              </a:rPr>
              <a:t>			Voice:	</a:t>
            </a:r>
            <a:r>
              <a:rPr lang="en-US" dirty="0" smtClean="0">
                <a:latin typeface="Times" pitchFamily="1" charset="0"/>
              </a:rPr>
              <a:t>+886-3-591-7379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Industrial Technology Research Institute</a:t>
            </a:r>
            <a:r>
              <a:rPr lang="en-US" dirty="0">
                <a:latin typeface="Times" pitchFamily="1" charset="0"/>
              </a:rPr>
              <a:t>			</a:t>
            </a:r>
            <a:r>
              <a:rPr lang="en-US" dirty="0" smtClean="0">
                <a:latin typeface="Times" pitchFamily="1" charset="0"/>
              </a:rPr>
              <a:t>E-mail: chsieh</a:t>
            </a:r>
            <a:r>
              <a:rPr lang="en-US" dirty="0">
                <a:latin typeface="Times" pitchFamily="1" charset="0"/>
              </a:rPr>
              <a:t>@itri.org.tw</a:t>
            </a:r>
          </a:p>
          <a:p>
            <a:pPr marL="342900" lvl="1" defTabSz="1016000"/>
            <a:endParaRPr lang="en-US" dirty="0" smtClean="0">
              <a:latin typeface="Times" pitchFamily="1" charset="0"/>
            </a:endParaRPr>
          </a:p>
          <a:p>
            <a:pPr marL="342900" lvl="1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Re: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NONE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Base Contribution: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NONE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This contribution summarizes the activities of the 802.16 Small Cell Backhaul TG for Session #8</a:t>
            </a:r>
            <a:r>
              <a:rPr lang="en-US" altLang="zh-TW" dirty="0" smtClean="0">
                <a:latin typeface="Times" pitchFamily="1" charset="0"/>
              </a:rPr>
              <a:t>6</a:t>
            </a:r>
            <a:r>
              <a:rPr lang="en-US" dirty="0" smtClean="0">
                <a:latin typeface="Times" pitchFamily="1" charset="0"/>
              </a:rPr>
              <a:t> and requests 802.16 action on the TG outputs.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Notice: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6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6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Summary of Meeting Sessions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During Session #8, the Small Cell Backhaul </a:t>
            </a:r>
            <a:r>
              <a:rPr lang="en-US" dirty="0"/>
              <a:t>P</a:t>
            </a:r>
            <a:r>
              <a:rPr lang="en-US" dirty="0" smtClean="0"/>
              <a:t>802.16r held four meetings:</a:t>
            </a:r>
          </a:p>
          <a:p>
            <a:r>
              <a:rPr lang="en-US" sz="2400" dirty="0" smtClean="0"/>
              <a:t>Monday 15 July </a:t>
            </a:r>
            <a:r>
              <a:rPr lang="en-US" sz="2400" dirty="0"/>
              <a:t>2013		</a:t>
            </a:r>
            <a:r>
              <a:rPr lang="en-US" sz="2400" dirty="0" smtClean="0"/>
              <a:t>16:</a:t>
            </a:r>
            <a:r>
              <a:rPr lang="en-US" sz="2400" dirty="0"/>
              <a:t>00 PM – </a:t>
            </a:r>
            <a:r>
              <a:rPr lang="en-US" sz="2400" dirty="0" smtClean="0"/>
              <a:t>18:</a:t>
            </a:r>
            <a:r>
              <a:rPr lang="en-US" sz="2400" dirty="0"/>
              <a:t>00 PM</a:t>
            </a:r>
          </a:p>
          <a:p>
            <a:pPr lvl="1"/>
            <a:r>
              <a:rPr lang="en-US" sz="2000" dirty="0" smtClean="0"/>
              <a:t>M1</a:t>
            </a:r>
            <a:endParaRPr lang="en-US" sz="2000" dirty="0"/>
          </a:p>
          <a:p>
            <a:r>
              <a:rPr lang="en-US" sz="2400" dirty="0" smtClean="0"/>
              <a:t>Tuesday 16 July 2013</a:t>
            </a:r>
            <a:r>
              <a:rPr lang="en-US" sz="2400" dirty="0"/>
              <a:t>	</a:t>
            </a:r>
            <a:r>
              <a:rPr lang="en-US" sz="2400" dirty="0" smtClean="0"/>
              <a:t>	09:00 AM </a:t>
            </a:r>
            <a:r>
              <a:rPr lang="en-US" sz="2400" dirty="0"/>
              <a:t>– </a:t>
            </a:r>
            <a:r>
              <a:rPr lang="en-US" sz="2400" dirty="0" smtClean="0"/>
              <a:t>10:00 AM</a:t>
            </a:r>
          </a:p>
          <a:p>
            <a:pPr lvl="1"/>
            <a:r>
              <a:rPr lang="en-US" sz="2000" dirty="0"/>
              <a:t>M1</a:t>
            </a:r>
          </a:p>
          <a:p>
            <a:r>
              <a:rPr lang="en-US" sz="2400" dirty="0" smtClean="0"/>
              <a:t>Tuesday 16 July 2013</a:t>
            </a:r>
            <a:r>
              <a:rPr lang="en-US" sz="2400" dirty="0"/>
              <a:t>	</a:t>
            </a:r>
            <a:r>
              <a:rPr lang="en-US" sz="2400" dirty="0" smtClean="0"/>
              <a:t>	10:30 AM </a:t>
            </a:r>
            <a:r>
              <a:rPr lang="en-US" sz="2400" dirty="0"/>
              <a:t>– </a:t>
            </a:r>
            <a:r>
              <a:rPr lang="en-US" sz="2400" dirty="0" smtClean="0"/>
              <a:t>12:30 </a:t>
            </a:r>
            <a:r>
              <a:rPr lang="en-US" sz="2400" dirty="0"/>
              <a:t>PM</a:t>
            </a:r>
          </a:p>
          <a:p>
            <a:pPr lvl="1"/>
            <a:r>
              <a:rPr lang="en-US" sz="2000" dirty="0"/>
              <a:t>M1</a:t>
            </a:r>
          </a:p>
          <a:p>
            <a:r>
              <a:rPr lang="en-US" sz="2400" dirty="0" smtClean="0"/>
              <a:t>Thursday 18 July 2013		10:30 AM </a:t>
            </a:r>
            <a:r>
              <a:rPr lang="en-US" sz="2400" dirty="0"/>
              <a:t>– </a:t>
            </a:r>
            <a:r>
              <a:rPr lang="en-US" sz="2400" dirty="0" smtClean="0"/>
              <a:t>12:30 PM</a:t>
            </a:r>
            <a:endParaRPr lang="en-US" sz="2400" dirty="0"/>
          </a:p>
          <a:p>
            <a:pPr lvl="1"/>
            <a:r>
              <a:rPr lang="en-US" sz="2000" dirty="0"/>
              <a:t>M1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609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Summary of Input Contributions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6872998"/>
              </p:ext>
            </p:extLst>
          </p:nvPr>
        </p:nvGraphicFramePr>
        <p:xfrm>
          <a:off x="228600" y="1219200"/>
          <a:ext cx="8534400" cy="47811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3276600"/>
                <a:gridCol w="1447800"/>
                <a:gridCol w="1676400"/>
              </a:tblGrid>
              <a:tr h="48343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REF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TITLE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SOURCE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ACTION</a:t>
                      </a:r>
                      <a:endParaRPr lang="en-US" sz="1800" dirty="0"/>
                    </a:p>
                  </a:txBody>
                  <a:tcPr/>
                </a:tc>
              </a:tr>
              <a:tr h="583362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802.16-13-0142-04-000r</a:t>
                      </a:r>
                    </a:p>
                    <a:p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Overview of transport network architecture</a:t>
                      </a:r>
                      <a:endParaRPr lang="en-US" sz="1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Zein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NOTED</a:t>
                      </a:r>
                      <a:endParaRPr lang="en-US" sz="1800" dirty="0"/>
                    </a:p>
                  </a:txBody>
                  <a:tcPr anchor="ctr"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802.16-13-0137-00-000r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Small Cell Cross Industry Meeting Summary</a:t>
                      </a:r>
                      <a:endParaRPr lang="en-US" sz="1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Hsieh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NOTED</a:t>
                      </a:r>
                      <a:endParaRPr lang="en-US" sz="1800" dirty="0"/>
                    </a:p>
                  </a:txBody>
                  <a:tcPr anchor="ctr"/>
                </a:tc>
              </a:tr>
              <a:tr h="53471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802.16-13-0144-01-000r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Proposed changes to IEEE 802.16r Architecture and Requirements</a:t>
                      </a:r>
                      <a:endParaRPr lang="en-US" sz="1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Marks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AGREED</a:t>
                      </a:r>
                      <a:endParaRPr lang="en-US" sz="1800" dirty="0"/>
                    </a:p>
                  </a:txBody>
                  <a:tcPr anchor="ctr"/>
                </a:tc>
              </a:tr>
              <a:tr h="4572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802.16-13-0150-00- 000r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Proposed</a:t>
                      </a:r>
                      <a:r>
                        <a:rPr lang="en-US" sz="18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LS to</a:t>
                      </a:r>
                      <a:r>
                        <a:rPr lang="en-US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ONF: Views of IEEE 802.16 Working Group regarding wireless OpenFlow</a:t>
                      </a:r>
                      <a:endParaRPr lang="en-US" sz="1800" b="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Marks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AGREED</a:t>
                      </a:r>
                      <a:endParaRPr lang="en-US" sz="1800" dirty="0"/>
                    </a:p>
                  </a:txBody>
                  <a:tcPr anchor="ctr"/>
                </a:tc>
              </a:tr>
              <a:tr h="53471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802.16-13-0151-01-Gcon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View of Connection-Oriented Software-Defined Networking for Wireless Backhaul of Small Cells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Marks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Agreed</a:t>
                      </a:r>
                      <a:r>
                        <a:rPr lang="en-US" sz="1800" baseline="0" dirty="0" smtClean="0"/>
                        <a:t> as attachment to document #150</a:t>
                      </a:r>
                      <a:endParaRPr lang="en-US" sz="18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853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Chair’s Summary of 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029199"/>
          </a:xfrm>
        </p:spPr>
        <p:txBody>
          <a:bodyPr/>
          <a:lstStyle/>
          <a:p>
            <a:r>
              <a:rPr lang="en-US" sz="2000" dirty="0" smtClean="0"/>
              <a:t>The project reviewed five contributions about Small Cell Backhaul and related activities going on in other organizations </a:t>
            </a:r>
          </a:p>
          <a:p>
            <a:r>
              <a:rPr lang="en-US" sz="2000" dirty="0" smtClean="0"/>
              <a:t>The group discussed connection-oriented SDN for wireless backhaul and related LS to ONF.</a:t>
            </a:r>
          </a:p>
          <a:p>
            <a:r>
              <a:rPr lang="en-US" sz="2000" dirty="0" smtClean="0"/>
              <a:t>Assigned an ad hoc to draft an LS to SCF about IEEE 802.16r activity and SCF backhaul requirements (802.16-13-0153-00-WGLS, to be discussed at WG closing)</a:t>
            </a:r>
          </a:p>
          <a:p>
            <a:r>
              <a:rPr lang="en-US" sz="2000" dirty="0" smtClean="0"/>
              <a:t>Discussed the Draft Architecture and Requirements Document (802.16-13-0073-01-000r), incorporated </a:t>
            </a:r>
            <a:r>
              <a:rPr lang="en-US" sz="2000" dirty="0"/>
              <a:t>contribution 802.16-13-0144-01-000r in </a:t>
            </a:r>
            <a:r>
              <a:rPr lang="en-US" sz="2000" dirty="0" smtClean="0"/>
              <a:t>the document, and issued revision 3 of the document </a:t>
            </a:r>
          </a:p>
          <a:p>
            <a:r>
              <a:rPr lang="en-US" sz="2000" dirty="0"/>
              <a:t>Call for </a:t>
            </a:r>
            <a:r>
              <a:rPr lang="en-US" sz="2000" dirty="0" smtClean="0"/>
              <a:t>contributions and </a:t>
            </a:r>
            <a:r>
              <a:rPr lang="en-US" sz="2000" dirty="0"/>
              <a:t>t</a:t>
            </a:r>
            <a:r>
              <a:rPr lang="en-US" sz="2000" dirty="0" smtClean="0"/>
              <a:t>eleconference calls</a:t>
            </a:r>
          </a:p>
          <a:p>
            <a:pPr lvl="1">
              <a:buFont typeface="Wingdings" charset="2"/>
              <a:buChar char="Ø"/>
            </a:pPr>
            <a:r>
              <a:rPr lang="en-US" sz="1600" dirty="0" smtClean="0"/>
              <a:t>To be determined at the WG closing plenary</a:t>
            </a:r>
          </a:p>
          <a:p>
            <a:pPr marL="342900" lvl="1" indent="-342900">
              <a:buFontTx/>
              <a:buChar char="•"/>
            </a:pPr>
            <a:r>
              <a:rPr lang="en-US" sz="2000" dirty="0" smtClean="0"/>
              <a:t>Approved minutes of session #85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62534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Documents Agreed to Be Recommended for Plenary Approval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02241"/>
              </p:ext>
            </p:extLst>
          </p:nvPr>
        </p:nvGraphicFramePr>
        <p:xfrm>
          <a:off x="457200" y="1518921"/>
          <a:ext cx="8229600" cy="1407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4343400"/>
                <a:gridCol w="1828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SG REF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TITLE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PLENARY REF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Proposed LS to ONF: Views of IEEE 802.16 Working Group </a:t>
                      </a: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regarding</a:t>
                      </a: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Wireless OpenFlow</a:t>
                      </a:r>
                      <a:r>
                        <a:rPr lang="en-US" sz="1400" b="0" i="0" dirty="0" smtClean="0">
                          <a:effectLst/>
                        </a:rPr>
                        <a:t> 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16-13-0150-00-000r</a:t>
                      </a:r>
                      <a:endParaRPr lang="en-US" sz="1400" dirty="0"/>
                    </a:p>
                  </a:txBody>
                  <a:tcPr anchor="ctr"/>
                </a:tc>
              </a:tr>
              <a:tr h="436880">
                <a:tc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Draft LS to SCF: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Cooperation with Small Cell Forum Backhaul SIG 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16-13-0153-00-000r</a:t>
                      </a:r>
                      <a:endParaRPr 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2746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 anchor="ctr"/>
          <a:lstStyle/>
          <a:p>
            <a:r>
              <a:rPr lang="en-US" dirty="0"/>
              <a:t>Plenary Approval Motions </a:t>
            </a:r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0363" indent="-360363" eaLnBrk="1" fontAlgn="ctr" hangingPunct="1">
              <a:spcBef>
                <a:spcPts val="0"/>
              </a:spcBef>
              <a:spcAft>
                <a:spcPts val="0"/>
              </a:spcAft>
            </a:pPr>
            <a:r>
              <a:rPr lang="en-US" dirty="0"/>
              <a:t>MOTION:  To approve the </a:t>
            </a:r>
            <a:r>
              <a:rPr lang="en-US" dirty="0" smtClean="0"/>
              <a:t>“Proposed </a:t>
            </a:r>
            <a:r>
              <a:rPr lang="en-US" dirty="0"/>
              <a:t>LS to ONF: Views of IEEE 802.16 Working Group </a:t>
            </a:r>
            <a:r>
              <a:rPr lang="en-US" kern="1200" dirty="0">
                <a:solidFill>
                  <a:schemeClr val="dk1"/>
                </a:solidFill>
              </a:rPr>
              <a:t>regarding Wireless </a:t>
            </a:r>
            <a:r>
              <a:rPr lang="en-US" kern="1200" dirty="0" smtClean="0">
                <a:solidFill>
                  <a:schemeClr val="dk1"/>
                </a:solidFill>
              </a:rPr>
              <a:t>OpenFlow</a:t>
            </a:r>
            <a:r>
              <a:rPr lang="en-US" dirty="0" smtClean="0"/>
              <a:t>”</a:t>
            </a:r>
            <a:endParaRPr lang="en-US" dirty="0">
              <a:latin typeface="Arial"/>
            </a:endParaRPr>
          </a:p>
          <a:p>
            <a:r>
              <a:rPr lang="en-US" dirty="0" smtClean="0"/>
              <a:t>(802.16-13-0150-02-000r)</a:t>
            </a:r>
            <a:endParaRPr lang="en-US" dirty="0"/>
          </a:p>
          <a:p>
            <a:pPr lvl="1"/>
            <a:r>
              <a:rPr lang="en-US" dirty="0"/>
              <a:t>Mover:	</a:t>
            </a:r>
            <a:r>
              <a:rPr lang="en-US" dirty="0" smtClean="0"/>
              <a:t>Ching-Tarng Hsieh</a:t>
            </a:r>
            <a:r>
              <a:rPr lang="en-US" dirty="0"/>
              <a:t>	</a:t>
            </a:r>
          </a:p>
          <a:p>
            <a:pPr lvl="1"/>
            <a:r>
              <a:rPr lang="en-US" dirty="0"/>
              <a:t>Second</a:t>
            </a:r>
            <a:r>
              <a:rPr lang="en-US" dirty="0" smtClean="0"/>
              <a:t>: Harry </a:t>
            </a:r>
            <a:r>
              <a:rPr lang="en-US" dirty="0" err="1" smtClean="0"/>
              <a:t>Bims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646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Plenary Approval Motions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5113" indent="-265113" eaLnBrk="1" fontAlgn="ctr" hangingPunct="1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/>
              <a:t>MOTION:  To approve the “</a:t>
            </a:r>
            <a:r>
              <a:rPr lang="en-US" sz="2800" kern="1200" dirty="0">
                <a:solidFill>
                  <a:schemeClr val="dk1"/>
                </a:solidFill>
              </a:rPr>
              <a:t>Draft LS to SCF: </a:t>
            </a:r>
            <a:r>
              <a:rPr lang="en-US" sz="2800" dirty="0"/>
              <a:t>Cooperation with Small Cell Forum Backhaul SIG </a:t>
            </a:r>
            <a:r>
              <a:rPr lang="en-US" sz="2800" kern="1200" dirty="0" smtClean="0">
                <a:solidFill>
                  <a:schemeClr val="dk1"/>
                </a:solidFill>
              </a:rPr>
              <a:t>”</a:t>
            </a:r>
          </a:p>
          <a:p>
            <a:pPr marL="265113" indent="-265113" eaLnBrk="1" fontAlgn="ctr" hangingPunct="1"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(802.16-13-</a:t>
            </a:r>
            <a:r>
              <a:rPr lang="en-US" sz="2800" dirty="0" smtClean="0"/>
              <a:t>0153-01)</a:t>
            </a:r>
            <a:endParaRPr lang="en-US" sz="2800" dirty="0">
              <a:latin typeface="Arial"/>
            </a:endParaRPr>
          </a:p>
          <a:p>
            <a:pPr lvl="1"/>
            <a:r>
              <a:rPr lang="en-US" dirty="0" smtClean="0"/>
              <a:t>Mover:	</a:t>
            </a:r>
            <a:r>
              <a:rPr lang="en-US" dirty="0"/>
              <a:t>Ching-Tarng Hsieh</a:t>
            </a:r>
            <a:r>
              <a:rPr lang="en-US" dirty="0" smtClean="0"/>
              <a:t>	</a:t>
            </a:r>
          </a:p>
          <a:p>
            <a:pPr lvl="1"/>
            <a:r>
              <a:rPr lang="en-US" dirty="0" err="1"/>
              <a:t>Second:Jaesun</a:t>
            </a:r>
            <a:r>
              <a:rPr lang="en-US" dirty="0"/>
              <a:t> Cha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3611</TotalTime>
  <Words>455</Words>
  <Application>Microsoft Macintosh PowerPoint</Application>
  <PresentationFormat>On-screen Show (4:3)</PresentationFormat>
  <Paragraphs>91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Template</vt:lpstr>
      <vt:lpstr>PowerPoint Presentation</vt:lpstr>
      <vt:lpstr>Summary of Meeting Sessions</vt:lpstr>
      <vt:lpstr>Summary of Input Contributions</vt:lpstr>
      <vt:lpstr>Chair’s Summary of Discussions</vt:lpstr>
      <vt:lpstr>Documents Agreed to Be Recommended for Plenary Approval</vt:lpstr>
      <vt:lpstr>Plenary Approval Motions (1)</vt:lpstr>
      <vt:lpstr>Plenary Approval Motions (2)</vt:lpstr>
    </vt:vector>
  </TitlesOfParts>
  <Company>NIST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CHING-TARNG HSIEH</cp:lastModifiedBy>
  <cp:revision>160</cp:revision>
  <cp:lastPrinted>1998-02-10T13:28:06Z</cp:lastPrinted>
  <dcterms:created xsi:type="dcterms:W3CDTF">2011-12-30T17:06:23Z</dcterms:created>
  <dcterms:modified xsi:type="dcterms:W3CDTF">2013-07-20T20:20:19Z</dcterms:modified>
</cp:coreProperties>
</file>