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615" autoAdjust="0"/>
    <p:restoredTop sz="86477" autoAdjust="0"/>
  </p:normalViewPr>
  <p:slideViewPr>
    <p:cSldViewPr snapToGrid="0" snapToObjects="1">
      <p:cViewPr varScale="1">
        <p:scale>
          <a:sx n="105" d="100"/>
          <a:sy n="105" d="100"/>
        </p:scale>
        <p:origin x="-3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86337-8C95-5C4F-AD78-4A554BB9E7EF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C040C-1AB3-C549-A4D4-AE7751ABA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508913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 Seamless WLAN Offload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C040C-1AB3-C549-A4D4-AE7751ABA4D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507682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s-ES" dirty="0" err="1" smtClean="0"/>
              <a:t>Independent</a:t>
            </a:r>
            <a:r>
              <a:rPr lang="es-ES" dirty="0" smtClean="0"/>
              <a:t> </a:t>
            </a:r>
            <a:r>
              <a:rPr lang="es-ES" dirty="0" err="1" smtClean="0"/>
              <a:t>bearer</a:t>
            </a:r>
            <a:r>
              <a:rPr lang="es-ES" dirty="0" smtClean="0"/>
              <a:t> per APN</a:t>
            </a:r>
          </a:p>
          <a:p>
            <a:pPr lvl="2"/>
            <a:r>
              <a:rPr lang="es-ES" dirty="0" smtClean="0"/>
              <a:t>L2 </a:t>
            </a:r>
            <a:r>
              <a:rPr lang="es-ES" dirty="0" err="1" smtClean="0"/>
              <a:t>isolated</a:t>
            </a:r>
            <a:r>
              <a:rPr lang="es-ES" dirty="0" smtClean="0"/>
              <a:t> link</a:t>
            </a:r>
          </a:p>
          <a:p>
            <a:pPr lvl="2"/>
            <a:r>
              <a:rPr lang="es-ES" dirty="0" smtClean="0"/>
              <a:t>Point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r>
              <a:rPr lang="es-ES" dirty="0" smtClean="0"/>
              <a:t> links as PMIP rules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C040C-1AB3-C549-A4D4-AE7751ABA4D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46712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3837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4487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1544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5152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1818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1315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7840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9305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7122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3314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8064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11/10/12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8146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1143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1pPr>
            <a:lvl2pPr marL="3429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2pPr>
            <a:lvl3pPr marL="11430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3pPr>
            <a:lvl4pPr marL="2006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4pPr>
            <a:lvl5pPr marL="20574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5pPr>
            <a:lvl6pPr marL="25146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6pPr>
            <a:lvl7pPr marL="29718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7pPr>
            <a:lvl8pPr marL="34290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8pPr>
            <a:lvl9pPr marL="38862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9pPr>
          </a:lstStyle>
          <a:p>
            <a:pPr lvl="1" algn="ctr"/>
            <a:r>
              <a:rPr lang="en-US" alt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OmniRAN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3GPP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SaMOG</a:t>
            </a:r>
            <a:endParaRPr lang="en-US" alt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Number:</a:t>
            </a:r>
          </a:p>
          <a:p>
            <a:pPr lvl="1"/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IEEE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802.16-</a:t>
            </a:r>
            <a:r>
              <a:rPr lang="en-US" altLang="ko-KR" sz="12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ko-KR" sz="12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-0660-00-Shet</a:t>
            </a:r>
            <a:endParaRPr lang="en-US" altLang="en-US" sz="1200" b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 Submitted: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2012-11-10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Source:</a:t>
            </a:r>
          </a:p>
          <a:p>
            <a:pPr lvl="1"/>
            <a:r>
              <a:rPr lang="en-US" sz="1200" dirty="0" smtClean="0">
                <a:latin typeface="Times" pitchFamily="1" charset="0"/>
              </a:rPr>
              <a:t>Antonio de la Oliva</a:t>
            </a:r>
          </a:p>
          <a:p>
            <a:pPr lvl="1"/>
            <a:r>
              <a:rPr lang="en-US" sz="1200" dirty="0" smtClean="0">
                <a:latin typeface="Times" pitchFamily="1" charset="0"/>
              </a:rPr>
              <a:t>Carlos Jesus Bernardos			</a:t>
            </a:r>
          </a:p>
          <a:p>
            <a:pPr lvl="1"/>
            <a:r>
              <a:rPr lang="en-US" sz="1200" dirty="0" smtClean="0">
                <a:latin typeface="Times" pitchFamily="1" charset="0"/>
              </a:rPr>
              <a:t>(UC3M)	</a:t>
            </a:r>
          </a:p>
          <a:p>
            <a:pPr lvl="1"/>
            <a:r>
              <a:rPr lang="en-US" sz="1200" dirty="0" smtClean="0">
                <a:latin typeface="Times" pitchFamily="1" charset="0"/>
              </a:rPr>
              <a:t>		</a:t>
            </a:r>
          </a:p>
          <a:p>
            <a:pPr lvl="1"/>
            <a:r>
              <a:rPr lang="en-US" sz="1200" dirty="0" err="1" smtClean="0">
                <a:latin typeface="Times" pitchFamily="1" charset="0"/>
              </a:rPr>
              <a:t>Ivano</a:t>
            </a:r>
            <a:r>
              <a:rPr lang="en-US" sz="1200" dirty="0" smtClean="0">
                <a:latin typeface="Times" pitchFamily="1" charset="0"/>
              </a:rPr>
              <a:t> </a:t>
            </a:r>
            <a:r>
              <a:rPr lang="en-US" sz="1200" dirty="0" err="1" smtClean="0">
                <a:latin typeface="Times" pitchFamily="1" charset="0"/>
              </a:rPr>
              <a:t>Guardini</a:t>
            </a:r>
            <a:endParaRPr lang="en-US" sz="1200" dirty="0" smtClean="0">
              <a:latin typeface="Times" pitchFamily="1" charset="0"/>
            </a:endParaRPr>
          </a:p>
          <a:p>
            <a:pPr lvl="1"/>
            <a:r>
              <a:rPr lang="en-US" sz="1200" dirty="0" smtClean="0">
                <a:latin typeface="Times" pitchFamily="1" charset="0"/>
              </a:rPr>
              <a:t>Loris </a:t>
            </a:r>
            <a:r>
              <a:rPr lang="en-US" sz="1200" dirty="0" err="1" smtClean="0">
                <a:latin typeface="Times" pitchFamily="1" charset="0"/>
              </a:rPr>
              <a:t>Marchetti</a:t>
            </a:r>
            <a:endParaRPr lang="en-US" sz="1200" dirty="0" smtClean="0">
              <a:latin typeface="Times" pitchFamily="1" charset="0"/>
            </a:endParaRPr>
          </a:p>
          <a:p>
            <a:pPr lvl="1"/>
            <a:r>
              <a:rPr lang="en-US" sz="1200" dirty="0" smtClean="0">
                <a:latin typeface="Times" pitchFamily="1" charset="0"/>
              </a:rPr>
              <a:t>(Telecom Italia)	</a:t>
            </a:r>
          </a:p>
          <a:p>
            <a:pPr lvl="1"/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Re: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 Case for </a:t>
            </a:r>
            <a:r>
              <a:rPr lang="en-US" altLang="en-US" sz="12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OmniRAN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Contribution:</a:t>
            </a:r>
          </a:p>
          <a:p>
            <a:pPr lvl="1"/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None.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Describe potential use of </a:t>
            </a:r>
            <a:r>
              <a:rPr lang="en-US" altLang="ko-KR" sz="12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OmniRAN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the 3GPP </a:t>
            </a:r>
            <a:r>
              <a:rPr lang="en-US" altLang="ko-KR" sz="12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SaMOG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context . This document is for discussion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Notice:</a:t>
            </a:r>
          </a:p>
          <a:p>
            <a:pPr lvl="1"/>
            <a:r>
              <a:rPr lang="en-US" altLang="ko-KR" sz="10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document does not represent the agreed views of the IEEE 802.16 Working Group or any of its subgroups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</a:t>
            </a:r>
            <a:r>
              <a:rPr lang="en-US" altLang="en-US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Copyright Policy:</a:t>
            </a:r>
          </a:p>
          <a:p>
            <a:pPr marL="355600"/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contributor is familiar with the IEEE-SA Copyright Policy &lt;http://standards.ieee.org/IPR/copyrightpolicy.html&gt;	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Patent Policy:</a:t>
            </a:r>
          </a:p>
          <a:p>
            <a:pPr lvl="1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contributor is familiar with the IEEE-SA Patent Policy and Procedures:</a:t>
            </a:r>
          </a:p>
          <a:p>
            <a:pPr lvl="3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http://standards.ieee.org/guides/bylaws/sect6-7.html#6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http://standards.ieee.org/guides/opman/sect6.html#6.3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&gt;.</a:t>
            </a:r>
          </a:p>
          <a:p>
            <a:pPr lvl="1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Further information is located at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http://standards.ieee.org/board/pat/pat-material.html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http://standards.ieee.org/board/pat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&gt;.</a:t>
            </a:r>
            <a:endParaRPr lang="en-US" altLang="en-US" sz="1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4516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SaMOG</a:t>
            </a:r>
            <a:r>
              <a:rPr lang="es-ES" dirty="0" smtClean="0"/>
              <a:t> R12 and OMNIRAN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5446" cy="4525963"/>
          </a:xfrm>
        </p:spPr>
        <p:txBody>
          <a:bodyPr>
            <a:normAutofit fontScale="925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extra </a:t>
            </a:r>
            <a:r>
              <a:rPr lang="es-ES" dirty="0" err="1" smtClean="0"/>
              <a:t>functionalities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R12 </a:t>
            </a:r>
            <a:r>
              <a:rPr lang="es-ES" dirty="0" err="1" smtClean="0"/>
              <a:t>SaMOG</a:t>
            </a:r>
            <a:r>
              <a:rPr lang="es-ES" dirty="0" smtClean="0"/>
              <a:t> can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take</a:t>
            </a:r>
            <a:r>
              <a:rPr lang="es-ES" dirty="0" smtClean="0"/>
              <a:t> </a:t>
            </a:r>
            <a:r>
              <a:rPr lang="es-ES" dirty="0" err="1" smtClean="0"/>
              <a:t>advantage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OMNIRAN interface</a:t>
            </a:r>
          </a:p>
          <a:p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functionalities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Logical</a:t>
            </a:r>
            <a:r>
              <a:rPr lang="es-ES" dirty="0" smtClean="0"/>
              <a:t> interface at </a:t>
            </a:r>
            <a:r>
              <a:rPr lang="es-ES" dirty="0" err="1" smtClean="0"/>
              <a:t>the</a:t>
            </a:r>
            <a:r>
              <a:rPr lang="es-ES" dirty="0" smtClean="0"/>
              <a:t> UE, data and control</a:t>
            </a:r>
          </a:p>
          <a:p>
            <a:pPr lvl="2"/>
            <a:r>
              <a:rPr lang="es-ES" dirty="0" err="1"/>
              <a:t>Support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allocation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IP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physical</a:t>
            </a:r>
            <a:r>
              <a:rPr lang="es-ES" dirty="0"/>
              <a:t> interfaces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UE (</a:t>
            </a:r>
            <a:r>
              <a:rPr lang="es-ES" dirty="0" err="1"/>
              <a:t>e.g</a:t>
            </a:r>
            <a:r>
              <a:rPr lang="es-ES" dirty="0"/>
              <a:t>. 3GPP and 802.11)</a:t>
            </a:r>
            <a:endParaRPr lang="es-ES" dirty="0" smtClean="0"/>
          </a:p>
          <a:p>
            <a:pPr lvl="1"/>
            <a:r>
              <a:rPr lang="es-ES" dirty="0" err="1" smtClean="0"/>
              <a:t>Information</a:t>
            </a:r>
            <a:r>
              <a:rPr lang="es-ES" dirty="0" smtClean="0"/>
              <a:t> transfer </a:t>
            </a:r>
            <a:r>
              <a:rPr lang="es-ES" dirty="0" err="1" smtClean="0"/>
              <a:t>between</a:t>
            </a:r>
            <a:r>
              <a:rPr lang="es-ES" dirty="0" smtClean="0"/>
              <a:t> UE and </a:t>
            </a:r>
            <a:r>
              <a:rPr lang="es-ES" dirty="0" err="1" smtClean="0"/>
              <a:t>network</a:t>
            </a:r>
            <a:endParaRPr lang="es-ES" dirty="0" smtClean="0"/>
          </a:p>
          <a:p>
            <a:pPr lvl="2"/>
            <a:r>
              <a:rPr lang="es-ES" dirty="0" smtClean="0"/>
              <a:t>APN, </a:t>
            </a:r>
            <a:r>
              <a:rPr lang="es-ES" dirty="0" err="1" smtClean="0"/>
              <a:t>handover</a:t>
            </a:r>
            <a:r>
              <a:rPr lang="es-ES" dirty="0" smtClean="0"/>
              <a:t> </a:t>
            </a:r>
            <a:r>
              <a:rPr lang="es-ES" dirty="0" err="1" smtClean="0"/>
              <a:t>indication</a:t>
            </a:r>
            <a:endParaRPr lang="es-ES" dirty="0" smtClean="0"/>
          </a:p>
          <a:p>
            <a:pPr lvl="1"/>
            <a:r>
              <a:rPr lang="es-ES" dirty="0" err="1" smtClean="0"/>
              <a:t>Extension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the</a:t>
            </a:r>
            <a:r>
              <a:rPr lang="es-ES" dirty="0"/>
              <a:t> L2 </a:t>
            </a:r>
            <a:r>
              <a:rPr lang="es-ES" dirty="0" err="1"/>
              <a:t>transport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TWAG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support</a:t>
            </a:r>
            <a:r>
              <a:rPr lang="es-ES" dirty="0"/>
              <a:t> </a:t>
            </a:r>
            <a:r>
              <a:rPr lang="es-ES" dirty="0" err="1"/>
              <a:t>simultaneous</a:t>
            </a:r>
            <a:r>
              <a:rPr lang="es-ES" dirty="0"/>
              <a:t> </a:t>
            </a:r>
            <a:r>
              <a:rPr lang="es-ES" dirty="0" err="1"/>
              <a:t>access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PDNs</a:t>
            </a:r>
            <a:r>
              <a:rPr lang="es-ES" dirty="0"/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7787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Summary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Work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3GPP </a:t>
            </a:r>
            <a:r>
              <a:rPr lang="es-ES" dirty="0" err="1" smtClean="0"/>
              <a:t>SaMOG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r>
              <a:rPr lang="es-ES" dirty="0" smtClean="0"/>
              <a:t> and OMNIRAN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complementary</a:t>
            </a:r>
            <a:endParaRPr lang="es-ES" dirty="0" smtClean="0"/>
          </a:p>
          <a:p>
            <a:pPr lvl="1"/>
            <a:r>
              <a:rPr lang="es-ES" dirty="0" smtClean="0"/>
              <a:t>OMNIRAN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define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Trusted</a:t>
            </a:r>
            <a:r>
              <a:rPr lang="es-ES" dirty="0" smtClean="0"/>
              <a:t> Non-3GPP </a:t>
            </a:r>
            <a:r>
              <a:rPr lang="es-ES" dirty="0" err="1" smtClean="0"/>
              <a:t>network</a:t>
            </a:r>
            <a:r>
              <a:rPr lang="es-ES" dirty="0" smtClean="0"/>
              <a:t> </a:t>
            </a:r>
            <a:r>
              <a:rPr lang="es-ES" dirty="0" err="1" smtClean="0"/>
              <a:t>behaves</a:t>
            </a:r>
            <a:r>
              <a:rPr lang="es-ES" dirty="0" smtClean="0"/>
              <a:t> </a:t>
            </a:r>
            <a:r>
              <a:rPr lang="es-ES" dirty="0" err="1" smtClean="0"/>
              <a:t>according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requirements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3GPP</a:t>
            </a:r>
          </a:p>
          <a:p>
            <a:pPr lvl="1"/>
            <a:r>
              <a:rPr lang="es-ES" dirty="0" err="1" smtClean="0"/>
              <a:t>Work</a:t>
            </a:r>
            <a:r>
              <a:rPr lang="es-ES" dirty="0" smtClean="0"/>
              <a:t> can be done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network</a:t>
            </a:r>
            <a:r>
              <a:rPr lang="es-ES" dirty="0" smtClean="0"/>
              <a:t> and terminal </a:t>
            </a:r>
            <a:r>
              <a:rPr lang="es-ES" dirty="0" err="1" smtClean="0"/>
              <a:t>sides</a:t>
            </a:r>
            <a:endParaRPr lang="es-E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use of OMNIRAN can open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door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use of more IEEE 802 </a:t>
            </a:r>
            <a:r>
              <a:rPr lang="es-ES" dirty="0" err="1" smtClean="0"/>
              <a:t>technologies</a:t>
            </a:r>
            <a:r>
              <a:rPr lang="es-ES" dirty="0" smtClean="0"/>
              <a:t> as </a:t>
            </a:r>
            <a:r>
              <a:rPr lang="es-ES" dirty="0" err="1" smtClean="0"/>
              <a:t>part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operator´s</a:t>
            </a:r>
            <a:r>
              <a:rPr lang="es-ES" dirty="0" smtClean="0"/>
              <a:t> RAN in a </a:t>
            </a:r>
            <a:r>
              <a:rPr lang="es-ES" dirty="0" err="1" smtClean="0"/>
              <a:t>managed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7979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OMNIRAN-3GPP </a:t>
            </a:r>
            <a:r>
              <a:rPr lang="en-US" dirty="0" err="1" smtClean="0"/>
              <a:t>SaMOG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Antonio de la Oliva (UC3M)</a:t>
            </a:r>
          </a:p>
          <a:p>
            <a:r>
              <a:rPr lang="en-US" dirty="0" err="1" smtClean="0"/>
              <a:t>Ivano</a:t>
            </a:r>
            <a:r>
              <a:rPr lang="en-US" dirty="0" smtClean="0"/>
              <a:t> </a:t>
            </a:r>
            <a:r>
              <a:rPr lang="en-US" dirty="0" err="1" smtClean="0"/>
              <a:t>Guardini</a:t>
            </a:r>
            <a:r>
              <a:rPr lang="en-US" dirty="0" smtClean="0"/>
              <a:t> (Telecom Italia)</a:t>
            </a:r>
          </a:p>
          <a:p>
            <a:r>
              <a:rPr lang="en-US" dirty="0" smtClean="0"/>
              <a:t>Carlos J. </a:t>
            </a:r>
            <a:r>
              <a:rPr lang="en-US" dirty="0" err="1" smtClean="0"/>
              <a:t>Bernardos</a:t>
            </a:r>
            <a:r>
              <a:rPr lang="en-US" dirty="0" smtClean="0"/>
              <a:t> (UC3M)</a:t>
            </a:r>
          </a:p>
          <a:p>
            <a:r>
              <a:rPr lang="en-US" dirty="0" smtClean="0"/>
              <a:t>Loris </a:t>
            </a:r>
            <a:r>
              <a:rPr lang="en-US" dirty="0" err="1" smtClean="0"/>
              <a:t>Marchetti</a:t>
            </a:r>
            <a:r>
              <a:rPr lang="en-US" dirty="0" smtClean="0"/>
              <a:t> (Telecom Italia)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7575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</a:t>
            </a:r>
            <a:r>
              <a:rPr lang="en-US" dirty="0" err="1" smtClean="0"/>
              <a:t>SaMOG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4980" cy="4525963"/>
          </a:xfrm>
        </p:spPr>
        <p:txBody>
          <a:bodyPr/>
          <a:lstStyle/>
          <a:p>
            <a:r>
              <a:rPr lang="en-US" dirty="0" smtClean="0"/>
              <a:t>3GPP defines how to connect a Trusted Non-3GPP network to the Evolved Packet Core (EPC)</a:t>
            </a:r>
          </a:p>
          <a:p>
            <a:pPr lvl="1"/>
            <a:r>
              <a:rPr lang="en-US" dirty="0" smtClean="0"/>
              <a:t>Current mechanisms being defined in the S2a Mobility Based on GTP &amp; WLAN access to EPC (</a:t>
            </a:r>
            <a:r>
              <a:rPr lang="en-US" dirty="0" err="1" smtClean="0"/>
              <a:t>SaMOG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presentation aims at explaining current approaches and possible functionalities to be addressed in OMNIRAN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12061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</a:t>
            </a:r>
            <a:r>
              <a:rPr lang="en-US" dirty="0" err="1" smtClean="0"/>
              <a:t>SaMOG</a:t>
            </a:r>
            <a:r>
              <a:rPr lang="en-US" dirty="0" smtClean="0"/>
              <a:t>,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SaMOG</a:t>
            </a:r>
            <a:r>
              <a:rPr lang="en-US" sz="2800" dirty="0" smtClean="0"/>
              <a:t> is defining how to connect the Gateway controlling the Trusted Non-3GPP network (WLAN) and the EPC</a:t>
            </a:r>
          </a:p>
          <a:p>
            <a:r>
              <a:rPr lang="en-US" sz="2800" dirty="0" smtClean="0"/>
              <a:t>This is done through the S2a reference point, currently implemented by extending GTP/PMIP tunnels from PGW to Trusted WLAN Access GW (TWAG)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781" y="4676622"/>
            <a:ext cx="6608949" cy="20388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3373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Trusted</a:t>
            </a:r>
            <a:r>
              <a:rPr lang="es-ES" dirty="0" smtClean="0"/>
              <a:t> Non-3GPP Network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3GPP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define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, </a:t>
            </a:r>
            <a:r>
              <a:rPr lang="es-ES" dirty="0" err="1" smtClean="0"/>
              <a:t>neither</a:t>
            </a:r>
            <a:r>
              <a:rPr lang="es-ES" dirty="0" smtClean="0"/>
              <a:t>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mechanisms</a:t>
            </a:r>
            <a:endParaRPr lang="es-ES" dirty="0" smtClean="0"/>
          </a:p>
          <a:p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understanding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Connection</a:t>
            </a:r>
            <a:r>
              <a:rPr lang="es-ES" dirty="0" smtClean="0"/>
              <a:t> </a:t>
            </a:r>
            <a:r>
              <a:rPr lang="es-ES" dirty="0" err="1" smtClean="0"/>
              <a:t>beetween</a:t>
            </a:r>
            <a:r>
              <a:rPr lang="es-ES" dirty="0" smtClean="0"/>
              <a:t> UE and TGW </a:t>
            </a:r>
            <a:r>
              <a:rPr lang="es-ES" dirty="0" err="1" smtClean="0"/>
              <a:t>is</a:t>
            </a:r>
            <a:r>
              <a:rPr lang="es-ES" dirty="0" smtClean="0"/>
              <a:t> a L2 </a:t>
            </a:r>
            <a:r>
              <a:rPr lang="es-ES" dirty="0" err="1" smtClean="0"/>
              <a:t>transport</a:t>
            </a:r>
            <a:endParaRPr lang="es-ES" dirty="0" smtClean="0"/>
          </a:p>
          <a:p>
            <a:pPr lvl="1"/>
            <a:r>
              <a:rPr lang="es-ES" dirty="0" smtClean="0"/>
              <a:t>UE </a:t>
            </a:r>
            <a:r>
              <a:rPr lang="es-ES" dirty="0" err="1" smtClean="0"/>
              <a:t>sees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TWAG as </a:t>
            </a:r>
            <a:r>
              <a:rPr lang="es-ES" dirty="0" err="1" smtClean="0"/>
              <a:t>the</a:t>
            </a:r>
            <a:r>
              <a:rPr lang="es-ES" dirty="0" smtClean="0"/>
              <a:t> AR</a:t>
            </a:r>
          </a:p>
          <a:p>
            <a:pPr lvl="1"/>
            <a:r>
              <a:rPr lang="es-ES" dirty="0" err="1" smtClean="0"/>
              <a:t>This</a:t>
            </a:r>
            <a:r>
              <a:rPr lang="es-ES" dirty="0" smtClean="0"/>
              <a:t> L2 </a:t>
            </a:r>
            <a:r>
              <a:rPr lang="es-ES" dirty="0" err="1" smtClean="0"/>
              <a:t>transport</a:t>
            </a:r>
            <a:r>
              <a:rPr lang="es-ES" dirty="0" smtClean="0"/>
              <a:t> can be </a:t>
            </a:r>
            <a:r>
              <a:rPr lang="es-ES" dirty="0" err="1" smtClean="0"/>
              <a:t>implemented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mechanisms</a:t>
            </a:r>
            <a:r>
              <a:rPr lang="es-ES" dirty="0" smtClean="0"/>
              <a:t> (</a:t>
            </a:r>
            <a:r>
              <a:rPr lang="es-ES" dirty="0" err="1" smtClean="0"/>
              <a:t>e.g</a:t>
            </a:r>
            <a:r>
              <a:rPr lang="es-ES" dirty="0" smtClean="0"/>
              <a:t>., VPN, VLAN)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83553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Limitations</a:t>
            </a:r>
            <a:r>
              <a:rPr lang="es-ES" dirty="0" smtClean="0"/>
              <a:t> of </a:t>
            </a:r>
            <a:r>
              <a:rPr lang="es-ES" dirty="0" err="1" smtClean="0"/>
              <a:t>SaMOG</a:t>
            </a:r>
            <a:r>
              <a:rPr lang="es-ES" dirty="0" smtClean="0"/>
              <a:t> R11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key</a:t>
            </a:r>
            <a:r>
              <a:rPr lang="es-ES" dirty="0"/>
              <a:t> </a:t>
            </a:r>
            <a:r>
              <a:rPr lang="es-ES" dirty="0" err="1"/>
              <a:t>requirement</a:t>
            </a:r>
            <a:r>
              <a:rPr lang="es-ES" dirty="0"/>
              <a:t> of R11 </a:t>
            </a:r>
            <a:r>
              <a:rPr lang="es-ES" dirty="0" err="1"/>
              <a:t>SaMOG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keep</a:t>
            </a:r>
            <a:r>
              <a:rPr lang="es-ES" dirty="0" smtClean="0"/>
              <a:t> </a:t>
            </a:r>
            <a:r>
              <a:rPr lang="es-ES" dirty="0" err="1"/>
              <a:t>standard</a:t>
            </a:r>
            <a:r>
              <a:rPr lang="es-ES" dirty="0"/>
              <a:t> 802.11 </a:t>
            </a:r>
            <a:r>
              <a:rPr lang="es-ES" dirty="0" err="1"/>
              <a:t>UEs</a:t>
            </a:r>
            <a:r>
              <a:rPr lang="es-ES" dirty="0"/>
              <a:t> </a:t>
            </a:r>
            <a:r>
              <a:rPr lang="es-ES" dirty="0" err="1"/>
              <a:t>unmodified</a:t>
            </a:r>
            <a:endParaRPr lang="es-ES" dirty="0" smtClean="0"/>
          </a:p>
          <a:p>
            <a:r>
              <a:rPr lang="es-ES" dirty="0" err="1" smtClean="0"/>
              <a:t>Hence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limitations</a:t>
            </a:r>
            <a:r>
              <a:rPr lang="es-ES" dirty="0" smtClean="0"/>
              <a:t> </a:t>
            </a:r>
            <a:r>
              <a:rPr lang="es-ES" dirty="0" err="1" smtClean="0"/>
              <a:t>arise</a:t>
            </a:r>
            <a:r>
              <a:rPr lang="es-ES" dirty="0" smtClean="0"/>
              <a:t>:</a:t>
            </a:r>
          </a:p>
          <a:p>
            <a:pPr lvl="1"/>
            <a:r>
              <a:rPr lang="en-US" dirty="0" smtClean="0"/>
              <a:t>Lack </a:t>
            </a:r>
            <a:r>
              <a:rPr lang="en-US" dirty="0"/>
              <a:t>of IP address </a:t>
            </a:r>
            <a:r>
              <a:rPr lang="en-US" dirty="0" smtClean="0"/>
              <a:t>preservation (no IP mobility)</a:t>
            </a:r>
          </a:p>
          <a:p>
            <a:pPr lvl="1"/>
            <a:r>
              <a:rPr lang="en-US" dirty="0" smtClean="0"/>
              <a:t>Terminal cannot indicate an APN when connecting to the WLAN (the terminal is connected to default APN pre-configured on the TWAG or in the service profile on AAA/HSS)</a:t>
            </a:r>
            <a:endParaRPr lang="en-US" dirty="0"/>
          </a:p>
          <a:p>
            <a:pPr lvl="1"/>
            <a:r>
              <a:rPr lang="en-US" dirty="0" smtClean="0"/>
              <a:t>Terminal </a:t>
            </a:r>
            <a:r>
              <a:rPr lang="en-US" dirty="0"/>
              <a:t>cannot establish multiple connections to multiple </a:t>
            </a:r>
            <a:r>
              <a:rPr lang="en-US" dirty="0" smtClean="0"/>
              <a:t>PDNs </a:t>
            </a:r>
          </a:p>
          <a:p>
            <a:pPr lvl="1"/>
            <a:r>
              <a:rPr lang="en-US" dirty="0" smtClean="0"/>
              <a:t>Terminal </a:t>
            </a:r>
            <a:r>
              <a:rPr lang="en-US" dirty="0"/>
              <a:t>cannot access simultaneously resources in the WLAN and the </a:t>
            </a:r>
            <a:r>
              <a:rPr lang="en-US" dirty="0" smtClean="0"/>
              <a:t>EPC</a:t>
            </a:r>
            <a:endParaRPr lang="es-E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9681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Trusted</a:t>
            </a:r>
            <a:r>
              <a:rPr lang="es-ES" dirty="0" smtClean="0"/>
              <a:t> Non-3GPP </a:t>
            </a:r>
            <a:r>
              <a:rPr lang="es-ES" dirty="0" err="1" smtClean="0"/>
              <a:t>network</a:t>
            </a:r>
            <a:r>
              <a:rPr lang="es-ES" dirty="0" smtClean="0"/>
              <a:t> </a:t>
            </a:r>
            <a:r>
              <a:rPr lang="es-ES" dirty="0" err="1" smtClean="0"/>
              <a:t>features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of 3GPP control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use </a:t>
            </a:r>
            <a:r>
              <a:rPr lang="es-ES" dirty="0" err="1" smtClean="0"/>
              <a:t>the</a:t>
            </a:r>
            <a:r>
              <a:rPr lang="es-ES" dirty="0" smtClean="0"/>
              <a:t> Non-3GPP </a:t>
            </a:r>
            <a:r>
              <a:rPr lang="es-ES" dirty="0" err="1" smtClean="0"/>
              <a:t>access</a:t>
            </a:r>
            <a:r>
              <a:rPr lang="es-ES" dirty="0" smtClean="0"/>
              <a:t> as </a:t>
            </a:r>
            <a:r>
              <a:rPr lang="es-ES" dirty="0" err="1" smtClean="0"/>
              <a:t>efficiently</a:t>
            </a:r>
            <a:r>
              <a:rPr lang="es-ES" dirty="0" smtClean="0"/>
              <a:t> as </a:t>
            </a:r>
            <a:r>
              <a:rPr lang="es-ES" dirty="0" err="1" smtClean="0"/>
              <a:t>possible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functionalities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are </a:t>
            </a:r>
            <a:r>
              <a:rPr lang="es-ES" dirty="0" err="1" smtClean="0"/>
              <a:t>out</a:t>
            </a:r>
            <a:r>
              <a:rPr lang="es-ES" dirty="0" smtClean="0"/>
              <a:t> of </a:t>
            </a:r>
            <a:r>
              <a:rPr lang="es-ES" dirty="0" err="1" smtClean="0"/>
              <a:t>scope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3GPP:</a:t>
            </a:r>
          </a:p>
          <a:p>
            <a:pPr lvl="1"/>
            <a:r>
              <a:rPr lang="es-ES" dirty="0" smtClean="0"/>
              <a:t>L2/L3 </a:t>
            </a:r>
            <a:r>
              <a:rPr lang="es-ES" dirty="0" err="1" smtClean="0"/>
              <a:t>triggers</a:t>
            </a:r>
            <a:r>
              <a:rPr lang="es-ES" dirty="0" smtClean="0"/>
              <a:t>: Link Up/Down, L3 </a:t>
            </a:r>
            <a:r>
              <a:rPr lang="es-ES" dirty="0" err="1" smtClean="0"/>
              <a:t>Attach</a:t>
            </a:r>
            <a:r>
              <a:rPr lang="es-ES" dirty="0" smtClean="0"/>
              <a:t>/</a:t>
            </a:r>
            <a:r>
              <a:rPr lang="es-ES" dirty="0" err="1" smtClean="0"/>
              <a:t>Dettach</a:t>
            </a:r>
            <a:endParaRPr lang="es-ES" dirty="0" smtClean="0"/>
          </a:p>
          <a:p>
            <a:pPr lvl="1"/>
            <a:r>
              <a:rPr lang="es-ES" dirty="0" err="1" smtClean="0"/>
              <a:t>Connection</a:t>
            </a:r>
            <a:r>
              <a:rPr lang="es-ES" dirty="0"/>
              <a:t> </a:t>
            </a:r>
            <a:r>
              <a:rPr lang="es-ES" dirty="0" smtClean="0"/>
              <a:t>control</a:t>
            </a:r>
          </a:p>
          <a:p>
            <a:pPr lvl="1"/>
            <a:r>
              <a:rPr lang="es-ES" dirty="0" err="1" smtClean="0"/>
              <a:t>Resource</a:t>
            </a:r>
            <a:r>
              <a:rPr lang="es-ES" dirty="0" smtClean="0"/>
              <a:t> </a:t>
            </a:r>
            <a:r>
              <a:rPr lang="es-ES" dirty="0" err="1" smtClean="0"/>
              <a:t>management</a:t>
            </a:r>
            <a:r>
              <a:rPr lang="es-ES" dirty="0" smtClean="0"/>
              <a:t>: </a:t>
            </a:r>
            <a:r>
              <a:rPr lang="es-ES" dirty="0" err="1" smtClean="0"/>
              <a:t>Resource</a:t>
            </a:r>
            <a:r>
              <a:rPr lang="es-ES" dirty="0" smtClean="0"/>
              <a:t> </a:t>
            </a:r>
            <a:r>
              <a:rPr lang="es-ES" dirty="0" err="1" smtClean="0"/>
              <a:t>allocation</a:t>
            </a:r>
            <a:r>
              <a:rPr lang="es-ES" dirty="0" smtClean="0"/>
              <a:t>/</a:t>
            </a:r>
            <a:r>
              <a:rPr lang="es-ES" dirty="0" err="1" smtClean="0"/>
              <a:t>modification</a:t>
            </a:r>
            <a:r>
              <a:rPr lang="es-ES" dirty="0" smtClean="0"/>
              <a:t>/</a:t>
            </a:r>
            <a:r>
              <a:rPr lang="es-ES" dirty="0" err="1" smtClean="0"/>
              <a:t>release</a:t>
            </a:r>
            <a:endParaRPr lang="es-ES" dirty="0" smtClean="0"/>
          </a:p>
          <a:p>
            <a:pPr lvl="1"/>
            <a:r>
              <a:rPr lang="es-ES" dirty="0" err="1" smtClean="0"/>
              <a:t>Policy</a:t>
            </a:r>
            <a:r>
              <a:rPr lang="es-ES" dirty="0" smtClean="0"/>
              <a:t> </a:t>
            </a:r>
            <a:r>
              <a:rPr lang="es-ES" dirty="0" err="1" smtClean="0"/>
              <a:t>enforcement</a:t>
            </a:r>
            <a:r>
              <a:rPr lang="es-ES" dirty="0" smtClean="0"/>
              <a:t> </a:t>
            </a:r>
            <a:r>
              <a:rPr lang="es-ES" dirty="0" err="1" smtClean="0"/>
              <a:t>functions</a:t>
            </a:r>
            <a:endParaRPr lang="es-ES" dirty="0" smtClean="0"/>
          </a:p>
          <a:p>
            <a:pPr lvl="1"/>
            <a:r>
              <a:rPr lang="es-ES" dirty="0" smtClean="0"/>
              <a:t>Security </a:t>
            </a:r>
            <a:r>
              <a:rPr lang="es-ES" dirty="0" err="1" smtClean="0"/>
              <a:t>functions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0052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Features</a:t>
            </a:r>
            <a:r>
              <a:rPr lang="es-ES" dirty="0" smtClean="0"/>
              <a:t> </a:t>
            </a:r>
            <a:r>
              <a:rPr lang="es-ES" dirty="0" err="1" smtClean="0"/>
              <a:t>potentially</a:t>
            </a:r>
            <a:r>
              <a:rPr lang="es-ES" dirty="0" smtClean="0"/>
              <a:t> </a:t>
            </a:r>
            <a:r>
              <a:rPr lang="es-ES" dirty="0" err="1" smtClean="0"/>
              <a:t>provided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OMNIRAN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In a </a:t>
            </a:r>
            <a:r>
              <a:rPr lang="es-ES" dirty="0" err="1" smtClean="0"/>
              <a:t>nutshell</a:t>
            </a:r>
            <a:r>
              <a:rPr lang="es-ES" dirty="0" smtClean="0"/>
              <a:t>, OMNIRAN can define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Trusted</a:t>
            </a:r>
            <a:r>
              <a:rPr lang="es-ES" dirty="0" smtClean="0"/>
              <a:t> Non-3GPP Network </a:t>
            </a:r>
            <a:r>
              <a:rPr lang="es-ES" dirty="0" err="1" smtClean="0"/>
              <a:t>behaves</a:t>
            </a:r>
            <a:r>
              <a:rPr lang="es-ES" dirty="0" smtClean="0"/>
              <a:t> up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TWAG</a:t>
            </a:r>
          </a:p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define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perform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L2 </a:t>
            </a:r>
            <a:r>
              <a:rPr lang="es-ES" dirty="0" err="1" smtClean="0"/>
              <a:t>transport</a:t>
            </a:r>
            <a:r>
              <a:rPr lang="es-ES" dirty="0" smtClean="0"/>
              <a:t> (</a:t>
            </a:r>
            <a:r>
              <a:rPr lang="es-ES" dirty="0" err="1" smtClean="0"/>
              <a:t>VLANs</a:t>
            </a:r>
            <a:r>
              <a:rPr lang="es-ES" dirty="0" smtClean="0"/>
              <a:t>, </a:t>
            </a:r>
            <a:r>
              <a:rPr lang="es-ES" dirty="0" err="1" smtClean="0"/>
              <a:t>tunneling</a:t>
            </a:r>
            <a:r>
              <a:rPr lang="es-ES" dirty="0" smtClean="0"/>
              <a:t>, </a:t>
            </a:r>
            <a:r>
              <a:rPr lang="es-ES" dirty="0" err="1" smtClean="0"/>
              <a:t>e.g</a:t>
            </a:r>
            <a:r>
              <a:rPr lang="es-ES" dirty="0" smtClean="0"/>
              <a:t>. </a:t>
            </a:r>
            <a:r>
              <a:rPr lang="es-ES" dirty="0" err="1" smtClean="0"/>
              <a:t>SoftGRE</a:t>
            </a:r>
            <a:r>
              <a:rPr lang="es-ES" dirty="0" smtClean="0"/>
              <a:t>)</a:t>
            </a:r>
          </a:p>
          <a:p>
            <a:r>
              <a:rPr lang="es-ES" dirty="0"/>
              <a:t>Extra </a:t>
            </a:r>
            <a:r>
              <a:rPr lang="es-ES" dirty="0" err="1"/>
              <a:t>features</a:t>
            </a:r>
            <a:r>
              <a:rPr lang="es-ES" dirty="0"/>
              <a:t> </a:t>
            </a:r>
            <a:r>
              <a:rPr lang="es-ES" dirty="0" err="1"/>
              <a:t>required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SaMOG</a:t>
            </a:r>
            <a:r>
              <a:rPr lang="es-ES" dirty="0"/>
              <a:t> </a:t>
            </a:r>
            <a:r>
              <a:rPr lang="es-ES" dirty="0" smtClean="0"/>
              <a:t>R12:</a:t>
            </a:r>
          </a:p>
          <a:p>
            <a:pPr lvl="1"/>
            <a:r>
              <a:rPr lang="es-ES" dirty="0" err="1" smtClean="0"/>
              <a:t>handover</a:t>
            </a:r>
            <a:r>
              <a:rPr lang="es-ES" dirty="0" smtClean="0"/>
              <a:t> </a:t>
            </a:r>
            <a:r>
              <a:rPr lang="es-ES" dirty="0" err="1"/>
              <a:t>indication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enable</a:t>
            </a:r>
            <a:r>
              <a:rPr lang="es-ES" dirty="0"/>
              <a:t> IP </a:t>
            </a:r>
            <a:r>
              <a:rPr lang="es-ES" dirty="0" err="1" smtClean="0"/>
              <a:t>address</a:t>
            </a:r>
            <a:r>
              <a:rPr lang="es-ES" dirty="0" smtClean="0"/>
              <a:t> </a:t>
            </a:r>
            <a:r>
              <a:rPr lang="es-ES" dirty="0" err="1" smtClean="0"/>
              <a:t>preservation</a:t>
            </a:r>
            <a:endParaRPr lang="es-ES" dirty="0" smtClean="0"/>
          </a:p>
          <a:p>
            <a:pPr lvl="1"/>
            <a:r>
              <a:rPr lang="es-ES" dirty="0" err="1" smtClean="0"/>
              <a:t>transport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APN</a:t>
            </a:r>
          </a:p>
          <a:p>
            <a:pPr lvl="1"/>
            <a:r>
              <a:rPr lang="es-ES" dirty="0" err="1" smtClean="0"/>
              <a:t>extension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the</a:t>
            </a:r>
            <a:r>
              <a:rPr lang="es-ES" dirty="0"/>
              <a:t> L2 </a:t>
            </a:r>
            <a:r>
              <a:rPr lang="es-ES" dirty="0" err="1"/>
              <a:t>transport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TWAG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support</a:t>
            </a:r>
            <a:r>
              <a:rPr lang="es-ES" dirty="0"/>
              <a:t> </a:t>
            </a:r>
            <a:r>
              <a:rPr lang="es-ES" dirty="0" err="1"/>
              <a:t>simultaneous</a:t>
            </a:r>
            <a:r>
              <a:rPr lang="es-ES" dirty="0"/>
              <a:t> </a:t>
            </a:r>
            <a:r>
              <a:rPr lang="es-ES" dirty="0" err="1"/>
              <a:t>access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PDNs</a:t>
            </a:r>
            <a:endParaRPr lang="es-E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08437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SaMOG</a:t>
            </a:r>
            <a:r>
              <a:rPr lang="es-ES" dirty="0" smtClean="0"/>
              <a:t> R12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 R12,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more a </a:t>
            </a:r>
            <a:r>
              <a:rPr lang="es-ES" dirty="0" err="1" smtClean="0"/>
              <a:t>constraint</a:t>
            </a:r>
            <a:r>
              <a:rPr lang="es-ES" dirty="0" smtClean="0"/>
              <a:t> </a:t>
            </a:r>
            <a:r>
              <a:rPr lang="es-ES" dirty="0" err="1" smtClean="0"/>
              <a:t>regarding</a:t>
            </a:r>
            <a:r>
              <a:rPr lang="es-ES" dirty="0" smtClean="0"/>
              <a:t> </a:t>
            </a:r>
            <a:r>
              <a:rPr lang="es-ES" dirty="0" err="1" smtClean="0"/>
              <a:t>modifications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terminal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IP address preservation for a single PDN connection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Multiple PDN connections support over WLAN/S2a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Concurrent support of NSWO and PDN connections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Attach to non-default </a:t>
            </a:r>
            <a:r>
              <a:rPr lang="en-US" dirty="0" smtClean="0"/>
              <a:t>APN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6320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908</Words>
  <Application>Microsoft Macintosh PowerPoint</Application>
  <PresentationFormat>On-screen Show (4:3)</PresentationFormat>
  <Paragraphs>95</Paragraphs>
  <Slides>11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OMNIRAN-3GPP SaMOG</vt:lpstr>
      <vt:lpstr>3GPP SaMOG</vt:lpstr>
      <vt:lpstr>3GPP SaMOG, What is it?</vt:lpstr>
      <vt:lpstr>Trusted Non-3GPP Network</vt:lpstr>
      <vt:lpstr>Limitations of SaMOG R11</vt:lpstr>
      <vt:lpstr>Trusted Non-3GPP network features out of 3GPP control</vt:lpstr>
      <vt:lpstr>Features potentially provided by OMNIRAN</vt:lpstr>
      <vt:lpstr>SaMOG R12</vt:lpstr>
      <vt:lpstr>SaMOG R12 and OMNIRAN</vt:lpstr>
      <vt:lpstr>Summary</vt:lpstr>
    </vt:vector>
  </TitlesOfParts>
  <Company>University Carlos III of Madrid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OMNIRAN-3GPP SaMOG Complementarities</dc:title>
  <dc:creator>Antonio de la Oliva</dc:creator>
  <cp:lastModifiedBy>Roger Marks</cp:lastModifiedBy>
  <cp:revision>15</cp:revision>
  <dcterms:created xsi:type="dcterms:W3CDTF">2012-11-11T01:08:21Z</dcterms:created>
  <dcterms:modified xsi:type="dcterms:W3CDTF">2012-11-11T01:11:34Z</dcterms:modified>
</cp:coreProperties>
</file>