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2" r:id="rId3"/>
    <p:sldId id="263" r:id="rId4"/>
    <p:sldId id="264" r:id="rId5"/>
    <p:sldId id="266" r:id="rId6"/>
    <p:sldId id="283" r:id="rId7"/>
    <p:sldId id="268" r:id="rId8"/>
    <p:sldId id="269" r:id="rId9"/>
    <p:sldId id="270" r:id="rId10"/>
    <p:sldId id="273" r:id="rId11"/>
    <p:sldId id="27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0" autoAdjust="0"/>
    <p:restoredTop sz="94660"/>
  </p:normalViewPr>
  <p:slideViewPr>
    <p:cSldViewPr>
      <p:cViewPr varScale="1">
        <p:scale>
          <a:sx n="95" d="100"/>
          <a:sy n="95" d="100"/>
        </p:scale>
        <p:origin x="-10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9138" y="8839200"/>
            <a:ext cx="271462" cy="182563"/>
          </a:xfrm>
          <a:noFill/>
        </p:spPr>
        <p:txBody>
          <a:bodyPr/>
          <a:lstStyle/>
          <a:p>
            <a:fld id="{C9962EA6-57E5-4731-8033-9E9C3831B49F}" type="slidenum">
              <a:rPr lang="en-US" smtClean="0">
                <a:ea typeface="ＭＳ Ｐゴシック" pitchFamily="34" charset="-128"/>
              </a:rPr>
              <a:pPr/>
              <a:t>4</a:t>
            </a:fld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16-12-0486-01-Gdoc_GRIDMAN_Opening_presentation_s80.pptx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4899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16-July-2012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ttendance.ieee.org/" TargetMode="External"/><Relationship Id="rId2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341-02-Gdoc-working-group-letter-ballot-recirc-38a-comments.cm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0-02-Gdoc-working-group-letter-ballot-recirc-37a-comments.cmt" TargetMode="External"/><Relationship Id="rId7" Type="http://schemas.openxmlformats.org/officeDocument/2006/relationships/hyperlink" Target="http://ieee802.org/16/pubs/802161a.html" TargetMode="External"/><Relationship Id="rId2" Type="http://schemas.openxmlformats.org/officeDocument/2006/relationships/hyperlink" Target="https://mentor.ieee.org/802.16/dcn/12/16-12-0386-01-Gdoc-gridman-closing-report-s7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16/pubs/80216n.html" TargetMode="External"/><Relationship Id="rId5" Type="http://schemas.openxmlformats.org/officeDocument/2006/relationships/hyperlink" Target="https://mentor.ieee.org/802.16/dcn/12/16-12-0385-00-Gdoc-minutes-of-gridman-tg-at-session-79-atlanta.doc" TargetMode="External"/><Relationship Id="rId4" Type="http://schemas.openxmlformats.org/officeDocument/2006/relationships/hyperlink" Target="https://mentor.ieee.org/802.16/dcn/12/16-12-0341-02-Gdoc-working-group-letter-ballot-recirc-38a-comments.cm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6/ballots/ballot38/" TargetMode="External"/><Relationship Id="rId2" Type="http://schemas.openxmlformats.org/officeDocument/2006/relationships/hyperlink" Target="http://www.ieee802.org/16/ballots/ballot37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445-00-Gdoc-working-group-letter-ballot-recirc-38b-comments.cmt" TargetMode="External"/><Relationship Id="rId2" Type="http://schemas.openxmlformats.org/officeDocument/2006/relationships/hyperlink" Target="https://mentor.ieee.org/802.16/dcn/12/16-12-0444-00-Gdoc-working-group-letter-ballot-recirc-37b-comments.cm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Opening Presentation Session </a:t>
            </a:r>
            <a:r>
              <a:rPr lang="en-US" sz="1400" b="1" dirty="0" smtClean="0">
                <a:latin typeface="Times" pitchFamily="1" charset="0"/>
              </a:rPr>
              <a:t>#80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802.16-12-0468-00-Gdoc_GRIDMAN_Opening_presentation_s80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16-July-2012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#80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GRIDMAN Task Group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dirty="0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0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0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/ TG internal review ballot 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1    	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2    	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Start Sponsor Ballot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Recirculation Ballots		September 2012 – Jan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Sponsor  completed – Fwd to </a:t>
            </a:r>
            <a:r>
              <a:rPr lang="en-US" sz="2000" dirty="0" err="1" smtClean="0">
                <a:ea typeface="ＭＳ Ｐゴシック"/>
                <a:cs typeface="ＭＳ Ｐゴシック"/>
              </a:rPr>
              <a:t>Nescom</a:t>
            </a:r>
            <a:r>
              <a:rPr lang="en-US" sz="2000" dirty="0" smtClean="0">
                <a:ea typeface="ＭＳ Ｐゴシック"/>
                <a:cs typeface="ＭＳ Ｐゴシック"/>
              </a:rPr>
              <a:t>	Mar 2013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ea typeface="ＭＳ Ｐゴシック"/>
                <a:cs typeface="ＭＳ Ｐゴシック"/>
              </a:rPr>
              <a:t>Approved Std      			June 2013</a:t>
            </a:r>
          </a:p>
        </p:txBody>
      </p:sp>
      <p:sp>
        <p:nvSpPr>
          <p:cNvPr id="15364" name="Left Arrow 4"/>
          <p:cNvSpPr>
            <a:spLocks noChangeArrowheads="1"/>
          </p:cNvSpPr>
          <p:nvPr/>
        </p:nvSpPr>
        <p:spPr bwMode="auto">
          <a:xfrm>
            <a:off x="6477000" y="45720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Administrative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Review of Patent slides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This slide set is available at </a:t>
            </a:r>
            <a:r>
              <a:rPr lang="en-US" dirty="0" smtClean="0">
                <a:ea typeface="ＭＳ Ｐゴシック" pitchFamily="34" charset="-128"/>
                <a:hlinkClick r:id="rId2"/>
              </a:rPr>
              <a:t>http://standards.ieee.org/board/pat/pat-slideset.ppt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Don’t forget to sign in for your attendance</a:t>
            </a:r>
          </a:p>
          <a:p>
            <a:pPr lvl="1"/>
            <a:r>
              <a:rPr lang="en-US" dirty="0" smtClean="0">
                <a:ea typeface="ＭＳ Ｐゴシック" pitchFamily="34" charset="-128"/>
                <a:hlinkClick r:id="rId3"/>
              </a:rPr>
              <a:t>http://murphy.events.ieee.org</a:t>
            </a:r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GRIDMAN Task Group 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#80, San Diego, CA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16 July 2012</a:t>
            </a:r>
            <a:endParaRPr lang="en-US" dirty="0" smtClean="0">
              <a:solidFill>
                <a:srgbClr val="898989"/>
              </a:solidFill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GRIDMAN Purpose and Scope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GRIDMAN – “Greater Reliability in Disrupted Metropolitan Area Networks”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Improving metropolitan area and field area wireless network reliability and robustness</a:t>
            </a:r>
          </a:p>
          <a:p>
            <a:pPr lvl="1">
              <a:buFont typeface="Arial" pitchFamily="34" charset="0"/>
              <a:buChar char="–"/>
              <a:defRPr/>
            </a:pPr>
            <a:endParaRPr lang="en-US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Applications / Stakeholders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Utilities: Smart Grid, Distribution Automation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Public Safety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Disaster Relief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Government applications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dirty="0" smtClean="0"/>
              <a:t>Critical Infrastructure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CA" sz="2800" b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GRIDMAN Status</a:t>
            </a:r>
            <a:endParaRPr lang="en-US" sz="2800" b="1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6147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During Session #</a:t>
            </a:r>
            <a:r>
              <a:rPr lang="en-US" dirty="0" smtClean="0"/>
              <a:t>79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53 comments on 802.16n/D2. Resolutions are  in commentary database </a:t>
            </a:r>
            <a:r>
              <a:rPr lang="en-US" b="1" dirty="0" smtClean="0">
                <a:hlinkClick r:id="rId3"/>
              </a:rPr>
              <a:t>IEEE 802.16-12-0340-02-Gdoc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33 accepted/accept modified, 5 rejected, 15 superseded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112 comments on 802.16.1a/D2. Resolutions are in commentary database: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16-12-0341-02-Gdoc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74 accepted / accept modified, 5 rejected, 32 superseded, 1 withdrawn</a:t>
            </a:r>
          </a:p>
          <a:p>
            <a:pPr lvl="1">
              <a:defRPr/>
            </a:pPr>
            <a:endParaRPr lang="en-US" dirty="0" smtClean="0"/>
          </a:p>
          <a:p>
            <a:pPr lvl="2"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#</a:t>
            </a:r>
            <a:r>
              <a:rPr lang="en-US" dirty="0" smtClean="0"/>
              <a:t>79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75456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>
                <a:hlinkClick r:id="rId2"/>
              </a:rPr>
              <a:t>IEEE 802.16-12-0386-01-Gdoc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802.16n/D2 </a:t>
            </a:r>
            <a:r>
              <a:rPr lang="en-US" dirty="0" smtClean="0"/>
              <a:t>: </a:t>
            </a:r>
            <a:r>
              <a:rPr lang="en-US" b="1" dirty="0" smtClean="0">
                <a:hlinkClick r:id="rId3"/>
              </a:rPr>
              <a:t>IEEE 802.16-12-0340-02-Gdoc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802.16.1a/D2: </a:t>
            </a:r>
            <a:r>
              <a:rPr lang="en-US" b="1" dirty="0" smtClean="0">
                <a:ea typeface="ＭＳ Ｐゴシック" pitchFamily="34" charset="-128"/>
                <a:hlinkClick r:id="rId4"/>
              </a:rPr>
              <a:t>IEEE 802.</a:t>
            </a:r>
            <a:r>
              <a:rPr lang="en-US" b="1" dirty="0" smtClean="0">
                <a:hlinkClick r:id="rId4"/>
              </a:rPr>
              <a:t>16-12-0341-02-Gdoc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#79 – </a:t>
            </a:r>
            <a:r>
              <a:rPr lang="en-US" b="1" dirty="0" smtClean="0">
                <a:hlinkClick r:id="rId5"/>
              </a:rPr>
              <a:t>IEEE 802.16-12-0385-00-Gdoc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Recirculation Letter Ballot </a:t>
            </a:r>
            <a:r>
              <a:rPr lang="en-US" dirty="0" smtClean="0"/>
              <a:t>drafts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LB37b 	On </a:t>
            </a:r>
            <a:r>
              <a:rPr lang="en-US" dirty="0" smtClean="0"/>
              <a:t>802.16rev3:		</a:t>
            </a:r>
            <a:r>
              <a:rPr lang="en-US" b="1" dirty="0" smtClean="0"/>
              <a:t> </a:t>
            </a:r>
            <a:r>
              <a:rPr lang="en-US" b="1" dirty="0" smtClean="0">
                <a:hlinkClick r:id="rId6"/>
              </a:rPr>
              <a:t>P802.16n/D3</a:t>
            </a:r>
            <a:r>
              <a:rPr lang="en-US" b="1" dirty="0" smtClean="0"/>
              <a:t>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LB 38b 	On </a:t>
            </a:r>
            <a:r>
              <a:rPr lang="en-US" dirty="0" smtClean="0"/>
              <a:t>802.16.1:		</a:t>
            </a:r>
            <a:r>
              <a:rPr lang="en-US" b="1" dirty="0" smtClean="0"/>
              <a:t> </a:t>
            </a:r>
            <a:r>
              <a:rPr lang="en-US" b="1" dirty="0" smtClean="0">
                <a:hlinkClick r:id="rId7"/>
              </a:rPr>
              <a:t>P802.16.1a/D3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LB37b </a:t>
            </a:r>
            <a:r>
              <a:rPr lang="en-US" dirty="0" smtClean="0"/>
              <a:t>and </a:t>
            </a:r>
            <a:r>
              <a:rPr lang="en-US" dirty="0" smtClean="0"/>
              <a:t>LB38b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results of IEEE 802.16 </a:t>
            </a:r>
            <a:r>
              <a:rPr lang="en-US" dirty="0" smtClean="0">
                <a:hlinkClick r:id="rId2"/>
              </a:rPr>
              <a:t>Letter Ballot </a:t>
            </a:r>
            <a:r>
              <a:rPr lang="en-US" dirty="0" err="1" smtClean="0">
                <a:hlinkClick r:id="rId2"/>
              </a:rPr>
              <a:t>Recirc</a:t>
            </a:r>
            <a:r>
              <a:rPr lang="en-US" dirty="0" smtClean="0">
                <a:hlinkClick r:id="rId2"/>
              </a:rPr>
              <a:t> #</a:t>
            </a:r>
            <a:r>
              <a:rPr lang="en-US" dirty="0" smtClean="0">
                <a:hlinkClick r:id="rId2"/>
              </a:rPr>
              <a:t>37</a:t>
            </a:r>
            <a:r>
              <a:rPr lang="en-US" dirty="0" smtClean="0"/>
              <a:t> </a:t>
            </a:r>
            <a:r>
              <a:rPr lang="en-US" dirty="0" smtClean="0"/>
              <a:t>is as </a:t>
            </a:r>
            <a:r>
              <a:rPr lang="en-US" dirty="0" smtClean="0"/>
              <a:t>follows:</a:t>
            </a:r>
          </a:p>
          <a:p>
            <a:pPr lvl="1"/>
            <a:r>
              <a:rPr lang="en-US" dirty="0" smtClean="0"/>
              <a:t>Approve: 42 = 97.7%</a:t>
            </a:r>
          </a:p>
          <a:p>
            <a:pPr lvl="1"/>
            <a:r>
              <a:rPr lang="en-US" dirty="0" smtClean="0"/>
              <a:t>Disapprove: 1</a:t>
            </a:r>
          </a:p>
          <a:p>
            <a:pPr lvl="1"/>
            <a:r>
              <a:rPr lang="en-US" dirty="0" smtClean="0"/>
              <a:t>Abstain: 5</a:t>
            </a:r>
          </a:p>
          <a:p>
            <a:pPr lvl="1"/>
            <a:r>
              <a:rPr lang="en-US" dirty="0" smtClean="0"/>
              <a:t>Return: 48/87 = 55%</a:t>
            </a:r>
          </a:p>
          <a:p>
            <a:pPr lvl="1"/>
            <a:r>
              <a:rPr lang="en-US" dirty="0" smtClean="0"/>
              <a:t>Responses to LB37b: 24 approve, 0 disapprove, 2 abstain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results of IEEE 802.16 </a:t>
            </a:r>
            <a:r>
              <a:rPr lang="en-US" dirty="0" smtClean="0">
                <a:hlinkClick r:id="rId3"/>
              </a:rPr>
              <a:t>Letter Ballot </a:t>
            </a:r>
            <a:r>
              <a:rPr lang="en-US" dirty="0" err="1" smtClean="0">
                <a:hlinkClick r:id="rId3"/>
              </a:rPr>
              <a:t>Recirc</a:t>
            </a:r>
            <a:r>
              <a:rPr lang="en-US" dirty="0" smtClean="0">
                <a:hlinkClick r:id="rId3"/>
              </a:rPr>
              <a:t> #</a:t>
            </a:r>
            <a:r>
              <a:rPr lang="en-US" dirty="0" smtClean="0">
                <a:hlinkClick r:id="rId3"/>
              </a:rPr>
              <a:t>38</a:t>
            </a:r>
            <a:r>
              <a:rPr lang="en-US" dirty="0" smtClean="0"/>
              <a:t> </a:t>
            </a:r>
            <a:r>
              <a:rPr lang="en-US" dirty="0" smtClean="0"/>
              <a:t>is as </a:t>
            </a:r>
            <a:r>
              <a:rPr lang="en-US" dirty="0" smtClean="0"/>
              <a:t>follows:</a:t>
            </a:r>
          </a:p>
          <a:p>
            <a:pPr lvl="1"/>
            <a:r>
              <a:rPr lang="en-US" dirty="0" smtClean="0"/>
              <a:t>    </a:t>
            </a:r>
            <a:r>
              <a:rPr lang="en-US" dirty="0" smtClean="0"/>
              <a:t>Approve: 43 (100%)</a:t>
            </a:r>
          </a:p>
          <a:p>
            <a:pPr lvl="1"/>
            <a:r>
              <a:rPr lang="en-US" dirty="0" smtClean="0"/>
              <a:t>    Disapprove: 0</a:t>
            </a:r>
          </a:p>
          <a:p>
            <a:pPr lvl="1"/>
            <a:r>
              <a:rPr lang="en-US" dirty="0" smtClean="0"/>
              <a:t>    Abstain: 6</a:t>
            </a:r>
          </a:p>
          <a:p>
            <a:pPr lvl="1"/>
            <a:r>
              <a:rPr lang="en-US" dirty="0" smtClean="0"/>
              <a:t>    Return: 49/87 = 56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 Responses </a:t>
            </a:r>
            <a:r>
              <a:rPr lang="en-US" dirty="0" smtClean="0"/>
              <a:t>to </a:t>
            </a:r>
            <a:r>
              <a:rPr lang="en-US" dirty="0" smtClean="0"/>
              <a:t>LB38b</a:t>
            </a:r>
            <a:r>
              <a:rPr lang="en-US" dirty="0" smtClean="0"/>
              <a:t>: </a:t>
            </a:r>
            <a:r>
              <a:rPr lang="en-US" dirty="0" smtClean="0"/>
              <a:t>22 </a:t>
            </a:r>
            <a:r>
              <a:rPr lang="en-US" dirty="0" smtClean="0"/>
              <a:t>approve, 0 disapprove, 2 </a:t>
            </a:r>
            <a:r>
              <a:rPr lang="en-US" dirty="0" smtClean="0"/>
              <a:t>abstain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LB37b </a:t>
            </a:r>
            <a:r>
              <a:rPr lang="en-US" dirty="0" smtClean="0">
                <a:ea typeface="ＭＳ Ｐゴシック" pitchFamily="34" charset="-128"/>
              </a:rPr>
              <a:t>comments on 802.16n/D3 in </a:t>
            </a:r>
            <a:r>
              <a:rPr lang="en-US" dirty="0" smtClean="0">
                <a:ea typeface="ＭＳ Ｐゴシック" pitchFamily="34" charset="-128"/>
              </a:rPr>
              <a:t>commentary database </a:t>
            </a:r>
            <a:r>
              <a:rPr lang="en-US" dirty="0" smtClean="0">
                <a:hlinkClick r:id="rId2"/>
              </a:rPr>
              <a:t>IEEE </a:t>
            </a:r>
            <a:r>
              <a:rPr lang="en-US" dirty="0" smtClean="0">
                <a:hlinkClick r:id="rId2"/>
              </a:rPr>
              <a:t>802.16-12-0444</a:t>
            </a:r>
            <a:r>
              <a:rPr lang="en-US" dirty="0" smtClean="0">
                <a:ea typeface="ＭＳ Ｐゴシック" pitchFamily="34" charset="-128"/>
              </a:rPr>
              <a:t> (</a:t>
            </a:r>
            <a:r>
              <a:rPr lang="en-US" dirty="0" smtClean="0"/>
              <a:t>802.16rev3 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18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(11 </a:t>
            </a:r>
            <a:r>
              <a:rPr lang="en-US" dirty="0" smtClean="0">
                <a:ea typeface="ＭＳ Ｐゴシック" pitchFamily="34" charset="-128"/>
              </a:rPr>
              <a:t>technical)</a:t>
            </a: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Comment resolution for </a:t>
            </a:r>
            <a:r>
              <a:rPr lang="en-US" dirty="0" smtClean="0">
                <a:ea typeface="ＭＳ Ｐゴシック" pitchFamily="34" charset="-128"/>
              </a:rPr>
              <a:t>LB38b </a:t>
            </a:r>
            <a:r>
              <a:rPr lang="en-US" dirty="0" smtClean="0">
                <a:ea typeface="ＭＳ Ｐゴシック" pitchFamily="34" charset="-128"/>
              </a:rPr>
              <a:t>comments on </a:t>
            </a:r>
            <a:r>
              <a:rPr lang="en-US" dirty="0" smtClean="0">
                <a:ea typeface="ＭＳ Ｐゴシック" pitchFamily="34" charset="-128"/>
              </a:rPr>
              <a:t>802.16.1a/D3 </a:t>
            </a:r>
            <a:r>
              <a:rPr lang="en-US" dirty="0" smtClean="0">
                <a:ea typeface="ＭＳ Ｐゴシック" pitchFamily="34" charset="-128"/>
              </a:rPr>
              <a:t>in </a:t>
            </a:r>
            <a:r>
              <a:rPr lang="en-US" dirty="0" smtClean="0">
                <a:ea typeface="ＭＳ Ｐゴシック" pitchFamily="34" charset="-128"/>
              </a:rPr>
              <a:t>commentary database </a:t>
            </a:r>
            <a:r>
              <a:rPr lang="en-US" dirty="0" smtClean="0">
                <a:hlinkClick r:id="rId3"/>
              </a:rPr>
              <a:t>IEEE </a:t>
            </a:r>
            <a:r>
              <a:rPr lang="en-US" dirty="0" smtClean="0">
                <a:hlinkClick r:id="rId3"/>
              </a:rPr>
              <a:t>802.16-12-0445</a:t>
            </a: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smtClean="0"/>
              <a:t>(802.16.1 </a:t>
            </a:r>
            <a:r>
              <a:rPr lang="en-US" dirty="0" smtClean="0"/>
              <a:t>baseline)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36 </a:t>
            </a:r>
            <a:r>
              <a:rPr lang="en-US" dirty="0" smtClean="0">
                <a:ea typeface="ＭＳ Ｐゴシック" pitchFamily="34" charset="-128"/>
              </a:rPr>
              <a:t>comments </a:t>
            </a:r>
            <a:r>
              <a:rPr lang="en-US" dirty="0" smtClean="0">
                <a:ea typeface="ＭＳ Ｐゴシック" pitchFamily="34" charset="-128"/>
              </a:rPr>
              <a:t>(33 </a:t>
            </a:r>
            <a:r>
              <a:rPr lang="en-US" dirty="0" smtClean="0">
                <a:ea typeface="ＭＳ Ｐゴシック" pitchFamily="34" charset="-128"/>
              </a:rPr>
              <a:t>technical)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</a:t>
            </a:r>
            <a:r>
              <a:rPr lang="en-US" dirty="0" smtClean="0"/>
              <a:t>#80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</a:t>
            </a:r>
            <a:r>
              <a:rPr lang="en-US" dirty="0" smtClean="0"/>
              <a:t>#80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534400" cy="4983162"/>
          </a:xfrm>
        </p:spPr>
        <p:txBody>
          <a:bodyPr/>
          <a:lstStyle/>
          <a:p>
            <a:r>
              <a:rPr lang="en-US" sz="2800" dirty="0" smtClean="0"/>
              <a:t>Complete comment resolution on </a:t>
            </a:r>
            <a:r>
              <a:rPr lang="en-US" sz="2800" dirty="0" smtClean="0"/>
              <a:t>LB37b </a:t>
            </a:r>
            <a:r>
              <a:rPr lang="en-US" sz="2800" dirty="0" smtClean="0"/>
              <a:t>and </a:t>
            </a:r>
            <a:r>
              <a:rPr lang="en-US" sz="2800" dirty="0" smtClean="0"/>
              <a:t>LB38b</a:t>
            </a:r>
            <a:endParaRPr lang="en-US" sz="2800" dirty="0" smtClean="0"/>
          </a:p>
          <a:p>
            <a:r>
              <a:rPr lang="en-US" sz="2800" dirty="0" smtClean="0"/>
              <a:t>Update and release Drafts D4</a:t>
            </a:r>
            <a:endParaRPr lang="en-US" sz="2800" dirty="0" smtClean="0"/>
          </a:p>
          <a:p>
            <a:r>
              <a:rPr lang="en-US" sz="2800" dirty="0" smtClean="0"/>
              <a:t>Forward D4 drafts to Sponsor Ballot</a:t>
            </a:r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GRIDMAN Session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#80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Agenda </a:t>
            </a:r>
          </a:p>
        </p:txBody>
      </p:sp>
      <p:graphicFrame>
        <p:nvGraphicFramePr>
          <p:cNvPr id="8" name="Group 169"/>
          <p:cNvGraphicFramePr>
            <a:graphicFrameLocks noGrp="1"/>
          </p:cNvGraphicFramePr>
          <p:nvPr/>
        </p:nvGraphicFramePr>
        <p:xfrm>
          <a:off x="228600" y="1057275"/>
          <a:ext cx="8763000" cy="427672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524000"/>
                <a:gridCol w="1177925"/>
                <a:gridCol w="6061075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Details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/>
                </a:tc>
              </a:tr>
              <a:tr h="7258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July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Ford A/B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08:30 – 12:30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agenda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patent slides, attendance, roster.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Approve session #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79 minutes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LB3b/LB38b Comment resolution and Contributions 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horzOverflow="overflow"/>
                </a:tc>
              </a:tr>
              <a:tr h="954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Tuesday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17 July 2012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Ford A/B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13:30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LB3b/LB38b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and Contributions </a:t>
                      </a:r>
                    </a:p>
                  </a:txBody>
                  <a:tcPr horzOverflow="overflow"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Wednesday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 July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Ford A/B</a:t>
                      </a: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10:30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kumimoji="0" lang="en-US" sz="14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15:30</a:t>
                      </a:r>
                      <a:endParaRPr kumimoji="0" lang="en-US" sz="14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LB37b/38b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and Contributions  </a:t>
                      </a:r>
                    </a:p>
                  </a:txBody>
                  <a:tcPr horzOverflow="overflow"/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Thursday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19 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May 2012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/>
                        <a:t>Ford A/B</a:t>
                      </a: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10:30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– </a:t>
                      </a:r>
                      <a:r>
                        <a:rPr kumimoji="0" lang="en-C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18:30</a:t>
                      </a:r>
                      <a:endParaRPr kumimoji="0" lang="en-CA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LB37b/38b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Comment resolution and Contributions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Motions for </a:t>
                      </a: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Forward to Sponsor Ballot</a:t>
                      </a:r>
                      <a:endParaRPr kumimoji="0" lang="en-CA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  <a:defRPr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Review work plan and schedule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New business and closing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" pitchFamily="18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4570</TotalTime>
  <Words>397</Words>
  <Application>Microsoft Office PowerPoint</Application>
  <PresentationFormat>On-screen Show (4:3)</PresentationFormat>
  <Paragraphs>128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Template</vt:lpstr>
      <vt:lpstr>Slide 1</vt:lpstr>
      <vt:lpstr>802.16 GRIDMAN Task Group Opening Report  Session #80, San Diego, CA</vt:lpstr>
      <vt:lpstr>GRIDMAN Purpose and Scope</vt:lpstr>
      <vt:lpstr>GRIDMAN Status</vt:lpstr>
      <vt:lpstr>Session #79 Output Documents</vt:lpstr>
      <vt:lpstr>LB37b and LB38b Results</vt:lpstr>
      <vt:lpstr>Goals for Session #80</vt:lpstr>
      <vt:lpstr>Goals for Session #80</vt:lpstr>
      <vt:lpstr>GRIDMAN Session #80 Agenda </vt:lpstr>
      <vt:lpstr>GRIDMAN Timetable</vt:lpstr>
      <vt:lpstr>Administrative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Admin</cp:lastModifiedBy>
  <cp:revision>569</cp:revision>
  <cp:lastPrinted>1998-02-10T13:28:06Z</cp:lastPrinted>
  <dcterms:created xsi:type="dcterms:W3CDTF">2011-12-30T17:06:23Z</dcterms:created>
  <dcterms:modified xsi:type="dcterms:W3CDTF">2012-07-16T16:32:29Z</dcterms:modified>
</cp:coreProperties>
</file>