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70" r:id="rId3"/>
    <p:sldId id="276" r:id="rId4"/>
    <p:sldId id="277" r:id="rId5"/>
    <p:sldId id="278" r:id="rId6"/>
    <p:sldId id="279" r:id="rId7"/>
    <p:sldId id="284" r:id="rId8"/>
    <p:sldId id="296" r:id="rId9"/>
    <p:sldId id="292" r:id="rId10"/>
    <p:sldId id="294" r:id="rId11"/>
    <p:sldId id="293" r:id="rId12"/>
    <p:sldId id="290" r:id="rId13"/>
    <p:sldId id="295" r:id="rId14"/>
    <p:sldId id="287" r:id="rId15"/>
    <p:sldId id="264" r:id="rId16"/>
    <p:sldId id="289" r:id="rId17"/>
    <p:sldId id="291" r:id="rId18"/>
    <p:sldId id="288" r:id="rId1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95401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4089062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2" Type="http://schemas.openxmlformats.org/officeDocument/2006/relationships/hyperlink" Target="mailto:chyoon@etri.re.k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ndards.ieee.org/board/pat" TargetMode="External"/><Relationship Id="rId5" Type="http://schemas.openxmlformats.org/officeDocument/2006/relationships/hyperlink" Target="http://standards.ieee.org/board/pat/pat-material.html" TargetMode="External"/><Relationship Id="rId4" Type="http://schemas.openxmlformats.org/officeDocument/2006/relationships/hyperlink" Target="http://standards.ieee.org/guides/opman/sect6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630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algn="ctr" defTabSz="1016000"/>
            <a:r>
              <a:rPr lang="en-US" sz="1400" b="1" dirty="0" smtClean="0">
                <a:latin typeface="Times" pitchFamily="1" charset="0"/>
              </a:rPr>
              <a:t>[Fully distributed infrastructure-less proximity based direct communication for 802.16]</a:t>
            </a:r>
            <a:endParaRPr lang="en-US" dirty="0">
              <a:latin typeface="Times" pitchFamily="1" charset="0"/>
            </a:endParaRPr>
          </a:p>
          <a:p>
            <a:pPr marL="114300" algn="ctr" defTabSz="1016000"/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b="1" dirty="0">
                <a:latin typeface="Times" pitchFamily="1" charset="0"/>
              </a:rPr>
              <a:t>[IEEE 802.16 Mentor Presentation Template (Rev. 0)]</a:t>
            </a:r>
            <a:r>
              <a:rPr lang="en-US" dirty="0">
                <a:latin typeface="Times" pitchFamily="1" charset="0"/>
              </a:rPr>
              <a:t> </a:t>
            </a:r>
          </a:p>
          <a:p>
            <a:pPr marL="114300" defTabSz="1016000"/>
            <a:r>
              <a:rPr lang="en-US" dirty="0">
                <a:latin typeface="Times" pitchFamily="1" charset="0"/>
              </a:rPr>
              <a:t>Document Number: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[IEEE 802.16-12-0000-01-Gcon]</a:t>
            </a:r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>
                <a:latin typeface="Times" pitchFamily="1" charset="0"/>
              </a:rPr>
              <a:t>Date Submitted: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[2012-07-05]</a:t>
            </a:r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>
                <a:latin typeface="Times" pitchFamily="1" charset="0"/>
              </a:rPr>
              <a:t>Source: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[</a:t>
            </a:r>
            <a:r>
              <a:rPr lang="en-US" dirty="0" err="1" smtClean="0">
                <a:latin typeface="Times" pitchFamily="1" charset="0"/>
              </a:rPr>
              <a:t>Chanho</a:t>
            </a:r>
            <a:r>
              <a:rPr lang="en-US" dirty="0" smtClean="0">
                <a:latin typeface="Times" pitchFamily="1" charset="0"/>
              </a:rPr>
              <a:t> Yoon</a:t>
            </a:r>
            <a:r>
              <a:rPr lang="en-US" altLang="ko-KR" dirty="0" smtClean="0">
                <a:latin typeface="Times" pitchFamily="1" charset="0"/>
              </a:rPr>
              <a:t>, </a:t>
            </a:r>
            <a:r>
              <a:rPr lang="en-US" altLang="ko-KR" dirty="0" err="1">
                <a:latin typeface="Times" pitchFamily="1" charset="0"/>
              </a:rPr>
              <a:t>Seungkwon</a:t>
            </a:r>
            <a:r>
              <a:rPr lang="en-US" altLang="ko-KR" dirty="0">
                <a:latin typeface="Times" pitchFamily="1" charset="0"/>
              </a:rPr>
              <a:t> </a:t>
            </a:r>
            <a:r>
              <a:rPr lang="en-US" altLang="ko-KR" dirty="0" smtClean="0">
                <a:latin typeface="Times" pitchFamily="1" charset="0"/>
              </a:rPr>
              <a:t>Cho</a:t>
            </a:r>
            <a:r>
              <a:rPr lang="en-US" dirty="0" smtClean="0">
                <a:latin typeface="Times" pitchFamily="1" charset="0"/>
              </a:rPr>
              <a:t>, </a:t>
            </a:r>
            <a:r>
              <a:rPr lang="en-US" altLang="ko-KR" dirty="0" err="1">
                <a:latin typeface="Times" pitchFamily="1" charset="0"/>
              </a:rPr>
              <a:t>Sungkyung</a:t>
            </a:r>
            <a:r>
              <a:rPr lang="en-US" altLang="ko-KR" dirty="0">
                <a:latin typeface="Times" pitchFamily="1" charset="0"/>
              </a:rPr>
              <a:t> </a:t>
            </a:r>
            <a:r>
              <a:rPr lang="en-US" altLang="ko-KR" dirty="0" smtClean="0">
                <a:latin typeface="Times" pitchFamily="1" charset="0"/>
              </a:rPr>
              <a:t>Kim, </a:t>
            </a:r>
            <a:r>
              <a:rPr lang="en-US" dirty="0" err="1" smtClean="0">
                <a:latin typeface="Times" pitchFamily="1" charset="0"/>
              </a:rPr>
              <a:t>Soojung</a:t>
            </a:r>
            <a:r>
              <a:rPr lang="en-US" dirty="0" smtClean="0">
                <a:latin typeface="Times" pitchFamily="1" charset="0"/>
              </a:rPr>
              <a:t> Jung, </a:t>
            </a:r>
            <a:r>
              <a:rPr lang="en-US" dirty="0" err="1" smtClean="0">
                <a:latin typeface="Times" pitchFamily="1" charset="0"/>
              </a:rPr>
              <a:t>Hyungjin</a:t>
            </a:r>
            <a:r>
              <a:rPr lang="en-US" dirty="0" smtClean="0">
                <a:latin typeface="Times" pitchFamily="1" charset="0"/>
              </a:rPr>
              <a:t> Kim, </a:t>
            </a:r>
            <a:r>
              <a:rPr lang="en-US" altLang="ko-KR" dirty="0" err="1" smtClean="0">
                <a:latin typeface="Times" pitchFamily="1" charset="0"/>
              </a:rPr>
              <a:t>Sungcheol</a:t>
            </a:r>
            <a:r>
              <a:rPr lang="en-US" altLang="ko-KR" dirty="0" smtClean="0">
                <a:latin typeface="Times" pitchFamily="1" charset="0"/>
              </a:rPr>
              <a:t> Chang, and </a:t>
            </a:r>
            <a:r>
              <a:rPr lang="en-US" altLang="ko-KR" dirty="0" err="1" smtClean="0">
                <a:latin typeface="Times" pitchFamily="1" charset="0"/>
              </a:rPr>
              <a:t>Dongseun</a:t>
            </a:r>
            <a:r>
              <a:rPr lang="en-US" altLang="ko-KR" dirty="0" smtClean="0">
                <a:latin typeface="Times" pitchFamily="1" charset="0"/>
              </a:rPr>
              <a:t> Kwon</a:t>
            </a:r>
            <a:r>
              <a:rPr lang="en-US" dirty="0" smtClean="0">
                <a:latin typeface="Times" pitchFamily="1" charset="0"/>
              </a:rPr>
              <a:t>]</a:t>
            </a:r>
            <a:r>
              <a:rPr lang="en-US" dirty="0">
                <a:latin typeface="Times" pitchFamily="1" charset="0"/>
              </a:rPr>
              <a:t>	</a:t>
            </a:r>
            <a:endParaRPr lang="en-US" dirty="0" smtClean="0">
              <a:latin typeface="Times" pitchFamily="1" charset="0"/>
            </a:endParaRPr>
          </a:p>
          <a:p>
            <a:pPr marL="342900" lvl="1" defTabSz="1016000"/>
            <a:r>
              <a:rPr lang="en-US" dirty="0">
                <a:latin typeface="Times" pitchFamily="1" charset="0"/>
              </a:rPr>
              <a:t>	</a:t>
            </a:r>
            <a:r>
              <a:rPr lang="en-US" dirty="0" smtClean="0">
                <a:latin typeface="Times" pitchFamily="1" charset="0"/>
              </a:rPr>
              <a:t>			Voice</a:t>
            </a:r>
            <a:r>
              <a:rPr lang="en-US" dirty="0">
                <a:latin typeface="Times" pitchFamily="1" charset="0"/>
              </a:rPr>
              <a:t>:	</a:t>
            </a:r>
            <a:r>
              <a:rPr lang="en-US" dirty="0" smtClean="0">
                <a:latin typeface="Times" pitchFamily="1" charset="0"/>
              </a:rPr>
              <a:t>[+82-42-860-5872]</a:t>
            </a:r>
            <a:endParaRPr lang="en-US" dirty="0">
              <a:latin typeface="Times" pitchFamily="1" charset="0"/>
            </a:endParaRP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[ETRI]</a:t>
            </a:r>
            <a:r>
              <a:rPr lang="en-US" dirty="0">
                <a:latin typeface="Times" pitchFamily="1" charset="0"/>
              </a:rPr>
              <a:t>		</a:t>
            </a:r>
            <a:r>
              <a:rPr lang="en-US" dirty="0" smtClean="0">
                <a:latin typeface="Times" pitchFamily="1" charset="0"/>
              </a:rPr>
              <a:t>		E-mail</a:t>
            </a:r>
            <a:r>
              <a:rPr lang="en-US" dirty="0">
                <a:latin typeface="Times" pitchFamily="1" charset="0"/>
              </a:rPr>
              <a:t>:	</a:t>
            </a:r>
            <a:r>
              <a:rPr lang="en-US" dirty="0" smtClean="0">
                <a:latin typeface="Times" pitchFamily="1" charset="0"/>
              </a:rPr>
              <a:t>[</a:t>
            </a:r>
            <a:r>
              <a:rPr lang="en-US" dirty="0" smtClean="0">
                <a:latin typeface="Times" pitchFamily="1" charset="0"/>
                <a:hlinkClick r:id="rId2"/>
              </a:rPr>
              <a:t>chyoon@etri.re.kr</a:t>
            </a:r>
            <a:r>
              <a:rPr lang="en-US" dirty="0" smtClean="0">
                <a:latin typeface="Times" pitchFamily="1" charset="0"/>
              </a:rPr>
              <a:t>]</a:t>
            </a:r>
            <a:endParaRPr lang="en-US" dirty="0">
              <a:latin typeface="Times" pitchFamily="1" charset="0"/>
            </a:endParaRP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[218 </a:t>
            </a:r>
            <a:r>
              <a:rPr lang="en-US" dirty="0" err="1" smtClean="0">
                <a:latin typeface="Times" pitchFamily="1" charset="0"/>
              </a:rPr>
              <a:t>Gajeong-ro</a:t>
            </a:r>
            <a:r>
              <a:rPr lang="en-US" dirty="0" smtClean="0">
                <a:latin typeface="Times" pitchFamily="1" charset="0"/>
              </a:rPr>
              <a:t>, </a:t>
            </a:r>
            <a:r>
              <a:rPr lang="en-US" dirty="0" err="1" smtClean="0">
                <a:latin typeface="Times" pitchFamily="1" charset="0"/>
              </a:rPr>
              <a:t>Yuseong-gu</a:t>
            </a:r>
            <a:r>
              <a:rPr lang="en-US" dirty="0" smtClean="0">
                <a:latin typeface="Times" pitchFamily="1" charset="0"/>
              </a:rPr>
              <a:t>, </a:t>
            </a:r>
            <a:r>
              <a:rPr lang="en-US" dirty="0" err="1" smtClean="0">
                <a:latin typeface="Times" pitchFamily="1" charset="0"/>
              </a:rPr>
              <a:t>Daejeon</a:t>
            </a:r>
            <a:r>
              <a:rPr lang="en-US" dirty="0" smtClean="0">
                <a:latin typeface="Times" pitchFamily="1" charset="0"/>
              </a:rPr>
              <a:t>, 305-700, Republic of Korea] </a:t>
            </a:r>
            <a:r>
              <a:rPr lang="en-US" dirty="0">
                <a:latin typeface="Times" pitchFamily="1" charset="0"/>
              </a:rPr>
              <a:t>			</a:t>
            </a:r>
          </a:p>
          <a:p>
            <a:pPr marL="342900" lvl="1" defTabSz="1016000"/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>
                <a:latin typeface="Times" pitchFamily="1" charset="0"/>
              </a:rPr>
              <a:t>Re: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[IEEE 802.16-12-0384-02-Gdoc]</a:t>
            </a:r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>
                <a:latin typeface="Times" pitchFamily="1" charset="0"/>
              </a:rPr>
              <a:t>Base Contribution: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[</a:t>
            </a:r>
            <a:r>
              <a:rPr lang="en-US" altLang="ko-KR" dirty="0" smtClean="0">
                <a:latin typeface="Times" pitchFamily="1" charset="0"/>
              </a:rPr>
              <a:t>None</a:t>
            </a:r>
            <a:r>
              <a:rPr lang="en-US" dirty="0" smtClean="0">
                <a:latin typeface="Times" pitchFamily="1" charset="0"/>
              </a:rPr>
              <a:t>]</a:t>
            </a:r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>
                <a:latin typeface="Times" pitchFamily="1" charset="0"/>
              </a:rPr>
              <a:t>Purpose: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[To instigate discussion regarding a new project for the IEEE 802.16 Working Group, and to propose a development on infrastructure-independent direct communications for proximity-based services]</a:t>
            </a:r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>
                <a:latin typeface="Times" pitchFamily="1" charset="0"/>
              </a:rPr>
              <a:t>Notice:</a:t>
            </a:r>
          </a:p>
          <a:p>
            <a:pPr marL="342900" lvl="1" defTabSz="1016000"/>
            <a:r>
              <a:rPr lang="en-US" sz="1000" i="1" dirty="0">
                <a:latin typeface="Times" pitchFamily="1" charset="0"/>
              </a:rPr>
              <a:t>This document does not represent the agreed views of the IEEE 802.16 Working Group or any of its subgroups</a:t>
            </a:r>
            <a:r>
              <a:rPr lang="en-US" sz="1000" dirty="0">
                <a:latin typeface="Times" pitchFamily="1" charset="0"/>
              </a:rPr>
              <a:t>. It represents only the views of the participants listed in the “Source(s)” field above. It is offered as a basis for discussion. It is not binding on the contributor(s), who reserve(s) the right to add, amend or withdraw material contained herein.	</a:t>
            </a:r>
          </a:p>
          <a:p>
            <a:pPr marL="114300" defTabSz="1016000"/>
            <a:r>
              <a:rPr lang="en-US" dirty="0">
                <a:latin typeface="Times" pitchFamily="1" charset="0"/>
              </a:rPr>
              <a:t>Copyright Policy:</a:t>
            </a:r>
          </a:p>
          <a:p>
            <a:pPr marL="342900" lvl="1" defTabSz="1016000"/>
            <a:r>
              <a:rPr lang="en-US" sz="1000" dirty="0">
                <a:latin typeface="Times" pitchFamily="1" charset="0"/>
              </a:rPr>
              <a:t>The contributor is familiar with the IEEE-SA Copyright Policy &lt;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</a:rPr>
              <a:t>http://standards.ieee.org/IPR/copyrightpolicy.html</a:t>
            </a:r>
            <a:r>
              <a:rPr lang="en-US" sz="1000" dirty="0">
                <a:latin typeface="Times" pitchFamily="1" charset="0"/>
              </a:rPr>
              <a:t>&gt;.</a:t>
            </a:r>
            <a:r>
              <a:rPr lang="en-US" dirty="0">
                <a:latin typeface="Times" pitchFamily="1" charset="0"/>
              </a:rPr>
              <a:t>	</a:t>
            </a:r>
          </a:p>
          <a:p>
            <a:pPr marL="114300" defTabSz="1016000"/>
            <a:r>
              <a:rPr lang="en-US" dirty="0">
                <a:latin typeface="Times" pitchFamily="1" charset="0"/>
              </a:rPr>
              <a:t>Patent Policy:</a:t>
            </a:r>
          </a:p>
          <a:p>
            <a:pPr marL="342900" lvl="1" defTabSz="1016000"/>
            <a:r>
              <a:rPr lang="en-US" sz="1000" dirty="0">
                <a:latin typeface="Times" pitchFamily="1" charset="0"/>
              </a:rPr>
              <a:t>The contributor is familiar with the IEEE-SA Patent Policy and Procedures:</a:t>
            </a:r>
          </a:p>
          <a:p>
            <a:pPr marL="2006600" lvl="3" defTabSz="1016000"/>
            <a:r>
              <a:rPr lang="en-US" sz="1000" dirty="0">
                <a:latin typeface="Times" pitchFamily="1" charset="0"/>
              </a:rPr>
              <a:t>&lt;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</a:rPr>
              <a:t>http://standards.ieee.org/guides/bylaws/sect6-7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  <a:hlinkClick r:id="rId3"/>
              </a:rPr>
              <a:t>.html#6</a:t>
            </a:r>
            <a:r>
              <a:rPr lang="en-US" sz="1000" dirty="0">
                <a:latin typeface="Times" pitchFamily="1" charset="0"/>
              </a:rPr>
              <a:t>&gt; and &lt;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</a:rPr>
              <a:t>http://standards.ieee.org/guides/opman/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  <a:hlinkClick r:id="rId4"/>
              </a:rPr>
              <a:t>sect6.html#6.3</a:t>
            </a:r>
            <a:r>
              <a:rPr lang="en-US" sz="1000" dirty="0">
                <a:latin typeface="Times" pitchFamily="1" charset="0"/>
              </a:rPr>
              <a:t>&gt;.</a:t>
            </a:r>
          </a:p>
          <a:p>
            <a:pPr marL="342900" lvl="1" defTabSz="1016000"/>
            <a:r>
              <a:rPr lang="en-US" sz="1000" dirty="0">
                <a:latin typeface="Times" pitchFamily="1" charset="0"/>
              </a:rPr>
              <a:t>Further information is located at &lt;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  <a:hlinkClick r:id="rId5"/>
              </a:rPr>
              <a:t>http://standards.ieee.org/board/pat/pat-material.html</a:t>
            </a:r>
            <a:r>
              <a:rPr lang="en-US" sz="1000" dirty="0">
                <a:latin typeface="Times" pitchFamily="1" charset="0"/>
              </a:rPr>
              <a:t>&gt; and &lt;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  <a:hlinkClick r:id="rId6"/>
              </a:rPr>
              <a:t>http://standards.ieee.org/board/pat</a:t>
            </a:r>
            <a:r>
              <a:rPr lang="en-US" sz="1000" dirty="0">
                <a:latin typeface="Times" pitchFamily="1" charset="0"/>
                <a:hlinkClick r:id="rId6"/>
              </a:rPr>
              <a:t> </a:t>
            </a:r>
            <a:r>
              <a:rPr lang="en-US" sz="1000" dirty="0">
                <a:latin typeface="Times" pitchFamily="1" charset="0"/>
              </a:rPr>
              <a:t>&gt;.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amendments for 802.16 standard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altLang="ko-KR" sz="2400" dirty="0" smtClean="0"/>
              <a:t>1) Infrastructure-independent proximity based DC’s enhanced features:</a:t>
            </a:r>
          </a:p>
          <a:p>
            <a:pPr lvl="1"/>
            <a:r>
              <a:rPr lang="en-US" altLang="ko-KR" sz="2400" dirty="0" smtClean="0"/>
              <a:t>Direct device/service </a:t>
            </a:r>
            <a:r>
              <a:rPr lang="en-US" altLang="ko-KR" sz="2400" dirty="0"/>
              <a:t>discovery</a:t>
            </a:r>
          </a:p>
          <a:p>
            <a:pPr lvl="2"/>
            <a:r>
              <a:rPr lang="en-US" altLang="ko-KR" sz="1800" dirty="0"/>
              <a:t>Within BS coverage: BS assists finding peers</a:t>
            </a:r>
          </a:p>
          <a:p>
            <a:pPr lvl="2"/>
            <a:r>
              <a:rPr lang="en-US" altLang="ko-KR" sz="1800" dirty="0"/>
              <a:t>Out of BS coverage: devices independently finds peers </a:t>
            </a:r>
          </a:p>
          <a:p>
            <a:pPr lvl="2"/>
            <a:endParaRPr lang="en-US" altLang="ko-KR" sz="1800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78149"/>
              </p:ext>
            </p:extLst>
          </p:nvPr>
        </p:nvGraphicFramePr>
        <p:xfrm>
          <a:off x="685800" y="3986742"/>
          <a:ext cx="315595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Visio" r:id="rId3" imgW="3370580" imgH="2652712" progId="Visio.Drawing.11">
                  <p:embed/>
                </p:oleObj>
              </mc:Choice>
              <mc:Fallback>
                <p:oleObj name="Visio" r:id="rId3" imgW="3370580" imgH="2652712" progId="Visio.Drawing.11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86742"/>
                        <a:ext cx="3155950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77267"/>
            <a:ext cx="4343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5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amendments for 802.16 standard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altLang="ko-KR" sz="2400" dirty="0"/>
              <a:t>1) </a:t>
            </a:r>
            <a:r>
              <a:rPr lang="en-US" altLang="ko-KR" sz="2400" dirty="0" smtClean="0"/>
              <a:t>Infrastructure-independent </a:t>
            </a:r>
            <a:r>
              <a:rPr lang="en-US" altLang="ko-KR" sz="2400" dirty="0"/>
              <a:t>proximity based </a:t>
            </a:r>
            <a:r>
              <a:rPr lang="en-US" altLang="ko-KR" sz="2400" dirty="0" smtClean="0"/>
              <a:t>DC’s enhanced features: (cont.)</a:t>
            </a:r>
          </a:p>
          <a:p>
            <a:pPr lvl="1"/>
            <a:r>
              <a:rPr lang="en-US" altLang="ko-KR" sz="2400" dirty="0"/>
              <a:t>Out of BS service area case</a:t>
            </a:r>
          </a:p>
          <a:p>
            <a:pPr lvl="2"/>
            <a:r>
              <a:rPr lang="en-US" altLang="ko-KR" sz="2000" dirty="0" smtClean="0"/>
              <a:t>Distributed </a:t>
            </a:r>
            <a:r>
              <a:rPr lang="en-US" altLang="ko-KR" sz="2000" dirty="0"/>
              <a:t>synchronization</a:t>
            </a:r>
          </a:p>
          <a:p>
            <a:pPr lvl="2"/>
            <a:r>
              <a:rPr lang="en-US" altLang="ko-KR" sz="2000" dirty="0"/>
              <a:t>Distributed multiple access coordination</a:t>
            </a:r>
          </a:p>
          <a:p>
            <a:pPr lvl="2"/>
            <a:endParaRPr lang="en-US" altLang="ko-KR" sz="18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86175"/>
            <a:ext cx="33623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05212"/>
            <a:ext cx="25050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9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amendments for 802.16 standard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1) </a:t>
            </a:r>
            <a:r>
              <a:rPr lang="en-US" altLang="ko-KR" sz="2400" dirty="0" smtClean="0"/>
              <a:t>Infrastructure-independent </a:t>
            </a:r>
            <a:r>
              <a:rPr lang="en-US" altLang="ko-KR" sz="2400" dirty="0"/>
              <a:t>proximity based </a:t>
            </a:r>
            <a:r>
              <a:rPr lang="en-US" altLang="ko-KR" sz="2400" dirty="0" smtClean="0"/>
              <a:t>DC’s enhanced </a:t>
            </a:r>
            <a:r>
              <a:rPr lang="en-US" altLang="ko-KR" sz="2400" dirty="0"/>
              <a:t>features</a:t>
            </a:r>
            <a:r>
              <a:rPr lang="en-US" altLang="ko-KR" sz="2400" dirty="0" smtClean="0"/>
              <a:t>: (cont.)</a:t>
            </a:r>
          </a:p>
          <a:p>
            <a:pPr lvl="1"/>
            <a:r>
              <a:rPr lang="en-US" altLang="ko-KR" sz="2400" dirty="0" smtClean="0"/>
              <a:t>Out </a:t>
            </a:r>
            <a:r>
              <a:rPr lang="en-US" altLang="ko-KR" sz="2400" dirty="0"/>
              <a:t>of BS service area </a:t>
            </a:r>
            <a:r>
              <a:rPr lang="en-US" altLang="ko-KR" sz="2400" dirty="0" smtClean="0"/>
              <a:t>case</a:t>
            </a:r>
          </a:p>
          <a:p>
            <a:pPr lvl="2"/>
            <a:r>
              <a:rPr lang="en-US" altLang="ko-KR" sz="2000" dirty="0" smtClean="0"/>
              <a:t>Basic large link coverage </a:t>
            </a:r>
          </a:p>
          <a:p>
            <a:pPr lvl="2"/>
            <a:r>
              <a:rPr lang="en-US" altLang="ko-KR" sz="2000" dirty="0" smtClean="0"/>
              <a:t>Multi-hop functionality</a:t>
            </a:r>
            <a:endParaRPr lang="en-US" altLang="ko-KR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89957"/>
            <a:ext cx="5715000" cy="301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amendments for 802.16 standard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1) </a:t>
            </a:r>
            <a:r>
              <a:rPr lang="en-US" altLang="ko-KR" sz="2400" dirty="0" smtClean="0"/>
              <a:t>Infrastructure-independent </a:t>
            </a:r>
            <a:r>
              <a:rPr lang="en-US" altLang="ko-KR" sz="2400" dirty="0"/>
              <a:t>proximity based </a:t>
            </a:r>
            <a:r>
              <a:rPr lang="en-US" altLang="ko-KR" sz="2400" dirty="0" smtClean="0"/>
              <a:t>DC’s enhanced </a:t>
            </a:r>
            <a:r>
              <a:rPr lang="en-US" altLang="ko-KR" sz="2400" dirty="0"/>
              <a:t>features</a:t>
            </a:r>
            <a:r>
              <a:rPr lang="en-US" altLang="ko-KR" sz="2400" dirty="0" smtClean="0"/>
              <a:t>: (cont.)</a:t>
            </a:r>
          </a:p>
          <a:p>
            <a:pPr lvl="1"/>
            <a:r>
              <a:rPr lang="en-US" altLang="ko-KR" sz="2200" dirty="0" smtClean="0"/>
              <a:t>Power saving features</a:t>
            </a:r>
          </a:p>
          <a:p>
            <a:pPr lvl="2"/>
            <a:r>
              <a:rPr lang="en-US" altLang="ko-KR" sz="1800" dirty="0" smtClean="0"/>
              <a:t>A fixed frame structure is preferred</a:t>
            </a:r>
          </a:p>
          <a:p>
            <a:pPr lvl="1"/>
            <a:r>
              <a:rPr lang="en-US" altLang="ko-KR" sz="2200" dirty="0" smtClean="0"/>
              <a:t>Resource reuse</a:t>
            </a:r>
          </a:p>
          <a:p>
            <a:pPr lvl="2"/>
            <a:r>
              <a:rPr lang="en-US" altLang="ko-KR" sz="1800" dirty="0" smtClean="0"/>
              <a:t>Spatial reuse with transmit power control</a:t>
            </a:r>
          </a:p>
          <a:p>
            <a:pPr lvl="1"/>
            <a:r>
              <a:rPr lang="en-US" altLang="ko-KR" sz="2200" dirty="0" smtClean="0"/>
              <a:t>To be added…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288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amendments for 802.16 standard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2) Compatibility to current standard?   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Backward compatibility with 802.16 OFDMA based standard?  Yes</a:t>
            </a:r>
          </a:p>
          <a:p>
            <a:pPr lvl="1"/>
            <a:r>
              <a:rPr lang="en-US" altLang="ko-KR" sz="2000" dirty="0" smtClean="0"/>
              <a:t>No change required for legacy 802.16m PHY/MAC specification, but some additional amendments for proximate DC PHY/MAC protocol.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Amendment </a:t>
            </a:r>
            <a:r>
              <a:rPr lang="en-US" altLang="ko-KR" sz="2400" dirty="0"/>
              <a:t>to the 802.16 could make above possible</a:t>
            </a:r>
          </a:p>
          <a:p>
            <a:pPr lvl="1"/>
            <a:r>
              <a:rPr lang="en-US" altLang="ko-KR" sz="2000" dirty="0" smtClean="0">
                <a:solidFill>
                  <a:srgbClr val="FF0000"/>
                </a:solidFill>
              </a:rPr>
              <a:t>A comprehensive standard of BS dependent DC</a:t>
            </a:r>
            <a:r>
              <a:rPr lang="en-US" altLang="ko-KR" sz="2000" dirty="0" smtClean="0"/>
              <a:t> for proximity based applications supporting use cases:</a:t>
            </a:r>
          </a:p>
          <a:p>
            <a:pPr lvl="2"/>
            <a:r>
              <a:rPr lang="en-US" altLang="ko-KR" sz="1600" dirty="0" smtClean="0"/>
              <a:t>MS to MS associated with BSs</a:t>
            </a:r>
          </a:p>
          <a:p>
            <a:pPr lvl="2"/>
            <a:r>
              <a:rPr lang="en-US" altLang="ko-KR" sz="1600" dirty="0" smtClean="0"/>
              <a:t>MS to MS, only one of the pair is associated with a BS</a:t>
            </a:r>
          </a:p>
          <a:p>
            <a:pPr lvl="2"/>
            <a:r>
              <a:rPr lang="en-US" altLang="ko-KR" sz="1600" dirty="0" smtClean="0"/>
              <a:t>MS to MS not associated with any BSs (out of BS coverage)</a:t>
            </a:r>
          </a:p>
          <a:p>
            <a:pPr lvl="1"/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7689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Proposal of new PAR &amp; 5C for proximate direct communication (PDC)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Need for a new </a:t>
            </a:r>
            <a:r>
              <a:rPr lang="en-US" altLang="ko-KR" sz="2800" dirty="0" smtClean="0"/>
              <a:t>TG</a:t>
            </a:r>
            <a:endParaRPr lang="en-US" altLang="ko-KR" sz="2800" dirty="0"/>
          </a:p>
          <a:p>
            <a:pPr lvl="1"/>
            <a:r>
              <a:rPr lang="en-US" altLang="ko-KR" sz="2400" dirty="0" smtClean="0"/>
              <a:t>To </a:t>
            </a:r>
            <a:r>
              <a:rPr lang="en-US" altLang="ko-KR" sz="2400" dirty="0"/>
              <a:t>fully </a:t>
            </a:r>
            <a:r>
              <a:rPr lang="en-US" altLang="ko-KR" sz="2400" dirty="0" smtClean="0"/>
              <a:t>support </a:t>
            </a:r>
            <a:r>
              <a:rPr lang="en-US" altLang="ko-KR" sz="2400" dirty="0"/>
              <a:t>the </a:t>
            </a:r>
            <a:r>
              <a:rPr lang="en-US" altLang="ko-KR" sz="2400" dirty="0" smtClean="0"/>
              <a:t>aforementioned proximity based applications and new features currently unavailable in the latest 802.16.1/1a standard</a:t>
            </a:r>
          </a:p>
          <a:p>
            <a:pPr lvl="1"/>
            <a:r>
              <a:rPr lang="en-US" altLang="ko-KR" sz="2400" dirty="0" smtClean="0"/>
              <a:t>To develop a </a:t>
            </a:r>
            <a:r>
              <a:rPr lang="en-US" altLang="ko-KR" sz="2400" dirty="0"/>
              <a:t>distinctive </a:t>
            </a:r>
            <a:r>
              <a:rPr lang="en-US" altLang="ko-KR" sz="2400" dirty="0" smtClean="0"/>
              <a:t>infrastructure-dependent and/or infrastructure-independent direct communication </a:t>
            </a:r>
            <a:r>
              <a:rPr lang="en-US" altLang="ko-KR" sz="2400" dirty="0"/>
              <a:t>standard with backward compatibility to existing </a:t>
            </a:r>
            <a:r>
              <a:rPr lang="en-US" altLang="ko-KR" sz="2400" dirty="0" smtClean="0"/>
              <a:t>802.16 </a:t>
            </a:r>
            <a:r>
              <a:rPr lang="en-US" altLang="ko-KR" sz="2400" dirty="0"/>
              <a:t>protocols</a:t>
            </a:r>
          </a:p>
          <a:p>
            <a:pPr lvl="1"/>
            <a:r>
              <a:rPr lang="en-US" altLang="ko-KR" sz="2400" dirty="0" smtClean="0"/>
              <a:t>To define </a:t>
            </a:r>
            <a:r>
              <a:rPr lang="en-US" altLang="ko-KR" sz="2400" dirty="0"/>
              <a:t>802.16 </a:t>
            </a:r>
            <a:r>
              <a:rPr lang="en-US" altLang="ko-KR" sz="2400" dirty="0" smtClean="0"/>
              <a:t>enhancements to support proximity based direct communication. </a:t>
            </a:r>
            <a:endParaRPr lang="en-US" altLang="ko-KR" sz="24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958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Suggested Tentative Timeline for TG PDC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Forward draft PAR and 5C statement to IEEE 802		Sept. 2012</a:t>
            </a:r>
          </a:p>
          <a:p>
            <a:r>
              <a:rPr lang="en-US" altLang="ko-KR" sz="2000" dirty="0" smtClean="0"/>
              <a:t>Submit </a:t>
            </a:r>
            <a:r>
              <a:rPr lang="en-US" altLang="ko-KR" sz="2000" dirty="0"/>
              <a:t>PAR </a:t>
            </a:r>
            <a:r>
              <a:rPr lang="en-US" altLang="ko-KR" sz="2000" dirty="0" smtClean="0"/>
              <a:t>and 5C to </a:t>
            </a:r>
            <a:r>
              <a:rPr lang="en-US" altLang="ko-KR" sz="2000" dirty="0" err="1"/>
              <a:t>NesCom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	</a:t>
            </a:r>
            <a:r>
              <a:rPr lang="en-US" altLang="ko-KR" sz="2000" dirty="0"/>
              <a:t>		</a:t>
            </a:r>
            <a:r>
              <a:rPr lang="en-US" altLang="ko-KR" sz="2000" dirty="0" smtClean="0"/>
              <a:t>Nov. </a:t>
            </a:r>
            <a:r>
              <a:rPr lang="en-US" altLang="ko-KR" sz="2000" dirty="0"/>
              <a:t>2012</a:t>
            </a:r>
            <a:endParaRPr lang="ko-KR" altLang="en-US" sz="2000" dirty="0"/>
          </a:p>
          <a:p>
            <a:r>
              <a:rPr lang="en-US" altLang="ko-KR" sz="2000" dirty="0" smtClean="0"/>
              <a:t>PAR </a:t>
            </a:r>
            <a:r>
              <a:rPr lang="en-US" altLang="ko-KR" sz="2000" dirty="0"/>
              <a:t>approval by IEEE-SA Standards Board 		</a:t>
            </a:r>
            <a:r>
              <a:rPr lang="en-US" altLang="ko-KR" sz="2000" dirty="0" smtClean="0"/>
              <a:t>Dec. </a:t>
            </a:r>
            <a:r>
              <a:rPr lang="en-US" altLang="ko-KR" sz="2000" dirty="0"/>
              <a:t>2012</a:t>
            </a:r>
            <a:endParaRPr lang="ko-KR" altLang="en-US" sz="2000" dirty="0"/>
          </a:p>
          <a:p>
            <a:r>
              <a:rPr lang="en-US" altLang="ko-KR" sz="2000" dirty="0"/>
              <a:t>TG </a:t>
            </a:r>
            <a:r>
              <a:rPr lang="en-US" altLang="ko-KR" sz="2000" dirty="0" smtClean="0"/>
              <a:t>formation (IEEE 802.16 WG #83)</a:t>
            </a:r>
            <a:r>
              <a:rPr lang="en-US" altLang="ko-KR" sz="2000" dirty="0"/>
              <a:t>			</a:t>
            </a:r>
            <a:r>
              <a:rPr lang="en-US" altLang="ko-KR" sz="2000" dirty="0" smtClean="0"/>
              <a:t>Jan. 2013</a:t>
            </a:r>
            <a:endParaRPr lang="ko-KR" altLang="en-US" sz="2000" dirty="0"/>
          </a:p>
          <a:p>
            <a:r>
              <a:rPr lang="en-US" altLang="ko-KR" sz="2000" dirty="0"/>
              <a:t>IEEE 802.16 WG #</a:t>
            </a:r>
            <a:r>
              <a:rPr lang="en-US" altLang="ko-KR" sz="2000" dirty="0" smtClean="0"/>
              <a:t>84 	</a:t>
            </a:r>
            <a:r>
              <a:rPr lang="en-US" altLang="ko-KR" sz="2000" dirty="0"/>
              <a:t>			</a:t>
            </a:r>
            <a:r>
              <a:rPr lang="en-US" altLang="ko-KR" sz="2000" dirty="0" smtClean="0"/>
              <a:t>	Mar. 2013</a:t>
            </a:r>
          </a:p>
          <a:p>
            <a:r>
              <a:rPr lang="en-US" altLang="ko-KR" sz="2000" dirty="0"/>
              <a:t>IEEE 802.16 WG #</a:t>
            </a:r>
            <a:r>
              <a:rPr lang="en-US" altLang="ko-KR" sz="2000" dirty="0" smtClean="0"/>
              <a:t>85 </a:t>
            </a:r>
            <a:r>
              <a:rPr lang="en-US" altLang="ko-KR" sz="2000" dirty="0"/>
              <a:t>			</a:t>
            </a:r>
            <a:r>
              <a:rPr lang="en-US" altLang="ko-KR" sz="2000" dirty="0" smtClean="0"/>
              <a:t>	</a:t>
            </a:r>
            <a:r>
              <a:rPr lang="en-US" altLang="ko-KR" sz="2000" dirty="0"/>
              <a:t>	</a:t>
            </a:r>
            <a:r>
              <a:rPr lang="en-US" altLang="ko-KR" sz="2000" dirty="0" smtClean="0"/>
              <a:t>May 2013</a:t>
            </a:r>
            <a:endParaRPr lang="en-US" altLang="ko-KR" sz="2000" dirty="0"/>
          </a:p>
          <a:p>
            <a:r>
              <a:rPr lang="en-US" altLang="ko-KR" sz="2000" dirty="0"/>
              <a:t>IEEE 802.16 WG #</a:t>
            </a:r>
            <a:r>
              <a:rPr lang="en-US" altLang="ko-KR" sz="2000" dirty="0" smtClean="0"/>
              <a:t>86 </a:t>
            </a:r>
            <a:r>
              <a:rPr lang="en-US" altLang="ko-KR" sz="2000" dirty="0"/>
              <a:t>			</a:t>
            </a:r>
            <a:r>
              <a:rPr lang="en-US" altLang="ko-KR" sz="2000" dirty="0" smtClean="0"/>
              <a:t>	</a:t>
            </a:r>
            <a:r>
              <a:rPr lang="en-US" altLang="ko-KR" sz="2000" dirty="0"/>
              <a:t>	</a:t>
            </a:r>
            <a:r>
              <a:rPr lang="en-US" altLang="ko-KR" sz="2000" dirty="0" smtClean="0"/>
              <a:t>July 2013</a:t>
            </a:r>
            <a:endParaRPr lang="en-US" altLang="ko-KR" sz="2000" dirty="0"/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951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[1] W. Shin, J. Cha, A. Lee, E. Kim, and K. Lim, “802.16 enhancements to support direct communications for proximity-based applications”, IEEE 802 doc. 16-12-0353-01-Gcon.</a:t>
            </a:r>
          </a:p>
          <a:p>
            <a:r>
              <a:rPr lang="en-US" altLang="ko-KR" sz="2000" dirty="0" smtClean="0"/>
              <a:t>[2] K. Doppler, M. </a:t>
            </a:r>
            <a:r>
              <a:rPr lang="en-US" altLang="ko-KR" sz="2000" dirty="0" err="1" smtClean="0"/>
              <a:t>Rinne</a:t>
            </a:r>
            <a:r>
              <a:rPr lang="en-US" altLang="ko-KR" sz="2000" dirty="0" smtClean="0"/>
              <a:t>, C. </a:t>
            </a:r>
            <a:r>
              <a:rPr lang="en-US" altLang="ko-KR" sz="2000" dirty="0" err="1" smtClean="0"/>
              <a:t>Wijting</a:t>
            </a:r>
            <a:r>
              <a:rPr lang="en-US" altLang="ko-KR" sz="2000" dirty="0" smtClean="0"/>
              <a:t>, C. </a:t>
            </a:r>
            <a:r>
              <a:rPr lang="en-US" altLang="ko-KR" sz="2000" dirty="0" err="1" smtClean="0"/>
              <a:t>Ribeiro</a:t>
            </a:r>
            <a:r>
              <a:rPr lang="en-US" altLang="ko-KR" sz="2000" dirty="0" smtClean="0"/>
              <a:t>, and K. </a:t>
            </a:r>
            <a:r>
              <a:rPr lang="en-US" altLang="ko-KR" sz="2000" dirty="0" err="1" smtClean="0"/>
              <a:t>Hugi</a:t>
            </a:r>
            <a:r>
              <a:rPr lang="en-US" altLang="ko-KR" sz="2000" dirty="0" smtClean="0"/>
              <a:t>, “Device-to-device communication as an underlay to LTE-advanced networks”, Communications Magazine, IEEE, vol.47, no. 12, pp.42-49, Dec. 2009.</a:t>
            </a:r>
          </a:p>
          <a:p>
            <a:r>
              <a:rPr lang="en-US" altLang="ko-KR" sz="2000" dirty="0" smtClean="0"/>
              <a:t>[3] P. Janis, V. </a:t>
            </a:r>
            <a:r>
              <a:rPr lang="en-US" altLang="ko-KR" sz="2000" dirty="0" err="1" smtClean="0"/>
              <a:t>Koivunen</a:t>
            </a:r>
            <a:r>
              <a:rPr lang="en-US" altLang="ko-KR" sz="2000" dirty="0" smtClean="0"/>
              <a:t>, C. </a:t>
            </a:r>
            <a:r>
              <a:rPr lang="en-US" altLang="ko-KR" sz="2000" dirty="0" err="1" smtClean="0"/>
              <a:t>Ribeiro</a:t>
            </a:r>
            <a:r>
              <a:rPr lang="en-US" altLang="ko-KR" sz="2000" dirty="0" smtClean="0"/>
              <a:t>, J. </a:t>
            </a:r>
            <a:r>
              <a:rPr lang="en-US" altLang="ko-KR" sz="2000" dirty="0" err="1" smtClean="0"/>
              <a:t>Korthonen</a:t>
            </a:r>
            <a:r>
              <a:rPr lang="en-US" altLang="ko-KR" sz="2000" dirty="0" smtClean="0"/>
              <a:t>, K. Doppler, and K. </a:t>
            </a:r>
            <a:r>
              <a:rPr lang="en-US" altLang="ko-KR" sz="2000" dirty="0" err="1" smtClean="0"/>
              <a:t>Hugi</a:t>
            </a:r>
            <a:r>
              <a:rPr lang="en-US" altLang="ko-KR" sz="2000" dirty="0" smtClean="0"/>
              <a:t>, “Interference-aware resource allocation for device-to-device radio </a:t>
            </a:r>
            <a:r>
              <a:rPr lang="en-US" altLang="ko-KR" sz="2000" dirty="0" err="1" smtClean="0"/>
              <a:t>underlaying</a:t>
            </a:r>
            <a:r>
              <a:rPr lang="en-US" altLang="ko-KR" sz="2000" dirty="0" smtClean="0"/>
              <a:t> cellular networks”, IEEE VTC Spring 2009, IEEE 69</a:t>
            </a:r>
            <a:r>
              <a:rPr lang="en-US" altLang="ko-KR" sz="2000" baseline="30000" dirty="0" smtClean="0"/>
              <a:t>th</a:t>
            </a:r>
            <a:r>
              <a:rPr lang="en-US" altLang="ko-KR" sz="2000" dirty="0" smtClean="0"/>
              <a:t>, pp.1-5.</a:t>
            </a:r>
          </a:p>
          <a:p>
            <a:r>
              <a:rPr lang="en-US" altLang="ko-KR" sz="2000" dirty="0" smtClean="0"/>
              <a:t>[4] T. Chen, G. </a:t>
            </a:r>
            <a:r>
              <a:rPr lang="en-US" altLang="ko-KR" sz="2000" dirty="0" err="1" smtClean="0"/>
              <a:t>Charbit</a:t>
            </a:r>
            <a:r>
              <a:rPr lang="en-US" altLang="ko-KR" sz="2000" dirty="0" smtClean="0"/>
              <a:t>, and S. </a:t>
            </a:r>
            <a:r>
              <a:rPr lang="en-US" altLang="ko-KR" sz="2000" dirty="0" err="1" smtClean="0"/>
              <a:t>Hakola</a:t>
            </a:r>
            <a:r>
              <a:rPr lang="en-US" altLang="ko-KR" sz="2000" dirty="0" smtClean="0"/>
              <a:t>, “Time hopping for device-to-device communication in LTE cellular system” IEEE WCNC 2010, pp.1-6.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102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009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algn="ctr" defTabSz="1016000"/>
            <a:endParaRPr lang="en-US" sz="1400" b="1" dirty="0">
              <a:latin typeface="Times" pitchFamily="1" charset="0"/>
            </a:endParaRPr>
          </a:p>
          <a:p>
            <a:pPr marL="342900" lvl="1" algn="ctr" defTabSz="1016000"/>
            <a:endParaRPr lang="en-US" sz="1400" b="1" dirty="0" smtClean="0">
              <a:latin typeface="Times" pitchFamily="1" charset="0"/>
            </a:endParaRPr>
          </a:p>
          <a:p>
            <a:pPr marL="342900" lvl="1" algn="ctr" defTabSz="1016000"/>
            <a:endParaRPr lang="en-US" sz="1400" b="1" dirty="0">
              <a:latin typeface="Times" pitchFamily="1" charset="0"/>
            </a:endParaRPr>
          </a:p>
          <a:p>
            <a:pPr marL="342900" lvl="1" algn="ctr" defTabSz="1016000"/>
            <a:endParaRPr lang="en-US" sz="1400" b="1" dirty="0" smtClean="0">
              <a:latin typeface="Times" pitchFamily="1" charset="0"/>
            </a:endParaRPr>
          </a:p>
          <a:p>
            <a:pPr marL="342900" lvl="1" algn="ctr" defTabSz="1016000"/>
            <a:endParaRPr lang="en-US" sz="1400" b="1" dirty="0">
              <a:latin typeface="Times" pitchFamily="1" charset="0"/>
            </a:endParaRPr>
          </a:p>
          <a:p>
            <a:pPr marL="342900" lvl="1" algn="ctr" defTabSz="1016000"/>
            <a:endParaRPr lang="en-US" sz="1400" b="1" dirty="0" smtClean="0">
              <a:latin typeface="Times" pitchFamily="1" charset="0"/>
            </a:endParaRPr>
          </a:p>
          <a:p>
            <a:pPr marL="342900" lvl="1" algn="ctr" defTabSz="1016000"/>
            <a:endParaRPr lang="en-US" sz="4800" b="1" dirty="0" smtClean="0">
              <a:latin typeface="Times" pitchFamily="1" charset="0"/>
            </a:endParaRPr>
          </a:p>
          <a:p>
            <a:pPr marL="342900" lvl="1" algn="ctr" defTabSz="1016000"/>
            <a:endParaRPr lang="en-US" sz="4800" b="1" dirty="0">
              <a:latin typeface="Times" pitchFamily="1" charset="0"/>
            </a:endParaRPr>
          </a:p>
          <a:p>
            <a:pPr marL="342900" lvl="1" algn="ctr" defTabSz="1016000"/>
            <a:r>
              <a:rPr lang="en-US" sz="4800" b="1" dirty="0" smtClean="0">
                <a:latin typeface="Times" pitchFamily="1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750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Proximity based applications </a:t>
            </a:r>
            <a:br>
              <a:rPr lang="en-US" altLang="ko-KR" dirty="0" smtClean="0"/>
            </a:br>
            <a:r>
              <a:rPr lang="en-US" altLang="ko-KR" dirty="0" smtClean="0"/>
              <a:t>(aforementioned in [1])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What can we get with proximity based applications?</a:t>
            </a:r>
          </a:p>
          <a:p>
            <a:pPr lvl="1"/>
            <a:r>
              <a:rPr lang="en-US" altLang="ko-KR" sz="2000" dirty="0" smtClean="0"/>
              <a:t>Cellular traffic offloading (</a:t>
            </a:r>
            <a:r>
              <a:rPr lang="en-US" altLang="ko-KR" sz="2000" dirty="0"/>
              <a:t>or data content sharing</a:t>
            </a:r>
            <a:r>
              <a:rPr lang="en-US" altLang="ko-KR" sz="2000" dirty="0" smtClean="0"/>
              <a:t>)</a:t>
            </a:r>
          </a:p>
          <a:p>
            <a:pPr lvl="1"/>
            <a:r>
              <a:rPr lang="en-US" altLang="ko-KR" sz="2000" dirty="0" smtClean="0"/>
              <a:t>Proximity based P2P (device/service) discovery feature</a:t>
            </a:r>
          </a:p>
          <a:p>
            <a:pPr lvl="1"/>
            <a:r>
              <a:rPr lang="en-US" altLang="ko-KR" sz="2000" dirty="0" smtClean="0"/>
              <a:t>Proximity based social commerce and advertisement </a:t>
            </a:r>
          </a:p>
          <a:p>
            <a:pPr lvl="1"/>
            <a:r>
              <a:rPr lang="en-US" altLang="ko-KR" sz="2000" dirty="0"/>
              <a:t>Proximity based social networking </a:t>
            </a:r>
            <a:r>
              <a:rPr lang="en-US" altLang="ko-KR" sz="2000" dirty="0" smtClean="0"/>
              <a:t>service (gaming, chatting, etc.)</a:t>
            </a:r>
          </a:p>
          <a:p>
            <a:pPr lvl="1"/>
            <a:r>
              <a:rPr lang="en-US" altLang="ko-KR" sz="2000" dirty="0" smtClean="0"/>
              <a:t>Etc.</a:t>
            </a:r>
          </a:p>
          <a:p>
            <a:r>
              <a:rPr lang="en-US" altLang="ko-KR" sz="2400" dirty="0" smtClean="0"/>
              <a:t>Current </a:t>
            </a:r>
            <a:r>
              <a:rPr lang="en-US" altLang="ko-KR" sz="2400" dirty="0"/>
              <a:t>issues/trends of 3GPP </a:t>
            </a:r>
            <a:r>
              <a:rPr lang="en-US" altLang="ko-KR" sz="2400" dirty="0" smtClean="0"/>
              <a:t>LTE (</a:t>
            </a:r>
            <a:r>
              <a:rPr lang="en-US" altLang="ko-KR" sz="2400" dirty="0" err="1" smtClean="0"/>
              <a:t>ProSe</a:t>
            </a:r>
            <a:r>
              <a:rPr lang="en-US" altLang="ko-KR" sz="2400" dirty="0" smtClean="0"/>
              <a:t>)</a:t>
            </a:r>
            <a:endParaRPr lang="en-US" altLang="ko-KR" sz="2400" dirty="0"/>
          </a:p>
          <a:p>
            <a:pPr lvl="1"/>
            <a:r>
              <a:rPr lang="en-US" altLang="ko-KR" sz="2000" dirty="0" smtClean="0"/>
              <a:t>Network controlled </a:t>
            </a:r>
            <a:r>
              <a:rPr lang="en-US" altLang="ko-KR" sz="2000" dirty="0"/>
              <a:t>proximity service</a:t>
            </a:r>
          </a:p>
          <a:p>
            <a:pPr lvl="2"/>
            <a:r>
              <a:rPr lang="en-US" altLang="ko-KR" sz="1800" dirty="0" smtClean="0"/>
              <a:t>Discussions </a:t>
            </a:r>
            <a:r>
              <a:rPr lang="en-US" altLang="ko-KR" sz="1800" dirty="0"/>
              <a:t>on supporting </a:t>
            </a:r>
            <a:r>
              <a:rPr lang="en-US" altLang="ko-KR" sz="1800" dirty="0" smtClean="0"/>
              <a:t>proximity based service are active (D2D direct discovery &amp; local routing)</a:t>
            </a:r>
            <a:endParaRPr lang="en-US" altLang="ko-KR" sz="1800" dirty="0"/>
          </a:p>
          <a:p>
            <a:pPr lvl="1"/>
            <a:r>
              <a:rPr lang="en-US" altLang="ko-KR" sz="2000" dirty="0" smtClean="0"/>
              <a:t>Proximity service for public safety</a:t>
            </a:r>
          </a:p>
          <a:p>
            <a:pPr lvl="2"/>
            <a:r>
              <a:rPr lang="en-US" altLang="ko-KR" sz="1800" dirty="0" smtClean="0"/>
              <a:t>Out of BS coverage case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458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Proximity based applications via Direct Communication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/>
              <a:t>Why traffic offloading?</a:t>
            </a:r>
          </a:p>
          <a:p>
            <a:pPr lvl="1"/>
            <a:r>
              <a:rPr lang="en-US" altLang="ko-KR" sz="2400" dirty="0" smtClean="0"/>
              <a:t>Expected exponential increase of mobile traffic</a:t>
            </a:r>
            <a:endParaRPr lang="ko-KR" alt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83566864" descr="EMB0000096425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0340"/>
            <a:ext cx="4775200" cy="33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124545"/>
              </p:ext>
            </p:extLst>
          </p:nvPr>
        </p:nvGraphicFramePr>
        <p:xfrm>
          <a:off x="4343400" y="4956783"/>
          <a:ext cx="4660014" cy="167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" name="Visio" r:id="rId4" imgW="5458576" imgH="1959583" progId="Visio.Drawing.11">
                  <p:embed/>
                </p:oleObj>
              </mc:Choice>
              <mc:Fallback>
                <p:oleObj name="Visio" r:id="rId4" imgW="5458576" imgH="1959583" progId="Visio.Drawing.11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956783"/>
                        <a:ext cx="4660014" cy="1672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293531"/>
              </p:ext>
            </p:extLst>
          </p:nvPr>
        </p:nvGraphicFramePr>
        <p:xfrm>
          <a:off x="5791200" y="2638425"/>
          <a:ext cx="315595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" name="Visio" r:id="rId6" imgW="3370580" imgH="2652712" progId="Visio.Drawing.11">
                  <p:embed/>
                </p:oleObj>
              </mc:Choice>
              <mc:Fallback>
                <p:oleObj name="Visio" r:id="rId6" imgW="3370580" imgH="2652712" progId="Visio.Drawing.11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638425"/>
                        <a:ext cx="3155950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Proximity based applications via Direct Communication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/>
              <a:t>Benefits of proximity based service</a:t>
            </a:r>
          </a:p>
          <a:p>
            <a:pPr lvl="1"/>
            <a:r>
              <a:rPr lang="en-US" altLang="ko-KR" sz="2400" dirty="0" smtClean="0"/>
              <a:t>Public information service: the MS initiates direct  device/service discovery</a:t>
            </a:r>
            <a:endParaRPr lang="ko-KR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41925"/>
            <a:ext cx="4953000" cy="37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0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Proximity based applications via Direct Communication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/>
              <a:t>Business model </a:t>
            </a:r>
            <a:r>
              <a:rPr lang="en-US" altLang="ko-KR" sz="2800" dirty="0"/>
              <a:t>of proximity based service</a:t>
            </a:r>
          </a:p>
          <a:p>
            <a:pPr lvl="1"/>
            <a:r>
              <a:rPr lang="en-US" altLang="ko-KR" sz="2400" dirty="0" smtClean="0"/>
              <a:t>Social commerce and advertisement: the MS initiates device/service discovery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2259"/>
            <a:ext cx="7791885" cy="32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Thoughts on current 802.16.1/1a standard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Can IEEE 802.16 GRIDMAN TG’s BS-controlled/talk-around communication support proximity based services?</a:t>
            </a:r>
          </a:p>
          <a:p>
            <a:pPr lvl="1"/>
            <a:r>
              <a:rPr lang="en-US" altLang="ko-KR" sz="2000" dirty="0" smtClean="0"/>
              <a:t>1) Cellular </a:t>
            </a:r>
            <a:r>
              <a:rPr lang="en-US" altLang="ko-KR" sz="2000" dirty="0"/>
              <a:t>traffic </a:t>
            </a:r>
            <a:r>
              <a:rPr lang="en-US" altLang="ko-KR" sz="2000" dirty="0" smtClean="0"/>
              <a:t>offloading (Inter-BS data content sharing)</a:t>
            </a:r>
          </a:p>
          <a:p>
            <a:pPr lvl="2"/>
            <a:r>
              <a:rPr lang="en-US" altLang="ko-KR" sz="1800" dirty="0" smtClean="0"/>
              <a:t>BS-controlled DC:</a:t>
            </a:r>
          </a:p>
          <a:p>
            <a:pPr lvl="3"/>
            <a:r>
              <a:rPr lang="en-US" altLang="ko-KR" sz="1600" dirty="0" smtClean="0"/>
              <a:t>Limited to a single BS service area (not specifically defined for inter-BS case)</a:t>
            </a:r>
          </a:p>
          <a:p>
            <a:pPr lvl="2"/>
            <a:r>
              <a:rPr lang="en-US" altLang="ko-KR" sz="1800" dirty="0" smtClean="0"/>
              <a:t>Talk-around DC: </a:t>
            </a:r>
          </a:p>
          <a:p>
            <a:pPr lvl="3"/>
            <a:r>
              <a:rPr lang="en-US" altLang="ko-KR" sz="1600" dirty="0" smtClean="0"/>
              <a:t>Focused on voice application (low capacity)</a:t>
            </a:r>
            <a:endParaRPr lang="en-US" altLang="ko-KR" sz="1600" dirty="0"/>
          </a:p>
          <a:p>
            <a:pPr lvl="1"/>
            <a:r>
              <a:rPr lang="en-US" altLang="ko-KR" sz="2000" dirty="0" smtClean="0"/>
              <a:t>2) Proximity </a:t>
            </a:r>
            <a:r>
              <a:rPr lang="en-US" altLang="ko-KR" sz="2000" dirty="0"/>
              <a:t>based </a:t>
            </a:r>
            <a:r>
              <a:rPr lang="en-US" altLang="ko-KR" sz="2000" dirty="0" smtClean="0"/>
              <a:t>P2P (device/service) discovery</a:t>
            </a:r>
          </a:p>
          <a:p>
            <a:pPr lvl="2"/>
            <a:r>
              <a:rPr lang="en-US" altLang="ko-KR" sz="1800" dirty="0" smtClean="0"/>
              <a:t>BS-controlled</a:t>
            </a:r>
            <a:r>
              <a:rPr lang="en-US" altLang="ko-KR" sz="1800" dirty="0"/>
              <a:t>: </a:t>
            </a:r>
            <a:endParaRPr lang="en-US" altLang="ko-KR" sz="1800" dirty="0" smtClean="0"/>
          </a:p>
          <a:p>
            <a:pPr lvl="3"/>
            <a:r>
              <a:rPr lang="en-US" altLang="ko-KR" sz="1600" dirty="0" smtClean="0"/>
              <a:t>No </a:t>
            </a:r>
            <a:r>
              <a:rPr lang="en-US" altLang="ko-KR" sz="1600" dirty="0"/>
              <a:t>MS initiated </a:t>
            </a:r>
            <a:r>
              <a:rPr lang="en-US" altLang="ko-KR" sz="1600" dirty="0" smtClean="0"/>
              <a:t>proximity discovery</a:t>
            </a:r>
          </a:p>
          <a:p>
            <a:pPr lvl="3"/>
            <a:r>
              <a:rPr lang="en-US" altLang="ko-KR" sz="1600" dirty="0" smtClean="0"/>
              <a:t>No support for device/service discovery in idle mode (before MS network entry)</a:t>
            </a:r>
          </a:p>
          <a:p>
            <a:pPr lvl="2"/>
            <a:r>
              <a:rPr lang="en-US" altLang="ko-KR" sz="1800" dirty="0" smtClean="0"/>
              <a:t>Talk-around DC:  </a:t>
            </a:r>
          </a:p>
          <a:p>
            <a:pPr lvl="3"/>
            <a:r>
              <a:rPr lang="en-US" altLang="ko-KR" sz="1600" dirty="0" smtClean="0"/>
              <a:t>Not considered, </a:t>
            </a:r>
            <a:r>
              <a:rPr lang="en-US" altLang="ko-KR" sz="1600" dirty="0"/>
              <a:t>no MS initiated </a:t>
            </a:r>
            <a:r>
              <a:rPr lang="en-US" altLang="ko-KR" sz="1600" dirty="0" smtClean="0"/>
              <a:t>proximity discovery</a:t>
            </a:r>
          </a:p>
        </p:txBody>
      </p:sp>
    </p:spTree>
    <p:extLst>
      <p:ext uri="{BB962C8B-B14F-4D97-AF65-F5344CB8AC3E}">
        <p14:creationId xmlns:p14="http://schemas.microsoft.com/office/powerpoint/2010/main" val="19909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amendments for 802.16 standard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altLang="ko-KR" sz="2400" dirty="0" smtClean="0"/>
              <a:t>In order to support proximity based direct communication (DC) services in the current 802.16 standard, we need </a:t>
            </a:r>
            <a:r>
              <a:rPr lang="en-US" altLang="ko-KR" sz="2400" dirty="0" smtClean="0">
                <a:solidFill>
                  <a:srgbClr val="FF0000"/>
                </a:solidFill>
              </a:rPr>
              <a:t>a new amendment </a:t>
            </a:r>
            <a:r>
              <a:rPr lang="en-US" altLang="ko-KR" sz="2400" dirty="0" smtClean="0"/>
              <a:t>(not a revision of GRIDMAN TG). </a:t>
            </a:r>
            <a:endParaRPr lang="en-US" altLang="ko-KR" sz="2400" dirty="0"/>
          </a:p>
          <a:p>
            <a:pPr lvl="1"/>
            <a:r>
              <a:rPr lang="en-US" altLang="ko-KR" sz="2000" dirty="0" smtClean="0"/>
              <a:t>The intent of DC feature in GRIDMAN TG is primarily focused on enhancing the link reliability, not for proximate based services.  </a:t>
            </a:r>
          </a:p>
          <a:p>
            <a:pPr lvl="1"/>
            <a:r>
              <a:rPr lang="en-US" altLang="ko-KR" sz="2000" dirty="0" smtClean="0"/>
              <a:t>Undoubtedly, the GRIDNMAN’s schedule for sponsor balloting is approaching in a few months.</a:t>
            </a:r>
          </a:p>
          <a:p>
            <a:pPr lvl="1"/>
            <a:r>
              <a:rPr lang="en-US" altLang="ko-KR" sz="2000" dirty="0" smtClean="0"/>
              <a:t>Therefore, the DC feature for supporting proximity based service needs a new approach/enhancement different from GRIDMAN’s.</a:t>
            </a:r>
          </a:p>
          <a:p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29477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amendments for 802.16 standard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altLang="ko-KR" sz="2400" dirty="0" smtClean="0"/>
              <a:t>Technically, we can think of two hierarchically top level ways</a:t>
            </a:r>
          </a:p>
          <a:p>
            <a:pPr lvl="1"/>
            <a:r>
              <a:rPr lang="en-US" altLang="ko-KR" sz="2000" b="1" dirty="0" smtClean="0"/>
              <a:t>a) BS dependent way</a:t>
            </a:r>
            <a:r>
              <a:rPr lang="en-US" altLang="ko-KR" sz="2000" dirty="0" smtClean="0"/>
              <a:t>: D2D communication with the help of BS or network</a:t>
            </a:r>
          </a:p>
          <a:p>
            <a:pPr lvl="1"/>
            <a:r>
              <a:rPr lang="en-US" altLang="ko-KR" sz="2000" b="1" dirty="0" smtClean="0"/>
              <a:t>b) BS independent way</a:t>
            </a:r>
            <a:r>
              <a:rPr lang="en-US" altLang="ko-KR" sz="2000" dirty="0" smtClean="0"/>
              <a:t>: let D2D communication do discovery, resource allocation, and scheduling independently.   In addition, we can extend the coverage of proximity based services.</a:t>
            </a:r>
          </a:p>
          <a:p>
            <a:pPr lvl="1"/>
            <a:endParaRPr lang="en-US" altLang="ko-KR" sz="2000" dirty="0"/>
          </a:p>
          <a:p>
            <a:r>
              <a:rPr lang="en-US" altLang="ko-KR" sz="2400" dirty="0"/>
              <a:t>In this contribution, we suggest </a:t>
            </a:r>
            <a:r>
              <a:rPr lang="en-US" altLang="ko-KR" sz="2400" dirty="0">
                <a:solidFill>
                  <a:srgbClr val="FF0000"/>
                </a:solidFill>
              </a:rPr>
              <a:t>proximity based DC PHY/MAC protocols </a:t>
            </a:r>
            <a:r>
              <a:rPr lang="en-US" altLang="ko-KR" sz="2400" dirty="0"/>
              <a:t>as an 802.16 enhancement.</a:t>
            </a:r>
          </a:p>
          <a:p>
            <a:pPr lvl="1"/>
            <a:r>
              <a:rPr lang="en-US" altLang="ko-KR" sz="2000" dirty="0"/>
              <a:t>In this contribution, </a:t>
            </a:r>
            <a:r>
              <a:rPr lang="en-US" altLang="ko-KR" sz="2000" dirty="0">
                <a:solidFill>
                  <a:srgbClr val="FF0000"/>
                </a:solidFill>
              </a:rPr>
              <a:t>we suggest infrastructure-independent mode</a:t>
            </a:r>
          </a:p>
          <a:p>
            <a:pPr lvl="1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In the other contribution, BS </a:t>
            </a: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</a:rPr>
              <a:t>dependent 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mode will be presented</a:t>
            </a:r>
          </a:p>
          <a:p>
            <a:pPr lvl="1"/>
            <a:endParaRPr lang="en-US" altLang="ko-KR" sz="2000" dirty="0" smtClean="0"/>
          </a:p>
          <a:p>
            <a:pPr lvl="2"/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8316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amendments for 802.16 standard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altLang="ko-KR" sz="2400" dirty="0" smtClean="0"/>
              <a:t>We primarily focus on BS-dependent DC.  However, technically this feature </a:t>
            </a:r>
            <a:r>
              <a:rPr lang="en-US" altLang="ko-KR" sz="2400" dirty="0" smtClean="0">
                <a:solidFill>
                  <a:srgbClr val="FF0000"/>
                </a:solidFill>
              </a:rPr>
              <a:t>extends to out of BS coverage (infrastructure-less) situation</a:t>
            </a:r>
          </a:p>
          <a:p>
            <a:pPr lvl="1"/>
            <a:r>
              <a:rPr lang="en-US" altLang="ko-KR" sz="2000" dirty="0"/>
              <a:t>Why not exploit </a:t>
            </a:r>
            <a:r>
              <a:rPr lang="en-US" altLang="ko-KR" sz="2000" dirty="0" smtClean="0"/>
              <a:t>the licensed </a:t>
            </a:r>
            <a:r>
              <a:rPr lang="en-US" altLang="ko-KR" sz="2000" dirty="0"/>
              <a:t>band for out of BS coverage area cases?</a:t>
            </a:r>
          </a:p>
          <a:p>
            <a:pPr lvl="1"/>
            <a:r>
              <a:rPr lang="en-US" altLang="ko-KR" sz="2000" dirty="0" smtClean="0"/>
              <a:t>Can </a:t>
            </a:r>
            <a:r>
              <a:rPr lang="en-US" altLang="ko-KR" sz="2000" dirty="0"/>
              <a:t>setup D2D links where </a:t>
            </a:r>
            <a:r>
              <a:rPr lang="en-US" altLang="ko-KR" sz="2000" dirty="0" smtClean="0"/>
              <a:t>an MS is located out of  BS </a:t>
            </a:r>
            <a:r>
              <a:rPr lang="en-US" altLang="ko-KR" sz="2000" dirty="0"/>
              <a:t>coverage </a:t>
            </a:r>
            <a:r>
              <a:rPr lang="en-US" altLang="ko-KR" sz="2000" dirty="0" smtClean="0"/>
              <a:t>area (the corresponding pair is in the BS’s coverage)</a:t>
            </a:r>
            <a:endParaRPr lang="en-US" altLang="ko-KR" sz="2000" dirty="0"/>
          </a:p>
          <a:p>
            <a:pPr lvl="1"/>
            <a:r>
              <a:rPr lang="en-US" altLang="ko-KR" sz="2000" dirty="0" smtClean="0"/>
              <a:t>Can apply to the case of infrastructure failure due to disasters</a:t>
            </a:r>
          </a:p>
          <a:p>
            <a:pPr lvl="1"/>
            <a:endParaRPr lang="en-US" altLang="ko-KR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4343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8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Templa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Roger's PowerBook HD:802:802.16:meetings:#3 9909 Boulder:Template.pot</Template>
  <TotalTime>18101</TotalTime>
  <Words>1054</Words>
  <Application>Microsoft Office PowerPoint</Application>
  <PresentationFormat>화면 슬라이드 쇼(4:3)</PresentationFormat>
  <Paragraphs>138</Paragraphs>
  <Slides>18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Template</vt:lpstr>
      <vt:lpstr>Visio</vt:lpstr>
      <vt:lpstr>PowerPoint 프레젠테이션</vt:lpstr>
      <vt:lpstr>Proximity based applications  (aforementioned in [1])</vt:lpstr>
      <vt:lpstr>Proximity based applications via Direct Communication</vt:lpstr>
      <vt:lpstr>Proximity based applications via Direct Communication</vt:lpstr>
      <vt:lpstr>Proximity based applications via Direct Communication</vt:lpstr>
      <vt:lpstr>Thoughts on current 802.16.1/1a standard</vt:lpstr>
      <vt:lpstr>New amendments for 802.16 standard</vt:lpstr>
      <vt:lpstr>New amendments for 802.16 standard</vt:lpstr>
      <vt:lpstr>New amendments for 802.16 standard</vt:lpstr>
      <vt:lpstr>New amendments for 802.16 standard</vt:lpstr>
      <vt:lpstr>New amendments for 802.16 standard</vt:lpstr>
      <vt:lpstr>New amendments for 802.16 standard</vt:lpstr>
      <vt:lpstr>New amendments for 802.16 standard</vt:lpstr>
      <vt:lpstr>New amendments for 802.16 standard</vt:lpstr>
      <vt:lpstr>Proposal of new PAR &amp; 5C for proximate direct communication (PDC)</vt:lpstr>
      <vt:lpstr>Suggested Tentative Timeline for TG PDC</vt:lpstr>
      <vt:lpstr>References</vt:lpstr>
      <vt:lpstr>PowerPoint 프레젠테이션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Roger Marks</dc:creator>
  <cp:lastModifiedBy>chyoon</cp:lastModifiedBy>
  <cp:revision>727</cp:revision>
  <cp:lastPrinted>1998-02-10T13:28:06Z</cp:lastPrinted>
  <dcterms:created xsi:type="dcterms:W3CDTF">2011-12-30T17:06:23Z</dcterms:created>
  <dcterms:modified xsi:type="dcterms:W3CDTF">2012-07-13T14:45:39Z</dcterms:modified>
</cp:coreProperties>
</file>