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1" r:id="rId2"/>
    <p:sldId id="262" r:id="rId3"/>
    <p:sldId id="263" r:id="rId4"/>
    <p:sldId id="265" r:id="rId5"/>
    <p:sldId id="268" r:id="rId6"/>
    <p:sldId id="271" r:id="rId7"/>
    <p:sldId id="272" r:id="rId8"/>
    <p:sldId id="269" r:id="rId9"/>
    <p:sldId id="27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2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533400" y="6519446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3/14/2012</a:t>
            </a:r>
            <a:endParaRPr lang="en-US" sz="16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429000" y="6477000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ea typeface="ＭＳ Ｐゴシック" pitchFamily="34" charset="-128"/>
              </a:rPr>
              <a:t>IEEE </a:t>
            </a:r>
            <a:r>
              <a:rPr lang="en-US" sz="1800" dirty="0" smtClean="0">
                <a:ea typeface="ＭＳ Ｐゴシック" pitchFamily="34" charset="-128"/>
              </a:rPr>
              <a:t>802.16-12-0220-01-Gdoc</a:t>
            </a:r>
            <a:endParaRPr lang="en-US" sz="1800" dirty="0" smtClean="0">
              <a:ea typeface="ＭＳ Ｐゴシック" pitchFamily="34" charset="-128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610600" y="640080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539803-700D-4076-8C04-2C588C844B6F}" type="slidenum">
              <a:rPr lang="en-US" sz="20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2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#6.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202-02-Gdoc-commentary-database-for-lb38-802-16-1a.cmt" TargetMode="External"/><Relationship Id="rId2" Type="http://schemas.openxmlformats.org/officeDocument/2006/relationships/hyperlink" Target="https://mentor.ieee.org/802.16/dcn/12/16-12-0201-02-Gdoc-commentary-database-for-lb37-802-16n.cm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202-03-Gdoc-commentary-database-for-lb38-802-16-1a.cmt" TargetMode="External"/><Relationship Id="rId2" Type="http://schemas.openxmlformats.org/officeDocument/2006/relationships/hyperlink" Target="https://mentor.ieee.org/802.16/dcn/12/16-12-0201-03-Gdoc-commentary-database-for-lb37-802-16n.cm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201-03-Gdoc-commentary-database-for-lb37-802-16n.cmt" TargetMode="External"/><Relationship Id="rId2" Type="http://schemas.openxmlformats.org/officeDocument/2006/relationships/hyperlink" Target="https://mentor.ieee.org/802.16/dcn/12/16-12-0220-00-Gdoc_GRIDMAN_Closing_report_s78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6/dcn/12/16-12-0202-03-Gdoc-commentary-database-for-lb38-802-16-1a.cm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924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GRIDMAN Task Group Closing Report - Session #</a:t>
            </a:r>
            <a:r>
              <a:rPr lang="en-US" sz="1400" b="1" dirty="0" smtClean="0">
                <a:latin typeface="Times" pitchFamily="1" charset="0"/>
              </a:rPr>
              <a:t>78</a:t>
            </a:r>
            <a:endParaRPr lang="en-US" sz="1400" dirty="0" smtClean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</a:t>
            </a:r>
            <a:r>
              <a:rPr lang="en-US" dirty="0" smtClean="0">
                <a:latin typeface="Times" pitchFamily="1" charset="0"/>
              </a:rPr>
              <a:t>802.16-12—0220-00-Gdoc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2012-03-15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	</a:t>
            </a:r>
            <a:r>
              <a:rPr lang="en-US" dirty="0">
                <a:latin typeface="Times" pitchFamily="1" charset="0"/>
              </a:rPr>
              <a:t>		Voice:	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	</a:t>
            </a:r>
            <a:r>
              <a:rPr lang="en-US" dirty="0">
                <a:latin typeface="Times" pitchFamily="1" charset="0"/>
              </a:rPr>
              <a:t>		E-mail:	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			</a:t>
            </a: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Session #</a:t>
            </a:r>
            <a:r>
              <a:rPr lang="en-US" dirty="0" smtClean="0">
                <a:latin typeface="Times" pitchFamily="1" charset="0"/>
              </a:rPr>
              <a:t>78 (Waikoloa, HI) </a:t>
            </a:r>
            <a:r>
              <a:rPr lang="en-US" dirty="0" smtClean="0">
                <a:latin typeface="Times" pitchFamily="1" charset="0"/>
              </a:rPr>
              <a:t>Closing Report for GRIDMAN Task Group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8200" y="15240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ea typeface="ＭＳ Ｐゴシック" pitchFamily="34" charset="-128"/>
              </a:rPr>
              <a:t>802.16n GRIDMAN Closing Report</a:t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000" dirty="0" smtClean="0">
                <a:ea typeface="ＭＳ Ｐゴシック" pitchFamily="34" charset="-128"/>
              </a:rPr>
              <a:t/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000" dirty="0" smtClean="0">
                <a:ea typeface="ＭＳ Ｐゴシック" pitchFamily="34" charset="-128"/>
              </a:rPr>
              <a:t>Session #</a:t>
            </a:r>
            <a:r>
              <a:rPr lang="en-US" sz="4000" dirty="0" smtClean="0">
                <a:ea typeface="ＭＳ Ｐゴシック" pitchFamily="34" charset="-128"/>
              </a:rPr>
              <a:t>78, Waikoloa, Hawaii</a:t>
            </a:r>
            <a:endParaRPr lang="en-US" sz="4000" dirty="0" smtClean="0">
              <a:ea typeface="ＭＳ Ｐゴシック" pitchFamily="34" charset="-128"/>
            </a:endParaRP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ea typeface="ＭＳ Ｐゴシック" pitchFamily="34" charset="-128"/>
              </a:rPr>
              <a:t>14 March 2012</a:t>
            </a:r>
            <a:endParaRPr lang="en-US" dirty="0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#77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802.16n/D1 comments in commentary database </a:t>
            </a:r>
            <a:r>
              <a:rPr lang="en-US" b="1" dirty="0" smtClean="0">
                <a:hlinkClick r:id="rId2"/>
              </a:rPr>
              <a:t>16-12-0201-02-Gdoc-commentary-database-for-lb37-802-16n</a:t>
            </a:r>
            <a:r>
              <a:rPr lang="en-US" b="1" dirty="0" smtClean="0"/>
              <a:t> (</a:t>
            </a:r>
            <a:r>
              <a:rPr lang="en-US" dirty="0" smtClean="0"/>
              <a:t>802.16rev3 baseline)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20 comments (17 technical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  <a:p>
            <a:pPr lvl="1" eaLnBrk="1" hangingPunct="1"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802.16.1a/D1 comments in commentary database </a:t>
            </a:r>
            <a:r>
              <a:rPr lang="en-US" b="1" dirty="0" smtClean="0">
                <a:ea typeface="ＭＳ Ｐゴシック" pitchFamily="34" charset="-128"/>
                <a:hlinkClick r:id="rId3"/>
              </a:rPr>
              <a:t>16-12-0202-02-Gdoc-commentary-database-for-lb38-802-16-1a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b="1" dirty="0" smtClean="0"/>
              <a:t>(</a:t>
            </a:r>
            <a:r>
              <a:rPr lang="en-US" dirty="0" smtClean="0"/>
              <a:t>802.16.1 baseline)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38 comments (29 technical</a:t>
            </a:r>
            <a:r>
              <a:rPr lang="en-US" dirty="0" smtClean="0">
                <a:ea typeface="ＭＳ Ｐゴシック" pitchFamily="34" charset="-128"/>
              </a:rPr>
              <a:t>)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buFont typeface="Arial" charset="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Accomplishments this week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4864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802.16n/D1 was completed. Resolutions in </a:t>
            </a:r>
            <a:r>
              <a:rPr lang="en-US" dirty="0" smtClean="0">
                <a:ea typeface="ＭＳ Ｐゴシック" pitchFamily="34" charset="-128"/>
              </a:rPr>
              <a:t>commentary </a:t>
            </a:r>
            <a:r>
              <a:rPr lang="en-US" dirty="0" smtClean="0">
                <a:ea typeface="ＭＳ Ｐゴシック" pitchFamily="34" charset="-128"/>
              </a:rPr>
              <a:t>database </a:t>
            </a:r>
            <a:r>
              <a:rPr lang="en-US" b="1" dirty="0" smtClean="0">
                <a:hlinkClick r:id="rId2"/>
              </a:rPr>
              <a:t>IEEE 802.16-12-0201-03-Gdoc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20 </a:t>
            </a:r>
            <a:r>
              <a:rPr lang="en-US" dirty="0" smtClean="0">
                <a:ea typeface="ＭＳ Ｐゴシック" pitchFamily="34" charset="-128"/>
              </a:rPr>
              <a:t>comments: </a:t>
            </a:r>
            <a:r>
              <a:rPr lang="en-US" dirty="0" smtClean="0">
                <a:ea typeface="ＭＳ Ｐゴシック" pitchFamily="34" charset="-128"/>
              </a:rPr>
              <a:t>17 </a:t>
            </a:r>
            <a:r>
              <a:rPr lang="en-US" dirty="0" smtClean="0">
                <a:ea typeface="ＭＳ Ｐゴシック" pitchFamily="34" charset="-128"/>
              </a:rPr>
              <a:t>accepted, 1 </a:t>
            </a:r>
            <a:r>
              <a:rPr lang="en-US" dirty="0" smtClean="0">
                <a:ea typeface="ＭＳ Ｐゴシック" pitchFamily="34" charset="-128"/>
              </a:rPr>
              <a:t>superseded, 2 withdrawn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Completed comment resolution on </a:t>
            </a:r>
            <a:r>
              <a:rPr lang="en-US" dirty="0" smtClean="0">
                <a:ea typeface="ＭＳ Ｐゴシック" pitchFamily="34" charset="-128"/>
              </a:rPr>
              <a:t>802.16.1a/D1 </a:t>
            </a:r>
            <a:r>
              <a:rPr lang="en-US" dirty="0" smtClean="0">
                <a:ea typeface="ＭＳ Ｐゴシック" pitchFamily="34" charset="-128"/>
              </a:rPr>
              <a:t>was completed. </a:t>
            </a:r>
            <a:r>
              <a:rPr lang="en-US" dirty="0" smtClean="0">
                <a:ea typeface="ＭＳ Ｐゴシック" pitchFamily="34" charset="-128"/>
              </a:rPr>
              <a:t>Resolutions </a:t>
            </a:r>
            <a:r>
              <a:rPr lang="en-US" dirty="0" smtClean="0">
                <a:ea typeface="ＭＳ Ｐゴシック" pitchFamily="34" charset="-128"/>
              </a:rPr>
              <a:t>in commentary database: </a:t>
            </a:r>
            <a:r>
              <a:rPr lang="en-US" b="1" dirty="0" smtClean="0">
                <a:ea typeface="ＭＳ Ｐゴシック" pitchFamily="34" charset="-128"/>
                <a:hlinkClick r:id="rId3"/>
              </a:rPr>
              <a:t>IEEE </a:t>
            </a:r>
            <a:r>
              <a:rPr lang="en-US" b="1" dirty="0" smtClean="0">
                <a:ea typeface="ＭＳ Ｐゴシック" pitchFamily="34" charset="-128"/>
                <a:hlinkClick r:id="rId3"/>
              </a:rPr>
              <a:t>802.</a:t>
            </a:r>
            <a:r>
              <a:rPr lang="en-US" b="1" dirty="0" smtClean="0">
                <a:hlinkClick r:id="rId3"/>
              </a:rPr>
              <a:t>16-12-0202-03-Gdoc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38 </a:t>
            </a:r>
            <a:r>
              <a:rPr lang="en-US" dirty="0" smtClean="0">
                <a:ea typeface="ＭＳ Ｐゴシック" pitchFamily="34" charset="-128"/>
              </a:rPr>
              <a:t>comments: </a:t>
            </a:r>
            <a:r>
              <a:rPr lang="en-US" dirty="0" smtClean="0">
                <a:ea typeface="ＭＳ Ｐゴシック" pitchFamily="34" charset="-128"/>
              </a:rPr>
              <a:t>34 accepted, </a:t>
            </a:r>
            <a:r>
              <a:rPr lang="en-US" dirty="0" smtClean="0">
                <a:ea typeface="ＭＳ Ｐゴシック" pitchFamily="34" charset="-128"/>
              </a:rPr>
              <a:t>4 </a:t>
            </a:r>
            <a:r>
              <a:rPr lang="en-US" dirty="0" smtClean="0">
                <a:ea typeface="ＭＳ Ｐゴシック" pitchFamily="34" charset="-128"/>
              </a:rPr>
              <a:t>withdrawn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buFont typeface="Arial" charset="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Session #77 Output Documents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This closing Report – </a:t>
            </a:r>
            <a:r>
              <a:rPr lang="en-US" b="1" dirty="0" smtClean="0">
                <a:hlinkClick r:id="rId2"/>
              </a:rPr>
              <a:t>IEEE </a:t>
            </a:r>
            <a:r>
              <a:rPr lang="en-US" b="1" dirty="0" smtClean="0">
                <a:hlinkClick r:id="rId2"/>
              </a:rPr>
              <a:t>802.16-12-0220-00-Gdoc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</a:t>
            </a:r>
            <a:r>
              <a:rPr lang="en-US" dirty="0" smtClean="0"/>
              <a:t>Commentary </a:t>
            </a:r>
            <a:r>
              <a:rPr lang="en-US" dirty="0" smtClean="0"/>
              <a:t>Database at end of Session for </a:t>
            </a:r>
            <a:r>
              <a:rPr lang="en-US" dirty="0" smtClean="0">
                <a:ea typeface="ＭＳ Ｐゴシック" pitchFamily="34" charset="-128"/>
              </a:rPr>
              <a:t>802.16n/D1 </a:t>
            </a:r>
            <a:r>
              <a:rPr lang="en-US" dirty="0" smtClean="0"/>
              <a:t>: </a:t>
            </a:r>
            <a:r>
              <a:rPr lang="en-US" b="1" dirty="0" smtClean="0">
                <a:hlinkClick r:id="rId3"/>
              </a:rPr>
              <a:t>IEEE 802.16-12-0201-03-Gdoc</a:t>
            </a:r>
            <a:r>
              <a:rPr lang="en-US" b="1" dirty="0" smtClean="0"/>
              <a:t> 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</a:t>
            </a:r>
            <a:r>
              <a:rPr lang="en-US" dirty="0" smtClean="0"/>
              <a:t>Commentary </a:t>
            </a:r>
            <a:r>
              <a:rPr lang="en-US" dirty="0" smtClean="0"/>
              <a:t>Database at end of Session for 802.16.1 baseline : </a:t>
            </a:r>
            <a:r>
              <a:rPr lang="en-US" b="1" dirty="0" smtClean="0">
                <a:ea typeface="ＭＳ Ｐゴシック" pitchFamily="34" charset="-128"/>
                <a:hlinkClick r:id="rId4"/>
              </a:rPr>
              <a:t>IEEE 802.</a:t>
            </a:r>
            <a:r>
              <a:rPr lang="en-US" b="1" dirty="0" smtClean="0">
                <a:hlinkClick r:id="rId4"/>
              </a:rPr>
              <a:t>16-12-0202-03-Gdoc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Minutes of Session #</a:t>
            </a:r>
            <a:r>
              <a:rPr lang="en-US" dirty="0" smtClean="0"/>
              <a:t>78 </a:t>
            </a:r>
            <a:r>
              <a:rPr lang="en-US" dirty="0" smtClean="0"/>
              <a:t>– </a:t>
            </a:r>
            <a:r>
              <a:rPr lang="en-US" b="1" dirty="0" smtClean="0"/>
              <a:t>IEEE </a:t>
            </a:r>
            <a:r>
              <a:rPr lang="en-US" b="1" dirty="0" smtClean="0"/>
              <a:t>802.16-12-0252-00-Gdoc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Two AWDs (Available </a:t>
            </a:r>
            <a:r>
              <a:rPr lang="en-US" dirty="0" smtClean="0"/>
              <a:t>March 30) </a:t>
            </a:r>
            <a:endParaRPr lang="en-US" dirty="0" smtClean="0"/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802.16rev3:		</a:t>
            </a:r>
            <a:r>
              <a:rPr lang="en-US" b="1" dirty="0" smtClean="0"/>
              <a:t> </a:t>
            </a:r>
            <a:r>
              <a:rPr lang="en-US" b="1" dirty="0" smtClean="0"/>
              <a:t>P802.16n/D2 </a:t>
            </a:r>
            <a:endParaRPr lang="en-US" b="1" dirty="0" smtClean="0"/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802.16.1:		</a:t>
            </a:r>
            <a:r>
              <a:rPr lang="en-US" b="1" dirty="0" smtClean="0"/>
              <a:t> </a:t>
            </a:r>
            <a:r>
              <a:rPr lang="en-US" b="1" dirty="0" smtClean="0"/>
              <a:t>P802.16.1a/D2</a:t>
            </a:r>
            <a:endParaRPr lang="en-US" b="1" dirty="0" smtClean="0"/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WG Motion: "</a:t>
            </a:r>
            <a:r>
              <a:rPr lang="en-US" dirty="0" smtClean="0"/>
              <a:t>To authorize the editor to generate Draft P802.16n/D2 based on Draft P802.16n/D1 and the comment resolutions in “IEEE 802.16-12-0201-03-Gdoc" and to </a:t>
            </a:r>
            <a:r>
              <a:rPr lang="en-US" dirty="0" smtClean="0"/>
              <a:t>conduct </a:t>
            </a:r>
            <a:r>
              <a:rPr lang="en-US" dirty="0" smtClean="0"/>
              <a:t>Letter Ballot 37 </a:t>
            </a:r>
            <a:r>
              <a:rPr lang="en-US" dirty="0" smtClean="0"/>
              <a:t>30 day Recirculation </a:t>
            </a:r>
            <a:r>
              <a:rPr lang="en-US" dirty="0" smtClean="0"/>
              <a:t>on </a:t>
            </a:r>
            <a:r>
              <a:rPr lang="en-US" dirty="0" smtClean="0"/>
              <a:t>the entirety of Draft </a:t>
            </a:r>
            <a:r>
              <a:rPr lang="en-US" dirty="0" smtClean="0"/>
              <a:t>P802.16n/D2”</a:t>
            </a:r>
          </a:p>
          <a:p>
            <a:pPr lvl="1"/>
            <a:r>
              <a:rPr lang="en-US" dirty="0" smtClean="0"/>
              <a:t>Move:</a:t>
            </a:r>
            <a:endParaRPr lang="en-US" dirty="0" smtClean="0"/>
          </a:p>
          <a:p>
            <a:pPr lvl="1"/>
            <a:r>
              <a:rPr lang="en-US" dirty="0" smtClean="0"/>
              <a:t>Second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Vote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WG Motion: "</a:t>
            </a:r>
            <a:r>
              <a:rPr lang="en-US" dirty="0" smtClean="0"/>
              <a:t>To authorize the editor to generate Draft P802.16.1a/D2 based on Draft P802.16.1a/D1 and the comment resolutions in "IEEE 802.16-12-0202-03-Gdoc " and </a:t>
            </a:r>
            <a:r>
              <a:rPr lang="en-US" dirty="0" smtClean="0"/>
              <a:t>to </a:t>
            </a:r>
            <a:r>
              <a:rPr lang="en-US" dirty="0" smtClean="0"/>
              <a:t>conduct Letter Ballot 38 </a:t>
            </a:r>
            <a:r>
              <a:rPr lang="en-US" dirty="0" smtClean="0"/>
              <a:t>30 day Recirculation </a:t>
            </a:r>
            <a:r>
              <a:rPr lang="en-US" dirty="0" smtClean="0"/>
              <a:t>on </a:t>
            </a:r>
            <a:r>
              <a:rPr lang="en-US" dirty="0" smtClean="0"/>
              <a:t>the entirety of Draft </a:t>
            </a:r>
            <a:r>
              <a:rPr lang="en-US" dirty="0" smtClean="0"/>
              <a:t>P802.16.1a/D2.”</a:t>
            </a:r>
          </a:p>
          <a:p>
            <a:pPr lvl="1"/>
            <a:r>
              <a:rPr lang="en-US" dirty="0" smtClean="0"/>
              <a:t>Move:</a:t>
            </a:r>
            <a:endParaRPr lang="en-US" dirty="0" smtClean="0"/>
          </a:p>
          <a:p>
            <a:pPr lvl="1"/>
            <a:r>
              <a:rPr lang="en-US" dirty="0" smtClean="0"/>
              <a:t>Second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Vote</a:t>
            </a:r>
            <a:r>
              <a:rPr lang="en-US" dirty="0" smtClean="0"/>
              <a:t>: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Timetable before Session #</a:t>
            </a:r>
            <a:r>
              <a:rPr lang="en-US" dirty="0" smtClean="0"/>
              <a:t>79</a:t>
            </a: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189038"/>
            <a:ext cx="8534400" cy="444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March 30 – Updated Drafts available</a:t>
            </a:r>
          </a:p>
          <a:p>
            <a:endParaRPr lang="en-US" dirty="0" smtClean="0"/>
          </a:p>
          <a:p>
            <a:r>
              <a:rPr lang="en-US" dirty="0" smtClean="0"/>
              <a:t>Apr 6 – 30 day recirculation letter ballot opens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May 8 – Close of LB, Comments due AOE, call for reply comments.</a:t>
            </a:r>
          </a:p>
          <a:p>
            <a:endParaRPr lang="en-US" dirty="0" smtClean="0"/>
          </a:p>
          <a:p>
            <a:r>
              <a:rPr lang="en-US" dirty="0" smtClean="0"/>
              <a:t>May 14 -  Reply comments due start of Session #79</a:t>
            </a:r>
          </a:p>
          <a:p>
            <a:pPr lvl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smtClean="0">
                <a:ea typeface="ＭＳ Ｐゴシック" pitchFamily="34" charset="-128"/>
              </a:rPr>
              <a:t>GRIDMAN Timetable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Approved SRD    				Nov 2010 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SARM finalized, AWD </a:t>
            </a:r>
            <a:r>
              <a:rPr lang="en-US" sz="2400" dirty="0" err="1" smtClean="0">
                <a:solidFill>
                  <a:srgbClr val="7F7F7F"/>
                </a:solidFill>
                <a:ea typeface="ＭＳ Ｐゴシック"/>
                <a:cs typeface="ＭＳ Ｐゴシック"/>
              </a:rPr>
              <a:t>ToC</a:t>
            </a:r>
            <a:r>
              <a:rPr lang="en-US" sz="24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 approved	Jan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	Mar - July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	Sept 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Contributions for AWD			Nov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WG LB 					Jan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WG LB </a:t>
            </a:r>
            <a:r>
              <a:rPr lang="en-US" sz="2400" dirty="0" err="1" smtClean="0">
                <a:ea typeface="ＭＳ Ｐゴシック"/>
                <a:cs typeface="ＭＳ Ｐゴシック"/>
              </a:rPr>
              <a:t>Recirc</a:t>
            </a:r>
            <a:r>
              <a:rPr lang="en-US" sz="2400" dirty="0" smtClean="0">
                <a:ea typeface="ＭＳ Ｐゴシック"/>
                <a:cs typeface="ＭＳ Ｐゴシック"/>
              </a:rPr>
              <a:t> 1    				Mar 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WG LB </a:t>
            </a:r>
            <a:r>
              <a:rPr lang="en-US" sz="2400" dirty="0" err="1" smtClean="0">
                <a:ea typeface="ＭＳ Ｐゴシック"/>
                <a:cs typeface="ＭＳ Ｐゴシック"/>
              </a:rPr>
              <a:t>Recirc</a:t>
            </a:r>
            <a:r>
              <a:rPr lang="en-US" sz="2400" dirty="0" smtClean="0">
                <a:ea typeface="ＭＳ Ｐゴシック"/>
                <a:cs typeface="ＭＳ Ｐゴシック"/>
              </a:rPr>
              <a:t> 2    				May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Sponsor    					July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Forward to </a:t>
            </a:r>
            <a:r>
              <a:rPr lang="en-US" sz="2400" dirty="0" err="1" smtClean="0">
                <a:ea typeface="ＭＳ Ｐゴシック"/>
                <a:cs typeface="ＭＳ Ｐゴシック"/>
              </a:rPr>
              <a:t>RevCom</a:t>
            </a:r>
            <a:r>
              <a:rPr lang="en-US" sz="2400" dirty="0" smtClean="0">
                <a:ea typeface="ＭＳ Ｐゴシック"/>
                <a:cs typeface="ＭＳ Ｐゴシック"/>
              </a:rPr>
              <a:t>			Nov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SA Approval</a:t>
            </a:r>
            <a:r>
              <a:rPr lang="en-US" sz="2400" dirty="0" smtClean="0">
                <a:ea typeface="ＭＳ Ｐゴシック"/>
                <a:cs typeface="ＭＳ Ｐゴシック"/>
              </a:rPr>
              <a:t>				</a:t>
            </a:r>
            <a:r>
              <a:rPr lang="en-US" sz="2400" dirty="0" smtClean="0">
                <a:ea typeface="ＭＳ Ｐゴシック"/>
                <a:cs typeface="ＭＳ Ｐゴシック"/>
              </a:rPr>
              <a:t>Mar </a:t>
            </a:r>
            <a:r>
              <a:rPr lang="en-US" sz="2400" dirty="0" smtClean="0">
                <a:ea typeface="ＭＳ Ｐゴシック"/>
                <a:cs typeface="ＭＳ Ｐゴシック"/>
              </a:rPr>
              <a:t>2013</a:t>
            </a:r>
          </a:p>
          <a:p>
            <a:pPr>
              <a:buFont typeface="Arial" pitchFamily="34" charset="0"/>
              <a:buChar char="•"/>
              <a:defRPr/>
            </a:pPr>
            <a:endParaRPr lang="en-US" sz="2400" dirty="0" smtClean="0">
              <a:ea typeface="ＭＳ Ｐゴシック"/>
              <a:cs typeface="ＭＳ Ｐゴシック"/>
            </a:endParaRPr>
          </a:p>
        </p:txBody>
      </p:sp>
      <p:sp>
        <p:nvSpPr>
          <p:cNvPr id="12292" name="Left Arrow 4"/>
          <p:cNvSpPr>
            <a:spLocks noChangeArrowheads="1"/>
          </p:cNvSpPr>
          <p:nvPr/>
        </p:nvSpPr>
        <p:spPr bwMode="auto">
          <a:xfrm>
            <a:off x="7467600" y="3962400"/>
            <a:ext cx="533400" cy="304800"/>
          </a:xfrm>
          <a:prstGeom prst="lef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1502</TotalTime>
  <Words>338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Template</vt:lpstr>
      <vt:lpstr>Slide 1</vt:lpstr>
      <vt:lpstr>802.16n GRIDMAN Closing Report  Session #78, Waikoloa, Hawaii</vt:lpstr>
      <vt:lpstr>Goals for Session #77</vt:lpstr>
      <vt:lpstr>Accomplishments this week</vt:lpstr>
      <vt:lpstr>Session #77 Output Documents</vt:lpstr>
      <vt:lpstr>WG Motion 1</vt:lpstr>
      <vt:lpstr>WG Motion 2</vt:lpstr>
      <vt:lpstr>Timetable before Session #79</vt:lpstr>
      <vt:lpstr>GRIDMAN Timetable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Tim Godfrey</cp:lastModifiedBy>
  <cp:revision>162</cp:revision>
  <cp:lastPrinted>1998-02-10T13:28:06Z</cp:lastPrinted>
  <dcterms:created xsi:type="dcterms:W3CDTF">2011-12-30T17:06:23Z</dcterms:created>
  <dcterms:modified xsi:type="dcterms:W3CDTF">2012-03-15T20:07:11Z</dcterms:modified>
</cp:coreProperties>
</file>