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70" r:id="rId1"/>
  </p:sldMasterIdLst>
  <p:notesMasterIdLst>
    <p:notesMasterId r:id="rId21"/>
  </p:notesMasterIdLst>
  <p:sldIdLst>
    <p:sldId id="256" r:id="rId2"/>
    <p:sldId id="297" r:id="rId3"/>
    <p:sldId id="317" r:id="rId4"/>
    <p:sldId id="333" r:id="rId5"/>
    <p:sldId id="318" r:id="rId6"/>
    <p:sldId id="319" r:id="rId7"/>
    <p:sldId id="321" r:id="rId8"/>
    <p:sldId id="332" r:id="rId9"/>
    <p:sldId id="322" r:id="rId10"/>
    <p:sldId id="329" r:id="rId11"/>
    <p:sldId id="325" r:id="rId12"/>
    <p:sldId id="334" r:id="rId13"/>
    <p:sldId id="328" r:id="rId14"/>
    <p:sldId id="335" r:id="rId15"/>
    <p:sldId id="336" r:id="rId16"/>
    <p:sldId id="324" r:id="rId17"/>
    <p:sldId id="327" r:id="rId18"/>
    <p:sldId id="330" r:id="rId19"/>
    <p:sldId id="331" r:id="rId20"/>
  </p:sldIdLst>
  <p:sldSz cx="9144000" cy="6858000" type="screen4x3"/>
  <p:notesSz cx="9280525" cy="6934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3"/>
    <p:restoredTop sz="95184" autoAdjust="0"/>
  </p:normalViewPr>
  <p:slideViewPr>
    <p:cSldViewPr snapToGrid="0">
      <p:cViewPr varScale="1">
        <p:scale>
          <a:sx n="101" d="100"/>
          <a:sy n="101" d="100"/>
        </p:scale>
        <p:origin x="201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640263" y="17463"/>
            <a:ext cx="3767137" cy="214312"/>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4" name="Google Shape;4;n"/>
          <p:cNvSpPr txBox="1">
            <a:spLocks noGrp="1"/>
          </p:cNvSpPr>
          <p:nvPr>
            <p:ph type="dt" idx="10"/>
          </p:nvPr>
        </p:nvSpPr>
        <p:spPr>
          <a:xfrm>
            <a:off x="874713" y="17463"/>
            <a:ext cx="3663950" cy="214312"/>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5" name="Google Shape;5;n"/>
          <p:cNvSpPr>
            <a:spLocks noGrp="1" noRot="1" noChangeAspect="1"/>
          </p:cNvSpPr>
          <p:nvPr>
            <p:ph type="sldImg" idx="3"/>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6" name="Google Shape;6;n"/>
          <p:cNvSpPr txBox="1">
            <a:spLocks noGrp="1"/>
          </p:cNvSpPr>
          <p:nvPr>
            <p:ph type="body" idx="1"/>
          </p:nvPr>
        </p:nvSpPr>
        <p:spPr>
          <a:xfrm>
            <a:off x="1236663" y="3294063"/>
            <a:ext cx="6807200" cy="31210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048250" y="6713538"/>
            <a:ext cx="3359150" cy="18415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457200" marR="0" lvl="4"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8" name="Google Shape;8;n"/>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dirty="0">
              <a:solidFill>
                <a:schemeClr val="dk1"/>
              </a:solidFill>
              <a:latin typeface="Times New Roman"/>
              <a:ea typeface="Times New Roman"/>
              <a:cs typeface="Times New Roman"/>
              <a:sym typeface="Times New Roman"/>
            </a:endParaRPr>
          </a:p>
        </p:txBody>
      </p:sp>
      <p:sp>
        <p:nvSpPr>
          <p:cNvPr id="9" name="Google Shape;9;n"/>
          <p:cNvSpPr/>
          <p:nvPr/>
        </p:nvSpPr>
        <p:spPr>
          <a:xfrm>
            <a:off x="968375" y="6713538"/>
            <a:ext cx="9525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10" name="Google Shape;10;n"/>
          <p:cNvCxnSpPr/>
          <p:nvPr/>
        </p:nvCxnSpPr>
        <p:spPr>
          <a:xfrm>
            <a:off x="968375" y="6711950"/>
            <a:ext cx="7343775"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866775" y="222250"/>
            <a:ext cx="7546975"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&lt;month year&gt;</a:t>
            </a:r>
            <a:endParaRPr dirty="0"/>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&lt;author&gt;, &lt;company&gt;</a:t>
            </a:r>
            <a:endParaRPr dirty="0"/>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&lt;doc.: IEEE 802.15-doc&gt;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zh-CN" dirty="0"/>
              <a:t>April 2025</a:t>
            </a:r>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de-DE" altLang="zh-CN" dirty="0"/>
              <a:t>Menghuan Yang, Baoguo Yu, Yachuan Bao</a:t>
            </a:r>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zh-CN" dirty="0"/>
              <a:t>April 2025</a:t>
            </a:r>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de-DE" altLang="zh-CN" dirty="0"/>
              <a:t>Menghuan Yang, Baoguo Yu, Yachuan Bao</a:t>
            </a:r>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zh-CN" dirty="0"/>
              <a:t>April 2025</a:t>
            </a:r>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de-DE" altLang="zh-CN" dirty="0"/>
              <a:t>Menghuan Yang, Baoguo Yu, Yachuan Bao</a:t>
            </a:r>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zh-CN" dirty="0"/>
              <a:t>April 2025</a:t>
            </a:r>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de-DE" altLang="zh-CN" dirty="0"/>
              <a:t>Menghuan Yang, Baoguo Yu, Yachuan Bao</a:t>
            </a:r>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zh-CN" dirty="0"/>
              <a:t>April 2025</a:t>
            </a:r>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de-DE" altLang="zh-CN" dirty="0"/>
              <a:t>Menghuan Yang, Baoguo Yu, Yachuan Bao</a:t>
            </a:r>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zh-CN" dirty="0"/>
              <a:t>April 2025</a:t>
            </a:r>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de-DE" altLang="zh-CN" dirty="0"/>
              <a:t>Menghuan Yang, Baoguo Yu, Yachuan Bao</a:t>
            </a:r>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March 2025</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de-DE" altLang="zh-CN" dirty="0"/>
              <a:t>Menghuan Yang, Baoguo Yu, Yachuan Bao</a:t>
            </a:r>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zh-CN" dirty="0"/>
              <a:t>April 2025</a:t>
            </a:r>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de-DE" altLang="zh-CN" dirty="0"/>
              <a:t>Menghuan Yang, Baoguo Yu, Yachuan Bao</a:t>
            </a:r>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zh-CN" dirty="0"/>
              <a:t>April 2025</a:t>
            </a:r>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de-DE" altLang="zh-CN" dirty="0"/>
              <a:t>Menghuan Yang, Baoguo Yu, Yachuan Bao</a:t>
            </a:r>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zh-CN" dirty="0"/>
              <a:t>April 2025</a:t>
            </a:r>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de-DE"/>
              <a:t>Hernandez, Kohno, Anzai, Kobayashi, Joo</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a:t>April 2025</a:t>
            </a:r>
            <a:endParaRPr dirty="0"/>
          </a:p>
        </p:txBody>
      </p:sp>
      <p:sp>
        <p:nvSpPr>
          <p:cNvPr id="16" name="Google Shape;16;p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de-DE" dirty="0"/>
              <a:t>Menghuan Yang, Baoguo Yu, Yachuan Bao</a:t>
            </a:r>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P802.15-25-0181-00-14</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Times New Roman"/>
              <a:buNone/>
            </a:pPr>
            <a:endParaRPr lang="en-US" sz="1800" b="1" i="0" u="sng" strike="noStrike" cap="none" dirty="0">
              <a:solidFill>
                <a:schemeClr val="dk2"/>
              </a:solidFill>
              <a:latin typeface="Times New Roman"/>
              <a:ea typeface="Times New Roman"/>
              <a:cs typeface="Times New Roman"/>
              <a:sym typeface="Times New Roman"/>
            </a:endParaRPr>
          </a:p>
          <a:p>
            <a:pPr lvl="0" algn="ctr">
              <a:buClr>
                <a:schemeClr val="dk2"/>
              </a:buClr>
            </a:pPr>
            <a:r>
              <a:rPr lang="en-US" sz="1800" b="1" i="0" u="sng" strike="noStrike" cap="none" dirty="0">
                <a:solidFill>
                  <a:schemeClr val="dk2"/>
                </a:solidFill>
                <a:latin typeface="Times New Roman"/>
                <a:ea typeface="Times New Roman"/>
                <a:cs typeface="Times New Roman"/>
                <a:sym typeface="Times New Roman"/>
              </a:rPr>
              <a:t>Project: </a:t>
            </a:r>
            <a:r>
              <a:rPr lang="en-US" sz="1800" b="1" u="sng" dirty="0">
                <a:solidFill>
                  <a:schemeClr val="dk2"/>
                </a:solidFill>
                <a:latin typeface="Times New Roman"/>
                <a:ea typeface="Times New Roman"/>
                <a:cs typeface="Times New Roman"/>
                <a:sym typeface="Times New Roman"/>
              </a:rPr>
              <a:t>P802.15 Working Group for Wireless Specialty Networks</a:t>
            </a:r>
            <a:endParaRPr sz="1600" b="1"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1600" b="0" i="0" u="none" strike="noStrike" cap="none" dirty="0">
              <a:solidFill>
                <a:schemeClr val="dk2"/>
              </a:solidFill>
              <a:latin typeface="Times New Roman"/>
              <a:ea typeface="Times New Roman"/>
              <a:cs typeface="Times New Roman"/>
              <a:sym typeface="Times New Roman"/>
            </a:endParaRPr>
          </a:p>
          <a:p>
            <a:pPr lvl="0">
              <a:spcBef>
                <a:spcPts val="300"/>
              </a:spcBef>
              <a:spcAft>
                <a:spcPts val="300"/>
              </a:spcAft>
              <a:buClr>
                <a:schemeClr val="dk2"/>
              </a:buClr>
            </a:pPr>
            <a:r>
              <a:rPr lang="en-US" sz="1600" b="1" i="0" u="none" strike="noStrike" cap="none" dirty="0">
                <a:solidFill>
                  <a:schemeClr val="dk2"/>
                </a:solidFill>
                <a:latin typeface="Times New Roman"/>
                <a:ea typeface="Times New Roman"/>
                <a:cs typeface="Times New Roman"/>
                <a:sym typeface="Times New Roman"/>
              </a:rPr>
              <a:t>Submission Title:</a:t>
            </a:r>
            <a:r>
              <a:rPr lang="en-US" sz="1600" dirty="0">
                <a:solidFill>
                  <a:schemeClr val="dk2"/>
                </a:solidFill>
                <a:latin typeface="Times New Roman"/>
                <a:ea typeface="Times New Roman"/>
                <a:cs typeface="Times New Roman"/>
                <a:sym typeface="Times New Roman"/>
              </a:rPr>
              <a:t> A </a:t>
            </a:r>
            <a:r>
              <a:rPr lang="en-US" altLang="zh-CN" sz="1600" dirty="0">
                <a:solidFill>
                  <a:schemeClr val="dk2"/>
                </a:solidFill>
                <a:latin typeface="Times New Roman"/>
                <a:ea typeface="Times New Roman"/>
                <a:cs typeface="Times New Roman"/>
                <a:sym typeface="Times New Roman"/>
              </a:rPr>
              <a:t>l</a:t>
            </a:r>
            <a:r>
              <a:rPr lang="en-US" sz="1600" dirty="0">
                <a:solidFill>
                  <a:schemeClr val="dk2"/>
                </a:solidFill>
                <a:latin typeface="Times New Roman"/>
                <a:ea typeface="Times New Roman"/>
                <a:cs typeface="Times New Roman"/>
                <a:sym typeface="Times New Roman"/>
              </a:rPr>
              <a:t>ower </a:t>
            </a:r>
            <a:r>
              <a:rPr lang="en-US" altLang="zh-CN" sz="1600" dirty="0">
                <a:solidFill>
                  <a:schemeClr val="dk2"/>
                </a:solidFill>
                <a:latin typeface="Times New Roman"/>
                <a:ea typeface="Times New Roman"/>
                <a:cs typeface="Times New Roman"/>
                <a:sym typeface="Times New Roman"/>
              </a:rPr>
              <a:t>p</a:t>
            </a:r>
            <a:r>
              <a:rPr lang="en-US" sz="1600" dirty="0">
                <a:solidFill>
                  <a:schemeClr val="dk2"/>
                </a:solidFill>
                <a:latin typeface="Times New Roman"/>
                <a:ea typeface="Times New Roman"/>
                <a:cs typeface="Times New Roman"/>
                <a:sym typeface="Times New Roman"/>
              </a:rPr>
              <a:t>ulse repetition frequency </a:t>
            </a:r>
            <a:r>
              <a:rPr lang="en-US" altLang="zh-CN" sz="1600" dirty="0">
                <a:solidFill>
                  <a:schemeClr val="dk2"/>
                </a:solidFill>
                <a:latin typeface="Times New Roman"/>
                <a:ea typeface="Times New Roman"/>
                <a:cs typeface="Times New Roman"/>
                <a:sym typeface="Times New Roman"/>
              </a:rPr>
              <a:t>p</a:t>
            </a:r>
            <a:r>
              <a:rPr lang="en-US" sz="1600" dirty="0">
                <a:solidFill>
                  <a:schemeClr val="dk2"/>
                </a:solidFill>
                <a:latin typeface="Times New Roman"/>
                <a:ea typeface="Times New Roman"/>
                <a:cs typeface="Times New Roman"/>
                <a:sym typeface="Times New Roman"/>
              </a:rPr>
              <a:t>roposal for New</a:t>
            </a:r>
            <a:r>
              <a:rPr lang="zh-CN" altLang="en-US" sz="1600"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Standard UWB</a:t>
            </a:r>
            <a:endParaRPr lang="en-US" dirty="0"/>
          </a:p>
          <a:p>
            <a:pPr marL="0" marR="0" lvl="0" indent="0" algn="l" rtl="0">
              <a:spcBef>
                <a:spcPts val="300"/>
              </a:spcBef>
              <a:spcAft>
                <a:spcPts val="30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Date Submitted: </a:t>
            </a:r>
            <a:r>
              <a:rPr lang="en-US" sz="1600" b="0" i="0" u="none" strike="noStrike" cap="none" dirty="0">
                <a:solidFill>
                  <a:schemeClr val="dk2"/>
                </a:solidFill>
                <a:latin typeface="Times New Roman"/>
                <a:ea typeface="Times New Roman"/>
                <a:cs typeface="Times New Roman"/>
                <a:sym typeface="Times New Roman"/>
              </a:rPr>
              <a:t> April 15th, 2025 </a:t>
            </a:r>
          </a:p>
          <a:p>
            <a:pPr marL="0" marR="0" lvl="0" indent="0" algn="l" defTabSz="914400" rtl="0" eaLnBrk="1" fontAlgn="auto" latinLnBrk="0" hangingPunct="1">
              <a:spcBef>
                <a:spcPts val="300"/>
              </a:spcBef>
              <a:spcAft>
                <a:spcPts val="30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Menghuan Yang</a:t>
            </a:r>
            <a:r>
              <a:rPr kumimoji="0" lang="en-US" altLang="zh-CN" sz="16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600" dirty="0">
                <a:latin typeface="Times New Roman"/>
                <a:ea typeface="Times New Roman"/>
                <a:cs typeface="Times New Roman"/>
                <a:sym typeface="Times New Roman"/>
              </a:rPr>
              <a:t>B</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spcBef>
                <a:spcPts val="300"/>
              </a:spcBef>
              <a:spcAft>
                <a:spcPts val="30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baseline="30000" noProof="0" dirty="0">
                <a:ln>
                  <a:noFill/>
                </a:ln>
                <a:solidFill>
                  <a:srgbClr val="000000"/>
                </a:solidFill>
                <a:effectLst/>
                <a:uLnTx/>
                <a:uFillTx/>
                <a:latin typeface="Times New Roman"/>
                <a:ea typeface="Times New Roman"/>
                <a:cs typeface="Times New Roman"/>
                <a:sym typeface="Times New Roman"/>
              </a:rPr>
              <a:t> </a:t>
            </a:r>
            <a:r>
              <a:rPr kumimoji="0" lang="en-US" sz="16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6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State Key Laboratory of Satellite Navigation System and </a:t>
            </a:r>
            <a:r>
              <a:rPr lang="en-US" altLang="zh-CN" sz="1600" dirty="0">
                <a:latin typeface="Times New Roman"/>
                <a:ea typeface="Times New Roman"/>
                <a:cs typeface="Times New Roman"/>
                <a:sym typeface="Times New Roman"/>
              </a:rPr>
              <a:t>E</a:t>
            </a:r>
            <a:r>
              <a:rPr kumimoji="0" lang="en-US" altLang="zh-CN" sz="1600" b="0"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quipment</a:t>
            </a:r>
            <a:r>
              <a:rPr kumimoji="0" lang="en-US" altLang="zh-CN" sz="16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Technology</a:t>
            </a:r>
            <a:r>
              <a:rPr kumimoji="0" lang="en-US" sz="16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endParaRPr lang="en-US" dirty="0"/>
          </a:p>
          <a:p>
            <a:pPr marL="0" marR="0" lvl="0" indent="0" algn="l" rtl="0">
              <a:spcBef>
                <a:spcPts val="300"/>
              </a:spcBef>
              <a:spcAft>
                <a:spcPts val="30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Address: </a:t>
            </a:r>
            <a:r>
              <a:rPr lang="en-US" sz="1600" b="0" i="0" u="none" strike="noStrike" cap="none" dirty="0">
                <a:solidFill>
                  <a:schemeClr val="dk1"/>
                </a:solidFill>
                <a:latin typeface="Times New Roman"/>
                <a:ea typeface="Times New Roman"/>
                <a:cs typeface="Times New Roman"/>
                <a:sym typeface="Times New Roman"/>
              </a:rPr>
              <a:t>589 Zhongshan West Road, Shijiazhuang</a:t>
            </a:r>
            <a:r>
              <a:rPr lang="en-US" sz="1600" dirty="0">
                <a:solidFill>
                  <a:schemeClr val="dk1"/>
                </a:solidFill>
                <a:latin typeface="Times New Roman"/>
                <a:ea typeface="Times New Roman"/>
                <a:cs typeface="Times New Roman"/>
                <a:sym typeface="Times New Roman"/>
              </a:rPr>
              <a:t>,</a:t>
            </a:r>
            <a:r>
              <a:rPr lang="en-US" sz="1600" b="0" i="0" u="none" strike="noStrike" cap="none" dirty="0">
                <a:solidFill>
                  <a:schemeClr val="dk1"/>
                </a:solidFill>
                <a:latin typeface="Times New Roman"/>
                <a:ea typeface="Times New Roman"/>
                <a:cs typeface="Times New Roman"/>
                <a:sym typeface="Times New Roman"/>
              </a:rPr>
              <a:t> Hebei Province</a:t>
            </a:r>
            <a:r>
              <a:rPr lang="en-US" sz="1600" dirty="0">
                <a:solidFill>
                  <a:schemeClr val="dk1"/>
                </a:solidFill>
                <a:latin typeface="Times New Roman"/>
                <a:ea typeface="Times New Roman"/>
                <a:cs typeface="Times New Roman"/>
                <a:sym typeface="Times New Roman"/>
              </a:rPr>
              <a:t>,</a:t>
            </a:r>
            <a:r>
              <a:rPr lang="zh-CN" altLang="en-US" sz="1600" dirty="0">
                <a:solidFill>
                  <a:schemeClr val="dk1"/>
                </a:solidFill>
                <a:latin typeface="Times New Roman"/>
                <a:ea typeface="Times New Roman"/>
                <a:cs typeface="Times New Roman"/>
                <a:sym typeface="Times New Roman"/>
              </a:rPr>
              <a:t> </a:t>
            </a:r>
            <a:r>
              <a:rPr lang="en-US" altLang="zh-CN" sz="1600" dirty="0">
                <a:solidFill>
                  <a:schemeClr val="dk1"/>
                </a:solidFill>
                <a:latin typeface="Times New Roman"/>
                <a:ea typeface="Times New Roman"/>
                <a:cs typeface="Times New Roman"/>
                <a:sym typeface="Times New Roman"/>
              </a:rPr>
              <a:t>China</a:t>
            </a:r>
            <a:endParaRPr dirty="0"/>
          </a:p>
          <a:p>
            <a:pPr marL="0" marR="0" lvl="0" indent="0" algn="l" defTabSz="914400" rtl="0" eaLnBrk="1" fontAlgn="auto" latinLnBrk="0" hangingPunct="1">
              <a:spcBef>
                <a:spcPts val="300"/>
              </a:spcBef>
              <a:spcAft>
                <a:spcPts val="300"/>
              </a:spcAft>
              <a:buClr>
                <a:srgbClr val="000000"/>
              </a:buClr>
              <a:buSzTx/>
              <a:buFont typeface="Arial"/>
              <a:buNone/>
              <a:tabLst/>
              <a:defRPr/>
            </a:pPr>
            <a:r>
              <a:rPr lang="en-US" sz="1600" b="1" i="0" u="none" strike="noStrike" cap="none" dirty="0">
                <a:solidFill>
                  <a:schemeClr val="dk2"/>
                </a:solidFill>
                <a:latin typeface="Times New Roman"/>
                <a:ea typeface="Times New Roman"/>
                <a:cs typeface="Times New Roman"/>
                <a:sym typeface="Times New Roman"/>
              </a:rPr>
              <a:t>E-Mail:</a:t>
            </a:r>
            <a:r>
              <a:rPr lang="en-US" sz="1600"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panose="02020603050405020304" pitchFamily="18" charset="0"/>
                <a:ea typeface="Yu Mincho" panose="02020400000000000000" pitchFamily="18" charset="-128"/>
                <a:cs typeface="Times New Roman"/>
                <a:sym typeface="Times New Roman"/>
              </a:rPr>
              <a:t>nkyangmh@foxmail.com</a:t>
            </a:r>
            <a:endParaRPr lang="en-US" sz="1600" dirty="0">
              <a:effectLst/>
              <a:latin typeface="Times New Roman" panose="02020603050405020304" pitchFamily="18" charset="0"/>
              <a:ea typeface="Yu Mincho" panose="02020400000000000000" pitchFamily="18" charset="-128"/>
            </a:endParaRPr>
          </a:p>
          <a:p>
            <a:pPr marL="0" marR="0" lvl="0" indent="0" algn="l" defTabSz="914400" rtl="0" eaLnBrk="1" fontAlgn="auto" latinLnBrk="0" hangingPunct="1">
              <a:spcBef>
                <a:spcPts val="300"/>
              </a:spcBef>
              <a:spcAft>
                <a:spcPts val="300"/>
              </a:spcAft>
              <a:buClr>
                <a:srgbClr val="000000"/>
              </a:buClr>
              <a:buSzTx/>
              <a:buFont typeface="Arial"/>
              <a:buNone/>
              <a:tabLst/>
              <a:defRPr/>
            </a:pPr>
            <a:r>
              <a:rPr lang="en-US" sz="1600" b="1" dirty="0">
                <a:latin typeface="Times New Roman" panose="02020603050405020304" pitchFamily="18" charset="0"/>
                <a:ea typeface="Yu Mincho" panose="02020400000000000000" pitchFamily="18" charset="-128"/>
              </a:rPr>
              <a:t>Abstract:</a:t>
            </a:r>
            <a:r>
              <a:rPr lang="en-US" altLang="zh-CN" sz="1600" b="1" dirty="0">
                <a:latin typeface="Times New Roman" panose="02020603050405020304" pitchFamily="18" charset="0"/>
                <a:ea typeface="Yu Mincho" panose="02020400000000000000" pitchFamily="18" charset="-128"/>
              </a:rPr>
              <a:t> </a:t>
            </a:r>
            <a:r>
              <a:rPr lang="en-US" altLang="zh-CN" sz="1600" dirty="0">
                <a:solidFill>
                  <a:schemeClr val="dk2"/>
                </a:solidFill>
                <a:latin typeface="Times New Roman" panose="02020603050405020304" pitchFamily="18" charset="0"/>
                <a:ea typeface="Yu Mincho" panose="02020400000000000000" pitchFamily="18" charset="-128"/>
                <a:cs typeface="Times New Roman"/>
              </a:rPr>
              <a:t>Proposal for a lower pulse repetition frequency for NS UWB and show the performance comparison with HRP UWB. This contribution was supported by National Key Research and Development Program (2021YFB3900800) in China.</a:t>
            </a:r>
            <a:endParaRPr lang="en-US" sz="1600" dirty="0">
              <a:solidFill>
                <a:schemeClr val="dk2"/>
              </a:solidFill>
              <a:latin typeface="Times New Roman" panose="02020603050405020304" pitchFamily="18" charset="0"/>
              <a:ea typeface="Yu Mincho" panose="02020400000000000000" pitchFamily="18" charset="-128"/>
              <a:cs typeface="Times New Roman"/>
            </a:endParaRPr>
          </a:p>
          <a:p>
            <a:pPr lvl="0">
              <a:spcBef>
                <a:spcPts val="1200"/>
              </a:spcBef>
              <a:buClr>
                <a:schemeClr val="dk2"/>
              </a:buClr>
            </a:pPr>
            <a:r>
              <a:rPr lang="en-US" sz="1600" b="1" i="0" u="none" strike="noStrike" cap="none" dirty="0">
                <a:solidFill>
                  <a:schemeClr val="dk2"/>
                </a:solidFill>
                <a:latin typeface="Times New Roman"/>
                <a:ea typeface="Times New Roman"/>
                <a:cs typeface="Times New Roman"/>
                <a:sym typeface="Times New Roman"/>
              </a:rPr>
              <a:t>Purpose:</a:t>
            </a:r>
            <a:r>
              <a:rPr lang="en-US" sz="1600"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the call for proposal.</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Notice:</a:t>
            </a:r>
            <a:r>
              <a:rPr lang="en-US" sz="1600" b="0" i="0" u="none" strike="noStrike" cap="none" dirty="0">
                <a:solidFill>
                  <a:schemeClr val="dk2"/>
                </a:solidFill>
                <a:latin typeface="Times New Roman"/>
                <a:ea typeface="Times New Roman"/>
                <a:cs typeface="Times New Roman"/>
                <a:sym typeface="Times New Roman"/>
              </a:rPr>
              <a:t>	This document has been prepared to assist </a:t>
            </a:r>
            <a:r>
              <a:rPr lang="en-US" sz="1600" dirty="0">
                <a:solidFill>
                  <a:schemeClr val="dk1"/>
                </a:solidFill>
                <a:latin typeface="Times New Roman"/>
                <a:ea typeface="Times New Roman"/>
                <a:cs typeface="Times New Roman"/>
                <a:sym typeface="Times New Roman"/>
              </a:rPr>
              <a:t>P802.15</a:t>
            </a:r>
            <a:r>
              <a:rPr lang="en-US" sz="1600" b="0" i="0" u="none" strike="noStrike" cap="none" dirty="0">
                <a:solidFill>
                  <a:schemeClr val="dk2"/>
                </a:solidFill>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Release:</a:t>
            </a:r>
            <a:r>
              <a:rPr lang="en-US" sz="1600" b="0" i="0" u="none" strike="noStrike" cap="none" dirty="0">
                <a:solidFill>
                  <a:schemeClr val="dk2"/>
                </a:solidFill>
                <a:latin typeface="Times New Roman"/>
                <a:ea typeface="Times New Roman"/>
                <a:cs typeface="Times New Roman"/>
                <a:sym typeface="Times New Roman"/>
              </a:rPr>
              <a:t>	The contributor acknowledges and accepts that this contribution becomes the property of IEEE and may be made publicly available by </a:t>
            </a:r>
            <a:r>
              <a:rPr lang="en-US" sz="1600" dirty="0">
                <a:solidFill>
                  <a:schemeClr val="dk1"/>
                </a:solidFill>
                <a:latin typeface="Times New Roman"/>
                <a:ea typeface="Times New Roman"/>
                <a:cs typeface="Times New Roman"/>
                <a:sym typeface="Times New Roman"/>
              </a:rPr>
              <a:t>P802.15.</a:t>
            </a:r>
            <a:r>
              <a:rPr lang="en-US" sz="1600" b="0" i="0" u="none" strike="noStrike" cap="none" dirty="0">
                <a:solidFill>
                  <a:schemeClr val="dk2"/>
                </a:solidFill>
                <a:latin typeface="Times New Roman"/>
                <a:ea typeface="Times New Roman"/>
                <a:cs typeface="Times New Roman"/>
                <a:sym typeface="Times New Roman"/>
              </a:rPr>
              <a:t>	</a:t>
            </a:r>
            <a:endParaRPr dirty="0"/>
          </a:p>
        </p:txBody>
      </p:sp>
      <p:sp>
        <p:nvSpPr>
          <p:cNvPr id="4" name="Date Placeholder 3">
            <a:extLst>
              <a:ext uri="{FF2B5EF4-FFF2-40B4-BE49-F238E27FC236}">
                <a16:creationId xmlns:a16="http://schemas.microsoft.com/office/drawing/2014/main" id="{00E3F5BD-0EB2-48D1-0557-C3833CBAFD00}"/>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406F8-530A-CE3B-0D34-2BE41AFDDC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568F7-9853-D726-47E9-55C5A3844A92}"/>
              </a:ext>
            </a:extLst>
          </p:cNvPr>
          <p:cNvSpPr>
            <a:spLocks noGrp="1"/>
          </p:cNvSpPr>
          <p:nvPr>
            <p:ph type="title"/>
          </p:nvPr>
        </p:nvSpPr>
        <p:spPr/>
        <p:txBody>
          <a:bodyPr/>
          <a:lstStyle/>
          <a:p>
            <a:r>
              <a:rPr lang="en-US" dirty="0"/>
              <a:t>Simulation: Charactstic</a:t>
            </a:r>
          </a:p>
        </p:txBody>
      </p:sp>
      <p:sp>
        <p:nvSpPr>
          <p:cNvPr id="6" name="Slide Number Placeholder 5">
            <a:extLst>
              <a:ext uri="{FF2B5EF4-FFF2-40B4-BE49-F238E27FC236}">
                <a16:creationId xmlns:a16="http://schemas.microsoft.com/office/drawing/2014/main" id="{8D970CDE-3026-CB63-9816-4A5455D5453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pic>
        <p:nvPicPr>
          <p:cNvPr id="13" name="图片 12">
            <a:extLst>
              <a:ext uri="{FF2B5EF4-FFF2-40B4-BE49-F238E27FC236}">
                <a16:creationId xmlns:a16="http://schemas.microsoft.com/office/drawing/2014/main" id="{0CB56171-A686-72A4-5BF8-1280123E1DA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5800" y="1525067"/>
            <a:ext cx="7692887" cy="2071925"/>
          </a:xfrm>
          <a:prstGeom prst="rect">
            <a:avLst/>
          </a:prstGeom>
        </p:spPr>
      </p:pic>
      <p:pic>
        <p:nvPicPr>
          <p:cNvPr id="15" name="图片 14">
            <a:extLst>
              <a:ext uri="{FF2B5EF4-FFF2-40B4-BE49-F238E27FC236}">
                <a16:creationId xmlns:a16="http://schemas.microsoft.com/office/drawing/2014/main" id="{084FBA92-B89D-0FB9-7E49-E2B2A013CC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800" y="3665560"/>
            <a:ext cx="7692887" cy="2111578"/>
          </a:xfrm>
          <a:prstGeom prst="rect">
            <a:avLst/>
          </a:prstGeom>
        </p:spPr>
      </p:pic>
      <p:sp>
        <p:nvSpPr>
          <p:cNvPr id="16" name="文本框 15">
            <a:extLst>
              <a:ext uri="{FF2B5EF4-FFF2-40B4-BE49-F238E27FC236}">
                <a16:creationId xmlns:a16="http://schemas.microsoft.com/office/drawing/2014/main" id="{B46FE29D-8AC3-7968-3025-6403FEB3B1D0}"/>
              </a:ext>
            </a:extLst>
          </p:cNvPr>
          <p:cNvSpPr txBox="1"/>
          <p:nvPr/>
        </p:nvSpPr>
        <p:spPr>
          <a:xfrm>
            <a:off x="685800" y="5845706"/>
            <a:ext cx="7692887" cy="584775"/>
          </a:xfrm>
          <a:prstGeom prst="rect">
            <a:avLst/>
          </a:prstGeom>
          <a:noFill/>
        </p:spPr>
        <p:txBody>
          <a:bodyPr wrap="square" rtlCol="0">
            <a:spAutoFit/>
          </a:bodyPr>
          <a:lstStyle/>
          <a:p>
            <a:pPr marL="285750" indent="-285750">
              <a:buFont typeface="Arial" panose="020B0604020202020204" pitchFamily="34" charset="0"/>
              <a:buChar char="•"/>
            </a:pPr>
            <a:r>
              <a:rPr lang="en-US" altLang="zh-CN" sz="1600" dirty="0">
                <a:latin typeface="+mj-lt"/>
              </a:rPr>
              <a:t>Under the constraint of E.I.R.P., the lower the PRF, the larger the amplitude of the pulse, and the stronger the anti-interference ability.</a:t>
            </a:r>
            <a:endParaRPr lang="zh-CN" altLang="en-US" sz="1600" dirty="0">
              <a:latin typeface="+mj-lt"/>
            </a:endParaRPr>
          </a:p>
        </p:txBody>
      </p:sp>
      <p:sp>
        <p:nvSpPr>
          <p:cNvPr id="17" name="Google Shape;175;p25">
            <a:extLst>
              <a:ext uri="{FF2B5EF4-FFF2-40B4-BE49-F238E27FC236}">
                <a16:creationId xmlns:a16="http://schemas.microsoft.com/office/drawing/2014/main" id="{081992EC-4F87-5042-2F1B-B630FA597B4A}"/>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18" name="Date Placeholder 3">
            <a:extLst>
              <a:ext uri="{FF2B5EF4-FFF2-40B4-BE49-F238E27FC236}">
                <a16:creationId xmlns:a16="http://schemas.microsoft.com/office/drawing/2014/main" id="{84E9E8F4-74FF-C82A-97CB-C1621122A624}"/>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3974506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CCEC0-4D2C-DC21-40B0-1E0FC72ED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46D23-23AD-2040-94DC-00F99B55CE8F}"/>
              </a:ext>
            </a:extLst>
          </p:cNvPr>
          <p:cNvSpPr>
            <a:spLocks noGrp="1"/>
          </p:cNvSpPr>
          <p:nvPr>
            <p:ph type="title"/>
          </p:nvPr>
        </p:nvSpPr>
        <p:spPr/>
        <p:txBody>
          <a:bodyPr/>
          <a:lstStyle/>
          <a:p>
            <a:r>
              <a:rPr lang="en-US" dirty="0"/>
              <a:t>Simulation:</a:t>
            </a:r>
            <a:r>
              <a:rPr lang="zh-CN" altLang="en-US" dirty="0"/>
              <a:t> </a:t>
            </a:r>
            <a:r>
              <a:rPr lang="en-US" altLang="zh-CN" dirty="0"/>
              <a:t>Coverage</a:t>
            </a:r>
            <a:endParaRPr lang="en-US" dirty="0"/>
          </a:p>
        </p:txBody>
      </p:sp>
      <p:sp>
        <p:nvSpPr>
          <p:cNvPr id="6" name="Slide Number Placeholder 5">
            <a:extLst>
              <a:ext uri="{FF2B5EF4-FFF2-40B4-BE49-F238E27FC236}">
                <a16:creationId xmlns:a16="http://schemas.microsoft.com/office/drawing/2014/main" id="{58F4A71E-3E5A-6A0F-E0A8-01692656ED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pic>
        <p:nvPicPr>
          <p:cNvPr id="7" name="图片 6">
            <a:extLst>
              <a:ext uri="{FF2B5EF4-FFF2-40B4-BE49-F238E27FC236}">
                <a16:creationId xmlns:a16="http://schemas.microsoft.com/office/drawing/2014/main" id="{EC9E401B-2261-9EBB-6D99-AECBA1F5105D}"/>
              </a:ext>
            </a:extLst>
          </p:cNvPr>
          <p:cNvPicPr>
            <a:picLocks noChangeAspect="1"/>
          </p:cNvPicPr>
          <p:nvPr/>
        </p:nvPicPr>
        <p:blipFill>
          <a:blip r:embed="rId2"/>
          <a:stretch>
            <a:fillRect/>
          </a:stretch>
        </p:blipFill>
        <p:spPr>
          <a:xfrm>
            <a:off x="300817" y="2152788"/>
            <a:ext cx="8618565" cy="3511268"/>
          </a:xfrm>
          <a:prstGeom prst="rect">
            <a:avLst/>
          </a:prstGeom>
        </p:spPr>
      </p:pic>
      <p:sp>
        <p:nvSpPr>
          <p:cNvPr id="9" name="文本框 8">
            <a:extLst>
              <a:ext uri="{FF2B5EF4-FFF2-40B4-BE49-F238E27FC236}">
                <a16:creationId xmlns:a16="http://schemas.microsoft.com/office/drawing/2014/main" id="{BDAA04B8-66C0-120B-E835-32554C31F35D}"/>
              </a:ext>
            </a:extLst>
          </p:cNvPr>
          <p:cNvSpPr txBox="1"/>
          <p:nvPr/>
        </p:nvSpPr>
        <p:spPr>
          <a:xfrm>
            <a:off x="685800" y="1675398"/>
            <a:ext cx="7692887"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sz="1800" dirty="0">
                <a:latin typeface="+mj-lt"/>
              </a:rPr>
              <a:t>The distance between the receiver and the transmitter is 100 meters</a:t>
            </a:r>
            <a:endParaRPr lang="zh-CN" altLang="en-US" sz="1800" dirty="0">
              <a:latin typeface="+mj-lt"/>
            </a:endParaRPr>
          </a:p>
        </p:txBody>
      </p:sp>
      <p:sp>
        <p:nvSpPr>
          <p:cNvPr id="12" name="文本框 11">
            <a:extLst>
              <a:ext uri="{FF2B5EF4-FFF2-40B4-BE49-F238E27FC236}">
                <a16:creationId xmlns:a16="http://schemas.microsoft.com/office/drawing/2014/main" id="{3319093A-CC36-26C4-9107-C5CD55BB3888}"/>
              </a:ext>
            </a:extLst>
          </p:cNvPr>
          <p:cNvSpPr txBox="1"/>
          <p:nvPr/>
        </p:nvSpPr>
        <p:spPr>
          <a:xfrm>
            <a:off x="725556" y="5772114"/>
            <a:ext cx="7692887"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sz="1800" dirty="0">
                <a:latin typeface="+mj-lt"/>
              </a:rPr>
              <a:t>When PRF = 62.4MHz, the signal cannot be detected through the correlation peak.</a:t>
            </a:r>
            <a:endParaRPr lang="zh-CN" altLang="en-US" sz="1800" dirty="0">
              <a:latin typeface="+mj-lt"/>
            </a:endParaRPr>
          </a:p>
        </p:txBody>
      </p:sp>
      <p:sp>
        <p:nvSpPr>
          <p:cNvPr id="13" name="Google Shape;175;p25">
            <a:extLst>
              <a:ext uri="{FF2B5EF4-FFF2-40B4-BE49-F238E27FC236}">
                <a16:creationId xmlns:a16="http://schemas.microsoft.com/office/drawing/2014/main" id="{1E622288-3B92-E546-97D5-33F7F5338406}"/>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14" name="Date Placeholder 3">
            <a:extLst>
              <a:ext uri="{FF2B5EF4-FFF2-40B4-BE49-F238E27FC236}">
                <a16:creationId xmlns:a16="http://schemas.microsoft.com/office/drawing/2014/main" id="{FCCCF505-95F2-E111-C648-D848FE7008A0}"/>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3039319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1D340B-8EFB-6355-7ACF-A7CA040951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03A063-9B0D-C1CF-4495-9D6089BBE9B3}"/>
              </a:ext>
            </a:extLst>
          </p:cNvPr>
          <p:cNvSpPr>
            <a:spLocks noGrp="1"/>
          </p:cNvSpPr>
          <p:nvPr>
            <p:ph type="title"/>
          </p:nvPr>
        </p:nvSpPr>
        <p:spPr/>
        <p:txBody>
          <a:bodyPr/>
          <a:lstStyle/>
          <a:p>
            <a:r>
              <a:rPr lang="en-US" dirty="0"/>
              <a:t>Simulation:</a:t>
            </a:r>
            <a:r>
              <a:rPr lang="zh-CN" altLang="en-US" dirty="0"/>
              <a:t> </a:t>
            </a:r>
            <a:r>
              <a:rPr lang="en-US" altLang="zh-CN" dirty="0"/>
              <a:t>Coverage</a:t>
            </a:r>
            <a:endParaRPr lang="en-US" dirty="0"/>
          </a:p>
        </p:txBody>
      </p:sp>
      <p:sp>
        <p:nvSpPr>
          <p:cNvPr id="6" name="Slide Number Placeholder 5">
            <a:extLst>
              <a:ext uri="{FF2B5EF4-FFF2-40B4-BE49-F238E27FC236}">
                <a16:creationId xmlns:a16="http://schemas.microsoft.com/office/drawing/2014/main" id="{D7807DEE-3442-89C0-0B07-1CC07DB5AD4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pic>
        <p:nvPicPr>
          <p:cNvPr id="8" name="图片 7">
            <a:extLst>
              <a:ext uri="{FF2B5EF4-FFF2-40B4-BE49-F238E27FC236}">
                <a16:creationId xmlns:a16="http://schemas.microsoft.com/office/drawing/2014/main" id="{FA3760D0-51D1-6468-B38F-63CBF6AB4E76}"/>
              </a:ext>
            </a:extLst>
          </p:cNvPr>
          <p:cNvPicPr>
            <a:picLocks noChangeAspect="1"/>
          </p:cNvPicPr>
          <p:nvPr/>
        </p:nvPicPr>
        <p:blipFill>
          <a:blip r:embed="rId2"/>
          <a:stretch>
            <a:fillRect/>
          </a:stretch>
        </p:blipFill>
        <p:spPr>
          <a:xfrm>
            <a:off x="503252" y="2089531"/>
            <a:ext cx="7875435" cy="3227007"/>
          </a:xfrm>
          <a:prstGeom prst="rect">
            <a:avLst/>
          </a:prstGeom>
        </p:spPr>
      </p:pic>
      <p:sp>
        <p:nvSpPr>
          <p:cNvPr id="9" name="文本框 8">
            <a:extLst>
              <a:ext uri="{FF2B5EF4-FFF2-40B4-BE49-F238E27FC236}">
                <a16:creationId xmlns:a16="http://schemas.microsoft.com/office/drawing/2014/main" id="{E5214868-CBA6-463B-9EB3-D344E87BB0BE}"/>
              </a:ext>
            </a:extLst>
          </p:cNvPr>
          <p:cNvSpPr txBox="1"/>
          <p:nvPr/>
        </p:nvSpPr>
        <p:spPr>
          <a:xfrm>
            <a:off x="685800" y="1675398"/>
            <a:ext cx="7692887"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sz="1800" dirty="0">
                <a:latin typeface="+mj-lt"/>
              </a:rPr>
              <a:t>The distance between the receiver and the transmitter is 100 meters</a:t>
            </a:r>
            <a:endParaRPr lang="zh-CN" altLang="en-US" sz="1800" dirty="0">
              <a:latin typeface="+mj-lt"/>
            </a:endParaRPr>
          </a:p>
        </p:txBody>
      </p:sp>
      <p:sp>
        <p:nvSpPr>
          <p:cNvPr id="10" name="文本框 9">
            <a:extLst>
              <a:ext uri="{FF2B5EF4-FFF2-40B4-BE49-F238E27FC236}">
                <a16:creationId xmlns:a16="http://schemas.microsoft.com/office/drawing/2014/main" id="{8979A6E3-039F-7021-F50D-EB8B54761810}"/>
              </a:ext>
            </a:extLst>
          </p:cNvPr>
          <p:cNvSpPr txBox="1"/>
          <p:nvPr/>
        </p:nvSpPr>
        <p:spPr>
          <a:xfrm>
            <a:off x="725556" y="5772114"/>
            <a:ext cx="7692887"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sz="1800" dirty="0">
                <a:latin typeface="+mj-lt"/>
              </a:rPr>
              <a:t>When PRF = 918KHz, the signal can be detected through the correlation peak.</a:t>
            </a:r>
            <a:endParaRPr lang="zh-CN" altLang="en-US" sz="1800" dirty="0">
              <a:latin typeface="+mj-lt"/>
            </a:endParaRPr>
          </a:p>
        </p:txBody>
      </p:sp>
      <p:sp>
        <p:nvSpPr>
          <p:cNvPr id="11" name="Google Shape;175;p25">
            <a:extLst>
              <a:ext uri="{FF2B5EF4-FFF2-40B4-BE49-F238E27FC236}">
                <a16:creationId xmlns:a16="http://schemas.microsoft.com/office/drawing/2014/main" id="{A5EEA614-0E22-6DDD-F310-E28441C8AE0A}"/>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13" name="Date Placeholder 3">
            <a:extLst>
              <a:ext uri="{FF2B5EF4-FFF2-40B4-BE49-F238E27FC236}">
                <a16:creationId xmlns:a16="http://schemas.microsoft.com/office/drawing/2014/main" id="{6B1327D4-19D9-D8D2-7AF4-3F70BE082A94}"/>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2170538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21AEA-87FF-E6B4-05D8-299B27807E57}"/>
            </a:ext>
          </a:extLst>
        </p:cNvPr>
        <p:cNvGrpSpPr/>
        <p:nvPr/>
      </p:nvGrpSpPr>
      <p:grpSpPr>
        <a:xfrm>
          <a:off x="0" y="0"/>
          <a:ext cx="0" cy="0"/>
          <a:chOff x="0" y="0"/>
          <a:chExt cx="0" cy="0"/>
        </a:xfrm>
      </p:grpSpPr>
      <p:pic>
        <p:nvPicPr>
          <p:cNvPr id="15" name="图片 14">
            <a:extLst>
              <a:ext uri="{FF2B5EF4-FFF2-40B4-BE49-F238E27FC236}">
                <a16:creationId xmlns:a16="http://schemas.microsoft.com/office/drawing/2014/main" id="{CDD27FD2-01E7-B4DA-5557-FC29270A5BB4}"/>
              </a:ext>
            </a:extLst>
          </p:cNvPr>
          <p:cNvPicPr>
            <a:picLocks noChangeAspect="1"/>
          </p:cNvPicPr>
          <p:nvPr/>
        </p:nvPicPr>
        <p:blipFill>
          <a:blip r:embed="rId2"/>
          <a:stretch>
            <a:fillRect/>
          </a:stretch>
        </p:blipFill>
        <p:spPr>
          <a:xfrm>
            <a:off x="5671462" y="4285493"/>
            <a:ext cx="2762363" cy="2067103"/>
          </a:xfrm>
          <a:prstGeom prst="rect">
            <a:avLst/>
          </a:prstGeom>
        </p:spPr>
      </p:pic>
      <p:pic>
        <p:nvPicPr>
          <p:cNvPr id="11" name="图片 10">
            <a:extLst>
              <a:ext uri="{FF2B5EF4-FFF2-40B4-BE49-F238E27FC236}">
                <a16:creationId xmlns:a16="http://schemas.microsoft.com/office/drawing/2014/main" id="{632EBE01-0BFF-CCD7-1E9E-A598AC73312A}"/>
              </a:ext>
            </a:extLst>
          </p:cNvPr>
          <p:cNvPicPr>
            <a:picLocks noChangeAspect="1"/>
          </p:cNvPicPr>
          <p:nvPr/>
        </p:nvPicPr>
        <p:blipFill>
          <a:blip r:embed="rId3"/>
          <a:stretch>
            <a:fillRect/>
          </a:stretch>
        </p:blipFill>
        <p:spPr>
          <a:xfrm>
            <a:off x="3167787" y="4285493"/>
            <a:ext cx="2633416" cy="2062089"/>
          </a:xfrm>
          <a:prstGeom prst="rect">
            <a:avLst/>
          </a:prstGeom>
        </p:spPr>
      </p:pic>
      <p:sp>
        <p:nvSpPr>
          <p:cNvPr id="2" name="Title 1">
            <a:extLst>
              <a:ext uri="{FF2B5EF4-FFF2-40B4-BE49-F238E27FC236}">
                <a16:creationId xmlns:a16="http://schemas.microsoft.com/office/drawing/2014/main" id="{1750CDAF-D7EE-A3EA-6EB6-69283FC4D921}"/>
              </a:ext>
            </a:extLst>
          </p:cNvPr>
          <p:cNvSpPr>
            <a:spLocks noGrp="1"/>
          </p:cNvSpPr>
          <p:nvPr>
            <p:ph type="title"/>
          </p:nvPr>
        </p:nvSpPr>
        <p:spPr/>
        <p:txBody>
          <a:bodyPr/>
          <a:lstStyle/>
          <a:p>
            <a:r>
              <a:rPr lang="en-US" dirty="0"/>
              <a:t>Simulation:</a:t>
            </a:r>
            <a:r>
              <a:rPr lang="zh-CN" altLang="en-US" dirty="0"/>
              <a:t> </a:t>
            </a:r>
            <a:r>
              <a:rPr lang="en-US" altLang="zh-CN" dirty="0"/>
              <a:t>Ranging in Dense multipath</a:t>
            </a:r>
            <a:endParaRPr lang="en-US" dirty="0"/>
          </a:p>
        </p:txBody>
      </p:sp>
      <p:sp>
        <p:nvSpPr>
          <p:cNvPr id="6" name="Slide Number Placeholder 5">
            <a:extLst>
              <a:ext uri="{FF2B5EF4-FFF2-40B4-BE49-F238E27FC236}">
                <a16:creationId xmlns:a16="http://schemas.microsoft.com/office/drawing/2014/main" id="{C86ECCF2-1D26-8574-1DEE-F9FDD8F16C8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pic>
        <p:nvPicPr>
          <p:cNvPr id="9" name="图片 8">
            <a:extLst>
              <a:ext uri="{FF2B5EF4-FFF2-40B4-BE49-F238E27FC236}">
                <a16:creationId xmlns:a16="http://schemas.microsoft.com/office/drawing/2014/main" id="{E10EC448-4452-255A-4F25-DD983D317CF3}"/>
              </a:ext>
            </a:extLst>
          </p:cNvPr>
          <p:cNvPicPr>
            <a:picLocks noChangeAspect="1"/>
          </p:cNvPicPr>
          <p:nvPr/>
        </p:nvPicPr>
        <p:blipFill>
          <a:blip r:embed="rId4"/>
          <a:stretch>
            <a:fillRect/>
          </a:stretch>
        </p:blipFill>
        <p:spPr>
          <a:xfrm>
            <a:off x="796924" y="1928870"/>
            <a:ext cx="3438525" cy="2351609"/>
          </a:xfrm>
          <a:prstGeom prst="rect">
            <a:avLst/>
          </a:prstGeom>
        </p:spPr>
      </p:pic>
      <p:pic>
        <p:nvPicPr>
          <p:cNvPr id="7" name="图片 6">
            <a:extLst>
              <a:ext uri="{FF2B5EF4-FFF2-40B4-BE49-F238E27FC236}">
                <a16:creationId xmlns:a16="http://schemas.microsoft.com/office/drawing/2014/main" id="{35F5DBD1-9F72-3E19-B0D9-9585DFA6FBA1}"/>
              </a:ext>
            </a:extLst>
          </p:cNvPr>
          <p:cNvPicPr>
            <a:picLocks noChangeAspect="1"/>
          </p:cNvPicPr>
          <p:nvPr/>
        </p:nvPicPr>
        <p:blipFill>
          <a:blip r:embed="rId5"/>
          <a:stretch>
            <a:fillRect/>
          </a:stretch>
        </p:blipFill>
        <p:spPr>
          <a:xfrm>
            <a:off x="798510" y="4285493"/>
            <a:ext cx="2565812" cy="2062089"/>
          </a:xfrm>
          <a:prstGeom prst="rect">
            <a:avLst/>
          </a:prstGeom>
        </p:spPr>
      </p:pic>
      <p:pic>
        <p:nvPicPr>
          <p:cNvPr id="17" name="图片 16">
            <a:extLst>
              <a:ext uri="{FF2B5EF4-FFF2-40B4-BE49-F238E27FC236}">
                <a16:creationId xmlns:a16="http://schemas.microsoft.com/office/drawing/2014/main" id="{F1EE48EB-50AD-5C98-6C7F-AA91D9D5F977}"/>
              </a:ext>
            </a:extLst>
          </p:cNvPr>
          <p:cNvPicPr>
            <a:picLocks noChangeAspect="1"/>
          </p:cNvPicPr>
          <p:nvPr/>
        </p:nvPicPr>
        <p:blipFill>
          <a:blip r:embed="rId6"/>
          <a:stretch>
            <a:fillRect/>
          </a:stretch>
        </p:blipFill>
        <p:spPr>
          <a:xfrm>
            <a:off x="4484495" y="2032872"/>
            <a:ext cx="3438525" cy="2223339"/>
          </a:xfrm>
          <a:prstGeom prst="rect">
            <a:avLst/>
          </a:prstGeom>
        </p:spPr>
      </p:pic>
      <p:sp>
        <p:nvSpPr>
          <p:cNvPr id="18" name="文本框 17">
            <a:extLst>
              <a:ext uri="{FF2B5EF4-FFF2-40B4-BE49-F238E27FC236}">
                <a16:creationId xmlns:a16="http://schemas.microsoft.com/office/drawing/2014/main" id="{877A648E-C4C5-2ACF-7560-3BFE72F5C501}"/>
              </a:ext>
            </a:extLst>
          </p:cNvPr>
          <p:cNvSpPr txBox="1"/>
          <p:nvPr/>
        </p:nvSpPr>
        <p:spPr>
          <a:xfrm>
            <a:off x="654189" y="1506085"/>
            <a:ext cx="7692887"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sz="1800" dirty="0">
                <a:latin typeface="+mj-lt"/>
              </a:rPr>
              <a:t>In typical indoor multipath scenarios,</a:t>
            </a:r>
            <a:r>
              <a:rPr lang="zh-CN" altLang="en-US" sz="1800" dirty="0">
                <a:latin typeface="+mj-lt"/>
              </a:rPr>
              <a:t> </a:t>
            </a:r>
            <a:r>
              <a:rPr lang="en-US" altLang="zh-CN" sz="1800" dirty="0">
                <a:latin typeface="+mj-lt"/>
              </a:rPr>
              <a:t>using ray tracing for channel modeling</a:t>
            </a:r>
            <a:endParaRPr lang="zh-CN" altLang="en-US" sz="1800" dirty="0">
              <a:latin typeface="+mj-lt"/>
            </a:endParaRPr>
          </a:p>
        </p:txBody>
      </p:sp>
      <p:sp>
        <p:nvSpPr>
          <p:cNvPr id="19" name="Google Shape;175;p25">
            <a:extLst>
              <a:ext uri="{FF2B5EF4-FFF2-40B4-BE49-F238E27FC236}">
                <a16:creationId xmlns:a16="http://schemas.microsoft.com/office/drawing/2014/main" id="{7F6AF3BC-23DB-9CEF-6DE0-00FD11AF59C5}"/>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20" name="Date Placeholder 3">
            <a:extLst>
              <a:ext uri="{FF2B5EF4-FFF2-40B4-BE49-F238E27FC236}">
                <a16:creationId xmlns:a16="http://schemas.microsoft.com/office/drawing/2014/main" id="{3ED3CC8D-E046-98F6-AB78-75F47AEC1785}"/>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394622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D9C9AB-F1E0-703E-6587-5CA33C7994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26B912-25EF-B1EF-C2EE-AEB1457D8AD5}"/>
              </a:ext>
            </a:extLst>
          </p:cNvPr>
          <p:cNvSpPr>
            <a:spLocks noGrp="1"/>
          </p:cNvSpPr>
          <p:nvPr>
            <p:ph type="title"/>
          </p:nvPr>
        </p:nvSpPr>
        <p:spPr/>
        <p:txBody>
          <a:bodyPr/>
          <a:lstStyle/>
          <a:p>
            <a:r>
              <a:rPr lang="en-US" dirty="0"/>
              <a:t>Simulation:</a:t>
            </a:r>
            <a:r>
              <a:rPr lang="zh-CN" altLang="en-US" dirty="0"/>
              <a:t> </a:t>
            </a:r>
            <a:r>
              <a:rPr lang="en-US" altLang="zh-CN" dirty="0"/>
              <a:t>Ranging in Dense multipath</a:t>
            </a:r>
            <a:endParaRPr lang="en-US" dirty="0"/>
          </a:p>
        </p:txBody>
      </p:sp>
      <p:sp>
        <p:nvSpPr>
          <p:cNvPr id="6" name="Slide Number Placeholder 5">
            <a:extLst>
              <a:ext uri="{FF2B5EF4-FFF2-40B4-BE49-F238E27FC236}">
                <a16:creationId xmlns:a16="http://schemas.microsoft.com/office/drawing/2014/main" id="{EA3FD84B-B0EF-6D81-CEE4-13B422BC4A7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pic>
        <p:nvPicPr>
          <p:cNvPr id="8" name="图片 7">
            <a:extLst>
              <a:ext uri="{FF2B5EF4-FFF2-40B4-BE49-F238E27FC236}">
                <a16:creationId xmlns:a16="http://schemas.microsoft.com/office/drawing/2014/main" id="{9328AD46-DD96-5E3D-4593-50A5DD7CB09E}"/>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11690" y="1629005"/>
            <a:ext cx="4299174" cy="3608219"/>
          </a:xfrm>
          <a:prstGeom prst="rect">
            <a:avLst/>
          </a:prstGeom>
        </p:spPr>
      </p:pic>
      <p:pic>
        <p:nvPicPr>
          <p:cNvPr id="12" name="图片 11">
            <a:extLst>
              <a:ext uri="{FF2B5EF4-FFF2-40B4-BE49-F238E27FC236}">
                <a16:creationId xmlns:a16="http://schemas.microsoft.com/office/drawing/2014/main" id="{3E7F825A-03CC-9348-5DAD-8EDD990419A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690281" y="1620775"/>
            <a:ext cx="3920319" cy="3616449"/>
          </a:xfrm>
          <a:prstGeom prst="rect">
            <a:avLst/>
          </a:prstGeom>
        </p:spPr>
      </p:pic>
      <p:sp>
        <p:nvSpPr>
          <p:cNvPr id="13" name="文本框 12">
            <a:extLst>
              <a:ext uri="{FF2B5EF4-FFF2-40B4-BE49-F238E27FC236}">
                <a16:creationId xmlns:a16="http://schemas.microsoft.com/office/drawing/2014/main" id="{C5EE79CD-B022-B644-159C-3FBAD840E627}"/>
              </a:ext>
            </a:extLst>
          </p:cNvPr>
          <p:cNvSpPr txBox="1"/>
          <p:nvPr/>
        </p:nvSpPr>
        <p:spPr>
          <a:xfrm>
            <a:off x="495369" y="5486986"/>
            <a:ext cx="7692887"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sz="1800" dirty="0">
                <a:latin typeface="+mj-lt"/>
              </a:rPr>
              <a:t>When PRF = 62.4MHz, the ranging error is 0.21 meter(1</a:t>
            </a:r>
            <a:r>
              <a:rPr lang="zh-CN" altLang="en-US" sz="1800" dirty="0">
                <a:latin typeface="+mj-lt"/>
              </a:rPr>
              <a:t>σ</a:t>
            </a:r>
            <a:r>
              <a:rPr lang="en-US" altLang="zh-CN" sz="1800" dirty="0">
                <a:latin typeface="+mj-lt"/>
              </a:rPr>
              <a:t>)</a:t>
            </a:r>
          </a:p>
          <a:p>
            <a:pPr marL="285750" indent="-285750">
              <a:buFont typeface="Arial" panose="020B0604020202020204" pitchFamily="34" charset="0"/>
              <a:buChar char="•"/>
            </a:pPr>
            <a:r>
              <a:rPr lang="en-US" altLang="zh-CN" sz="1800" dirty="0">
                <a:latin typeface="+mj-lt"/>
              </a:rPr>
              <a:t>When PRF = 918KHz, the ranging error is 0.058 meter(1</a:t>
            </a:r>
            <a:r>
              <a:rPr lang="zh-CN" altLang="en-US" sz="1800" dirty="0">
                <a:latin typeface="+mj-lt"/>
              </a:rPr>
              <a:t>σ</a:t>
            </a:r>
            <a:r>
              <a:rPr lang="en-US" altLang="zh-CN" sz="1800" dirty="0">
                <a:latin typeface="+mj-lt"/>
              </a:rPr>
              <a:t>).</a:t>
            </a:r>
            <a:endParaRPr lang="zh-CN" altLang="en-US" sz="1800" dirty="0">
              <a:latin typeface="+mj-lt"/>
            </a:endParaRPr>
          </a:p>
        </p:txBody>
      </p:sp>
      <p:sp>
        <p:nvSpPr>
          <p:cNvPr id="14" name="Google Shape;175;p25">
            <a:extLst>
              <a:ext uri="{FF2B5EF4-FFF2-40B4-BE49-F238E27FC236}">
                <a16:creationId xmlns:a16="http://schemas.microsoft.com/office/drawing/2014/main" id="{68AAABF5-CB02-CFC5-68C5-D60EC597B788}"/>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16" name="Date Placeholder 3">
            <a:extLst>
              <a:ext uri="{FF2B5EF4-FFF2-40B4-BE49-F238E27FC236}">
                <a16:creationId xmlns:a16="http://schemas.microsoft.com/office/drawing/2014/main" id="{2D55FBA1-E480-E5B1-D943-A5362A7D9F34}"/>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1764926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77515-2B93-FF5D-9BC0-79A5CDC5F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B9765-70EE-0BAE-11C4-BEBC47D4FC85}"/>
              </a:ext>
            </a:extLst>
          </p:cNvPr>
          <p:cNvSpPr>
            <a:spLocks noGrp="1"/>
          </p:cNvSpPr>
          <p:nvPr>
            <p:ph type="title"/>
          </p:nvPr>
        </p:nvSpPr>
        <p:spPr/>
        <p:txBody>
          <a:bodyPr/>
          <a:lstStyle/>
          <a:p>
            <a:r>
              <a:rPr lang="en-US" dirty="0"/>
              <a:t>Simulation:</a:t>
            </a:r>
            <a:r>
              <a:rPr lang="zh-CN" altLang="en-US" dirty="0"/>
              <a:t> </a:t>
            </a:r>
            <a:r>
              <a:rPr lang="en-US" altLang="zh-CN" dirty="0" err="1"/>
              <a:t>AoA</a:t>
            </a:r>
            <a:r>
              <a:rPr lang="en-US" altLang="zh-CN" dirty="0"/>
              <a:t> in Dense multipath</a:t>
            </a:r>
            <a:endParaRPr lang="en-US" dirty="0"/>
          </a:p>
        </p:txBody>
      </p:sp>
      <p:sp>
        <p:nvSpPr>
          <p:cNvPr id="6" name="Slide Number Placeholder 5">
            <a:extLst>
              <a:ext uri="{FF2B5EF4-FFF2-40B4-BE49-F238E27FC236}">
                <a16:creationId xmlns:a16="http://schemas.microsoft.com/office/drawing/2014/main" id="{4E3A3BAC-574A-44EC-DF13-3C2217EDA6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pic>
        <p:nvPicPr>
          <p:cNvPr id="8" name="图片 7">
            <a:extLst>
              <a:ext uri="{FF2B5EF4-FFF2-40B4-BE49-F238E27FC236}">
                <a16:creationId xmlns:a16="http://schemas.microsoft.com/office/drawing/2014/main" id="{4B083173-61E3-AB6D-7D80-1F3E7FE11466}"/>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685800" y="1696187"/>
            <a:ext cx="3958018" cy="3465626"/>
          </a:xfrm>
          <a:prstGeom prst="rect">
            <a:avLst/>
          </a:prstGeom>
        </p:spPr>
      </p:pic>
      <p:pic>
        <p:nvPicPr>
          <p:cNvPr id="12" name="图片 11">
            <a:extLst>
              <a:ext uri="{FF2B5EF4-FFF2-40B4-BE49-F238E27FC236}">
                <a16:creationId xmlns:a16="http://schemas.microsoft.com/office/drawing/2014/main" id="{AA28E33D-26AD-210D-7C1C-475DD76BEEA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776786" y="1696187"/>
            <a:ext cx="3648076" cy="3465626"/>
          </a:xfrm>
          <a:prstGeom prst="rect">
            <a:avLst/>
          </a:prstGeom>
        </p:spPr>
      </p:pic>
      <p:sp>
        <p:nvSpPr>
          <p:cNvPr id="3" name="文本框 2">
            <a:extLst>
              <a:ext uri="{FF2B5EF4-FFF2-40B4-BE49-F238E27FC236}">
                <a16:creationId xmlns:a16="http://schemas.microsoft.com/office/drawing/2014/main" id="{04D6CE95-1FC9-E596-6EE5-5FC46E3799DD}"/>
              </a:ext>
            </a:extLst>
          </p:cNvPr>
          <p:cNvSpPr txBox="1"/>
          <p:nvPr/>
        </p:nvSpPr>
        <p:spPr>
          <a:xfrm>
            <a:off x="797374" y="5494555"/>
            <a:ext cx="7692887"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sz="1800" dirty="0">
                <a:latin typeface="+mj-lt"/>
              </a:rPr>
              <a:t>When PRF = 62.4MHz, the Angle of Arrival error is 0.21 meter(1</a:t>
            </a:r>
            <a:r>
              <a:rPr lang="zh-CN" altLang="en-US" sz="1800" dirty="0">
                <a:latin typeface="+mj-lt"/>
              </a:rPr>
              <a:t>σ</a:t>
            </a:r>
            <a:r>
              <a:rPr lang="en-US" altLang="zh-CN" sz="1800" dirty="0">
                <a:latin typeface="+mj-lt"/>
              </a:rPr>
              <a:t>)</a:t>
            </a:r>
          </a:p>
          <a:p>
            <a:pPr marL="285750" indent="-285750">
              <a:buFont typeface="Arial" panose="020B0604020202020204" pitchFamily="34" charset="0"/>
              <a:buChar char="•"/>
            </a:pPr>
            <a:r>
              <a:rPr lang="en-US" altLang="zh-CN" sz="1800" dirty="0">
                <a:latin typeface="+mj-lt"/>
              </a:rPr>
              <a:t>When PRF = 918KHz, the Angle of Arrival error is 0.058 meter(1</a:t>
            </a:r>
            <a:r>
              <a:rPr lang="zh-CN" altLang="en-US" sz="1800" dirty="0">
                <a:latin typeface="+mj-lt"/>
              </a:rPr>
              <a:t>σ</a:t>
            </a:r>
            <a:r>
              <a:rPr lang="en-US" altLang="zh-CN" sz="1800" dirty="0">
                <a:latin typeface="+mj-lt"/>
              </a:rPr>
              <a:t>).</a:t>
            </a:r>
            <a:endParaRPr lang="zh-CN" altLang="en-US" sz="1800" dirty="0">
              <a:latin typeface="+mj-lt"/>
            </a:endParaRPr>
          </a:p>
        </p:txBody>
      </p:sp>
      <p:sp>
        <p:nvSpPr>
          <p:cNvPr id="7" name="Google Shape;175;p25">
            <a:extLst>
              <a:ext uri="{FF2B5EF4-FFF2-40B4-BE49-F238E27FC236}">
                <a16:creationId xmlns:a16="http://schemas.microsoft.com/office/drawing/2014/main" id="{1E51900C-ECFA-44A3-EB7F-CCA706546F74}"/>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9" name="Date Placeholder 3">
            <a:extLst>
              <a:ext uri="{FF2B5EF4-FFF2-40B4-BE49-F238E27FC236}">
                <a16:creationId xmlns:a16="http://schemas.microsoft.com/office/drawing/2014/main" id="{491C4CD5-3E78-1B38-7249-C3CE89C90D74}"/>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3381308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0D83-AC88-4BA0-A81E-452DC9D474C5}"/>
              </a:ext>
            </a:extLst>
          </p:cNvPr>
          <p:cNvSpPr>
            <a:spLocks noGrp="1"/>
          </p:cNvSpPr>
          <p:nvPr>
            <p:ph type="title"/>
          </p:nvPr>
        </p:nvSpPr>
        <p:spPr/>
        <p:txBody>
          <a:bodyPr/>
          <a:lstStyle/>
          <a:p>
            <a:r>
              <a:rPr lang="en-US" sz="3200" dirty="0"/>
              <a:t>Underground Trail</a:t>
            </a:r>
          </a:p>
        </p:txBody>
      </p:sp>
      <p:sp>
        <p:nvSpPr>
          <p:cNvPr id="6" name="Slide Number Placeholder 5">
            <a:extLst>
              <a:ext uri="{FF2B5EF4-FFF2-40B4-BE49-F238E27FC236}">
                <a16:creationId xmlns:a16="http://schemas.microsoft.com/office/drawing/2014/main" id="{78BB7B09-23B7-4789-B8C5-A1EC70B8A2D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pic>
        <p:nvPicPr>
          <p:cNvPr id="3" name="图片 2" descr="建筑的室内&#10;&#10;低可信度描述已自动生成">
            <a:extLst>
              <a:ext uri="{FF2B5EF4-FFF2-40B4-BE49-F238E27FC236}">
                <a16:creationId xmlns:a16="http://schemas.microsoft.com/office/drawing/2014/main" id="{4D2F20C9-C0F7-511D-0FBD-CA9E78CD8A6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97084" y="2127756"/>
            <a:ext cx="2872060" cy="2154045"/>
          </a:xfrm>
          <a:prstGeom prst="rect">
            <a:avLst/>
          </a:prstGeom>
        </p:spPr>
      </p:pic>
      <p:pic>
        <p:nvPicPr>
          <p:cNvPr id="7" name="图片 6" descr="石头砖墙&#10;&#10;中度可信度描述已自动生成">
            <a:extLst>
              <a:ext uri="{FF2B5EF4-FFF2-40B4-BE49-F238E27FC236}">
                <a16:creationId xmlns:a16="http://schemas.microsoft.com/office/drawing/2014/main" id="{D4AE27D6-6767-4483-13F4-03F213934BD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05558" y="2139249"/>
            <a:ext cx="2872060" cy="2154045"/>
          </a:xfrm>
          <a:prstGeom prst="rect">
            <a:avLst/>
          </a:prstGeom>
        </p:spPr>
      </p:pic>
      <p:sp>
        <p:nvSpPr>
          <p:cNvPr id="8" name="Rectangle 2">
            <a:extLst>
              <a:ext uri="{FF2B5EF4-FFF2-40B4-BE49-F238E27FC236}">
                <a16:creationId xmlns:a16="http://schemas.microsoft.com/office/drawing/2014/main" id="{6C609F09-F718-6FFE-AAF1-C1F479DE0664}"/>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1025" name="图片 6">
            <a:extLst>
              <a:ext uri="{FF2B5EF4-FFF2-40B4-BE49-F238E27FC236}">
                <a16:creationId xmlns:a16="http://schemas.microsoft.com/office/drawing/2014/main" id="{BFB9C193-718A-2317-5225-82CED5EED93F}"/>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3813" y="4366330"/>
            <a:ext cx="2738601" cy="198842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2B3A483F-31BD-241E-CF4C-71FB8260506F}"/>
              </a:ext>
            </a:extLst>
          </p:cNvPr>
          <p:cNvSpPr>
            <a:spLocks noChangeArrowheads="1"/>
          </p:cNvSpPr>
          <p:nvPr/>
        </p:nvSpPr>
        <p:spPr bwMode="auto">
          <a:xfrm>
            <a:off x="0" y="2095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Arial" panose="020B0604020202020204" pitchFamily="34" charset="0"/>
                <a:cs typeface="楷体" panose="02010609060101010101" pitchFamily="49" charset="-122"/>
              </a:rPr>
              <a:t>   </a:t>
            </a:r>
            <a:endParaRPr kumimoji="0" lang="en-US" altLang="zh-CN" sz="1800" b="0" i="0" u="none" strike="noStrike" cap="none" normalizeH="0" baseline="0">
              <a:ln>
                <a:noFill/>
              </a:ln>
              <a:solidFill>
                <a:schemeClr val="tx1"/>
              </a:solidFill>
              <a:effectLst/>
              <a:latin typeface="Arial" panose="020B0604020202020204" pitchFamily="34" charset="0"/>
            </a:endParaRPr>
          </a:p>
        </p:txBody>
      </p:sp>
      <p:pic>
        <p:nvPicPr>
          <p:cNvPr id="10" name="图片 9">
            <a:extLst>
              <a:ext uri="{FF2B5EF4-FFF2-40B4-BE49-F238E27FC236}">
                <a16:creationId xmlns:a16="http://schemas.microsoft.com/office/drawing/2014/main" id="{19DD87BB-631F-03B4-5BA5-599B5B510CF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bwMode="auto">
          <a:xfrm>
            <a:off x="4018221" y="4142981"/>
            <a:ext cx="2513274" cy="2332432"/>
          </a:xfrm>
          <a:prstGeom prst="rect">
            <a:avLst/>
          </a:prstGeom>
          <a:noFill/>
          <a:ln>
            <a:noFill/>
          </a:ln>
          <a:extLst>
            <a:ext uri="{53640926-AAD7-44D8-BBD7-CCE9431645EC}">
              <a14:shadowObscured xmlns:a14="http://schemas.microsoft.com/office/drawing/2010/main"/>
            </a:ext>
          </a:extLst>
        </p:spPr>
      </p:pic>
      <p:sp>
        <p:nvSpPr>
          <p:cNvPr id="12" name="文本框 11">
            <a:extLst>
              <a:ext uri="{FF2B5EF4-FFF2-40B4-BE49-F238E27FC236}">
                <a16:creationId xmlns:a16="http://schemas.microsoft.com/office/drawing/2014/main" id="{77084096-F5C5-C2D0-D468-5F8F6201CEBF}"/>
              </a:ext>
            </a:extLst>
          </p:cNvPr>
          <p:cNvSpPr txBox="1"/>
          <p:nvPr/>
        </p:nvSpPr>
        <p:spPr>
          <a:xfrm>
            <a:off x="566530" y="1406151"/>
            <a:ext cx="8044070"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sz="1800" dirty="0">
                <a:latin typeface="+mj-lt"/>
              </a:rPr>
              <a:t>We conducted field tests in an underground environment using two different devices, one with a PRF of 62.4MHz and the other with a PRF of 918KHz.</a:t>
            </a:r>
            <a:endParaRPr lang="zh-CN" altLang="en-US" sz="1800" dirty="0">
              <a:latin typeface="+mj-lt"/>
            </a:endParaRPr>
          </a:p>
        </p:txBody>
      </p:sp>
      <p:sp>
        <p:nvSpPr>
          <p:cNvPr id="13" name="Google Shape;175;p25">
            <a:extLst>
              <a:ext uri="{FF2B5EF4-FFF2-40B4-BE49-F238E27FC236}">
                <a16:creationId xmlns:a16="http://schemas.microsoft.com/office/drawing/2014/main" id="{E3D96AB2-5633-AE31-A9B4-A57BB4382751}"/>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14" name="Date Placeholder 3">
            <a:extLst>
              <a:ext uri="{FF2B5EF4-FFF2-40B4-BE49-F238E27FC236}">
                <a16:creationId xmlns:a16="http://schemas.microsoft.com/office/drawing/2014/main" id="{A210F079-F461-B4DA-DC61-F99BB8EC30E1}"/>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4080990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DBF1C-6534-1CDC-42FB-D888F39048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C29D29-6A50-CF6E-6594-B2869A93E950}"/>
              </a:ext>
            </a:extLst>
          </p:cNvPr>
          <p:cNvSpPr>
            <a:spLocks noGrp="1"/>
          </p:cNvSpPr>
          <p:nvPr>
            <p:ph type="title"/>
          </p:nvPr>
        </p:nvSpPr>
        <p:spPr/>
        <p:txBody>
          <a:bodyPr/>
          <a:lstStyle/>
          <a:p>
            <a:r>
              <a:rPr lang="en-US" sz="3200" dirty="0"/>
              <a:t>Underground Trail</a:t>
            </a:r>
          </a:p>
        </p:txBody>
      </p:sp>
      <p:sp>
        <p:nvSpPr>
          <p:cNvPr id="6" name="Slide Number Placeholder 5">
            <a:extLst>
              <a:ext uri="{FF2B5EF4-FFF2-40B4-BE49-F238E27FC236}">
                <a16:creationId xmlns:a16="http://schemas.microsoft.com/office/drawing/2014/main" id="{C2D16734-ABA5-CC61-30CB-750353875CA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pic>
        <p:nvPicPr>
          <p:cNvPr id="7" name="图片 6">
            <a:extLst>
              <a:ext uri="{FF2B5EF4-FFF2-40B4-BE49-F238E27FC236}">
                <a16:creationId xmlns:a16="http://schemas.microsoft.com/office/drawing/2014/main" id="{F8570E24-6AA1-0550-80EC-E474BB7E28D9}"/>
              </a:ext>
            </a:extLst>
          </p:cNvPr>
          <p:cNvPicPr>
            <a:picLocks noChangeAspect="1"/>
          </p:cNvPicPr>
          <p:nvPr/>
        </p:nvPicPr>
        <p:blipFill>
          <a:blip r:embed="rId2"/>
          <a:srcRect l="7061" t="2920" r="6168" b="2350"/>
          <a:stretch/>
        </p:blipFill>
        <p:spPr>
          <a:xfrm>
            <a:off x="3657601" y="4381672"/>
            <a:ext cx="3995529" cy="2080275"/>
          </a:xfrm>
          <a:prstGeom prst="rect">
            <a:avLst/>
          </a:prstGeom>
        </p:spPr>
      </p:pic>
      <p:pic>
        <p:nvPicPr>
          <p:cNvPr id="8" name="图片 7">
            <a:extLst>
              <a:ext uri="{FF2B5EF4-FFF2-40B4-BE49-F238E27FC236}">
                <a16:creationId xmlns:a16="http://schemas.microsoft.com/office/drawing/2014/main" id="{55BEE35A-0741-AE39-DA7C-CDDB74DFF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57601" y="2401417"/>
            <a:ext cx="4093744" cy="2007580"/>
          </a:xfrm>
          <a:prstGeom prst="rect">
            <a:avLst/>
          </a:prstGeom>
        </p:spPr>
      </p:pic>
      <p:pic>
        <p:nvPicPr>
          <p:cNvPr id="12" name="图片 11">
            <a:extLst>
              <a:ext uri="{FF2B5EF4-FFF2-40B4-BE49-F238E27FC236}">
                <a16:creationId xmlns:a16="http://schemas.microsoft.com/office/drawing/2014/main" id="{84B1B248-0F3B-F58B-E3CC-07726B109E0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979940" y="4503516"/>
            <a:ext cx="2589886" cy="1958431"/>
          </a:xfrm>
          <a:prstGeom prst="rect">
            <a:avLst/>
          </a:prstGeom>
        </p:spPr>
      </p:pic>
      <p:pic>
        <p:nvPicPr>
          <p:cNvPr id="13" name="图片 12">
            <a:extLst>
              <a:ext uri="{FF2B5EF4-FFF2-40B4-BE49-F238E27FC236}">
                <a16:creationId xmlns:a16="http://schemas.microsoft.com/office/drawing/2014/main" id="{44FF9642-FC9B-E38B-B526-16EAE1CE477E}"/>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10845" y="2545085"/>
            <a:ext cx="2528075" cy="1958431"/>
          </a:xfrm>
          <a:prstGeom prst="rect">
            <a:avLst/>
          </a:prstGeom>
        </p:spPr>
      </p:pic>
      <p:sp>
        <p:nvSpPr>
          <p:cNvPr id="16" name="Google Shape;175;p25">
            <a:extLst>
              <a:ext uri="{FF2B5EF4-FFF2-40B4-BE49-F238E27FC236}">
                <a16:creationId xmlns:a16="http://schemas.microsoft.com/office/drawing/2014/main" id="{279C8565-4A2C-05A8-55ED-0BD3337BE7BB}"/>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17" name="Date Placeholder 3">
            <a:extLst>
              <a:ext uri="{FF2B5EF4-FFF2-40B4-BE49-F238E27FC236}">
                <a16:creationId xmlns:a16="http://schemas.microsoft.com/office/drawing/2014/main" id="{0DF32733-D598-3F9A-D897-A1A0F09771EB}"/>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
        <p:nvSpPr>
          <p:cNvPr id="19" name="文本框 18">
            <a:extLst>
              <a:ext uri="{FF2B5EF4-FFF2-40B4-BE49-F238E27FC236}">
                <a16:creationId xmlns:a16="http://schemas.microsoft.com/office/drawing/2014/main" id="{88028B1C-3D3A-D42D-8CDA-9BCF22C711A9}"/>
              </a:ext>
            </a:extLst>
          </p:cNvPr>
          <p:cNvSpPr txBox="1"/>
          <p:nvPr/>
        </p:nvSpPr>
        <p:spPr>
          <a:xfrm>
            <a:off x="815008" y="1375220"/>
            <a:ext cx="7871791" cy="1077218"/>
          </a:xfrm>
          <a:prstGeom prst="rect">
            <a:avLst/>
          </a:prstGeom>
          <a:noFill/>
        </p:spPr>
        <p:txBody>
          <a:bodyPr wrap="square">
            <a:spAutoFit/>
          </a:bodyPr>
          <a:lstStyle/>
          <a:p>
            <a:pPr marL="285750" indent="-285750">
              <a:buFont typeface="Arial" panose="020B0604020202020204" pitchFamily="34" charset="0"/>
              <a:buChar char="•"/>
            </a:pPr>
            <a:r>
              <a:rPr lang="zh-CN" altLang="en-US" sz="1600" dirty="0"/>
              <a:t>The transmission power of two sets of devices has been adjusted to similar values, one is 1.51dBm（</a:t>
            </a:r>
            <a:r>
              <a:rPr lang="en-US" altLang="zh-CN" sz="1600" dirty="0"/>
              <a:t>PRF=62.4MHz</a:t>
            </a:r>
            <a:r>
              <a:rPr lang="zh-CN" altLang="en-US" sz="1600" dirty="0"/>
              <a:t>） and the other is 1.48dBm（</a:t>
            </a:r>
            <a:r>
              <a:rPr lang="en-US" altLang="zh-CN" sz="1600" dirty="0"/>
              <a:t>PRF = 918KHz</a:t>
            </a:r>
            <a:r>
              <a:rPr lang="zh-CN" altLang="en-US" sz="1600" dirty="0"/>
              <a:t>）</a:t>
            </a:r>
            <a:endParaRPr lang="en-US" altLang="zh-CN" sz="1600" dirty="0"/>
          </a:p>
          <a:p>
            <a:pPr marL="285750" indent="-285750">
              <a:buFont typeface="Arial" panose="020B0604020202020204" pitchFamily="34" charset="0"/>
              <a:buChar char="•"/>
            </a:pPr>
            <a:r>
              <a:rPr lang="en-US" altLang="zh-CN" sz="1600" dirty="0">
                <a:latin typeface="+mj-lt"/>
              </a:rPr>
              <a:t>When PRF = 62.4MHz, the maximum coverage distance is about 470meters</a:t>
            </a:r>
          </a:p>
          <a:p>
            <a:pPr marL="285750" indent="-285750">
              <a:buFont typeface="Arial" panose="020B0604020202020204" pitchFamily="34" charset="0"/>
              <a:buChar char="•"/>
            </a:pPr>
            <a:r>
              <a:rPr lang="en-US" altLang="zh-CN" sz="1600" dirty="0">
                <a:latin typeface="+mj-lt"/>
              </a:rPr>
              <a:t>When PRF = 918KHz, the maximum coverage distance is about 768meters.</a:t>
            </a:r>
            <a:endParaRPr lang="zh-CN" altLang="en-US" sz="1600" dirty="0">
              <a:latin typeface="+mj-lt"/>
            </a:endParaRPr>
          </a:p>
        </p:txBody>
      </p:sp>
    </p:spTree>
    <p:extLst>
      <p:ext uri="{BB962C8B-B14F-4D97-AF65-F5344CB8AC3E}">
        <p14:creationId xmlns:p14="http://schemas.microsoft.com/office/powerpoint/2010/main" val="1403939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9094CA-B0A9-09E9-9545-3A0566DA67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45DE53-C863-7C85-5737-8D104E7D483B}"/>
              </a:ext>
            </a:extLst>
          </p:cNvPr>
          <p:cNvSpPr>
            <a:spLocks noGrp="1"/>
          </p:cNvSpPr>
          <p:nvPr>
            <p:ph type="title"/>
          </p:nvPr>
        </p:nvSpPr>
        <p:spPr/>
        <p:txBody>
          <a:bodyPr/>
          <a:lstStyle/>
          <a:p>
            <a:r>
              <a:rPr lang="en-US" altLang="zh-CN" sz="3200" dirty="0"/>
              <a:t>Conclusion</a:t>
            </a:r>
            <a:endParaRPr lang="en-US" sz="3200" dirty="0"/>
          </a:p>
        </p:txBody>
      </p:sp>
      <p:sp>
        <p:nvSpPr>
          <p:cNvPr id="6" name="Slide Number Placeholder 5">
            <a:extLst>
              <a:ext uri="{FF2B5EF4-FFF2-40B4-BE49-F238E27FC236}">
                <a16:creationId xmlns:a16="http://schemas.microsoft.com/office/drawing/2014/main" id="{21266B3B-095C-12E5-1E9F-409DE668A6A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3" name="Google Shape;175;p25">
            <a:extLst>
              <a:ext uri="{FF2B5EF4-FFF2-40B4-BE49-F238E27FC236}">
                <a16:creationId xmlns:a16="http://schemas.microsoft.com/office/drawing/2014/main" id="{A4631738-CB37-8A98-BB20-EC03958E62EE}"/>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7" name="Date Placeholder 3">
            <a:extLst>
              <a:ext uri="{FF2B5EF4-FFF2-40B4-BE49-F238E27FC236}">
                <a16:creationId xmlns:a16="http://schemas.microsoft.com/office/drawing/2014/main" id="{343D58EA-940B-3E98-601F-06EA13D40BFB}"/>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
        <p:nvSpPr>
          <p:cNvPr id="9" name="文本框 8">
            <a:extLst>
              <a:ext uri="{FF2B5EF4-FFF2-40B4-BE49-F238E27FC236}">
                <a16:creationId xmlns:a16="http://schemas.microsoft.com/office/drawing/2014/main" id="{38ADA2D3-F455-1AD3-A409-CD4387FD284E}"/>
              </a:ext>
            </a:extLst>
          </p:cNvPr>
          <p:cNvSpPr txBox="1"/>
          <p:nvPr/>
        </p:nvSpPr>
        <p:spPr>
          <a:xfrm>
            <a:off x="1192695" y="1658251"/>
            <a:ext cx="7086601" cy="3200876"/>
          </a:xfrm>
          <a:prstGeom prst="rect">
            <a:avLst/>
          </a:prstGeom>
          <a:noFill/>
        </p:spPr>
        <p:txBody>
          <a:bodyPr wrap="square">
            <a:spAutoFit/>
          </a:bodyPr>
          <a:lstStyle/>
          <a:p>
            <a:pPr marL="342900" indent="-342900">
              <a:spcBef>
                <a:spcPts val="600"/>
              </a:spcBef>
              <a:buFont typeface="Arial" panose="020B0604020202020204" pitchFamily="34" charset="0"/>
              <a:buChar char="•"/>
            </a:pPr>
            <a:r>
              <a:rPr lang="en-US" altLang="zh-CN" sz="2400" dirty="0">
                <a:latin typeface="+mn-lt"/>
              </a:rPr>
              <a:t>In this contribution, we propose a lower pulse repetition frequency (PRF) to enhance accurate ranging capability in dense multipath environment.</a:t>
            </a:r>
          </a:p>
          <a:p>
            <a:pPr marL="342900" indent="-342900">
              <a:spcBef>
                <a:spcPts val="600"/>
              </a:spcBef>
              <a:buFont typeface="Arial" panose="020B0604020202020204" pitchFamily="34" charset="0"/>
              <a:buChar char="•"/>
            </a:pPr>
            <a:r>
              <a:rPr lang="en-US" altLang="zh-CN" sz="2400" dirty="0">
                <a:latin typeface="+mn-lt"/>
              </a:rPr>
              <a:t>The simulation results show the lower PRF is better with more coverage and higher measurement accuracy </a:t>
            </a:r>
          </a:p>
          <a:p>
            <a:pPr marL="342900" indent="-342900">
              <a:spcBef>
                <a:spcPts val="600"/>
              </a:spcBef>
              <a:buFont typeface="Arial" panose="020B0604020202020204" pitchFamily="34" charset="0"/>
              <a:buChar char="•"/>
            </a:pPr>
            <a:r>
              <a:rPr lang="en-US" altLang="zh-CN" sz="2400" dirty="0">
                <a:latin typeface="+mn-lt"/>
              </a:rPr>
              <a:t>Field testing further confirmed the above viewpoint, especially when the mean E.I.R.P. is equal. </a:t>
            </a:r>
            <a:endParaRPr lang="en-US" altLang="zh-CN" sz="2800" dirty="0">
              <a:latin typeface="+mn-lt"/>
            </a:endParaRPr>
          </a:p>
        </p:txBody>
      </p:sp>
    </p:spTree>
    <p:extLst>
      <p:ext uri="{BB962C8B-B14F-4D97-AF65-F5344CB8AC3E}">
        <p14:creationId xmlns:p14="http://schemas.microsoft.com/office/powerpoint/2010/main" val="463464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65269-6B65-7B00-A3AB-A27B6D51BF53}"/>
            </a:ext>
          </a:extLst>
        </p:cNvPr>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3880E9D-EF2E-4B2A-D3AC-7F0BFA495EA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8" name="Title 1">
            <a:extLst>
              <a:ext uri="{FF2B5EF4-FFF2-40B4-BE49-F238E27FC236}">
                <a16:creationId xmlns:a16="http://schemas.microsoft.com/office/drawing/2014/main" id="{C2408EF7-0D90-E4B3-C201-0398C8B96777}"/>
              </a:ext>
            </a:extLst>
          </p:cNvPr>
          <p:cNvSpPr txBox="1">
            <a:spLocks noChangeArrowheads="1"/>
          </p:cNvSpPr>
          <p:nvPr/>
        </p:nvSpPr>
        <p:spPr>
          <a:xfrm>
            <a:off x="685800" y="2130425"/>
            <a:ext cx="7772400" cy="147002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r>
              <a:rPr lang="en-US" altLang="en-US"/>
              <a:t>Thank you!</a:t>
            </a:r>
            <a:endParaRPr lang="en-US" altLang="en-US" dirty="0"/>
          </a:p>
        </p:txBody>
      </p:sp>
      <p:sp>
        <p:nvSpPr>
          <p:cNvPr id="2" name="Google Shape;175;p25">
            <a:extLst>
              <a:ext uri="{FF2B5EF4-FFF2-40B4-BE49-F238E27FC236}">
                <a16:creationId xmlns:a16="http://schemas.microsoft.com/office/drawing/2014/main" id="{D21E0358-0D91-8CE4-E2FA-3661D4E1DE2D}"/>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3" name="Date Placeholder 3">
            <a:extLst>
              <a:ext uri="{FF2B5EF4-FFF2-40B4-BE49-F238E27FC236}">
                <a16:creationId xmlns:a16="http://schemas.microsoft.com/office/drawing/2014/main" id="{8C38B579-6F9B-7F2A-F3B9-AFBD70AE4F31}"/>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1642285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6476DE06-2A71-5882-6D59-A0BF49A4EC63}"/>
              </a:ext>
            </a:extLst>
          </p:cNvPr>
          <p:cNvSpPr>
            <a:spLocks noGrp="1" noChangeArrowheads="1"/>
          </p:cNvSpPr>
          <p:nvPr>
            <p:ph type="ctrTitle"/>
          </p:nvPr>
        </p:nvSpPr>
        <p:spPr/>
        <p:txBody>
          <a:bodyPr/>
          <a:lstStyle/>
          <a:p>
            <a:r>
              <a:rPr lang="en-US" altLang="en-US" dirty="0"/>
              <a:t>A Lower </a:t>
            </a:r>
            <a:r>
              <a:rPr lang="en-US" altLang="zh-CN" sz="3600" dirty="0">
                <a:solidFill>
                  <a:schemeClr val="dk2"/>
                </a:solidFill>
                <a:latin typeface="Times New Roman"/>
                <a:ea typeface="Times New Roman"/>
                <a:cs typeface="Times New Roman"/>
                <a:sym typeface="Times New Roman"/>
              </a:rPr>
              <a:t>pulse repetition frequency</a:t>
            </a:r>
            <a:r>
              <a:rPr lang="en-US" altLang="en-US" dirty="0"/>
              <a:t> Proposal for </a:t>
            </a:r>
            <a:r>
              <a:rPr lang="en-US" altLang="zh-CN" dirty="0"/>
              <a:t>NS-</a:t>
            </a:r>
            <a:r>
              <a:rPr lang="en-US" altLang="en-US" dirty="0"/>
              <a:t>UWB</a:t>
            </a:r>
          </a:p>
        </p:txBody>
      </p:sp>
      <p:sp>
        <p:nvSpPr>
          <p:cNvPr id="2" name="Google Shape;175;p25">
            <a:extLst>
              <a:ext uri="{FF2B5EF4-FFF2-40B4-BE49-F238E27FC236}">
                <a16:creationId xmlns:a16="http://schemas.microsoft.com/office/drawing/2014/main" id="{C7834E89-80C6-274E-B128-264BD6DFBEA2}"/>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3" name="Date Placeholder 3">
            <a:extLst>
              <a:ext uri="{FF2B5EF4-FFF2-40B4-BE49-F238E27FC236}">
                <a16:creationId xmlns:a16="http://schemas.microsoft.com/office/drawing/2014/main" id="{51B102A1-4B0D-3A64-FA67-46F9378208B8}"/>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
        <p:nvSpPr>
          <p:cNvPr id="4" name="Google Shape;176;p25">
            <a:extLst>
              <a:ext uri="{FF2B5EF4-FFF2-40B4-BE49-F238E27FC236}">
                <a16:creationId xmlns:a16="http://schemas.microsoft.com/office/drawing/2014/main" id="{D7DF52EC-55A9-409C-43E6-3CF71104BF71}"/>
              </a:ext>
            </a:extLst>
          </p:cNvPr>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2</a:t>
            </a:fld>
            <a:endParaRPr sz="1200" b="0" i="0" u="none" strike="noStrike" cap="none" dirty="0">
              <a:solidFill>
                <a:schemeClr val="dk1"/>
              </a:solidFill>
              <a:latin typeface="Times New Roman"/>
              <a:ea typeface="Times New Roman"/>
              <a:cs typeface="Times New Roman"/>
              <a:sym typeface="Times New Roman"/>
            </a:endParaRPr>
          </a:p>
        </p:txBody>
      </p:sp>
      <p:sp>
        <p:nvSpPr>
          <p:cNvPr id="6" name="文本框 5">
            <a:extLst>
              <a:ext uri="{FF2B5EF4-FFF2-40B4-BE49-F238E27FC236}">
                <a16:creationId xmlns:a16="http://schemas.microsoft.com/office/drawing/2014/main" id="{76EBDFE0-3861-FF05-DC17-70D9368FE41D}"/>
              </a:ext>
            </a:extLst>
          </p:cNvPr>
          <p:cNvSpPr txBox="1"/>
          <p:nvPr/>
        </p:nvSpPr>
        <p:spPr>
          <a:xfrm>
            <a:off x="1817409" y="3777679"/>
            <a:ext cx="5585381" cy="400110"/>
          </a:xfrm>
          <a:prstGeom prst="rect">
            <a:avLst/>
          </a:prstGeom>
          <a:noFill/>
        </p:spPr>
        <p:txBody>
          <a:bodyPr wrap="square">
            <a:spAutoFit/>
          </a:bodyPr>
          <a:lstStyle/>
          <a:p>
            <a:pPr algn="ctr"/>
            <a:r>
              <a:rPr kumimoji="0" lang="en-US" altLang="zh-CN"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20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2000" dirty="0">
                <a:latin typeface="Times New Roman"/>
                <a:ea typeface="Times New Roman"/>
                <a:cs typeface="Times New Roman"/>
                <a:sym typeface="Times New Roman"/>
              </a:rPr>
              <a:t>B</a:t>
            </a:r>
            <a:r>
              <a:rPr kumimoji="0" lang="en-US" altLang="zh-CN" sz="20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20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20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lang="zh-CN" altLang="en-US" sz="2000" dirty="0"/>
          </a:p>
        </p:txBody>
      </p:sp>
      <p:sp>
        <p:nvSpPr>
          <p:cNvPr id="8" name="文本框 7">
            <a:extLst>
              <a:ext uri="{FF2B5EF4-FFF2-40B4-BE49-F238E27FC236}">
                <a16:creationId xmlns:a16="http://schemas.microsoft.com/office/drawing/2014/main" id="{354C8E88-9397-ED1D-0084-B927AF022FEC}"/>
              </a:ext>
            </a:extLst>
          </p:cNvPr>
          <p:cNvSpPr txBox="1"/>
          <p:nvPr/>
        </p:nvSpPr>
        <p:spPr>
          <a:xfrm>
            <a:off x="1887454" y="4395320"/>
            <a:ext cx="5672843" cy="707886"/>
          </a:xfrm>
          <a:prstGeom prst="rect">
            <a:avLst/>
          </a:prstGeom>
          <a:noFill/>
        </p:spPr>
        <p:txBody>
          <a:bodyPr wrap="square">
            <a:spAutoFit/>
          </a:bodyPr>
          <a:lstStyle/>
          <a:p>
            <a:pPr algn="ctr"/>
            <a:r>
              <a:rPr kumimoji="0" lang="en-US" altLang="zh-CN" sz="20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State Key Laboratory of Satellite Navigation System and </a:t>
            </a:r>
            <a:r>
              <a:rPr lang="en-US" altLang="zh-CN" sz="2000" dirty="0">
                <a:latin typeface="Times New Roman"/>
                <a:ea typeface="Times New Roman"/>
                <a:cs typeface="Times New Roman"/>
                <a:sym typeface="Times New Roman"/>
              </a:rPr>
              <a:t>E</a:t>
            </a:r>
            <a:r>
              <a:rPr kumimoji="0" lang="en-US" altLang="zh-CN" sz="2000" b="0" i="0" u="none" strike="noStrike" kern="0" cap="none" spc="0" normalizeH="0" noProof="0" dirty="0" err="1">
                <a:ln>
                  <a:noFill/>
                </a:ln>
                <a:solidFill>
                  <a:srgbClr val="000000"/>
                </a:solidFill>
                <a:effectLst/>
                <a:uLnTx/>
                <a:uFillTx/>
                <a:latin typeface="Times New Roman"/>
                <a:ea typeface="Times New Roman"/>
                <a:cs typeface="Times New Roman"/>
                <a:sym typeface="Times New Roman"/>
              </a:rPr>
              <a:t>quipment</a:t>
            </a:r>
            <a:r>
              <a:rPr kumimoji="0" lang="en-US" altLang="zh-CN" sz="20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 Technology </a:t>
            </a:r>
            <a:r>
              <a:rPr lang="en-US" altLang="zh-CN" sz="2000" dirty="0">
                <a:latin typeface="Times New Roman"/>
                <a:ea typeface="Times New Roman"/>
                <a:cs typeface="Times New Roman"/>
                <a:sym typeface="Times New Roman"/>
              </a:rPr>
              <a:t>(SKL-</a:t>
            </a:r>
            <a:r>
              <a:rPr lang="en-US" altLang="zh-CN" sz="2000" dirty="0" err="1">
                <a:latin typeface="Times New Roman"/>
                <a:ea typeface="Times New Roman"/>
                <a:cs typeface="Times New Roman"/>
                <a:sym typeface="Times New Roman"/>
              </a:rPr>
              <a:t>SatNav</a:t>
            </a:r>
            <a:r>
              <a:rPr lang="en-US" altLang="zh-CN" sz="2000" dirty="0">
                <a:latin typeface="Times New Roman"/>
                <a:ea typeface="Times New Roman"/>
                <a:cs typeface="Times New Roman"/>
                <a:sym typeface="Times New Roman"/>
              </a:rPr>
              <a:t>)</a:t>
            </a:r>
            <a:endParaRPr lang="zh-CN" alt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C6B0-FD4E-40AB-9839-B303A9FDAA00}"/>
              </a:ext>
            </a:extLst>
          </p:cNvPr>
          <p:cNvSpPr>
            <a:spLocks noGrp="1"/>
          </p:cNvSpPr>
          <p:nvPr>
            <p:ph type="title"/>
          </p:nvPr>
        </p:nvSpPr>
        <p:spPr/>
        <p:txBody>
          <a:bodyPr/>
          <a:lstStyle/>
          <a:p>
            <a:r>
              <a:rPr lang="en-US" altLang="zh-CN" sz="3200" dirty="0"/>
              <a:t>Background</a:t>
            </a:r>
            <a:endParaRPr lang="en-US" sz="3200" dirty="0"/>
          </a:p>
        </p:txBody>
      </p:sp>
      <p:sp>
        <p:nvSpPr>
          <p:cNvPr id="3" name="Text Placeholder 2">
            <a:extLst>
              <a:ext uri="{FF2B5EF4-FFF2-40B4-BE49-F238E27FC236}">
                <a16:creationId xmlns:a16="http://schemas.microsoft.com/office/drawing/2014/main" id="{DDEED58D-DB47-48C9-83BB-6A225D4F515F}"/>
              </a:ext>
            </a:extLst>
          </p:cNvPr>
          <p:cNvSpPr>
            <a:spLocks noGrp="1"/>
          </p:cNvSpPr>
          <p:nvPr>
            <p:ph type="body" idx="1"/>
          </p:nvPr>
        </p:nvSpPr>
        <p:spPr/>
        <p:txBody>
          <a:bodyPr/>
          <a:lstStyle/>
          <a:p>
            <a:r>
              <a:rPr lang="en-US" altLang="zh-CN" sz="2200" dirty="0">
                <a:latin typeface="+mn-lt"/>
              </a:rPr>
              <a:t>IEEE Std 802.15.4 is overly complex and has become extremely difficult to understand, amend or enhance.</a:t>
            </a:r>
          </a:p>
          <a:p>
            <a:r>
              <a:rPr lang="en-US" sz="2200" dirty="0">
                <a:latin typeface="+mn-lt"/>
              </a:rPr>
              <a:t>T</a:t>
            </a:r>
            <a:r>
              <a:rPr lang="en-US" altLang="zh-CN" sz="2200" dirty="0">
                <a:latin typeface="+mn-lt"/>
              </a:rPr>
              <a:t>he PAR&amp;CSD for New Standard UWB have been approved by IEEE 802 EC </a:t>
            </a:r>
            <a:r>
              <a:rPr lang="zh-CN" altLang="en-US" sz="2200" dirty="0">
                <a:latin typeface="+mn-lt"/>
              </a:rPr>
              <a:t>（</a:t>
            </a:r>
            <a:r>
              <a:rPr lang="en-US" altLang="zh-CN" sz="2200" dirty="0">
                <a:latin typeface="+mn-lt"/>
              </a:rPr>
              <a:t>DCN:15-21-0278 &amp; 15-21-0274</a:t>
            </a:r>
            <a:r>
              <a:rPr lang="zh-CN" altLang="en-US" sz="2200" dirty="0">
                <a:latin typeface="+mn-lt"/>
              </a:rPr>
              <a:t>）</a:t>
            </a:r>
            <a:endParaRPr lang="en-US" altLang="zh-CN" sz="2200" dirty="0">
              <a:latin typeface="+mn-lt"/>
            </a:endParaRPr>
          </a:p>
          <a:p>
            <a:r>
              <a:rPr lang="en-US" altLang="zh-CN" sz="2200" dirty="0">
                <a:latin typeface="+mn-lt"/>
              </a:rPr>
              <a:t>The New Standard UWB specifies the PHY and MAC layer for impulse radio ultra wideband (UWB) wireless ad hoc connectivity with fixed, portable, and moving devices with limited energy consumption requirements, and supports real time precision ranging capability that is accurate to within a few centimeters.</a:t>
            </a:r>
          </a:p>
        </p:txBody>
      </p:sp>
      <p:sp>
        <p:nvSpPr>
          <p:cNvPr id="4" name="Date Placeholder 3">
            <a:extLst>
              <a:ext uri="{FF2B5EF4-FFF2-40B4-BE49-F238E27FC236}">
                <a16:creationId xmlns:a16="http://schemas.microsoft.com/office/drawing/2014/main" id="{3B5E2E47-A245-47AA-8BCA-E85E5242C118}"/>
              </a:ext>
            </a:extLst>
          </p:cNvPr>
          <p:cNvSpPr>
            <a:spLocks noGrp="1"/>
          </p:cNvSpPr>
          <p:nvPr>
            <p:ph type="dt" idx="10"/>
          </p:nvPr>
        </p:nvSpPr>
        <p:spPr/>
        <p:txBody>
          <a:bodyPr/>
          <a:lstStyle/>
          <a:p>
            <a:r>
              <a:rPr lang="en-US" altLang="zh-CN" dirty="0"/>
              <a:t>April</a:t>
            </a:r>
            <a:r>
              <a:rPr lang="en-US" dirty="0"/>
              <a:t> 2025</a:t>
            </a:r>
          </a:p>
        </p:txBody>
      </p:sp>
      <p:sp>
        <p:nvSpPr>
          <p:cNvPr id="6" name="Slide Number Placeholder 5">
            <a:extLst>
              <a:ext uri="{FF2B5EF4-FFF2-40B4-BE49-F238E27FC236}">
                <a16:creationId xmlns:a16="http://schemas.microsoft.com/office/drawing/2014/main" id="{B622D82E-F5E1-4AA7-8189-2AA9D6200BF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Google Shape;175;p25">
            <a:extLst>
              <a:ext uri="{FF2B5EF4-FFF2-40B4-BE49-F238E27FC236}">
                <a16:creationId xmlns:a16="http://schemas.microsoft.com/office/drawing/2014/main" id="{159CF6B7-7D4D-8556-5BF5-2836E378569E}"/>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Tree>
    <p:extLst>
      <p:ext uri="{BB962C8B-B14F-4D97-AF65-F5344CB8AC3E}">
        <p14:creationId xmlns:p14="http://schemas.microsoft.com/office/powerpoint/2010/main" val="214106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88F61C84-73E7-35F9-1F5C-7A6AA649524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5" name="Title 1">
            <a:extLst>
              <a:ext uri="{FF2B5EF4-FFF2-40B4-BE49-F238E27FC236}">
                <a16:creationId xmlns:a16="http://schemas.microsoft.com/office/drawing/2014/main" id="{F851CA42-C5DA-4A56-6E9F-1F22C52EFD4A}"/>
              </a:ext>
            </a:extLst>
          </p:cNvPr>
          <p:cNvSpPr txBox="1">
            <a:spLocks/>
          </p:cNvSpPr>
          <p:nvPr/>
        </p:nvSpPr>
        <p:spPr>
          <a:xfrm>
            <a:off x="685800" y="685800"/>
            <a:ext cx="7772400" cy="1066800"/>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buSzPts val="1400"/>
            </a:pPr>
            <a:r>
              <a:rPr lang="en-US" altLang="zh-CN" sz="3200" dirty="0">
                <a:solidFill>
                  <a:schemeClr val="dk2"/>
                </a:solidFill>
                <a:latin typeface="Times New Roman"/>
                <a:cs typeface="Times New Roman"/>
                <a:sym typeface="Times New Roman"/>
              </a:rPr>
              <a:t>Motivations</a:t>
            </a:r>
            <a:endParaRPr lang="en-US" sz="3200" dirty="0">
              <a:solidFill>
                <a:schemeClr val="dk2"/>
              </a:solidFill>
              <a:latin typeface="Times New Roman"/>
              <a:cs typeface="Times New Roman"/>
              <a:sym typeface="Times New Roman"/>
            </a:endParaRPr>
          </a:p>
        </p:txBody>
      </p:sp>
      <p:sp>
        <p:nvSpPr>
          <p:cNvPr id="6" name="Text Placeholder 2">
            <a:extLst>
              <a:ext uri="{FF2B5EF4-FFF2-40B4-BE49-F238E27FC236}">
                <a16:creationId xmlns:a16="http://schemas.microsoft.com/office/drawing/2014/main" id="{40475F5E-4AB6-0DFF-EC47-0782799CE48D}"/>
              </a:ext>
            </a:extLst>
          </p:cNvPr>
          <p:cNvSpPr txBox="1">
            <a:spLocks/>
          </p:cNvSpPr>
          <p:nvPr/>
        </p:nvSpPr>
        <p:spPr>
          <a:xfrm>
            <a:off x="685800" y="1981200"/>
            <a:ext cx="7772400" cy="4114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342900" indent="-342900">
              <a:spcBef>
                <a:spcPts val="600"/>
              </a:spcBef>
              <a:buFont typeface="Arial" panose="020B0604020202020204" pitchFamily="34" charset="0"/>
              <a:buChar char="•"/>
            </a:pPr>
            <a:r>
              <a:rPr lang="en-US" altLang="zh-CN" sz="2000" dirty="0">
                <a:latin typeface="+mn-lt"/>
              </a:rPr>
              <a:t>For the NS-UWB,</a:t>
            </a:r>
            <a:r>
              <a:rPr lang="zh-CN" altLang="en-US" sz="2000" dirty="0">
                <a:latin typeface="+mn-lt"/>
              </a:rPr>
              <a:t> </a:t>
            </a:r>
            <a:r>
              <a:rPr lang="en-US" altLang="zh-CN" sz="2000" dirty="0">
                <a:latin typeface="+mn-lt"/>
              </a:rPr>
              <a:t>the</a:t>
            </a:r>
            <a:r>
              <a:rPr lang="zh-CN" altLang="en-US" sz="2000" dirty="0">
                <a:latin typeface="+mn-lt"/>
              </a:rPr>
              <a:t> </a:t>
            </a:r>
            <a:r>
              <a:rPr lang="en-US" altLang="zh-CN" sz="2000" dirty="0">
                <a:latin typeface="+mn-lt"/>
              </a:rPr>
              <a:t>primary</a:t>
            </a:r>
            <a:r>
              <a:rPr lang="zh-CN" altLang="en-US" sz="2000" dirty="0">
                <a:latin typeface="+mn-lt"/>
              </a:rPr>
              <a:t> </a:t>
            </a:r>
            <a:r>
              <a:rPr lang="en-US" altLang="zh-CN" sz="2000" dirty="0">
                <a:latin typeface="+mn-lt"/>
              </a:rPr>
              <a:t>focus</a:t>
            </a:r>
            <a:r>
              <a:rPr lang="zh-CN" altLang="en-US" sz="2000" dirty="0">
                <a:latin typeface="+mn-lt"/>
              </a:rPr>
              <a:t> </a:t>
            </a:r>
            <a:r>
              <a:rPr lang="en-US" altLang="zh-CN" sz="2000" dirty="0">
                <a:latin typeface="+mn-lt"/>
              </a:rPr>
              <a:t>on</a:t>
            </a:r>
            <a:r>
              <a:rPr lang="zh-CN" altLang="en-US" sz="2000" dirty="0">
                <a:latin typeface="+mn-lt"/>
              </a:rPr>
              <a:t> </a:t>
            </a:r>
            <a:r>
              <a:rPr lang="en-US" altLang="zh-CN" sz="2000" dirty="0">
                <a:latin typeface="+mn-lt"/>
              </a:rPr>
              <a:t>the</a:t>
            </a:r>
            <a:r>
              <a:rPr lang="zh-CN" altLang="en-US" sz="2000" dirty="0">
                <a:latin typeface="+mn-lt"/>
              </a:rPr>
              <a:t> </a:t>
            </a:r>
            <a:r>
              <a:rPr lang="en-US" altLang="zh-CN" sz="2000" dirty="0">
                <a:latin typeface="+mn-lt"/>
              </a:rPr>
              <a:t>physical</a:t>
            </a:r>
            <a:r>
              <a:rPr lang="zh-CN" altLang="en-US" sz="2000" dirty="0">
                <a:latin typeface="+mn-lt"/>
              </a:rPr>
              <a:t> </a:t>
            </a:r>
            <a:r>
              <a:rPr lang="en-US" altLang="zh-CN" sz="2000" dirty="0">
                <a:latin typeface="+mn-lt"/>
              </a:rPr>
              <a:t>layer</a:t>
            </a:r>
            <a:r>
              <a:rPr lang="zh-CN" altLang="en-US" sz="2000" dirty="0">
                <a:latin typeface="+mn-lt"/>
              </a:rPr>
              <a:t> </a:t>
            </a:r>
            <a:r>
              <a:rPr lang="en-US" altLang="zh-CN" sz="2000" dirty="0">
                <a:latin typeface="+mn-lt"/>
              </a:rPr>
              <a:t>should be the improvement of the ranging ability for higher precision ranging or longer-range coverage, particularly in dense multipath environment.</a:t>
            </a:r>
          </a:p>
          <a:p>
            <a:pPr marL="720000" lvl="2" indent="-342900">
              <a:spcBef>
                <a:spcPts val="600"/>
              </a:spcBef>
              <a:buFont typeface="Arial" panose="020B0604020202020204" pitchFamily="34" charset="0"/>
              <a:buChar char="•"/>
            </a:pPr>
            <a:r>
              <a:rPr lang="en-US" altLang="zh-CN" sz="1600" dirty="0">
                <a:latin typeface="+mn-lt"/>
              </a:rPr>
              <a:t>Trade off  between ranging and communication</a:t>
            </a:r>
          </a:p>
          <a:p>
            <a:pPr marL="720000" lvl="2" indent="-342900">
              <a:spcBef>
                <a:spcPts val="600"/>
              </a:spcBef>
              <a:buFont typeface="Arial" panose="020B0604020202020204" pitchFamily="34" charset="0"/>
              <a:buChar char="•"/>
            </a:pPr>
            <a:r>
              <a:rPr lang="en-US" altLang="zh-CN" sz="1600" dirty="0">
                <a:latin typeface="+mn-lt"/>
              </a:rPr>
              <a:t>Trade off between pilot and data </a:t>
            </a:r>
          </a:p>
          <a:p>
            <a:pPr marL="342900" indent="-342900">
              <a:spcBef>
                <a:spcPts val="600"/>
              </a:spcBef>
              <a:buFont typeface="Arial" panose="020B0604020202020204" pitchFamily="34" charset="0"/>
              <a:buChar char="•"/>
            </a:pPr>
            <a:r>
              <a:rPr lang="en-US" altLang="zh-CN" sz="2000" dirty="0">
                <a:latin typeface="+mn-lt"/>
              </a:rPr>
              <a:t>The New Standard UWB specifies the PHY and MAC layer for impulse radio ultra wideband (UWB) wireless ad hoc connectivity with fixed, portable, and moving devices with limited energy consumption requirements, and supports real time precision ranging capability that is accurate to within a few centimeters.</a:t>
            </a:r>
          </a:p>
          <a:p>
            <a:pPr marL="342900" indent="-342900">
              <a:buFont typeface="Arial" panose="020B0604020202020204" pitchFamily="34" charset="0"/>
              <a:buChar char="•"/>
            </a:pPr>
            <a:r>
              <a:rPr lang="en-US" altLang="zh-CN" sz="2000" dirty="0">
                <a:latin typeface="+mn-lt"/>
              </a:rPr>
              <a:t>In this contribution, we propose a lower pulse repetition frequency (PRF) to enhance accurate ranging capability, improve link budget, and  reduce receiver complexity.</a:t>
            </a:r>
            <a:endParaRPr lang="en-US" sz="2400" dirty="0">
              <a:latin typeface="+mn-lt"/>
            </a:endParaRPr>
          </a:p>
        </p:txBody>
      </p:sp>
      <p:sp>
        <p:nvSpPr>
          <p:cNvPr id="7" name="Google Shape;175;p25">
            <a:extLst>
              <a:ext uri="{FF2B5EF4-FFF2-40B4-BE49-F238E27FC236}">
                <a16:creationId xmlns:a16="http://schemas.microsoft.com/office/drawing/2014/main" id="{E5AC6736-9F02-6E89-D1FD-515430E37B88}"/>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8" name="Date Placeholder 3">
            <a:extLst>
              <a:ext uri="{FF2B5EF4-FFF2-40B4-BE49-F238E27FC236}">
                <a16:creationId xmlns:a16="http://schemas.microsoft.com/office/drawing/2014/main" id="{A5CC42CF-8CCF-E039-471D-E86254D91230}"/>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1292851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CBE51F6-32EE-4205-B17F-930A10EB173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8" name="文本占位符 7">
            <a:extLst>
              <a:ext uri="{FF2B5EF4-FFF2-40B4-BE49-F238E27FC236}">
                <a16:creationId xmlns:a16="http://schemas.microsoft.com/office/drawing/2014/main" id="{36CF2836-203A-08DB-5F0C-0959C795D2B9}"/>
              </a:ext>
            </a:extLst>
          </p:cNvPr>
          <p:cNvSpPr>
            <a:spLocks noGrp="1"/>
          </p:cNvSpPr>
          <p:nvPr>
            <p:ph type="body" idx="1"/>
          </p:nvPr>
        </p:nvSpPr>
        <p:spPr/>
        <p:txBody>
          <a:bodyPr/>
          <a:lstStyle/>
          <a:p>
            <a:r>
              <a:rPr lang="en-US" altLang="zh-CN" sz="2400" dirty="0">
                <a:latin typeface="+mn-ea"/>
                <a:ea typeface="+mn-ea"/>
              </a:rPr>
              <a:t>A lower </a:t>
            </a:r>
            <a:r>
              <a:rPr lang="en-US" altLang="zh-CN" sz="2400" dirty="0">
                <a:solidFill>
                  <a:schemeClr val="dk2"/>
                </a:solidFill>
                <a:latin typeface="+mn-ea"/>
                <a:ea typeface="+mn-ea"/>
                <a:cs typeface="Times New Roman"/>
                <a:sym typeface="Times New Roman"/>
              </a:rPr>
              <a:t>Pulse repetition frequency </a:t>
            </a:r>
            <a:r>
              <a:rPr lang="en-US" altLang="zh-CN" sz="2400" dirty="0">
                <a:latin typeface="+mn-ea"/>
                <a:ea typeface="+mn-ea"/>
              </a:rPr>
              <a:t>(PRF) is desirable as it helps with:</a:t>
            </a:r>
          </a:p>
          <a:p>
            <a:pPr marL="1080000">
              <a:lnSpc>
                <a:spcPct val="150000"/>
              </a:lnSpc>
              <a:buFont typeface="Wingdings" panose="05000000000000000000" pitchFamily="2" charset="2"/>
              <a:buChar char="ü"/>
            </a:pPr>
            <a:r>
              <a:rPr lang="en-US" altLang="zh-CN" sz="2000" dirty="0">
                <a:latin typeface="+mn-ea"/>
                <a:ea typeface="+mn-ea"/>
              </a:rPr>
              <a:t>Reducing the</a:t>
            </a:r>
            <a:r>
              <a:rPr lang="zh-CN" altLang="en-US" sz="2000" dirty="0">
                <a:latin typeface="+mn-ea"/>
                <a:ea typeface="+mn-ea"/>
              </a:rPr>
              <a:t> </a:t>
            </a:r>
            <a:r>
              <a:rPr lang="en-US" altLang="zh-CN" sz="2000" dirty="0">
                <a:latin typeface="+mn-ea"/>
                <a:ea typeface="+mn-ea"/>
              </a:rPr>
              <a:t>inter pulse interference</a:t>
            </a:r>
          </a:p>
          <a:p>
            <a:pPr marL="648200" indent="0">
              <a:spcBef>
                <a:spcPts val="0"/>
              </a:spcBef>
              <a:buNone/>
            </a:pPr>
            <a:endParaRPr lang="en-US" altLang="zh-CN" sz="2000" dirty="0">
              <a:latin typeface="+mn-ea"/>
              <a:ea typeface="+mn-ea"/>
            </a:endParaRPr>
          </a:p>
          <a:p>
            <a:pPr marL="1080000">
              <a:lnSpc>
                <a:spcPct val="150000"/>
              </a:lnSpc>
              <a:buFont typeface="Wingdings" panose="05000000000000000000" pitchFamily="2" charset="2"/>
              <a:buChar char="ü"/>
            </a:pPr>
            <a:r>
              <a:rPr lang="en-US" altLang="zh-CN" sz="2000" dirty="0">
                <a:latin typeface="+mn-ea"/>
                <a:ea typeface="+mn-ea"/>
              </a:rPr>
              <a:t>Improve the link budget</a:t>
            </a:r>
          </a:p>
          <a:p>
            <a:pPr marL="648200" indent="0">
              <a:spcBef>
                <a:spcPts val="0"/>
              </a:spcBef>
              <a:buNone/>
            </a:pPr>
            <a:endParaRPr lang="en-US" altLang="zh-CN" sz="2000" dirty="0">
              <a:latin typeface="+mn-ea"/>
              <a:ea typeface="+mn-ea"/>
            </a:endParaRPr>
          </a:p>
          <a:p>
            <a:pPr marL="1080000">
              <a:lnSpc>
                <a:spcPct val="150000"/>
              </a:lnSpc>
              <a:buFont typeface="Wingdings" panose="05000000000000000000" pitchFamily="2" charset="2"/>
              <a:buChar char="ü"/>
            </a:pPr>
            <a:r>
              <a:rPr lang="en-US" altLang="zh-CN" sz="2000" dirty="0">
                <a:latin typeface="+mn-ea"/>
                <a:ea typeface="+mn-ea"/>
              </a:rPr>
              <a:t>Low complexity incoherent reception</a:t>
            </a:r>
          </a:p>
          <a:p>
            <a:pPr marL="0" indent="0">
              <a:spcBef>
                <a:spcPts val="0"/>
              </a:spcBef>
              <a:buNone/>
            </a:pPr>
            <a:r>
              <a:rPr lang="en-US" altLang="zh-CN" sz="2000" dirty="0"/>
              <a:t>	</a:t>
            </a:r>
            <a:endParaRPr lang="zh-CN" altLang="en-US" sz="2000" dirty="0"/>
          </a:p>
        </p:txBody>
      </p:sp>
      <p:sp>
        <p:nvSpPr>
          <p:cNvPr id="10" name="标题 9">
            <a:extLst>
              <a:ext uri="{FF2B5EF4-FFF2-40B4-BE49-F238E27FC236}">
                <a16:creationId xmlns:a16="http://schemas.microsoft.com/office/drawing/2014/main" id="{79913E55-93FD-EE0D-B34F-E97B9070247B}"/>
              </a:ext>
            </a:extLst>
          </p:cNvPr>
          <p:cNvSpPr>
            <a:spLocks noGrp="1"/>
          </p:cNvSpPr>
          <p:nvPr>
            <p:ph type="title"/>
          </p:nvPr>
        </p:nvSpPr>
        <p:spPr/>
        <p:txBody>
          <a:bodyPr/>
          <a:lstStyle/>
          <a:p>
            <a:r>
              <a:rPr lang="en-US" altLang="zh-CN" dirty="0"/>
              <a:t>Why a</a:t>
            </a:r>
            <a:r>
              <a:rPr lang="zh-CN" altLang="en-US" dirty="0"/>
              <a:t> </a:t>
            </a:r>
            <a:r>
              <a:rPr lang="en-US" altLang="zh-CN" dirty="0"/>
              <a:t>lower PRF?</a:t>
            </a:r>
            <a:endParaRPr lang="zh-CN" altLang="en-US" dirty="0"/>
          </a:p>
        </p:txBody>
      </p:sp>
      <p:sp>
        <p:nvSpPr>
          <p:cNvPr id="2" name="Google Shape;175;p25">
            <a:extLst>
              <a:ext uri="{FF2B5EF4-FFF2-40B4-BE49-F238E27FC236}">
                <a16:creationId xmlns:a16="http://schemas.microsoft.com/office/drawing/2014/main" id="{3A67A457-4002-51E7-86C6-620924D0A601}"/>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3" name="Date Placeholder 3">
            <a:extLst>
              <a:ext uri="{FF2B5EF4-FFF2-40B4-BE49-F238E27FC236}">
                <a16:creationId xmlns:a16="http://schemas.microsoft.com/office/drawing/2014/main" id="{011A7618-36E0-1E42-FDF5-D9F2B46721A8}"/>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1127169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76A88-FFE7-8D28-E9CC-78BB0EE867B2}"/>
              </a:ext>
            </a:extLst>
          </p:cNvPr>
          <p:cNvSpPr>
            <a:spLocks noGrp="1"/>
          </p:cNvSpPr>
          <p:nvPr>
            <p:ph type="title"/>
          </p:nvPr>
        </p:nvSpPr>
        <p:spPr/>
        <p:txBody>
          <a:bodyPr/>
          <a:lstStyle/>
          <a:p>
            <a:pPr>
              <a:lnSpc>
                <a:spcPct val="150000"/>
              </a:lnSpc>
            </a:pPr>
            <a:r>
              <a:rPr lang="en-US" altLang="zh-CN" sz="3200" dirty="0">
                <a:latin typeface="+mn-ea"/>
                <a:ea typeface="+mn-ea"/>
              </a:rPr>
              <a:t>Inter pulse interference in dense multipath </a:t>
            </a:r>
          </a:p>
        </p:txBody>
      </p:sp>
      <p:sp>
        <p:nvSpPr>
          <p:cNvPr id="6" name="Slide Number Placeholder 5">
            <a:extLst>
              <a:ext uri="{FF2B5EF4-FFF2-40B4-BE49-F238E27FC236}">
                <a16:creationId xmlns:a16="http://schemas.microsoft.com/office/drawing/2014/main" id="{82D717D8-2760-34CE-763D-417ED7BF46E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27" name="文本框 26">
            <a:extLst>
              <a:ext uri="{FF2B5EF4-FFF2-40B4-BE49-F238E27FC236}">
                <a16:creationId xmlns:a16="http://schemas.microsoft.com/office/drawing/2014/main" id="{CC4D5497-58F4-1562-F2FA-A82C04D9A7B6}"/>
              </a:ext>
            </a:extLst>
          </p:cNvPr>
          <p:cNvSpPr txBox="1"/>
          <p:nvPr/>
        </p:nvSpPr>
        <p:spPr>
          <a:xfrm>
            <a:off x="685800" y="1587269"/>
            <a:ext cx="7979198" cy="1154162"/>
          </a:xfrm>
          <a:prstGeom prst="rect">
            <a:avLst/>
          </a:prstGeom>
          <a:noFill/>
        </p:spPr>
        <p:txBody>
          <a:bodyPr wrap="square">
            <a:spAutoFit/>
          </a:bodyPr>
          <a:lstStyle/>
          <a:p>
            <a:pPr marL="457200" indent="-431800">
              <a:spcBef>
                <a:spcPts val="640"/>
              </a:spcBef>
              <a:buClr>
                <a:schemeClr val="dk1"/>
              </a:buClr>
              <a:buSzPct val="100000"/>
              <a:buFont typeface="Arial"/>
              <a:buChar char="•"/>
            </a:pPr>
            <a:r>
              <a:rPr lang="en-US" altLang="zh-CN" sz="1600" dirty="0">
                <a:solidFill>
                  <a:schemeClr val="dk1"/>
                </a:solidFill>
                <a:latin typeface="+mn-lt"/>
              </a:rPr>
              <a:t>In dense multipath environment,</a:t>
            </a:r>
            <a:r>
              <a:rPr lang="zh-CN" altLang="en-US" sz="1600" dirty="0">
                <a:solidFill>
                  <a:schemeClr val="dk1"/>
                </a:solidFill>
                <a:latin typeface="+mn-lt"/>
              </a:rPr>
              <a:t> </a:t>
            </a:r>
            <a:r>
              <a:rPr lang="en-US" altLang="zh-CN" sz="1600" dirty="0">
                <a:solidFill>
                  <a:schemeClr val="dk1"/>
                </a:solidFill>
                <a:latin typeface="+mn-lt"/>
              </a:rPr>
              <a:t>the NLOS signal of the previous pulse may superimpose onto LOS signal of current pulse,</a:t>
            </a:r>
            <a:r>
              <a:rPr lang="zh-CN" altLang="en-US" sz="1600" dirty="0">
                <a:solidFill>
                  <a:schemeClr val="dk1"/>
                </a:solidFill>
                <a:latin typeface="+mn-lt"/>
              </a:rPr>
              <a:t> </a:t>
            </a:r>
            <a:r>
              <a:rPr lang="en-US" altLang="zh-CN" sz="1600" dirty="0">
                <a:solidFill>
                  <a:schemeClr val="dk1"/>
                </a:solidFill>
                <a:latin typeface="+mn-lt"/>
              </a:rPr>
              <a:t>resulting in false detection of  LOS signal.</a:t>
            </a:r>
          </a:p>
          <a:p>
            <a:pPr marL="457200" indent="-431800">
              <a:spcBef>
                <a:spcPts val="640"/>
              </a:spcBef>
              <a:buClr>
                <a:schemeClr val="dk1"/>
              </a:buClr>
              <a:buSzPct val="100000"/>
              <a:buFont typeface="Arial"/>
              <a:buChar char="•"/>
            </a:pPr>
            <a:r>
              <a:rPr lang="en-US" altLang="zh-CN" sz="1600" dirty="0">
                <a:solidFill>
                  <a:schemeClr val="dk1"/>
                </a:solidFill>
                <a:latin typeface="+mn-lt"/>
              </a:rPr>
              <a:t>A lower pulse repetition frequency leads to a larger pulse interval, reducing the probability of inter pulse interference.</a:t>
            </a:r>
            <a:endParaRPr lang="zh-CN" altLang="en-US" sz="1600" dirty="0">
              <a:solidFill>
                <a:schemeClr val="dk1"/>
              </a:solidFill>
              <a:latin typeface="+mn-lt"/>
            </a:endParaRPr>
          </a:p>
        </p:txBody>
      </p:sp>
      <p:sp>
        <p:nvSpPr>
          <p:cNvPr id="29" name="文本框 28">
            <a:extLst>
              <a:ext uri="{FF2B5EF4-FFF2-40B4-BE49-F238E27FC236}">
                <a16:creationId xmlns:a16="http://schemas.microsoft.com/office/drawing/2014/main" id="{DFEDC3F5-95A7-5438-76A2-7158B6357F7F}"/>
              </a:ext>
            </a:extLst>
          </p:cNvPr>
          <p:cNvSpPr txBox="1"/>
          <p:nvPr/>
        </p:nvSpPr>
        <p:spPr>
          <a:xfrm>
            <a:off x="1786361" y="2927661"/>
            <a:ext cx="2153179" cy="369332"/>
          </a:xfrm>
          <a:prstGeom prst="rect">
            <a:avLst/>
          </a:prstGeom>
          <a:noFill/>
        </p:spPr>
        <p:txBody>
          <a:bodyPr wrap="square">
            <a:spAutoFit/>
          </a:bodyPr>
          <a:lstStyle/>
          <a:p>
            <a:pPr marL="25400">
              <a:spcBef>
                <a:spcPts val="640"/>
              </a:spcBef>
              <a:buClr>
                <a:schemeClr val="dk1"/>
              </a:buClr>
              <a:buSzPct val="100000"/>
            </a:pPr>
            <a:r>
              <a:rPr lang="en-US" altLang="zh-CN" sz="1800" dirty="0">
                <a:solidFill>
                  <a:schemeClr val="dk1"/>
                </a:solidFill>
                <a:latin typeface="+mn-lt"/>
              </a:rPr>
              <a:t>High repetition pulse</a:t>
            </a:r>
            <a:endParaRPr lang="zh-CN" altLang="en-US" sz="1800" dirty="0">
              <a:solidFill>
                <a:schemeClr val="dk1"/>
              </a:solidFill>
              <a:latin typeface="+mn-lt"/>
            </a:endParaRPr>
          </a:p>
        </p:txBody>
      </p:sp>
      <p:sp>
        <p:nvSpPr>
          <p:cNvPr id="30" name="文本框 29">
            <a:extLst>
              <a:ext uri="{FF2B5EF4-FFF2-40B4-BE49-F238E27FC236}">
                <a16:creationId xmlns:a16="http://schemas.microsoft.com/office/drawing/2014/main" id="{98550BB3-3202-8F3D-F860-539E46248ED8}"/>
              </a:ext>
            </a:extLst>
          </p:cNvPr>
          <p:cNvSpPr txBox="1"/>
          <p:nvPr/>
        </p:nvSpPr>
        <p:spPr>
          <a:xfrm>
            <a:off x="5234609" y="2940746"/>
            <a:ext cx="2393011" cy="369332"/>
          </a:xfrm>
          <a:prstGeom prst="rect">
            <a:avLst/>
          </a:prstGeom>
          <a:noFill/>
        </p:spPr>
        <p:txBody>
          <a:bodyPr wrap="square">
            <a:spAutoFit/>
          </a:bodyPr>
          <a:lstStyle/>
          <a:p>
            <a:pPr marL="25400" algn="ctr">
              <a:spcBef>
                <a:spcPts val="640"/>
              </a:spcBef>
              <a:buClr>
                <a:schemeClr val="dk1"/>
              </a:buClr>
              <a:buSzPct val="100000"/>
            </a:pPr>
            <a:r>
              <a:rPr lang="en-US" altLang="zh-CN" sz="1800" dirty="0">
                <a:solidFill>
                  <a:schemeClr val="dk1"/>
                </a:solidFill>
                <a:latin typeface="+mn-lt"/>
              </a:rPr>
              <a:t>Lower repetition pulse</a:t>
            </a:r>
            <a:endParaRPr lang="zh-CN" altLang="en-US" sz="1800" dirty="0">
              <a:solidFill>
                <a:schemeClr val="dk1"/>
              </a:solidFill>
              <a:latin typeface="+mn-lt"/>
            </a:endParaRPr>
          </a:p>
        </p:txBody>
      </p:sp>
      <p:sp>
        <p:nvSpPr>
          <p:cNvPr id="3" name="Google Shape;175;p25">
            <a:extLst>
              <a:ext uri="{FF2B5EF4-FFF2-40B4-BE49-F238E27FC236}">
                <a16:creationId xmlns:a16="http://schemas.microsoft.com/office/drawing/2014/main" id="{0C51EEDD-C66C-9FEE-F277-2A39855172BF}"/>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7" name="Date Placeholder 3">
            <a:extLst>
              <a:ext uri="{FF2B5EF4-FFF2-40B4-BE49-F238E27FC236}">
                <a16:creationId xmlns:a16="http://schemas.microsoft.com/office/drawing/2014/main" id="{1EF2528E-AA33-6DED-9E37-E717C0302187}"/>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pic>
        <p:nvPicPr>
          <p:cNvPr id="4" name="图片 3">
            <a:extLst>
              <a:ext uri="{FF2B5EF4-FFF2-40B4-BE49-F238E27FC236}">
                <a16:creationId xmlns:a16="http://schemas.microsoft.com/office/drawing/2014/main" id="{C6FFAFCA-9C47-947F-B6B3-25CDAAAF287F}"/>
              </a:ext>
            </a:extLst>
          </p:cNvPr>
          <p:cNvPicPr>
            <a:picLocks noChangeAspect="1"/>
          </p:cNvPicPr>
          <p:nvPr/>
        </p:nvPicPr>
        <p:blipFill>
          <a:blip r:embed="rId2"/>
          <a:stretch>
            <a:fillRect/>
          </a:stretch>
        </p:blipFill>
        <p:spPr>
          <a:xfrm>
            <a:off x="352667" y="3353941"/>
            <a:ext cx="4669941" cy="3036071"/>
          </a:xfrm>
          <a:prstGeom prst="rect">
            <a:avLst/>
          </a:prstGeom>
        </p:spPr>
      </p:pic>
      <p:pic>
        <p:nvPicPr>
          <p:cNvPr id="8" name="图片 7">
            <a:extLst>
              <a:ext uri="{FF2B5EF4-FFF2-40B4-BE49-F238E27FC236}">
                <a16:creationId xmlns:a16="http://schemas.microsoft.com/office/drawing/2014/main" id="{F5AAC4EE-B32A-4E60-C5F6-DAA5727B08B5}"/>
              </a:ext>
            </a:extLst>
          </p:cNvPr>
          <p:cNvPicPr>
            <a:picLocks noChangeAspect="1"/>
          </p:cNvPicPr>
          <p:nvPr/>
        </p:nvPicPr>
        <p:blipFill>
          <a:blip r:embed="rId3"/>
          <a:stretch>
            <a:fillRect/>
          </a:stretch>
        </p:blipFill>
        <p:spPr>
          <a:xfrm>
            <a:off x="5135108" y="3399899"/>
            <a:ext cx="3529890" cy="3036071"/>
          </a:xfrm>
          <a:prstGeom prst="rect">
            <a:avLst/>
          </a:prstGeom>
        </p:spPr>
      </p:pic>
    </p:spTree>
    <p:extLst>
      <p:ext uri="{BB962C8B-B14F-4D97-AF65-F5344CB8AC3E}">
        <p14:creationId xmlns:p14="http://schemas.microsoft.com/office/powerpoint/2010/main" val="2815089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32DF7-2A1B-D5B0-BFFB-4D644BFA3085}"/>
              </a:ext>
            </a:extLst>
          </p:cNvPr>
          <p:cNvSpPr>
            <a:spLocks noGrp="1"/>
          </p:cNvSpPr>
          <p:nvPr>
            <p:ph type="title"/>
          </p:nvPr>
        </p:nvSpPr>
        <p:spPr/>
        <p:txBody>
          <a:bodyPr/>
          <a:lstStyle/>
          <a:p>
            <a:r>
              <a:rPr lang="en-US" altLang="zh-CN" dirty="0"/>
              <a:t>PDP in dense multipath</a:t>
            </a:r>
            <a:endParaRPr lang="en-US" dirty="0"/>
          </a:p>
        </p:txBody>
      </p:sp>
      <p:sp>
        <p:nvSpPr>
          <p:cNvPr id="6" name="Slide Number Placeholder 5">
            <a:extLst>
              <a:ext uri="{FF2B5EF4-FFF2-40B4-BE49-F238E27FC236}">
                <a16:creationId xmlns:a16="http://schemas.microsoft.com/office/drawing/2014/main" id="{390C695C-BF0B-854E-129B-CC19EB863D3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22" name="文本框 21">
            <a:extLst>
              <a:ext uri="{FF2B5EF4-FFF2-40B4-BE49-F238E27FC236}">
                <a16:creationId xmlns:a16="http://schemas.microsoft.com/office/drawing/2014/main" id="{6B61479F-BE25-9B65-4565-007717FD8080}"/>
              </a:ext>
            </a:extLst>
          </p:cNvPr>
          <p:cNvSpPr txBox="1"/>
          <p:nvPr/>
        </p:nvSpPr>
        <p:spPr>
          <a:xfrm>
            <a:off x="352214" y="6105108"/>
            <a:ext cx="4890346" cy="276999"/>
          </a:xfrm>
          <a:prstGeom prst="rect">
            <a:avLst/>
          </a:prstGeom>
          <a:noFill/>
        </p:spPr>
        <p:txBody>
          <a:bodyPr wrap="square">
            <a:spAutoFit/>
          </a:bodyPr>
          <a:lstStyle/>
          <a:p>
            <a:pPr marL="196850" indent="-171450">
              <a:spcBef>
                <a:spcPts val="640"/>
              </a:spcBef>
              <a:buClr>
                <a:schemeClr val="dk1"/>
              </a:buClr>
              <a:buSzPct val="100000"/>
              <a:buFont typeface="Arial" panose="020B0604020202020204" pitchFamily="34" charset="0"/>
              <a:buChar char="•"/>
            </a:pPr>
            <a:r>
              <a:rPr lang="en-US" altLang="zh-CN" sz="1200" dirty="0">
                <a:solidFill>
                  <a:schemeClr val="dk1"/>
                </a:solidFill>
                <a:latin typeface="+mn-lt"/>
              </a:rPr>
              <a:t>Ref</a:t>
            </a:r>
            <a:r>
              <a:rPr lang="zh-CN" altLang="en-US" sz="1200" dirty="0">
                <a:solidFill>
                  <a:schemeClr val="dk1"/>
                </a:solidFill>
                <a:latin typeface="+mn-lt"/>
              </a:rPr>
              <a:t>：</a:t>
            </a:r>
            <a:r>
              <a:rPr lang="it-IT" altLang="zh-CN" sz="1200" dirty="0">
                <a:solidFill>
                  <a:schemeClr val="dk1"/>
                </a:solidFill>
                <a:latin typeface="+mn-lt"/>
              </a:rPr>
              <a:t>IEEE 802.15.4a channel model- final report</a:t>
            </a:r>
            <a:r>
              <a:rPr lang="zh-CN" altLang="en-US" sz="1200" dirty="0">
                <a:solidFill>
                  <a:schemeClr val="dk1"/>
                </a:solidFill>
                <a:latin typeface="+mn-lt"/>
              </a:rPr>
              <a:t> </a:t>
            </a:r>
            <a:r>
              <a:rPr lang="en-US" altLang="zh-CN" sz="1200" dirty="0">
                <a:solidFill>
                  <a:schemeClr val="dk1"/>
                </a:solidFill>
                <a:latin typeface="+mn-lt"/>
              </a:rPr>
              <a:t>(DCN:#15-04-0662)</a:t>
            </a:r>
            <a:endParaRPr lang="zh-CN" altLang="en-US" sz="1200" dirty="0">
              <a:solidFill>
                <a:schemeClr val="dk1"/>
              </a:solidFill>
              <a:latin typeface="+mn-lt"/>
            </a:endParaRPr>
          </a:p>
        </p:txBody>
      </p:sp>
      <p:sp>
        <p:nvSpPr>
          <p:cNvPr id="23" name="文本框 22">
            <a:extLst>
              <a:ext uri="{FF2B5EF4-FFF2-40B4-BE49-F238E27FC236}">
                <a16:creationId xmlns:a16="http://schemas.microsoft.com/office/drawing/2014/main" id="{A7FE236A-81CC-563A-7287-F247883DDC2E}"/>
              </a:ext>
            </a:extLst>
          </p:cNvPr>
          <p:cNvSpPr txBox="1"/>
          <p:nvPr/>
        </p:nvSpPr>
        <p:spPr>
          <a:xfrm>
            <a:off x="352214" y="1513875"/>
            <a:ext cx="8258386" cy="923330"/>
          </a:xfrm>
          <a:prstGeom prst="rect">
            <a:avLst/>
          </a:prstGeom>
          <a:noFill/>
        </p:spPr>
        <p:txBody>
          <a:bodyPr wrap="square">
            <a:spAutoFit/>
          </a:bodyPr>
          <a:lstStyle/>
          <a:p>
            <a:pPr marL="457200" indent="-431800">
              <a:spcBef>
                <a:spcPts val="640"/>
              </a:spcBef>
              <a:buClr>
                <a:schemeClr val="dk1"/>
              </a:buClr>
              <a:buSzPct val="100000"/>
              <a:buFont typeface="Arial"/>
              <a:buChar char="•"/>
            </a:pPr>
            <a:r>
              <a:rPr lang="en-US" altLang="zh-CN" sz="1800" dirty="0">
                <a:solidFill>
                  <a:schemeClr val="dk1"/>
                </a:solidFill>
                <a:latin typeface="+mn-lt"/>
              </a:rPr>
              <a:t>In dense multipath environment,</a:t>
            </a:r>
            <a:r>
              <a:rPr lang="zh-CN" altLang="en-US" sz="1800" dirty="0">
                <a:solidFill>
                  <a:schemeClr val="dk1"/>
                </a:solidFill>
                <a:latin typeface="+mn-lt"/>
              </a:rPr>
              <a:t> </a:t>
            </a:r>
            <a:r>
              <a:rPr lang="en-US" altLang="zh-CN" sz="1800" dirty="0">
                <a:solidFill>
                  <a:schemeClr val="dk1"/>
                </a:solidFill>
                <a:latin typeface="+mn-lt"/>
              </a:rPr>
              <a:t>the</a:t>
            </a:r>
            <a:r>
              <a:rPr lang="zh-CN" altLang="en-US" sz="1800" dirty="0">
                <a:solidFill>
                  <a:schemeClr val="dk1"/>
                </a:solidFill>
                <a:latin typeface="+mn-lt"/>
              </a:rPr>
              <a:t> </a:t>
            </a:r>
            <a:r>
              <a:rPr lang="en-US" altLang="zh-CN" sz="1800" dirty="0">
                <a:solidFill>
                  <a:schemeClr val="dk1"/>
                </a:solidFill>
                <a:latin typeface="+mn-lt"/>
              </a:rPr>
              <a:t>multipath delay could be over 1000ns under extreme conditions. Assuming that when the energy of multipath signals exceeds -20dB, it will have a significant impact on the determination of the direct path.</a:t>
            </a:r>
            <a:r>
              <a:rPr lang="zh-CN" altLang="en-US" sz="1800" dirty="0">
                <a:solidFill>
                  <a:schemeClr val="dk1"/>
                </a:solidFill>
                <a:latin typeface="+mn-lt"/>
              </a:rPr>
              <a:t> </a:t>
            </a:r>
            <a:r>
              <a:rPr lang="en-US" altLang="zh-CN" sz="1800" dirty="0">
                <a:solidFill>
                  <a:schemeClr val="dk1"/>
                </a:solidFill>
                <a:latin typeface="+mn-lt"/>
              </a:rPr>
              <a:t>The </a:t>
            </a:r>
          </a:p>
        </p:txBody>
      </p:sp>
      <p:sp>
        <p:nvSpPr>
          <p:cNvPr id="3" name="Google Shape;175;p25">
            <a:extLst>
              <a:ext uri="{FF2B5EF4-FFF2-40B4-BE49-F238E27FC236}">
                <a16:creationId xmlns:a16="http://schemas.microsoft.com/office/drawing/2014/main" id="{02F60A8B-8029-9368-005B-B2DBF603796D}"/>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7" name="Date Placeholder 3">
            <a:extLst>
              <a:ext uri="{FF2B5EF4-FFF2-40B4-BE49-F238E27FC236}">
                <a16:creationId xmlns:a16="http://schemas.microsoft.com/office/drawing/2014/main" id="{0E0B568A-7731-0851-A841-702130DCF022}"/>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pic>
        <p:nvPicPr>
          <p:cNvPr id="5" name="图片 4">
            <a:extLst>
              <a:ext uri="{FF2B5EF4-FFF2-40B4-BE49-F238E27FC236}">
                <a16:creationId xmlns:a16="http://schemas.microsoft.com/office/drawing/2014/main" id="{5DA36A64-8A49-E626-953A-2C6D0BBC13B8}"/>
              </a:ext>
            </a:extLst>
          </p:cNvPr>
          <p:cNvPicPr>
            <a:picLocks noChangeAspect="1"/>
          </p:cNvPicPr>
          <p:nvPr/>
        </p:nvPicPr>
        <p:blipFill>
          <a:blip r:embed="rId2"/>
          <a:stretch>
            <a:fillRect/>
          </a:stretch>
        </p:blipFill>
        <p:spPr>
          <a:xfrm>
            <a:off x="146615" y="2433037"/>
            <a:ext cx="4456562" cy="3645724"/>
          </a:xfrm>
          <a:prstGeom prst="rect">
            <a:avLst/>
          </a:prstGeom>
        </p:spPr>
      </p:pic>
      <p:pic>
        <p:nvPicPr>
          <p:cNvPr id="9" name="图片 8">
            <a:extLst>
              <a:ext uri="{FF2B5EF4-FFF2-40B4-BE49-F238E27FC236}">
                <a16:creationId xmlns:a16="http://schemas.microsoft.com/office/drawing/2014/main" id="{8B432EF5-91FB-1517-24C2-786A177D5903}"/>
              </a:ext>
            </a:extLst>
          </p:cNvPr>
          <p:cNvPicPr>
            <a:picLocks noChangeAspect="1"/>
          </p:cNvPicPr>
          <p:nvPr/>
        </p:nvPicPr>
        <p:blipFill>
          <a:blip r:embed="rId3"/>
          <a:stretch>
            <a:fillRect/>
          </a:stretch>
        </p:blipFill>
        <p:spPr>
          <a:xfrm>
            <a:off x="4323739" y="2453287"/>
            <a:ext cx="4566300" cy="3651821"/>
          </a:xfrm>
          <a:prstGeom prst="rect">
            <a:avLst/>
          </a:prstGeom>
        </p:spPr>
      </p:pic>
    </p:spTree>
    <p:extLst>
      <p:ext uri="{BB962C8B-B14F-4D97-AF65-F5344CB8AC3E}">
        <p14:creationId xmlns:p14="http://schemas.microsoft.com/office/powerpoint/2010/main" val="2893109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7B0F7-A176-A22E-E963-0A09A82FB4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53F857-AFF8-52AE-D693-4589E8D671F1}"/>
              </a:ext>
            </a:extLst>
          </p:cNvPr>
          <p:cNvSpPr>
            <a:spLocks noGrp="1"/>
          </p:cNvSpPr>
          <p:nvPr>
            <p:ph type="title"/>
          </p:nvPr>
        </p:nvSpPr>
        <p:spPr/>
        <p:txBody>
          <a:bodyPr/>
          <a:lstStyle/>
          <a:p>
            <a:r>
              <a:rPr lang="en-US" sz="3200" dirty="0"/>
              <a:t>Mean &amp; </a:t>
            </a:r>
            <a:r>
              <a:rPr lang="en-US" altLang="zh-CN" sz="3200" dirty="0"/>
              <a:t>Max</a:t>
            </a:r>
            <a:r>
              <a:rPr lang="en-US" sz="3200" dirty="0"/>
              <a:t> E.I.R.P</a:t>
            </a:r>
          </a:p>
        </p:txBody>
      </p:sp>
      <p:sp>
        <p:nvSpPr>
          <p:cNvPr id="6" name="Slide Number Placeholder 5">
            <a:extLst>
              <a:ext uri="{FF2B5EF4-FFF2-40B4-BE49-F238E27FC236}">
                <a16:creationId xmlns:a16="http://schemas.microsoft.com/office/drawing/2014/main" id="{1649C498-673F-ED46-6E76-90372A71A471}"/>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11" name="文本框 10">
            <a:extLst>
              <a:ext uri="{FF2B5EF4-FFF2-40B4-BE49-F238E27FC236}">
                <a16:creationId xmlns:a16="http://schemas.microsoft.com/office/drawing/2014/main" id="{CC7206F9-FDC3-4417-3222-94025EB82BDC}"/>
              </a:ext>
            </a:extLst>
          </p:cNvPr>
          <p:cNvSpPr txBox="1"/>
          <p:nvPr/>
        </p:nvSpPr>
        <p:spPr>
          <a:xfrm>
            <a:off x="352214" y="1513875"/>
            <a:ext cx="8258386" cy="923330"/>
          </a:xfrm>
          <a:prstGeom prst="rect">
            <a:avLst/>
          </a:prstGeom>
          <a:noFill/>
        </p:spPr>
        <p:txBody>
          <a:bodyPr wrap="square">
            <a:spAutoFit/>
          </a:bodyPr>
          <a:lstStyle/>
          <a:p>
            <a:pPr marL="457200" indent="-431800">
              <a:spcBef>
                <a:spcPts val="640"/>
              </a:spcBef>
              <a:buClr>
                <a:schemeClr val="dk1"/>
              </a:buClr>
              <a:buSzPct val="100000"/>
              <a:buFont typeface="Arial"/>
              <a:buChar char="•"/>
            </a:pPr>
            <a:r>
              <a:rPr lang="en-US" altLang="zh-CN" sz="1800" dirty="0">
                <a:solidFill>
                  <a:schemeClr val="dk1"/>
                </a:solidFill>
                <a:latin typeface="+mn-lt"/>
              </a:rPr>
              <a:t>The regulatory authorities (FCC,</a:t>
            </a:r>
            <a:r>
              <a:rPr lang="zh-CN" altLang="en-US" sz="1800" dirty="0">
                <a:solidFill>
                  <a:schemeClr val="dk1"/>
                </a:solidFill>
                <a:latin typeface="+mn-lt"/>
              </a:rPr>
              <a:t> </a:t>
            </a:r>
            <a:r>
              <a:rPr lang="en-US" altLang="zh-CN" sz="1800" dirty="0">
                <a:solidFill>
                  <a:schemeClr val="dk1"/>
                </a:solidFill>
                <a:latin typeface="+mn-lt"/>
              </a:rPr>
              <a:t>MIIT,</a:t>
            </a:r>
            <a:r>
              <a:rPr lang="zh-CN" altLang="en-US" sz="1800" dirty="0">
                <a:solidFill>
                  <a:schemeClr val="dk1"/>
                </a:solidFill>
                <a:latin typeface="+mn-lt"/>
              </a:rPr>
              <a:t> </a:t>
            </a:r>
            <a:r>
              <a:rPr lang="en-US" altLang="zh-CN" sz="1800" dirty="0">
                <a:solidFill>
                  <a:schemeClr val="dk1"/>
                </a:solidFill>
                <a:latin typeface="+mn-lt"/>
              </a:rPr>
              <a:t>CEPT, etc.) have constituted UWB emission limits on Mean EIRP and max EIRP. The Mean EIRP should be less than -41.3dBm/MHz, and the</a:t>
            </a:r>
            <a:r>
              <a:rPr lang="zh-CN" altLang="en-US" sz="1800" dirty="0">
                <a:solidFill>
                  <a:schemeClr val="dk1"/>
                </a:solidFill>
                <a:latin typeface="+mn-lt"/>
              </a:rPr>
              <a:t> </a:t>
            </a:r>
            <a:r>
              <a:rPr lang="en-US" altLang="zh-CN" sz="1800" dirty="0">
                <a:solidFill>
                  <a:schemeClr val="dk1"/>
                </a:solidFill>
                <a:latin typeface="+mn-lt"/>
              </a:rPr>
              <a:t>max EIRP should be less than 0dBm/</a:t>
            </a:r>
            <a:r>
              <a:rPr lang="en-US" altLang="zh-CN" sz="1800" dirty="0" err="1">
                <a:solidFill>
                  <a:schemeClr val="dk1"/>
                </a:solidFill>
                <a:latin typeface="+mn-lt"/>
              </a:rPr>
              <a:t>MHz.</a:t>
            </a:r>
            <a:r>
              <a:rPr lang="en-US" altLang="zh-CN" sz="1800" dirty="0">
                <a:solidFill>
                  <a:schemeClr val="dk1"/>
                </a:solidFill>
                <a:latin typeface="+mn-lt"/>
              </a:rPr>
              <a:t> </a:t>
            </a:r>
          </a:p>
        </p:txBody>
      </p:sp>
      <p:pic>
        <p:nvPicPr>
          <p:cNvPr id="15" name="图片 14">
            <a:extLst>
              <a:ext uri="{FF2B5EF4-FFF2-40B4-BE49-F238E27FC236}">
                <a16:creationId xmlns:a16="http://schemas.microsoft.com/office/drawing/2014/main" id="{A8A7EA75-7276-20D4-0957-09D327CC4A48}"/>
              </a:ext>
            </a:extLst>
          </p:cNvPr>
          <p:cNvPicPr>
            <a:picLocks noChangeAspect="1"/>
          </p:cNvPicPr>
          <p:nvPr/>
        </p:nvPicPr>
        <p:blipFill>
          <a:blip r:embed="rId2"/>
          <a:stretch>
            <a:fillRect/>
          </a:stretch>
        </p:blipFill>
        <p:spPr>
          <a:xfrm>
            <a:off x="1813794" y="2647836"/>
            <a:ext cx="5335226" cy="3524364"/>
          </a:xfrm>
          <a:prstGeom prst="rect">
            <a:avLst/>
          </a:prstGeom>
        </p:spPr>
      </p:pic>
      <p:sp>
        <p:nvSpPr>
          <p:cNvPr id="3" name="Google Shape;175;p25">
            <a:extLst>
              <a:ext uri="{FF2B5EF4-FFF2-40B4-BE49-F238E27FC236}">
                <a16:creationId xmlns:a16="http://schemas.microsoft.com/office/drawing/2014/main" id="{F1255BB3-B997-49B7-15B3-82F058063045}"/>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7" name="Date Placeholder 3">
            <a:extLst>
              <a:ext uri="{FF2B5EF4-FFF2-40B4-BE49-F238E27FC236}">
                <a16:creationId xmlns:a16="http://schemas.microsoft.com/office/drawing/2014/main" id="{0E1461A8-E627-4717-0381-CA33AA453393}"/>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3051205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047EE-3675-F379-B0F6-7324E34E1714}"/>
              </a:ext>
            </a:extLst>
          </p:cNvPr>
          <p:cNvSpPr>
            <a:spLocks noGrp="1"/>
          </p:cNvSpPr>
          <p:nvPr>
            <p:ph type="title"/>
          </p:nvPr>
        </p:nvSpPr>
        <p:spPr/>
        <p:txBody>
          <a:bodyPr/>
          <a:lstStyle/>
          <a:p>
            <a:r>
              <a:rPr lang="en-US" altLang="zh-CN" sz="3200" dirty="0"/>
              <a:t>Link budget</a:t>
            </a:r>
            <a:endParaRPr lang="en-US" sz="3200" dirty="0"/>
          </a:p>
        </p:txBody>
      </p:sp>
      <p:sp>
        <p:nvSpPr>
          <p:cNvPr id="6" name="Slide Number Placeholder 5">
            <a:extLst>
              <a:ext uri="{FF2B5EF4-FFF2-40B4-BE49-F238E27FC236}">
                <a16:creationId xmlns:a16="http://schemas.microsoft.com/office/drawing/2014/main" id="{F213D8C4-7AEC-DAB3-2A7D-3758538A46B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graphicFrame>
        <p:nvGraphicFramePr>
          <p:cNvPr id="7" name="表格 6">
            <a:extLst>
              <a:ext uri="{FF2B5EF4-FFF2-40B4-BE49-F238E27FC236}">
                <a16:creationId xmlns:a16="http://schemas.microsoft.com/office/drawing/2014/main" id="{FAE9ACB8-0B47-F02B-C7AB-267C15B9BBD9}"/>
              </a:ext>
            </a:extLst>
          </p:cNvPr>
          <p:cNvGraphicFramePr>
            <a:graphicFrameLocks noGrp="1"/>
          </p:cNvGraphicFramePr>
          <p:nvPr>
            <p:extLst>
              <p:ext uri="{D42A27DB-BD31-4B8C-83A1-F6EECF244321}">
                <p14:modId xmlns:p14="http://schemas.microsoft.com/office/powerpoint/2010/main" val="1381771593"/>
              </p:ext>
            </p:extLst>
          </p:nvPr>
        </p:nvGraphicFramePr>
        <p:xfrm>
          <a:off x="645692" y="1749430"/>
          <a:ext cx="3816034" cy="4357004"/>
        </p:xfrm>
        <a:graphic>
          <a:graphicData uri="http://schemas.openxmlformats.org/drawingml/2006/table">
            <a:tbl>
              <a:tblPr firstRow="1" firstCol="1" bandRow="1">
                <a:tableStyleId>{2D5ABB26-0587-4C30-8999-92F81FD0307C}</a:tableStyleId>
              </a:tblPr>
              <a:tblGrid>
                <a:gridCol w="625040">
                  <a:extLst>
                    <a:ext uri="{9D8B030D-6E8A-4147-A177-3AD203B41FA5}">
                      <a16:colId xmlns:a16="http://schemas.microsoft.com/office/drawing/2014/main" val="3745056290"/>
                    </a:ext>
                  </a:extLst>
                </a:gridCol>
                <a:gridCol w="1019802">
                  <a:extLst>
                    <a:ext uri="{9D8B030D-6E8A-4147-A177-3AD203B41FA5}">
                      <a16:colId xmlns:a16="http://schemas.microsoft.com/office/drawing/2014/main" val="1313218782"/>
                    </a:ext>
                  </a:extLst>
                </a:gridCol>
                <a:gridCol w="1085596">
                  <a:extLst>
                    <a:ext uri="{9D8B030D-6E8A-4147-A177-3AD203B41FA5}">
                      <a16:colId xmlns:a16="http://schemas.microsoft.com/office/drawing/2014/main" val="3707759819"/>
                    </a:ext>
                  </a:extLst>
                </a:gridCol>
                <a:gridCol w="1085596">
                  <a:extLst>
                    <a:ext uri="{9D8B030D-6E8A-4147-A177-3AD203B41FA5}">
                      <a16:colId xmlns:a16="http://schemas.microsoft.com/office/drawing/2014/main" val="1814337127"/>
                    </a:ext>
                  </a:extLst>
                </a:gridCol>
              </a:tblGrid>
              <a:tr h="280607">
                <a:tc gridSpan="2">
                  <a:txBody>
                    <a:bodyPr/>
                    <a:lstStyle/>
                    <a:p>
                      <a:pPr indent="0" algn="ctr">
                        <a:lnSpc>
                          <a:spcPct val="100000"/>
                        </a:lnSpc>
                        <a:spcAft>
                          <a:spcPts val="0"/>
                        </a:spcAft>
                      </a:pPr>
                      <a:r>
                        <a:rPr lang="en-US" sz="1400" kern="100" dirty="0">
                          <a:solidFill>
                            <a:srgbClr val="FF0000"/>
                          </a:solidFill>
                          <a:effectLst/>
                          <a:latin typeface="+mj-lt"/>
                        </a:rPr>
                        <a:t> </a:t>
                      </a:r>
                      <a:r>
                        <a:rPr lang="en-US" altLang="zh-CN" sz="1400" kern="100" dirty="0">
                          <a:solidFill>
                            <a:srgbClr val="FF0000"/>
                          </a:solidFill>
                          <a:effectLst/>
                          <a:latin typeface="+mj-lt"/>
                        </a:rPr>
                        <a:t>TX</a:t>
                      </a:r>
                      <a:endParaRPr lang="zh-CN" sz="1400" kern="100" dirty="0">
                        <a:solidFill>
                          <a:srgbClr val="FF0000"/>
                        </a:solidFill>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indent="0" algn="ctr">
                        <a:lnSpc>
                          <a:spcPct val="100000"/>
                        </a:lnSpc>
                        <a:spcAft>
                          <a:spcPts val="0"/>
                        </a:spcAft>
                      </a:pPr>
                      <a:r>
                        <a:rPr lang="en-US" sz="1400" kern="100" dirty="0">
                          <a:effectLst/>
                          <a:latin typeface="+mj-lt"/>
                        </a:rPr>
                        <a:t>HRP</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err="1">
                          <a:effectLst/>
                          <a:latin typeface="+mj-lt"/>
                        </a:rPr>
                        <a:t>HNav</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2147311"/>
                  </a:ext>
                </a:extLst>
              </a:tr>
              <a:tr h="265028">
                <a:tc gridSpan="2">
                  <a:txBody>
                    <a:bodyPr/>
                    <a:lstStyle/>
                    <a:p>
                      <a:pPr indent="0" algn="just">
                        <a:lnSpc>
                          <a:spcPct val="100000"/>
                        </a:lnSpc>
                        <a:spcAft>
                          <a:spcPts val="0"/>
                        </a:spcAft>
                      </a:pPr>
                      <a:r>
                        <a:rPr lang="en-US" altLang="zh-CN" sz="1400" kern="100" dirty="0">
                          <a:effectLst/>
                          <a:latin typeface="+mj-lt"/>
                        </a:rPr>
                        <a:t>PRF</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CN" altLang="en-US"/>
                    </a:p>
                  </a:txBody>
                  <a:tcPr/>
                </a:tc>
                <a:tc>
                  <a:txBody>
                    <a:bodyPr/>
                    <a:lstStyle/>
                    <a:p>
                      <a:pPr indent="0" algn="ctr">
                        <a:lnSpc>
                          <a:spcPct val="100000"/>
                        </a:lnSpc>
                        <a:spcAft>
                          <a:spcPts val="0"/>
                        </a:spcAft>
                      </a:pPr>
                      <a:r>
                        <a:rPr lang="en-US" sz="1400" kern="100" dirty="0">
                          <a:effectLst/>
                          <a:latin typeface="+mj-lt"/>
                        </a:rPr>
                        <a:t>62.4MHz</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918KHz</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816833"/>
                  </a:ext>
                </a:extLst>
              </a:tr>
              <a:tr h="226586">
                <a:tc rowSpan="3">
                  <a:txBody>
                    <a:bodyPr/>
                    <a:lstStyle/>
                    <a:p>
                      <a:pPr indent="0" algn="just">
                        <a:lnSpc>
                          <a:spcPct val="100000"/>
                        </a:lnSpc>
                        <a:spcAft>
                          <a:spcPts val="0"/>
                        </a:spcAft>
                      </a:pPr>
                      <a:r>
                        <a:rPr lang="en-US" sz="1400" kern="100" dirty="0">
                          <a:effectLst/>
                          <a:latin typeface="+mj-lt"/>
                        </a:rPr>
                        <a:t>SYNC</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n-US" altLang="zh-CN" sz="1400" kern="100" dirty="0">
                          <a:effectLst/>
                          <a:latin typeface="+mj-lt"/>
                        </a:rPr>
                        <a:t>N symbol</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64</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lt"/>
                        </a:rPr>
                        <a:t>128</a:t>
                      </a:r>
                      <a:endParaRPr lang="zh-CN" sz="1400" kern="10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8144703"/>
                  </a:ext>
                </a:extLst>
              </a:tr>
              <a:tr h="226586">
                <a:tc vMerge="1">
                  <a:txBody>
                    <a:bodyPr/>
                    <a:lstStyle/>
                    <a:p>
                      <a:endParaRPr lang="zh-CN" altLang="en-US"/>
                    </a:p>
                  </a:txBody>
                  <a:tcPr/>
                </a:tc>
                <a:tc>
                  <a:txBody>
                    <a:bodyPr/>
                    <a:lstStyle/>
                    <a:p>
                      <a:pPr indent="0" algn="just">
                        <a:lnSpc>
                          <a:spcPct val="100000"/>
                        </a:lnSpc>
                        <a:spcAft>
                          <a:spcPts val="0"/>
                        </a:spcAft>
                      </a:pPr>
                      <a:r>
                        <a:rPr lang="en-US" altLang="zh-CN" sz="1400" kern="100" dirty="0">
                          <a:effectLst/>
                          <a:latin typeface="+mj-lt"/>
                        </a:rPr>
                        <a:t>N pulse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4096</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128</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7100049"/>
                  </a:ext>
                </a:extLst>
              </a:tr>
              <a:tr h="226586">
                <a:tc vMerge="1">
                  <a:txBody>
                    <a:bodyPr/>
                    <a:lstStyle/>
                    <a:p>
                      <a:endParaRPr lang="zh-CN" altLang="en-US"/>
                    </a:p>
                  </a:txBody>
                  <a:tcPr/>
                </a:tc>
                <a:tc>
                  <a:txBody>
                    <a:bodyPr/>
                    <a:lstStyle/>
                    <a:p>
                      <a:pPr indent="0" algn="just">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Time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65.128us</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lt"/>
                        </a:rPr>
                        <a:t> </a:t>
                      </a:r>
                      <a:endParaRPr lang="zh-CN" sz="1400" kern="10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0140129"/>
                  </a:ext>
                </a:extLst>
              </a:tr>
              <a:tr h="226586">
                <a:tc rowSpan="3">
                  <a:txBody>
                    <a:bodyPr/>
                    <a:lstStyle/>
                    <a:p>
                      <a:pPr indent="0" algn="just">
                        <a:lnSpc>
                          <a:spcPct val="100000"/>
                        </a:lnSpc>
                        <a:spcAft>
                          <a:spcPts val="0"/>
                        </a:spcAft>
                      </a:pPr>
                      <a:r>
                        <a:rPr lang="en-US" sz="1400" kern="100">
                          <a:effectLst/>
                          <a:latin typeface="+mj-lt"/>
                        </a:rPr>
                        <a:t>SFD</a:t>
                      </a:r>
                      <a:endParaRPr lang="zh-CN" sz="1400" kern="10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N symbol</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8</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lt"/>
                        </a:rPr>
                        <a:t>64</a:t>
                      </a:r>
                      <a:endParaRPr lang="zh-CN" sz="1400" kern="10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85072604"/>
                  </a:ext>
                </a:extLst>
              </a:tr>
              <a:tr h="226586">
                <a:tc vMerge="1">
                  <a:txBody>
                    <a:bodyPr/>
                    <a:lstStyle/>
                    <a:p>
                      <a:endParaRPr lang="zh-CN" altLang="en-US"/>
                    </a:p>
                  </a:txBody>
                  <a:tcPr/>
                </a:tc>
                <a:tc>
                  <a:txBody>
                    <a:bodyPr/>
                    <a:lstStyle/>
                    <a:p>
                      <a:pPr indent="0" algn="just">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N pulse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4*64</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64</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365580"/>
                  </a:ext>
                </a:extLst>
              </a:tr>
              <a:tr h="226586">
                <a:tc vMerge="1">
                  <a:txBody>
                    <a:bodyPr/>
                    <a:lstStyle/>
                    <a:p>
                      <a:endParaRPr lang="zh-CN" altLang="en-US"/>
                    </a:p>
                  </a:txBody>
                  <a:tcPr/>
                </a:tc>
                <a:tc>
                  <a:txBody>
                    <a:bodyPr/>
                    <a:lstStyle/>
                    <a:p>
                      <a:pPr indent="0" algn="just">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Time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8.141us</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 </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89509547"/>
                  </a:ext>
                </a:extLst>
              </a:tr>
              <a:tr h="226586">
                <a:tc rowSpan="3">
                  <a:txBody>
                    <a:bodyPr/>
                    <a:lstStyle/>
                    <a:p>
                      <a:pPr indent="0" algn="just">
                        <a:lnSpc>
                          <a:spcPct val="100000"/>
                        </a:lnSpc>
                        <a:spcAft>
                          <a:spcPts val="0"/>
                        </a:spcAft>
                      </a:pPr>
                      <a:r>
                        <a:rPr lang="en-US" sz="1400" kern="100" dirty="0">
                          <a:effectLst/>
                          <a:latin typeface="+mj-lt"/>
                        </a:rPr>
                        <a:t>PHR</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Data rate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0.85</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 </a:t>
                      </a:r>
                      <a:r>
                        <a:rPr lang="en-US" altLang="zh-CN" sz="1400" kern="100" dirty="0">
                          <a:effectLst/>
                          <a:latin typeface="+mj-lt"/>
                        </a:rPr>
                        <a:t>——</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15350769"/>
                  </a:ext>
                </a:extLst>
              </a:tr>
              <a:tr h="226586">
                <a:tc vMerge="1">
                  <a:txBody>
                    <a:bodyPr/>
                    <a:lstStyle/>
                    <a:p>
                      <a:endParaRPr lang="zh-CN" altLang="en-US"/>
                    </a:p>
                  </a:txBody>
                  <a:tcPr/>
                </a:tc>
                <a:tc>
                  <a:txBody>
                    <a:bodyPr/>
                    <a:lstStyle/>
                    <a:p>
                      <a:pPr indent="0" algn="just">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N pulse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21*64</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 </a:t>
                      </a:r>
                      <a:r>
                        <a:rPr lang="en-US" altLang="zh-CN" sz="1400" kern="100" dirty="0">
                          <a:effectLst/>
                          <a:latin typeface="+mj-lt"/>
                        </a:rPr>
                        <a:t>——</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9219822"/>
                  </a:ext>
                </a:extLst>
              </a:tr>
              <a:tr h="226586">
                <a:tc vMerge="1">
                  <a:txBody>
                    <a:bodyPr/>
                    <a:lstStyle/>
                    <a:p>
                      <a:endParaRPr lang="zh-CN" altLang="en-US"/>
                    </a:p>
                  </a:txBody>
                  <a:tcPr/>
                </a:tc>
                <a:tc>
                  <a:txBody>
                    <a:bodyPr/>
                    <a:lstStyle/>
                    <a:p>
                      <a:pPr indent="0" algn="just">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Time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lt"/>
                        </a:rPr>
                        <a:t>21.538us</a:t>
                      </a:r>
                      <a:endParaRPr lang="zh-CN" sz="1400" kern="10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 </a:t>
                      </a:r>
                      <a:r>
                        <a:rPr lang="en-US" altLang="zh-CN" sz="1400" kern="100" dirty="0">
                          <a:effectLst/>
                          <a:latin typeface="+mj-lt"/>
                        </a:rPr>
                        <a:t>——</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73020458"/>
                  </a:ext>
                </a:extLst>
              </a:tr>
              <a:tr h="265028">
                <a:tc rowSpan="3">
                  <a:txBody>
                    <a:bodyPr/>
                    <a:lstStyle/>
                    <a:p>
                      <a:pPr indent="0" algn="just">
                        <a:lnSpc>
                          <a:spcPct val="100000"/>
                        </a:lnSpc>
                        <a:spcAft>
                          <a:spcPts val="0"/>
                        </a:spcAft>
                      </a:pPr>
                      <a:r>
                        <a:rPr lang="en-US" sz="1400" kern="100">
                          <a:effectLst/>
                          <a:latin typeface="+mj-lt"/>
                        </a:rPr>
                        <a:t>PSDU</a:t>
                      </a:r>
                      <a:endParaRPr lang="zh-CN" sz="1400" kern="10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n-US" altLang="zh-CN" sz="1400" kern="100" dirty="0">
                          <a:effectLst/>
                          <a:latin typeface="+mj-lt"/>
                        </a:rPr>
                        <a:t>Data rate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6.81</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0.459</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2859293"/>
                  </a:ext>
                </a:extLst>
              </a:tr>
              <a:tr h="264350">
                <a:tc vMerge="1">
                  <a:txBody>
                    <a:bodyPr/>
                    <a:lstStyle/>
                    <a:p>
                      <a:endParaRPr lang="zh-CN" altLang="en-US"/>
                    </a:p>
                  </a:txBody>
                  <a:tcPr/>
                </a:tc>
                <a:tc>
                  <a:txBody>
                    <a:bodyPr/>
                    <a:lstStyle/>
                    <a:p>
                      <a:pPr indent="0" algn="just">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N pulse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lt"/>
                        </a:rPr>
                        <a:t>(112+48)*8</a:t>
                      </a:r>
                      <a:endParaRPr lang="zh-CN" sz="1400" kern="10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224</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1533293"/>
                  </a:ext>
                </a:extLst>
              </a:tr>
              <a:tr h="265028">
                <a:tc vMerge="1">
                  <a:txBody>
                    <a:bodyPr/>
                    <a:lstStyle/>
                    <a:p>
                      <a:endParaRPr lang="zh-CN" altLang="en-US"/>
                    </a:p>
                  </a:txBody>
                  <a:tcPr/>
                </a:tc>
                <a:tc>
                  <a:txBody>
                    <a:bodyPr/>
                    <a:lstStyle/>
                    <a:p>
                      <a:pPr indent="0" algn="just">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Time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lt"/>
                        </a:rPr>
                        <a:t>20.513us</a:t>
                      </a:r>
                      <a:endParaRPr lang="zh-CN" sz="1400" kern="10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 </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30443577"/>
                  </a:ext>
                </a:extLst>
              </a:tr>
              <a:tr h="265028">
                <a:tc rowSpan="3">
                  <a:txBody>
                    <a:bodyPr/>
                    <a:lstStyle/>
                    <a:p>
                      <a:pPr indent="0" algn="ctr">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Total</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just">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N pulse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lt"/>
                        </a:rPr>
                        <a:t>6976</a:t>
                      </a:r>
                      <a:endParaRPr lang="zh-CN" sz="1400" kern="10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416</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9324286"/>
                  </a:ext>
                </a:extLst>
              </a:tr>
              <a:tr h="265028">
                <a:tc vMerge="1">
                  <a:txBody>
                    <a:bodyPr/>
                    <a:lstStyle/>
                    <a:p>
                      <a:endParaRPr lang="zh-CN" altLang="en-US"/>
                    </a:p>
                  </a:txBody>
                  <a:tcPr/>
                </a:tc>
                <a:tc>
                  <a:txBody>
                    <a:bodyPr/>
                    <a:lstStyle/>
                    <a:p>
                      <a:pPr indent="0" algn="just">
                        <a:lnSpc>
                          <a:spcPct val="100000"/>
                        </a:lnSpc>
                        <a:spcAft>
                          <a:spcPts val="0"/>
                        </a:spcAft>
                      </a:pPr>
                      <a:r>
                        <a:rPr lang="en-US" altLang="zh-CN" sz="1400" kern="100" dirty="0">
                          <a:effectLst/>
                          <a:latin typeface="+mj-lt"/>
                          <a:ea typeface="微软雅黑" panose="020B0503020204020204" pitchFamily="34" charset="-122"/>
                          <a:cs typeface="Times New Roman" panose="02020603050405020304" pitchFamily="18" charset="0"/>
                        </a:rPr>
                        <a:t>Time</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a:effectLst/>
                          <a:latin typeface="+mj-lt"/>
                        </a:rPr>
                        <a:t>115.32us</a:t>
                      </a:r>
                      <a:endParaRPr lang="zh-CN" sz="1400" kern="10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effectLst/>
                          <a:latin typeface="+mj-lt"/>
                        </a:rPr>
                        <a:t>453.33us</a:t>
                      </a:r>
                      <a:endParaRPr lang="zh-CN" sz="1400" kern="100" dirty="0">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8726819"/>
                  </a:ext>
                </a:extLst>
              </a:tr>
              <a:tr h="447633">
                <a:tc vMerge="1">
                  <a:txBody>
                    <a:bodyPr/>
                    <a:lstStyle/>
                    <a:p>
                      <a:endParaRPr lang="zh-CN" altLang="en-US"/>
                    </a:p>
                  </a:txBody>
                  <a:tcPr/>
                </a:tc>
                <a:tc>
                  <a:txBody>
                    <a:bodyPr/>
                    <a:lstStyle/>
                    <a:p>
                      <a:pPr indent="0" algn="just">
                        <a:lnSpc>
                          <a:spcPct val="100000"/>
                        </a:lnSpc>
                        <a:spcAft>
                          <a:spcPts val="0"/>
                        </a:spcAft>
                      </a:pPr>
                      <a:r>
                        <a:rPr lang="en-US" altLang="zh-CN" sz="1400" kern="100" dirty="0">
                          <a:solidFill>
                            <a:srgbClr val="FF0000"/>
                          </a:solidFill>
                          <a:effectLst/>
                          <a:latin typeface="+mj-lt"/>
                        </a:rPr>
                        <a:t>Energy per pulse</a:t>
                      </a:r>
                      <a:endParaRPr lang="zh-CN" sz="1400" kern="100" baseline="-25000" dirty="0">
                        <a:solidFill>
                          <a:srgbClr val="FF0000"/>
                        </a:solidFill>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solidFill>
                            <a:srgbClr val="FF0000"/>
                          </a:solidFill>
                          <a:effectLst/>
                          <a:latin typeface="+mj-lt"/>
                        </a:rPr>
                        <a:t>0.62pJ</a:t>
                      </a:r>
                      <a:endParaRPr lang="zh-CN" sz="1400" kern="100" dirty="0">
                        <a:solidFill>
                          <a:srgbClr val="FF0000"/>
                        </a:solidFill>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0" algn="ctr">
                        <a:lnSpc>
                          <a:spcPct val="100000"/>
                        </a:lnSpc>
                        <a:spcAft>
                          <a:spcPts val="0"/>
                        </a:spcAft>
                      </a:pPr>
                      <a:r>
                        <a:rPr lang="en-US" sz="1400" kern="100" dirty="0">
                          <a:solidFill>
                            <a:srgbClr val="FF0000"/>
                          </a:solidFill>
                          <a:effectLst/>
                          <a:latin typeface="+mj-lt"/>
                        </a:rPr>
                        <a:t>40.8pJ</a:t>
                      </a:r>
                      <a:endParaRPr lang="zh-CN" sz="1400" kern="100" dirty="0">
                        <a:solidFill>
                          <a:srgbClr val="FF0000"/>
                        </a:solidFill>
                        <a:effectLst/>
                        <a:latin typeface="+mj-lt"/>
                        <a:ea typeface="微软雅黑" panose="020B0503020204020204" pitchFamily="34" charset="-122"/>
                        <a:cs typeface="Times New Roman" panose="02020603050405020304" pitchFamily="18" charset="0"/>
                      </a:endParaRPr>
                    </a:p>
                  </a:txBody>
                  <a:tcPr marL="45891" marR="4589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08178751"/>
                  </a:ext>
                </a:extLst>
              </a:tr>
            </a:tbl>
          </a:graphicData>
        </a:graphic>
      </p:graphicFrame>
      <p:graphicFrame>
        <p:nvGraphicFramePr>
          <p:cNvPr id="10" name="表格 9">
            <a:extLst>
              <a:ext uri="{FF2B5EF4-FFF2-40B4-BE49-F238E27FC236}">
                <a16:creationId xmlns:a16="http://schemas.microsoft.com/office/drawing/2014/main" id="{4449CD8A-7E30-99AE-C2CD-1CD2EAD70823}"/>
              </a:ext>
            </a:extLst>
          </p:cNvPr>
          <p:cNvGraphicFramePr>
            <a:graphicFrameLocks noGrp="1"/>
          </p:cNvGraphicFramePr>
          <p:nvPr>
            <p:extLst>
              <p:ext uri="{D42A27DB-BD31-4B8C-83A1-F6EECF244321}">
                <p14:modId xmlns:p14="http://schemas.microsoft.com/office/powerpoint/2010/main" val="3644935712"/>
              </p:ext>
            </p:extLst>
          </p:nvPr>
        </p:nvGraphicFramePr>
        <p:xfrm>
          <a:off x="4702125" y="1752600"/>
          <a:ext cx="3842486" cy="4343213"/>
        </p:xfrm>
        <a:graphic>
          <a:graphicData uri="http://schemas.openxmlformats.org/drawingml/2006/table">
            <a:tbl>
              <a:tblPr firstRow="1" firstCol="1" bandRow="1">
                <a:tableStyleId>{5940675A-B579-460E-94D1-54222C63F5DA}</a:tableStyleId>
              </a:tblPr>
              <a:tblGrid>
                <a:gridCol w="2017579">
                  <a:extLst>
                    <a:ext uri="{9D8B030D-6E8A-4147-A177-3AD203B41FA5}">
                      <a16:colId xmlns:a16="http://schemas.microsoft.com/office/drawing/2014/main" val="3745056290"/>
                    </a:ext>
                  </a:extLst>
                </a:gridCol>
                <a:gridCol w="840156">
                  <a:extLst>
                    <a:ext uri="{9D8B030D-6E8A-4147-A177-3AD203B41FA5}">
                      <a16:colId xmlns:a16="http://schemas.microsoft.com/office/drawing/2014/main" val="3707759819"/>
                    </a:ext>
                  </a:extLst>
                </a:gridCol>
                <a:gridCol w="984751">
                  <a:extLst>
                    <a:ext uri="{9D8B030D-6E8A-4147-A177-3AD203B41FA5}">
                      <a16:colId xmlns:a16="http://schemas.microsoft.com/office/drawing/2014/main" val="1814337127"/>
                    </a:ext>
                  </a:extLst>
                </a:gridCol>
              </a:tblGrid>
              <a:tr h="302114">
                <a:tc>
                  <a:txBody>
                    <a:bodyPr/>
                    <a:lstStyle/>
                    <a:p>
                      <a:pPr indent="0" algn="ctr">
                        <a:lnSpc>
                          <a:spcPct val="100000"/>
                        </a:lnSpc>
                        <a:spcAft>
                          <a:spcPts val="0"/>
                        </a:spcAft>
                      </a:pPr>
                      <a:r>
                        <a:rPr lang="en-US" sz="1400" kern="100" dirty="0">
                          <a:solidFill>
                            <a:srgbClr val="FF0000"/>
                          </a:solidFill>
                          <a:effectLst/>
                        </a:rPr>
                        <a:t> RX</a:t>
                      </a:r>
                      <a:endParaRPr lang="zh-CN" sz="14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sz="1400" kern="100" dirty="0">
                          <a:effectLst/>
                        </a:rPr>
                        <a:t>HRP</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sz="1400" kern="100" dirty="0" err="1">
                          <a:effectLst/>
                        </a:rPr>
                        <a:t>HNav</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2302147311"/>
                  </a:ext>
                </a:extLst>
              </a:tr>
              <a:tr h="339879">
                <a:tc>
                  <a:txBody>
                    <a:bodyPr/>
                    <a:lstStyle/>
                    <a:p>
                      <a:pPr indent="0" algn="just">
                        <a:lnSpc>
                          <a:spcPct val="100000"/>
                        </a:lnSpc>
                        <a:spcAft>
                          <a:spcPts val="0"/>
                        </a:spcAft>
                      </a:pPr>
                      <a:r>
                        <a:rPr lang="en-US" altLang="zh-CN" sz="1400" kern="100" dirty="0">
                          <a:effectLst/>
                        </a:rPr>
                        <a:t>N </a:t>
                      </a:r>
                      <a:r>
                        <a:rPr lang="en-US" altLang="zh-CN" sz="1400" kern="100" dirty="0" err="1">
                          <a:effectLst/>
                        </a:rPr>
                        <a:t>sym</a:t>
                      </a:r>
                      <a:r>
                        <a:rPr lang="en-US" altLang="zh-CN" sz="1400" kern="100" dirty="0">
                          <a:effectLst/>
                        </a:rPr>
                        <a:t> in SFD</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sz="1400" kern="100" dirty="0">
                          <a:effectLst/>
                        </a:rPr>
                        <a:t>8</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sz="1400" kern="100" dirty="0">
                          <a:effectLst/>
                        </a:rPr>
                        <a:t>1</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69816833"/>
                  </a:ext>
                </a:extLst>
              </a:tr>
              <a:tr h="339879">
                <a:tc>
                  <a:txBody>
                    <a:bodyPr/>
                    <a:lstStyle/>
                    <a:p>
                      <a:pPr indent="0" algn="just">
                        <a:lnSpc>
                          <a:spcPct val="100000"/>
                        </a:lnSpc>
                        <a:spcAft>
                          <a:spcPts val="0"/>
                        </a:spcAft>
                      </a:pPr>
                      <a:r>
                        <a:rPr lang="en-US" altLang="zh-CN" sz="1400" kern="100" dirty="0">
                          <a:effectLst/>
                        </a:rPr>
                        <a:t>N pulse</a:t>
                      </a:r>
                      <a:r>
                        <a:rPr lang="zh-CN" altLang="en-US" sz="1400" kern="100" dirty="0">
                          <a:effectLst/>
                        </a:rPr>
                        <a:t> </a:t>
                      </a:r>
                      <a:r>
                        <a:rPr lang="en-US" altLang="zh-CN" sz="1400" kern="100" dirty="0">
                          <a:effectLst/>
                        </a:rPr>
                        <a:t>per</a:t>
                      </a:r>
                      <a:r>
                        <a:rPr lang="zh-CN" altLang="en-US" sz="1400" kern="100" dirty="0">
                          <a:effectLst/>
                        </a:rPr>
                        <a:t> </a:t>
                      </a:r>
                      <a:r>
                        <a:rPr lang="en-US" altLang="zh-CN" sz="1400" kern="100" dirty="0">
                          <a:effectLst/>
                        </a:rPr>
                        <a:t>symbol</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32</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64</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1447582275"/>
                  </a:ext>
                </a:extLst>
              </a:tr>
              <a:tr h="339879">
                <a:tc>
                  <a:txBody>
                    <a:bodyPr/>
                    <a:lstStyle/>
                    <a:p>
                      <a:pPr indent="0" algn="just">
                        <a:lnSpc>
                          <a:spcPct val="100000"/>
                        </a:lnSpc>
                        <a:spcAft>
                          <a:spcPts val="0"/>
                        </a:spcAft>
                      </a:pPr>
                      <a:r>
                        <a:rPr lang="en-US" altLang="zh-CN" sz="1400" kern="100" dirty="0">
                          <a:effectLst/>
                        </a:rPr>
                        <a:t>Nominal processing gain</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3.01dB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2.25dB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2713115506"/>
                  </a:ext>
                </a:extLst>
              </a:tr>
              <a:tr h="339879">
                <a:tc>
                  <a:txBody>
                    <a:bodyPr/>
                    <a:lstStyle/>
                    <a:p>
                      <a:pPr indent="0" algn="just">
                        <a:lnSpc>
                          <a:spcPct val="100000"/>
                        </a:lnSpc>
                        <a:spcAft>
                          <a:spcPts val="0"/>
                        </a:spcAft>
                      </a:pPr>
                      <a:r>
                        <a:rPr lang="en-US" altLang="zh-CN" sz="1400" kern="100" dirty="0">
                          <a:effectLst/>
                        </a:rPr>
                        <a:t>Processing gain</a:t>
                      </a:r>
                      <a:endParaRPr lang="zh-CN" sz="1400" kern="100" baseline="-250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15.05dB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13.5dB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3638283117"/>
                  </a:ext>
                </a:extLst>
              </a:tr>
              <a:tr h="339879">
                <a:tc>
                  <a:txBody>
                    <a:bodyPr/>
                    <a:lstStyle/>
                    <a:p>
                      <a:pPr indent="0" algn="just">
                        <a:lnSpc>
                          <a:spcPct val="100000"/>
                        </a:lnSpc>
                        <a:spcAft>
                          <a:spcPts val="0"/>
                        </a:spcAft>
                      </a:pPr>
                      <a:r>
                        <a:rPr lang="en-US" altLang="zh-CN" sz="1400" kern="100" dirty="0" err="1">
                          <a:effectLst/>
                        </a:rPr>
                        <a:t>Engrgy</a:t>
                      </a:r>
                      <a:r>
                        <a:rPr lang="en-US" altLang="zh-CN" sz="1400" kern="100" dirty="0">
                          <a:effectLst/>
                        </a:rPr>
                        <a:t> per symbol</a:t>
                      </a:r>
                      <a:endParaRPr lang="zh-CN" sz="1400" kern="100" baseline="-250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19.8pJ</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913pJ</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3287522051"/>
                  </a:ext>
                </a:extLst>
              </a:tr>
              <a:tr h="339879">
                <a:tc>
                  <a:txBody>
                    <a:bodyPr/>
                    <a:lstStyle/>
                    <a:p>
                      <a:pPr marR="0" indent="0" algn="just" rtl="0">
                        <a:lnSpc>
                          <a:spcPct val="100000"/>
                        </a:lnSpc>
                        <a:spcBef>
                          <a:spcPts val="0"/>
                        </a:spcBef>
                        <a:spcAft>
                          <a:spcPts val="0"/>
                        </a:spcAft>
                        <a:buClr>
                          <a:srgbClr val="000000"/>
                        </a:buClr>
                        <a:buFont typeface="Arial"/>
                      </a:pPr>
                      <a:r>
                        <a:rPr lang="en-US" altLang="zh-CN" sz="1400" b="0" i="0" u="none" strike="noStrike" kern="100" cap="none" dirty="0">
                          <a:solidFill>
                            <a:schemeClr val="tx1"/>
                          </a:solidFill>
                          <a:effectLst/>
                          <a:latin typeface="+mn-lt"/>
                          <a:ea typeface="+mn-ea"/>
                          <a:cs typeface="+mn-cs"/>
                          <a:sym typeface="Arial"/>
                        </a:rPr>
                        <a:t>Receiver SNR</a:t>
                      </a:r>
                      <a:endParaRPr lang="zh-CN" altLang="en-US" sz="1400" b="0" i="0" u="none" strike="noStrike" kern="100" cap="none" dirty="0">
                        <a:solidFill>
                          <a:schemeClr val="tx1"/>
                        </a:solidFill>
                        <a:effectLst/>
                        <a:latin typeface="+mn-lt"/>
                        <a:ea typeface="+mn-ea"/>
                        <a:cs typeface="+mn-cs"/>
                        <a:sym typeface="Arial"/>
                      </a:endParaRPr>
                    </a:p>
                  </a:txBody>
                  <a:tcPr marL="45891" marR="45891" marT="0" marB="0" anchor="ctr"/>
                </a:tc>
                <a:tc>
                  <a:txBody>
                    <a:bodyPr/>
                    <a:lstStyle/>
                    <a:p>
                      <a:pPr indent="0" algn="ctr">
                        <a:lnSpc>
                          <a:spcPct val="100000"/>
                        </a:lnSpc>
                        <a:spcAft>
                          <a:spcPts val="0"/>
                        </a:spcAft>
                      </a:pPr>
                      <a:r>
                        <a:rPr lang="en-US" altLang="zh-CN" sz="1400" kern="100" dirty="0">
                          <a:effectLst/>
                        </a:rPr>
                        <a:t>96.5dB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113dB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1139572402"/>
                  </a:ext>
                </a:extLst>
              </a:tr>
              <a:tr h="339879">
                <a:tc>
                  <a:txBody>
                    <a:bodyPr/>
                    <a:lstStyle/>
                    <a:p>
                      <a:pPr indent="0" algn="just">
                        <a:lnSpc>
                          <a:spcPct val="100000"/>
                        </a:lnSpc>
                        <a:spcAft>
                          <a:spcPts val="0"/>
                        </a:spcAft>
                      </a:pPr>
                      <a:r>
                        <a:rPr lang="en-US" altLang="zh-CN" sz="1400" kern="100" dirty="0">
                          <a:effectLst/>
                        </a:rPr>
                        <a:t>threshold</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10dB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10dB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2211639574"/>
                  </a:ext>
                </a:extLst>
              </a:tr>
              <a:tr h="339879">
                <a:tc>
                  <a:txBody>
                    <a:bodyPr/>
                    <a:lstStyle/>
                    <a:p>
                      <a:pPr indent="0" algn="just">
                        <a:lnSpc>
                          <a:spcPct val="100000"/>
                        </a:lnSpc>
                        <a:spcAft>
                          <a:spcPts val="0"/>
                        </a:spcAft>
                      </a:pPr>
                      <a:r>
                        <a:rPr lang="en-US" altLang="zh-CN" sz="1400" kern="100" dirty="0">
                          <a:effectLst/>
                        </a:rPr>
                        <a:t>Noise Figure</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5dB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5dB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3555482174"/>
                  </a:ext>
                </a:extLst>
              </a:tr>
              <a:tr h="339879">
                <a:tc>
                  <a:txBody>
                    <a:bodyPr/>
                    <a:lstStyle/>
                    <a:p>
                      <a:pPr indent="0" algn="just">
                        <a:lnSpc>
                          <a:spcPct val="100000"/>
                        </a:lnSpc>
                        <a:spcAft>
                          <a:spcPts val="0"/>
                        </a:spcAft>
                      </a:pPr>
                      <a:r>
                        <a:rPr lang="en-US" altLang="zh-CN" sz="1400" kern="100" dirty="0">
                          <a:effectLst/>
                        </a:rPr>
                        <a:t>Quantization noise</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effectLst/>
                        </a:rPr>
                        <a:t>5dB</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1068694154"/>
                  </a:ext>
                </a:extLst>
              </a:tr>
              <a:tr h="491094">
                <a:tc>
                  <a:txBody>
                    <a:bodyPr/>
                    <a:lstStyle/>
                    <a:p>
                      <a:pPr indent="0" algn="just">
                        <a:lnSpc>
                          <a:spcPct val="100000"/>
                        </a:lnSpc>
                        <a:spcAft>
                          <a:spcPts val="0"/>
                        </a:spcAft>
                      </a:pPr>
                      <a:r>
                        <a:rPr lang="en-US" altLang="zh-CN" sz="1400" kern="100" dirty="0">
                          <a:solidFill>
                            <a:schemeClr val="tx1"/>
                          </a:solidFill>
                          <a:effectLst/>
                        </a:rPr>
                        <a:t>Link budget</a:t>
                      </a:r>
                      <a:endParaRPr lang="zh-CN" sz="14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solidFill>
                            <a:srgbClr val="FF0000"/>
                          </a:solidFill>
                          <a:effectLst/>
                        </a:rPr>
                        <a:t>81.5dB</a:t>
                      </a:r>
                      <a:endParaRPr lang="zh-CN" sz="14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solidFill>
                            <a:srgbClr val="FF0000"/>
                          </a:solidFill>
                          <a:effectLst/>
                        </a:rPr>
                        <a:t>93dB</a:t>
                      </a:r>
                      <a:endParaRPr lang="zh-CN" sz="14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1160527916"/>
                  </a:ext>
                </a:extLst>
              </a:tr>
              <a:tr h="491094">
                <a:tc>
                  <a:txBody>
                    <a:bodyPr/>
                    <a:lstStyle/>
                    <a:p>
                      <a:pPr indent="0" algn="just">
                        <a:lnSpc>
                          <a:spcPct val="100000"/>
                        </a:lnSpc>
                        <a:spcAft>
                          <a:spcPts val="0"/>
                        </a:spcAft>
                      </a:pPr>
                      <a:r>
                        <a:rPr lang="en-US" altLang="zh-CN" sz="1400" kern="100" dirty="0">
                          <a:solidFill>
                            <a:schemeClr val="tx1"/>
                          </a:solidFill>
                          <a:effectLst/>
                          <a:latin typeface="+mj-lt"/>
                          <a:ea typeface="微软雅黑" panose="020B0503020204020204" pitchFamily="34" charset="-122"/>
                          <a:cs typeface="Times New Roman" panose="02020603050405020304" pitchFamily="18" charset="0"/>
                        </a:rPr>
                        <a:t>Distance(@3993.6MHz)</a:t>
                      </a:r>
                    </a:p>
                  </a:txBody>
                  <a:tcPr marL="45891" marR="45891" marT="0" marB="0" anchor="ctr"/>
                </a:tc>
                <a:tc>
                  <a:txBody>
                    <a:bodyPr/>
                    <a:lstStyle/>
                    <a:p>
                      <a:pPr indent="0" algn="ctr">
                        <a:lnSpc>
                          <a:spcPct val="100000"/>
                        </a:lnSpc>
                        <a:spcAft>
                          <a:spcPts val="0"/>
                        </a:spcAft>
                      </a:pPr>
                      <a:r>
                        <a:rPr lang="en-US" altLang="zh-CN" sz="1400" kern="100" dirty="0">
                          <a:solidFill>
                            <a:srgbClr val="FF0000"/>
                          </a:solidFill>
                          <a:effectLst/>
                        </a:rPr>
                        <a:t>71.1m</a:t>
                      </a:r>
                      <a:endParaRPr lang="zh-CN" sz="14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tc>
                  <a:txBody>
                    <a:bodyPr/>
                    <a:lstStyle/>
                    <a:p>
                      <a:pPr indent="0" algn="ctr">
                        <a:lnSpc>
                          <a:spcPct val="100000"/>
                        </a:lnSpc>
                        <a:spcAft>
                          <a:spcPts val="0"/>
                        </a:spcAft>
                      </a:pPr>
                      <a:r>
                        <a:rPr lang="en-US" altLang="zh-CN" sz="1400" kern="100" dirty="0">
                          <a:solidFill>
                            <a:srgbClr val="FF0000"/>
                          </a:solidFill>
                          <a:effectLst/>
                        </a:rPr>
                        <a:t>267m</a:t>
                      </a:r>
                      <a:endParaRPr lang="zh-CN" sz="1400" kern="100" dirty="0">
                        <a:solidFill>
                          <a:srgbClr val="FF0000"/>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45891" marR="45891" marT="0" marB="0" anchor="ctr"/>
                </a:tc>
                <a:extLst>
                  <a:ext uri="{0D108BD9-81ED-4DB2-BD59-A6C34878D82A}">
                    <a16:rowId xmlns:a16="http://schemas.microsoft.com/office/drawing/2014/main" val="1396627860"/>
                  </a:ext>
                </a:extLst>
              </a:tr>
            </a:tbl>
          </a:graphicData>
        </a:graphic>
      </p:graphicFrame>
      <p:sp>
        <p:nvSpPr>
          <p:cNvPr id="3" name="Google Shape;175;p25">
            <a:extLst>
              <a:ext uri="{FF2B5EF4-FFF2-40B4-BE49-F238E27FC236}">
                <a16:creationId xmlns:a16="http://schemas.microsoft.com/office/drawing/2014/main" id="{479C6DCC-3B12-8414-5ECF-BEE0F98B9600}"/>
              </a:ext>
            </a:extLst>
          </p:cNvPr>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Menghuan Yang</a:t>
            </a:r>
            <a:r>
              <a:rPr kumimoji="0" lang="en-US" altLang="zh-CN" sz="1200" b="0" i="0" u="none" strike="noStrike" kern="0" cap="none" spc="0" normalizeH="0" noProof="0" dirty="0">
                <a:ln>
                  <a:noFill/>
                </a:ln>
                <a:solidFill>
                  <a:srgbClr val="000000"/>
                </a:solidFill>
                <a:effectLst/>
                <a:uLnTx/>
                <a:uFillTx/>
                <a:latin typeface="Times New Roman"/>
                <a:ea typeface="Times New Roman"/>
                <a:cs typeface="Times New Roman"/>
                <a:sym typeface="Times New Roman"/>
              </a:rPr>
              <a:t>;</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lang="en-US" altLang="zh-CN" sz="1200" dirty="0">
                <a:latin typeface="Times New Roman"/>
                <a:ea typeface="Times New Roman"/>
                <a:cs typeface="Times New Roman"/>
                <a:sym typeface="Times New Roman"/>
              </a:rPr>
              <a:t>B</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aoguo</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Yu;</a:t>
            </a:r>
            <a:r>
              <a:rPr kumimoji="0" lang="zh-CN" alt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altLang="zh-CN" sz="12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Yachuan</a:t>
            </a:r>
            <a:r>
              <a:rPr kumimoji="0" lang="en-US" altLang="zh-CN"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Bao</a:t>
            </a:r>
            <a:endParaRPr dirty="0"/>
          </a:p>
        </p:txBody>
      </p:sp>
      <p:sp>
        <p:nvSpPr>
          <p:cNvPr id="8" name="Date Placeholder 3">
            <a:extLst>
              <a:ext uri="{FF2B5EF4-FFF2-40B4-BE49-F238E27FC236}">
                <a16:creationId xmlns:a16="http://schemas.microsoft.com/office/drawing/2014/main" id="{3A9C8980-D377-BCDD-C404-C3FFCA477564}"/>
              </a:ext>
            </a:extLst>
          </p:cNvPr>
          <p:cNvSpPr>
            <a:spLocks noGrp="1"/>
          </p:cNvSpPr>
          <p:nvPr>
            <p:ph type="dt" idx="10"/>
          </p:nvPr>
        </p:nvSpPr>
        <p:spPr>
          <a:xfrm>
            <a:off x="685800" y="377825"/>
            <a:ext cx="1600200" cy="215900"/>
          </a:xfrm>
        </p:spPr>
        <p:txBody>
          <a:bodyPr/>
          <a:lstStyle/>
          <a:p>
            <a:r>
              <a:rPr lang="en-US" altLang="zh-CN" dirty="0"/>
              <a:t>April</a:t>
            </a:r>
            <a:r>
              <a:rPr lang="en-US" dirty="0"/>
              <a:t> 2025</a:t>
            </a:r>
          </a:p>
        </p:txBody>
      </p:sp>
    </p:spTree>
    <p:extLst>
      <p:ext uri="{BB962C8B-B14F-4D97-AF65-F5344CB8AC3E}">
        <p14:creationId xmlns:p14="http://schemas.microsoft.com/office/powerpoint/2010/main" val="2256981918"/>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1410</Words>
  <Application>Microsoft Office PowerPoint</Application>
  <PresentationFormat>全屏显示(4:3)</PresentationFormat>
  <Paragraphs>225</Paragraphs>
  <Slides>19</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19</vt:i4>
      </vt:variant>
    </vt:vector>
  </HeadingPairs>
  <TitlesOfParts>
    <vt:vector size="24" baseType="lpstr">
      <vt:lpstr>微软雅黑</vt:lpstr>
      <vt:lpstr>Arial</vt:lpstr>
      <vt:lpstr>Times New Roman</vt:lpstr>
      <vt:lpstr>Wingdings</vt:lpstr>
      <vt:lpstr>Default Design</vt:lpstr>
      <vt:lpstr>PowerPoint 演示文稿</vt:lpstr>
      <vt:lpstr>A Lower pulse repetition frequency Proposal for NS-UWB</vt:lpstr>
      <vt:lpstr>Background</vt:lpstr>
      <vt:lpstr>PowerPoint 演示文稿</vt:lpstr>
      <vt:lpstr>Why a lower PRF?</vt:lpstr>
      <vt:lpstr>Inter pulse interference in dense multipath </vt:lpstr>
      <vt:lpstr>PDP in dense multipath</vt:lpstr>
      <vt:lpstr>Mean &amp; Max E.I.R.P</vt:lpstr>
      <vt:lpstr>Link budget</vt:lpstr>
      <vt:lpstr>Simulation: Charactstic</vt:lpstr>
      <vt:lpstr>Simulation: Coverage</vt:lpstr>
      <vt:lpstr>Simulation: Coverage</vt:lpstr>
      <vt:lpstr>Simulation: Ranging in Dense multipath</vt:lpstr>
      <vt:lpstr>Simulation: Ranging in Dense multipath</vt:lpstr>
      <vt:lpstr>Simulation: AoA in Dense multipath</vt:lpstr>
      <vt:lpstr>Underground Trail</vt:lpstr>
      <vt:lpstr>Underground Trail</vt:lpstr>
      <vt:lpstr>Conclusion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2025-04-15T13:40:41Z</dcterms:modified>
</cp:coreProperties>
</file>