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0"/>
  </p:notesMasterIdLst>
  <p:sldIdLst>
    <p:sldId id="256" r:id="rId2"/>
    <p:sldId id="317" r:id="rId3"/>
    <p:sldId id="318" r:id="rId4"/>
    <p:sldId id="319" r:id="rId5"/>
    <p:sldId id="321" r:id="rId6"/>
    <p:sldId id="322" r:id="rId7"/>
    <p:sldId id="323" r:id="rId8"/>
    <p:sldId id="324" r:id="rId9"/>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43"/>
    <p:restoredTop sz="95268" autoAdjust="0"/>
  </p:normalViewPr>
  <p:slideViewPr>
    <p:cSldViewPr snapToGrid="0">
      <p:cViewPr varScale="1">
        <p:scale>
          <a:sx n="98" d="100"/>
          <a:sy n="98" d="100"/>
        </p:scale>
        <p:origin x="1524"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March 2025</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de-DE"/>
              <a:t>Hernandez, Kohno, Anzai, Kobayashi, Joo</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March 2025</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de-DE"/>
              <a:t>Hernandez, Kohno, Anzai, Kobayashi, Joo</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March 2025</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de-DE"/>
              <a:t>Hernandez, Kohno, Anzai, Kobayashi, Joo</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March 2025</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de-DE"/>
              <a:t>Hernandez, Kohno, Anzai, Kobayashi, Joo</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March 2025</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de-DE"/>
              <a:t>Hernandez, Kohno, Anzai, Kobayashi, Joo</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March 2025</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de-DE"/>
              <a:t>Hernandez, Kohno, Anzai, Kobayashi, Joo</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March 2025</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de-DE"/>
              <a:t>Hernandez, Kohno, Anzai, Kobayashi, Joo</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March 2025</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de-DE"/>
              <a:t>Hernandez, Kohno, Anzai, Kobayashi, Joo</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March 2025</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de-DE"/>
              <a:t>Hernandez, Kohno, Anzai, Kobayashi, Joo</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March 2025</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de-DE"/>
              <a:t>Hernandez, Kohno, Anzai, Kobayashi, Joo</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March 2025</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de-DE"/>
              <a:t>Hernandez, Kohno, Anzai, Kobayashi, Joo</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P802.15-25-0172-00-6a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March 2025</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de-DE" sz="1200" b="0" i="0" u="none" strike="noStrike" cap="none">
                <a:solidFill>
                  <a:schemeClr val="dk1"/>
                </a:solidFill>
                <a:latin typeface="Times New Roman"/>
                <a:ea typeface="Times New Roman"/>
                <a:cs typeface="Times New Roman"/>
                <a:sym typeface="Times New Roman"/>
              </a:rPr>
              <a:t>Hernandez, Kohno, Anzai, Kobayashi, Joo</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lvl="0">
              <a:spcBef>
                <a:spcPts val="300"/>
              </a:spcBef>
              <a:spcAft>
                <a:spcPts val="300"/>
              </a:spcAft>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dirty="0">
                <a:solidFill>
                  <a:schemeClr val="dk2"/>
                </a:solidFill>
                <a:latin typeface="Times New Roman"/>
                <a:ea typeface="Times New Roman"/>
                <a:cs typeface="Times New Roman"/>
                <a:sym typeface="Times New Roman"/>
              </a:rPr>
              <a:t> PHY frame and MAC superframe parameters</a:t>
            </a:r>
            <a:endParaRPr lang="en-US" dirty="0"/>
          </a:p>
          <a:p>
            <a:pPr marL="0" marR="0" lvl="0" indent="0" algn="l" rtl="0">
              <a:spcBef>
                <a:spcPts val="300"/>
              </a:spcBef>
              <a:spcAft>
                <a:spcPts val="30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March 27th, 2025 </a:t>
            </a:r>
          </a:p>
          <a:p>
            <a:pPr marL="0" marR="0" lvl="0" indent="0" algn="l" defTabSz="914400" rtl="0" eaLnBrk="1" fontAlgn="auto" latinLnBrk="0" hangingPunct="1">
              <a:spcBef>
                <a:spcPts val="300"/>
              </a:spcBef>
              <a:spcAft>
                <a:spcPts val="30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Marco Hernandez</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Ryuji Kohno</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Daisuke Anzai</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4</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Takumi Kobayashi</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4</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Seong</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-Soon Joo</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5</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spcBef>
                <a:spcPts val="300"/>
              </a:spcBef>
              <a:spcAft>
                <a:spcPts val="30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 </a:t>
            </a:r>
            <a:r>
              <a:rPr kumimoji="0" lang="en-US" sz="1600" b="0" i="0" u="none" strike="noStrike" kern="0" cap="none" spc="0" normalizeH="0" noProof="0" dirty="0">
                <a:ln>
                  <a:noFill/>
                </a:ln>
                <a:solidFill>
                  <a:srgbClr val="000000"/>
                </a:solidFill>
                <a:effectLst/>
                <a:uLnTx/>
                <a:uFillTx/>
                <a:latin typeface="Times New Roman"/>
                <a:ea typeface="Times New Roman"/>
                <a:cs typeface="Times New Roman"/>
                <a:sym typeface="Times New Roman"/>
              </a:rPr>
              <a:t>(</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noProof="0" dirty="0">
                <a:ln>
                  <a:noFill/>
                </a:ln>
                <a:solidFill>
                  <a:srgbClr val="000000"/>
                </a:solidFill>
                <a:effectLst/>
                <a:uLnTx/>
                <a:uFillTx/>
                <a:latin typeface="Times New Roman"/>
                <a:ea typeface="Times New Roman"/>
                <a:cs typeface="Times New Roman"/>
                <a:sym typeface="Times New Roman"/>
              </a:rPr>
              <a:t>YRP-IAI, 2-YNU Japan,</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3</a:t>
            </a:r>
            <a:r>
              <a:rPr kumimoji="0" lang="en-US" sz="1600" b="0" i="0" u="none" strike="noStrike" kern="0" cap="none" spc="0" normalizeH="0" noProof="0" dirty="0">
                <a:ln>
                  <a:noFill/>
                </a:ln>
                <a:solidFill>
                  <a:srgbClr val="000000"/>
                </a:solidFill>
                <a:effectLst/>
                <a:uLnTx/>
                <a:uFillTx/>
                <a:latin typeface="Times New Roman"/>
                <a:ea typeface="Times New Roman"/>
                <a:cs typeface="Times New Roman"/>
                <a:sym typeface="Times New Roman"/>
              </a:rPr>
              <a:t>CWC Univ. of Oulu, Finland,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4</a:t>
            </a:r>
            <a:r>
              <a:rPr kumimoji="0" lang="en-US" sz="1600" b="0" i="0" u="none" strike="noStrike" kern="0" cap="none" spc="0" normalizeH="0" noProof="0" dirty="0">
                <a:ln>
                  <a:noFill/>
                </a:ln>
                <a:solidFill>
                  <a:srgbClr val="000000"/>
                </a:solidFill>
                <a:effectLst/>
                <a:uLnTx/>
                <a:uFillTx/>
                <a:latin typeface="Times New Roman"/>
                <a:ea typeface="Times New Roman"/>
                <a:cs typeface="Times New Roman"/>
                <a:sym typeface="Times New Roman"/>
              </a:rPr>
              <a:t>NiTech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5</a:t>
            </a:r>
            <a:r>
              <a:rPr lang="en-US" sz="1600" dirty="0">
                <a:latin typeface="Times New Roman"/>
                <a:ea typeface="Times New Roman"/>
                <a:cs typeface="Times New Roman"/>
                <a:sym typeface="Times New Roman"/>
              </a:rPr>
              <a:t>NHT</a:t>
            </a:r>
            <a:r>
              <a:rPr kumimoji="0" lang="en-US" sz="1600" b="0" i="0" u="none" strike="noStrike" kern="0" cap="none" spc="0" normalizeH="0" noProof="0" dirty="0">
                <a:ln>
                  <a:noFill/>
                </a:ln>
                <a:solidFill>
                  <a:srgbClr val="000000"/>
                </a:solidFill>
                <a:effectLst/>
                <a:uLnTx/>
                <a:uFillTx/>
                <a:latin typeface="Times New Roman"/>
                <a:ea typeface="Times New Roman"/>
                <a:cs typeface="Times New Roman"/>
                <a:sym typeface="Times New Roman"/>
              </a:rPr>
              <a:t>, Korea)</a:t>
            </a:r>
            <a:endParaRPr lang="en-US" dirty="0"/>
          </a:p>
          <a:p>
            <a:pPr marL="0" marR="0" lvl="0" indent="0" algn="l" rtl="0">
              <a:spcBef>
                <a:spcPts val="300"/>
              </a:spcBef>
              <a:spcAft>
                <a:spcPts val="30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E-Mail:</a:t>
            </a:r>
            <a:r>
              <a:rPr lang="en-US" sz="1600" dirty="0">
                <a:solidFill>
                  <a:schemeClr val="dk2"/>
                </a:solidFill>
                <a:latin typeface="Times New Roman"/>
                <a:ea typeface="Times New Roman"/>
                <a:cs typeface="Times New Roman"/>
                <a:sym typeface="Times New Roman"/>
              </a:rPr>
              <a:t>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Marco.Hernandez@ieee.org; kohno@ynu.ac.jp; </a:t>
            </a:r>
            <a:r>
              <a:rPr kumimoji="0" lang="en-US" sz="1600" b="0" i="0" u="none" strike="noStrike" kern="0" cap="none" spc="0" normalizeH="0" baseline="0" noProof="0" dirty="0">
                <a:ln>
                  <a:noFill/>
                </a:ln>
                <a:solidFill>
                  <a:srgbClr val="000000"/>
                </a:solidFill>
                <a:effectLst/>
                <a:uLnTx/>
                <a:uFillTx/>
                <a:latin typeface="Times New Roman"/>
                <a:cs typeface="Arial"/>
                <a:sym typeface="Arial"/>
              </a:rPr>
              <a:t>Kobayashi-Takumi-ch@ynu.ac.jp; </a:t>
            </a:r>
            <a:r>
              <a:rPr lang="en-US" sz="1800" dirty="0">
                <a:effectLst/>
                <a:latin typeface="Times New Roman" panose="02020603050405020304" pitchFamily="18" charset="0"/>
                <a:ea typeface="Yu Mincho" panose="02020400000000000000" pitchFamily="18" charset="-128"/>
              </a:rPr>
              <a:t>ssjoo@etri.sci.kr</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9C6B0-FD4E-40AB-9839-B303A9FDAA00}"/>
              </a:ext>
            </a:extLst>
          </p:cNvPr>
          <p:cNvSpPr>
            <a:spLocks noGrp="1"/>
          </p:cNvSpPr>
          <p:nvPr>
            <p:ph type="title"/>
          </p:nvPr>
        </p:nvSpPr>
        <p:spPr/>
        <p:txBody>
          <a:bodyPr/>
          <a:lstStyle/>
          <a:p>
            <a:r>
              <a:rPr lang="en-US" sz="3200" dirty="0"/>
              <a:t>UWB modulation and data rates</a:t>
            </a:r>
          </a:p>
        </p:txBody>
      </p:sp>
      <p:sp>
        <p:nvSpPr>
          <p:cNvPr id="3" name="Text Placeholder 2">
            <a:extLst>
              <a:ext uri="{FF2B5EF4-FFF2-40B4-BE49-F238E27FC236}">
                <a16:creationId xmlns:a16="http://schemas.microsoft.com/office/drawing/2014/main" id="{DDEED58D-DB47-48C9-83BB-6A225D4F515F}"/>
              </a:ext>
            </a:extLst>
          </p:cNvPr>
          <p:cNvSpPr>
            <a:spLocks noGrp="1"/>
          </p:cNvSpPr>
          <p:nvPr>
            <p:ph type="body" idx="1"/>
          </p:nvPr>
        </p:nvSpPr>
        <p:spPr/>
        <p:txBody>
          <a:bodyPr/>
          <a:lstStyle/>
          <a:p>
            <a:r>
              <a:rPr lang="en-US" sz="2000" dirty="0">
                <a:latin typeface="+mn-lt"/>
              </a:rPr>
              <a:t>For interoperability, 15.6ma employs the 15.4ab IR-UWB modulation for the 62.4 Mb/s data rate (uncoded) at 499.2 MHz pulse rate.</a:t>
            </a:r>
          </a:p>
          <a:p>
            <a:endParaRPr lang="en-US" sz="2400" dirty="0">
              <a:latin typeface="+mn-lt"/>
            </a:endParaRPr>
          </a:p>
          <a:p>
            <a:endParaRPr lang="en-US" sz="2400" dirty="0">
              <a:latin typeface="+mn-lt"/>
            </a:endParaRPr>
          </a:p>
          <a:p>
            <a:endParaRPr lang="en-US" sz="2400" dirty="0">
              <a:latin typeface="+mn-lt"/>
            </a:endParaRPr>
          </a:p>
        </p:txBody>
      </p:sp>
      <p:sp>
        <p:nvSpPr>
          <p:cNvPr id="4" name="Date Placeholder 3">
            <a:extLst>
              <a:ext uri="{FF2B5EF4-FFF2-40B4-BE49-F238E27FC236}">
                <a16:creationId xmlns:a16="http://schemas.microsoft.com/office/drawing/2014/main" id="{3B5E2E47-A245-47AA-8BCA-E85E5242C118}"/>
              </a:ext>
            </a:extLst>
          </p:cNvPr>
          <p:cNvSpPr>
            <a:spLocks noGrp="1"/>
          </p:cNvSpPr>
          <p:nvPr>
            <p:ph type="dt" idx="10"/>
          </p:nvPr>
        </p:nvSpPr>
        <p:spPr/>
        <p:txBody>
          <a:bodyPr/>
          <a:lstStyle/>
          <a:p>
            <a:r>
              <a:rPr lang="en-US"/>
              <a:t>March 2025</a:t>
            </a:r>
            <a:endParaRPr lang="en-US" dirty="0"/>
          </a:p>
        </p:txBody>
      </p:sp>
      <p:sp>
        <p:nvSpPr>
          <p:cNvPr id="5" name="Footer Placeholder 4">
            <a:extLst>
              <a:ext uri="{FF2B5EF4-FFF2-40B4-BE49-F238E27FC236}">
                <a16:creationId xmlns:a16="http://schemas.microsoft.com/office/drawing/2014/main" id="{9AEB9FFF-244A-4581-B701-F9DE791C7E3D}"/>
              </a:ext>
            </a:extLst>
          </p:cNvPr>
          <p:cNvSpPr>
            <a:spLocks noGrp="1"/>
          </p:cNvSpPr>
          <p:nvPr>
            <p:ph type="ftr" idx="11"/>
          </p:nvPr>
        </p:nvSpPr>
        <p:spPr/>
        <p:txBody>
          <a:bodyPr/>
          <a:lstStyle/>
          <a:p>
            <a:r>
              <a:rPr lang="de-DE"/>
              <a:t>Hernandez, Kohno, Anzai, Kobayashi, Joo</a:t>
            </a:r>
            <a:endParaRPr lang="de-DE" dirty="0"/>
          </a:p>
        </p:txBody>
      </p:sp>
      <p:sp>
        <p:nvSpPr>
          <p:cNvPr id="6" name="Slide Number Placeholder 5">
            <a:extLst>
              <a:ext uri="{FF2B5EF4-FFF2-40B4-BE49-F238E27FC236}">
                <a16:creationId xmlns:a16="http://schemas.microsoft.com/office/drawing/2014/main" id="{B622D82E-F5E1-4AA7-8189-2AA9D6200BF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pic>
        <p:nvPicPr>
          <p:cNvPr id="8" name="Picture 7">
            <a:extLst>
              <a:ext uri="{FF2B5EF4-FFF2-40B4-BE49-F238E27FC236}">
                <a16:creationId xmlns:a16="http://schemas.microsoft.com/office/drawing/2014/main" id="{9095E09E-7C0F-4392-85A8-2F366D1AA382}"/>
              </a:ext>
            </a:extLst>
          </p:cNvPr>
          <p:cNvPicPr>
            <a:picLocks noChangeAspect="1"/>
          </p:cNvPicPr>
          <p:nvPr/>
        </p:nvPicPr>
        <p:blipFill>
          <a:blip r:embed="rId2"/>
          <a:stretch>
            <a:fillRect/>
          </a:stretch>
        </p:blipFill>
        <p:spPr>
          <a:xfrm>
            <a:off x="2648848" y="3129919"/>
            <a:ext cx="3922504" cy="1552845"/>
          </a:xfrm>
          <a:prstGeom prst="rect">
            <a:avLst/>
          </a:prstGeom>
        </p:spPr>
      </p:pic>
      <p:sp>
        <p:nvSpPr>
          <p:cNvPr id="10" name="TextBox 9">
            <a:extLst>
              <a:ext uri="{FF2B5EF4-FFF2-40B4-BE49-F238E27FC236}">
                <a16:creationId xmlns:a16="http://schemas.microsoft.com/office/drawing/2014/main" id="{0D4AE2E8-A36C-4B4B-ABA8-6D43169DA68F}"/>
              </a:ext>
            </a:extLst>
          </p:cNvPr>
          <p:cNvSpPr txBox="1"/>
          <p:nvPr/>
        </p:nvSpPr>
        <p:spPr>
          <a:xfrm>
            <a:off x="685800" y="5056556"/>
            <a:ext cx="3230372" cy="307777"/>
          </a:xfrm>
          <a:prstGeom prst="rect">
            <a:avLst/>
          </a:prstGeom>
          <a:noFill/>
        </p:spPr>
        <p:txBody>
          <a:bodyPr wrap="none" rtlCol="0">
            <a:spAutoFit/>
          </a:bodyPr>
          <a:lstStyle/>
          <a:p>
            <a:r>
              <a:rPr lang="en-US" i="1" dirty="0" err="1">
                <a:latin typeface="+mn-lt"/>
              </a:rPr>
              <a:t>T</a:t>
            </a:r>
            <a:r>
              <a:rPr lang="en-US" i="1" baseline="-25000" dirty="0" err="1">
                <a:latin typeface="+mn-lt"/>
              </a:rPr>
              <a:t>chip</a:t>
            </a:r>
            <a:r>
              <a:rPr lang="en-US" i="1" baseline="-25000" dirty="0">
                <a:latin typeface="+mn-lt"/>
              </a:rPr>
              <a:t> </a:t>
            </a:r>
            <a:r>
              <a:rPr lang="en-US" dirty="0">
                <a:latin typeface="+mn-lt"/>
              </a:rPr>
              <a:t>= 2 ns; </a:t>
            </a:r>
            <a:r>
              <a:rPr lang="en-US" i="1" dirty="0" err="1">
                <a:latin typeface="+mn-lt"/>
              </a:rPr>
              <a:t>T</a:t>
            </a:r>
            <a:r>
              <a:rPr lang="en-US" i="1" baseline="-25000" dirty="0" err="1">
                <a:latin typeface="+mn-lt"/>
              </a:rPr>
              <a:t>burst</a:t>
            </a:r>
            <a:r>
              <a:rPr lang="en-US" i="1" baseline="-25000" dirty="0">
                <a:latin typeface="+mn-lt"/>
              </a:rPr>
              <a:t> </a:t>
            </a:r>
            <a:r>
              <a:rPr lang="en-US" dirty="0">
                <a:latin typeface="+mn-lt"/>
              </a:rPr>
              <a:t>= 4 ns; </a:t>
            </a:r>
            <a:r>
              <a:rPr lang="en-US" i="1" dirty="0" err="1">
                <a:latin typeface="+mn-lt"/>
              </a:rPr>
              <a:t>T</a:t>
            </a:r>
            <a:r>
              <a:rPr lang="en-US" i="1" baseline="-25000" dirty="0" err="1">
                <a:latin typeface="+mn-lt"/>
              </a:rPr>
              <a:t>symb</a:t>
            </a:r>
            <a:r>
              <a:rPr lang="en-US" i="1" baseline="-25000" dirty="0">
                <a:latin typeface="+mn-lt"/>
              </a:rPr>
              <a:t> </a:t>
            </a:r>
            <a:r>
              <a:rPr lang="en-US" dirty="0">
                <a:latin typeface="+mn-lt"/>
              </a:rPr>
              <a:t>= 16.025 ns.</a:t>
            </a:r>
          </a:p>
        </p:txBody>
      </p:sp>
      <p:sp>
        <p:nvSpPr>
          <p:cNvPr id="11" name="TextBox 10">
            <a:extLst>
              <a:ext uri="{FF2B5EF4-FFF2-40B4-BE49-F238E27FC236}">
                <a16:creationId xmlns:a16="http://schemas.microsoft.com/office/drawing/2014/main" id="{CD19D48E-340E-4939-996C-6419D0D61474}"/>
              </a:ext>
            </a:extLst>
          </p:cNvPr>
          <p:cNvSpPr txBox="1"/>
          <p:nvPr/>
        </p:nvSpPr>
        <p:spPr>
          <a:xfrm>
            <a:off x="3027377" y="5700931"/>
            <a:ext cx="5899372" cy="584775"/>
          </a:xfrm>
          <a:prstGeom prst="rect">
            <a:avLst/>
          </a:prstGeom>
          <a:noFill/>
        </p:spPr>
        <p:txBody>
          <a:bodyPr wrap="none" rtlCol="0">
            <a:spAutoFit/>
          </a:bodyPr>
          <a:lstStyle/>
          <a:p>
            <a:r>
              <a:rPr lang="en-US" sz="1600" dirty="0">
                <a:latin typeface="+mn-lt"/>
              </a:rPr>
              <a:t>The colored block with duration </a:t>
            </a:r>
            <a:r>
              <a:rPr lang="en-US" sz="1600" i="1" dirty="0" err="1">
                <a:latin typeface="+mn-lt"/>
              </a:rPr>
              <a:t>T</a:t>
            </a:r>
            <a:r>
              <a:rPr lang="en-US" sz="1600" i="1" baseline="-25000" dirty="0" err="1">
                <a:latin typeface="+mn-lt"/>
              </a:rPr>
              <a:t>chip</a:t>
            </a:r>
            <a:r>
              <a:rPr lang="en-US" sz="1600" dirty="0">
                <a:latin typeface="+mn-lt"/>
              </a:rPr>
              <a:t> represents the time window for </a:t>
            </a:r>
          </a:p>
          <a:p>
            <a:r>
              <a:rPr lang="en-US" sz="1600" dirty="0">
                <a:latin typeface="+mn-lt"/>
              </a:rPr>
              <a:t>an IR-UWB pulse transmission </a:t>
            </a:r>
          </a:p>
        </p:txBody>
      </p:sp>
    </p:spTree>
    <p:extLst>
      <p:ext uri="{BB962C8B-B14F-4D97-AF65-F5344CB8AC3E}">
        <p14:creationId xmlns:p14="http://schemas.microsoft.com/office/powerpoint/2010/main" val="214106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E770F-0054-4127-AC9D-A9BD423D7E16}"/>
              </a:ext>
            </a:extLst>
          </p:cNvPr>
          <p:cNvSpPr>
            <a:spLocks noGrp="1"/>
          </p:cNvSpPr>
          <p:nvPr>
            <p:ph type="title"/>
          </p:nvPr>
        </p:nvSpPr>
        <p:spPr/>
        <p:txBody>
          <a:bodyPr/>
          <a:lstStyle/>
          <a:p>
            <a:r>
              <a:rPr lang="en-US" sz="3200" dirty="0"/>
              <a:t>MAC frame dimensioning</a:t>
            </a:r>
          </a:p>
        </p:txBody>
      </p:sp>
      <p:sp>
        <p:nvSpPr>
          <p:cNvPr id="3" name="Text Placeholder 2">
            <a:extLst>
              <a:ext uri="{FF2B5EF4-FFF2-40B4-BE49-F238E27FC236}">
                <a16:creationId xmlns:a16="http://schemas.microsoft.com/office/drawing/2014/main" id="{A8D377DB-298B-46AD-B48C-964B331ABEE0}"/>
              </a:ext>
            </a:extLst>
          </p:cNvPr>
          <p:cNvSpPr>
            <a:spLocks noGrp="1"/>
          </p:cNvSpPr>
          <p:nvPr>
            <p:ph type="body" idx="1"/>
          </p:nvPr>
        </p:nvSpPr>
        <p:spPr/>
        <p:txBody>
          <a:bodyPr/>
          <a:lstStyle/>
          <a:p>
            <a:r>
              <a:rPr lang="en-US" sz="2000" dirty="0">
                <a:latin typeface="+mn-lt"/>
              </a:rPr>
              <a:t>The MSDU encapsulates the data from an upper layer to the MAC-SAP. </a:t>
            </a:r>
            <a:endParaRPr lang="en-US" sz="1600" dirty="0">
              <a:latin typeface="+mn-lt"/>
            </a:endParaRPr>
          </a:p>
          <a:p>
            <a:r>
              <a:rPr lang="en-US" sz="2000" dirty="0">
                <a:latin typeface="+mn-lt"/>
              </a:rPr>
              <a:t>The MAC service adds a MAC Header and trailer (FCS) to form the MPDU. </a:t>
            </a:r>
          </a:p>
          <a:p>
            <a:pPr lvl="1"/>
            <a:r>
              <a:rPr lang="en-US" sz="1600" dirty="0">
                <a:latin typeface="+mn-lt"/>
              </a:rPr>
              <a:t>MSDU=MPDU payload or MAC frame body.</a:t>
            </a:r>
          </a:p>
          <a:p>
            <a:r>
              <a:rPr lang="en-US" sz="2000" dirty="0">
                <a:latin typeface="+mn-lt"/>
              </a:rPr>
              <a:t>The MAC superframe is divided into time slots </a:t>
            </a:r>
          </a:p>
          <a:p>
            <a:pPr lvl="1"/>
            <a:r>
              <a:rPr lang="en-US" sz="1600" dirty="0">
                <a:latin typeface="+mn-lt"/>
              </a:rPr>
              <a:t>Easy transition between CFP (requires GTS) and CAP (slotted Aloha).</a:t>
            </a:r>
          </a:p>
          <a:p>
            <a:pPr lvl="1"/>
            <a:r>
              <a:rPr lang="en-US" sz="1600" dirty="0">
                <a:latin typeface="+mn-lt"/>
              </a:rPr>
              <a:t>It enables the CFP and CAP to change dynamically. </a:t>
            </a:r>
          </a:p>
          <a:p>
            <a:r>
              <a:rPr lang="en-US" sz="2000" dirty="0">
                <a:latin typeface="+mn-lt"/>
              </a:rPr>
              <a:t>An upper layer can allocate a maximum of 1152 bytes of MPDU payload that can be transmitted in a slot time without fragmentation. </a:t>
            </a:r>
          </a:p>
          <a:p>
            <a:pPr lvl="1"/>
            <a:r>
              <a:rPr lang="en-US" sz="1600" dirty="0">
                <a:latin typeface="+mn-lt"/>
              </a:rPr>
              <a:t>An application can place 1024 bytes of data with 128 bytes for headers and trailers from upper layers.</a:t>
            </a:r>
          </a:p>
        </p:txBody>
      </p:sp>
      <p:sp>
        <p:nvSpPr>
          <p:cNvPr id="4" name="Date Placeholder 3">
            <a:extLst>
              <a:ext uri="{FF2B5EF4-FFF2-40B4-BE49-F238E27FC236}">
                <a16:creationId xmlns:a16="http://schemas.microsoft.com/office/drawing/2014/main" id="{C6A19585-D6CC-4807-B018-0AFA6D3D44F6}"/>
              </a:ext>
            </a:extLst>
          </p:cNvPr>
          <p:cNvSpPr>
            <a:spLocks noGrp="1"/>
          </p:cNvSpPr>
          <p:nvPr>
            <p:ph type="dt" idx="10"/>
          </p:nvPr>
        </p:nvSpPr>
        <p:spPr/>
        <p:txBody>
          <a:bodyPr/>
          <a:lstStyle/>
          <a:p>
            <a:r>
              <a:rPr lang="en-US"/>
              <a:t>March 2025</a:t>
            </a:r>
            <a:endParaRPr lang="en-US" dirty="0"/>
          </a:p>
        </p:txBody>
      </p:sp>
      <p:sp>
        <p:nvSpPr>
          <p:cNvPr id="5" name="Footer Placeholder 4">
            <a:extLst>
              <a:ext uri="{FF2B5EF4-FFF2-40B4-BE49-F238E27FC236}">
                <a16:creationId xmlns:a16="http://schemas.microsoft.com/office/drawing/2014/main" id="{763D8611-76B8-4248-8713-25B2211C4C09}"/>
              </a:ext>
            </a:extLst>
          </p:cNvPr>
          <p:cNvSpPr>
            <a:spLocks noGrp="1"/>
          </p:cNvSpPr>
          <p:nvPr>
            <p:ph type="ftr" idx="11"/>
          </p:nvPr>
        </p:nvSpPr>
        <p:spPr/>
        <p:txBody>
          <a:bodyPr/>
          <a:lstStyle/>
          <a:p>
            <a:r>
              <a:rPr lang="de-DE"/>
              <a:t>Hernandez, Kohno, Anzai, Kobayashi, Joo</a:t>
            </a:r>
            <a:endParaRPr lang="de-DE" dirty="0"/>
          </a:p>
        </p:txBody>
      </p:sp>
      <p:sp>
        <p:nvSpPr>
          <p:cNvPr id="6" name="Slide Number Placeholder 5">
            <a:extLst>
              <a:ext uri="{FF2B5EF4-FFF2-40B4-BE49-F238E27FC236}">
                <a16:creationId xmlns:a16="http://schemas.microsoft.com/office/drawing/2014/main" id="{FCBE51F6-32EE-4205-B17F-930A10EB173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Tree>
    <p:extLst>
      <p:ext uri="{BB962C8B-B14F-4D97-AF65-F5344CB8AC3E}">
        <p14:creationId xmlns:p14="http://schemas.microsoft.com/office/powerpoint/2010/main" val="1127169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76A88-FFE7-8D28-E9CC-78BB0EE867B2}"/>
              </a:ext>
            </a:extLst>
          </p:cNvPr>
          <p:cNvSpPr>
            <a:spLocks noGrp="1"/>
          </p:cNvSpPr>
          <p:nvPr>
            <p:ph type="title"/>
          </p:nvPr>
        </p:nvSpPr>
        <p:spPr/>
        <p:txBody>
          <a:bodyPr/>
          <a:lstStyle/>
          <a:p>
            <a:r>
              <a:rPr lang="en-US" sz="3200" dirty="0"/>
              <a:t>MAC frame dimensioning</a:t>
            </a:r>
          </a:p>
        </p:txBody>
      </p:sp>
      <p:sp>
        <p:nvSpPr>
          <p:cNvPr id="3" name="Text Placeholder 2">
            <a:extLst>
              <a:ext uri="{FF2B5EF4-FFF2-40B4-BE49-F238E27FC236}">
                <a16:creationId xmlns:a16="http://schemas.microsoft.com/office/drawing/2014/main" id="{611AB9C0-C364-A179-2463-49E32E715A6B}"/>
              </a:ext>
            </a:extLst>
          </p:cNvPr>
          <p:cNvSpPr>
            <a:spLocks noGrp="1"/>
          </p:cNvSpPr>
          <p:nvPr>
            <p:ph type="body" idx="1"/>
          </p:nvPr>
        </p:nvSpPr>
        <p:spPr/>
        <p:txBody>
          <a:bodyPr/>
          <a:lstStyle/>
          <a:p>
            <a:r>
              <a:rPr lang="en-US" sz="2000" dirty="0">
                <a:latin typeface="+mn-lt"/>
              </a:rPr>
              <a:t>CFP</a:t>
            </a:r>
          </a:p>
          <a:p>
            <a:endParaRPr lang="en-US" sz="2000" dirty="0">
              <a:latin typeface="+mn-lt"/>
            </a:endParaRPr>
          </a:p>
          <a:p>
            <a:endParaRPr lang="en-US" sz="2000" dirty="0">
              <a:latin typeface="+mn-lt"/>
            </a:endParaRPr>
          </a:p>
          <a:p>
            <a:pPr lvl="1"/>
            <a:r>
              <a:rPr lang="en-US" sz="1600" i="1" dirty="0" err="1">
                <a:latin typeface="+mn-lt"/>
              </a:rPr>
              <a:t>T</a:t>
            </a:r>
            <a:r>
              <a:rPr lang="en-US" sz="1600" baseline="-25000" dirty="0" err="1">
                <a:latin typeface="+mn-lt"/>
              </a:rPr>
              <a:t>slot</a:t>
            </a:r>
            <a:r>
              <a:rPr lang="en-US" sz="1600" dirty="0">
                <a:latin typeface="+mn-lt"/>
              </a:rPr>
              <a:t>=147.69 µs ; </a:t>
            </a:r>
            <a:r>
              <a:rPr lang="en-US" sz="1600" i="1" dirty="0">
                <a:latin typeface="+mn-lt"/>
              </a:rPr>
              <a:t>T</a:t>
            </a:r>
            <a:r>
              <a:rPr lang="en-US" sz="1600" baseline="-25000" dirty="0">
                <a:latin typeface="+mn-lt"/>
              </a:rPr>
              <a:t>CFP </a:t>
            </a:r>
            <a:r>
              <a:rPr lang="en-US" sz="1600" dirty="0">
                <a:latin typeface="+mn-lt"/>
              </a:rPr>
              <a:t>= 1181.53 µs for 8 GTS</a:t>
            </a:r>
          </a:p>
          <a:p>
            <a:r>
              <a:rPr lang="en-US" sz="2000" dirty="0">
                <a:latin typeface="+mn-lt"/>
              </a:rPr>
              <a:t>CAP</a:t>
            </a:r>
          </a:p>
          <a:p>
            <a:pPr lvl="1"/>
            <a:r>
              <a:rPr lang="en-US" sz="1600" i="1" dirty="0">
                <a:latin typeface="+mn-lt"/>
              </a:rPr>
              <a:t>T</a:t>
            </a:r>
            <a:r>
              <a:rPr lang="en-US" sz="1600" baseline="-25000" dirty="0">
                <a:latin typeface="+mn-lt"/>
              </a:rPr>
              <a:t>CAP </a:t>
            </a:r>
            <a:r>
              <a:rPr lang="en-US" sz="1600" dirty="0">
                <a:latin typeface="+mn-lt"/>
              </a:rPr>
              <a:t>= 20 </a:t>
            </a:r>
            <a:r>
              <a:rPr lang="en-US" sz="1600" i="1" dirty="0" err="1">
                <a:latin typeface="+mn-lt"/>
              </a:rPr>
              <a:t>T</a:t>
            </a:r>
            <a:r>
              <a:rPr lang="en-US" sz="1600" baseline="-25000" dirty="0" err="1">
                <a:latin typeface="+mn-lt"/>
              </a:rPr>
              <a:t>slot</a:t>
            </a:r>
            <a:r>
              <a:rPr lang="en-US" sz="1600" baseline="-25000" dirty="0">
                <a:latin typeface="+mn-lt"/>
              </a:rPr>
              <a:t> </a:t>
            </a:r>
            <a:r>
              <a:rPr lang="en-US" sz="1600" dirty="0">
                <a:latin typeface="+mn-lt"/>
              </a:rPr>
              <a:t>= 2955.38 µs for 20 time slots</a:t>
            </a:r>
          </a:p>
          <a:p>
            <a:r>
              <a:rPr lang="en-US" sz="2000" i="1" dirty="0">
                <a:latin typeface="+mn-lt"/>
              </a:rPr>
              <a:t>T</a:t>
            </a:r>
            <a:r>
              <a:rPr lang="en-US" sz="2000" baseline="-25000" dirty="0">
                <a:latin typeface="+mn-lt"/>
              </a:rPr>
              <a:t>CFP </a:t>
            </a:r>
            <a:r>
              <a:rPr lang="en-US" sz="2000" dirty="0">
                <a:latin typeface="+mn-lt"/>
              </a:rPr>
              <a:t>+</a:t>
            </a:r>
            <a:r>
              <a:rPr lang="en-US" sz="2000" baseline="30000" dirty="0">
                <a:latin typeface="+mn-lt"/>
              </a:rPr>
              <a:t> </a:t>
            </a:r>
            <a:r>
              <a:rPr lang="en-US" sz="2000" i="1" dirty="0">
                <a:latin typeface="+mn-lt"/>
              </a:rPr>
              <a:t>T</a:t>
            </a:r>
            <a:r>
              <a:rPr lang="en-US" sz="2000" baseline="-25000" dirty="0">
                <a:latin typeface="+mn-lt"/>
              </a:rPr>
              <a:t>CAP </a:t>
            </a:r>
            <a:r>
              <a:rPr lang="en-US" sz="2000" dirty="0">
                <a:latin typeface="+mn-lt"/>
              </a:rPr>
              <a:t>= 4135.53 µs</a:t>
            </a:r>
          </a:p>
        </p:txBody>
      </p:sp>
      <p:sp>
        <p:nvSpPr>
          <p:cNvPr id="4" name="Date Placeholder 3">
            <a:extLst>
              <a:ext uri="{FF2B5EF4-FFF2-40B4-BE49-F238E27FC236}">
                <a16:creationId xmlns:a16="http://schemas.microsoft.com/office/drawing/2014/main" id="{832BE56C-610D-0946-D649-75B02DE0C728}"/>
              </a:ext>
            </a:extLst>
          </p:cNvPr>
          <p:cNvSpPr>
            <a:spLocks noGrp="1"/>
          </p:cNvSpPr>
          <p:nvPr>
            <p:ph type="dt" idx="10"/>
          </p:nvPr>
        </p:nvSpPr>
        <p:spPr/>
        <p:txBody>
          <a:bodyPr/>
          <a:lstStyle/>
          <a:p>
            <a:r>
              <a:rPr lang="en-US"/>
              <a:t>March 2025</a:t>
            </a:r>
            <a:endParaRPr lang="en-US" dirty="0"/>
          </a:p>
        </p:txBody>
      </p:sp>
      <p:sp>
        <p:nvSpPr>
          <p:cNvPr id="5" name="Footer Placeholder 4">
            <a:extLst>
              <a:ext uri="{FF2B5EF4-FFF2-40B4-BE49-F238E27FC236}">
                <a16:creationId xmlns:a16="http://schemas.microsoft.com/office/drawing/2014/main" id="{E9A1F19F-75F7-3A51-D591-89F2F237CD99}"/>
              </a:ext>
            </a:extLst>
          </p:cNvPr>
          <p:cNvSpPr>
            <a:spLocks noGrp="1"/>
          </p:cNvSpPr>
          <p:nvPr>
            <p:ph type="ftr" idx="11"/>
          </p:nvPr>
        </p:nvSpPr>
        <p:spPr/>
        <p:txBody>
          <a:bodyPr/>
          <a:lstStyle/>
          <a:p>
            <a:r>
              <a:rPr lang="de-DE"/>
              <a:t>Hernandez, Kohno, Anzai, Kobayashi, Joo</a:t>
            </a:r>
            <a:endParaRPr lang="de-DE" dirty="0"/>
          </a:p>
        </p:txBody>
      </p:sp>
      <p:sp>
        <p:nvSpPr>
          <p:cNvPr id="6" name="Slide Number Placeholder 5">
            <a:extLst>
              <a:ext uri="{FF2B5EF4-FFF2-40B4-BE49-F238E27FC236}">
                <a16:creationId xmlns:a16="http://schemas.microsoft.com/office/drawing/2014/main" id="{82D717D8-2760-34CE-763D-417ED7BF46E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39E42AD8-F6F4-EF4F-F6D2-9AFA0929F18F}"/>
                  </a:ext>
                </a:extLst>
              </p:cNvPr>
              <p:cNvSpPr txBox="1"/>
              <p:nvPr/>
            </p:nvSpPr>
            <p:spPr>
              <a:xfrm>
                <a:off x="2286000" y="2101533"/>
                <a:ext cx="2874120" cy="40761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𝑢𝑠𝑒𝑟</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𝑃𝑎𝑦𝑙𝑜𝑎𝑑𝐵𝑖𝑡𝑠𝑃𝑒𝑟𝑆𝑙𝑜𝑡</m:t>
                          </m:r>
                          <m:r>
                            <a:rPr lang="en-US" b="0" i="1" smtClean="0">
                              <a:latin typeface="Cambria Math" panose="02040503050406030204" pitchFamily="18" charset="0"/>
                            </a:rPr>
                            <m:t> </m:t>
                          </m:r>
                          <m:r>
                            <a:rPr lang="en-US" b="0" i="1" smtClean="0">
                              <a:latin typeface="Cambria Math" panose="02040503050406030204" pitchFamily="18" charset="0"/>
                            </a:rPr>
                            <m:t>𝑥</m:t>
                          </m:r>
                          <m:r>
                            <a:rPr lang="en-US" b="0" i="1" smtClean="0">
                              <a:latin typeface="Cambria Math" panose="02040503050406030204" pitchFamily="18" charset="0"/>
                            </a:rPr>
                            <m:t> </m:t>
                          </m:r>
                          <m:r>
                            <a:rPr lang="en-US" b="0" i="1" smtClean="0">
                              <a:latin typeface="Cambria Math" panose="02040503050406030204" pitchFamily="18" charset="0"/>
                            </a:rPr>
                            <m:t>𝑁𝑠𝑙𝑜𝑡𝑠</m:t>
                          </m:r>
                        </m:num>
                        <m:den>
                          <m:r>
                            <a:rPr lang="en-US" b="0" i="1" smtClean="0">
                              <a:latin typeface="Cambria Math" panose="02040503050406030204" pitchFamily="18" charset="0"/>
                            </a:rPr>
                            <m:t>𝑇</m:t>
                          </m:r>
                          <m:r>
                            <a:rPr lang="en-US" b="0" i="1" baseline="-25000" smtClean="0">
                              <a:latin typeface="Cambria Math" panose="02040503050406030204" pitchFamily="18" charset="0"/>
                            </a:rPr>
                            <m:t>𝐶𝐹𝑃</m:t>
                          </m:r>
                        </m:den>
                      </m:f>
                    </m:oMath>
                  </m:oMathPara>
                </a14:m>
                <a:endParaRPr lang="en-US" dirty="0"/>
              </a:p>
            </p:txBody>
          </p:sp>
        </mc:Choice>
        <mc:Fallback xmlns="">
          <p:sp>
            <p:nvSpPr>
              <p:cNvPr id="7" name="TextBox 6">
                <a:extLst>
                  <a:ext uri="{FF2B5EF4-FFF2-40B4-BE49-F238E27FC236}">
                    <a16:creationId xmlns:a16="http://schemas.microsoft.com/office/drawing/2014/main" id="{39E42AD8-F6F4-EF4F-F6D2-9AFA0929F18F}"/>
                  </a:ext>
                </a:extLst>
              </p:cNvPr>
              <p:cNvSpPr txBox="1">
                <a:spLocks noRot="1" noChangeAspect="1" noMove="1" noResize="1" noEditPoints="1" noAdjustHandles="1" noChangeArrowheads="1" noChangeShapeType="1" noTextEdit="1"/>
              </p:cNvSpPr>
              <p:nvPr/>
            </p:nvSpPr>
            <p:spPr>
              <a:xfrm>
                <a:off x="2286000" y="2101533"/>
                <a:ext cx="2874120" cy="407612"/>
              </a:xfrm>
              <a:prstGeom prst="rect">
                <a:avLst/>
              </a:prstGeom>
              <a:blipFill>
                <a:blip r:embed="rId2"/>
                <a:stretch>
                  <a:fillRect l="-2203" t="-9091" r="-3965" b="-1818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8E6F5FF8-0912-3CCB-B36B-3B0CA8CB7CBB}"/>
                  </a:ext>
                </a:extLst>
              </p:cNvPr>
              <p:cNvSpPr txBox="1"/>
              <p:nvPr/>
            </p:nvSpPr>
            <p:spPr>
              <a:xfrm>
                <a:off x="2286000" y="2629478"/>
                <a:ext cx="3285672" cy="347339"/>
              </a:xfrm>
              <a:prstGeom prst="rect">
                <a:avLst/>
              </a:prstGeom>
              <a:noFill/>
            </p:spPr>
            <p:txBody>
              <a:bodyPr wrap="square" lIns="0" tIns="0" rIns="0" bIns="0" rtlCol="0">
                <a:spAutoFit/>
              </a:bodyPr>
              <a:lstStyle/>
              <a:p>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𝐶𝐹𝑃</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 </m:t>
                        </m:r>
                        <m:d>
                          <m:dPr>
                            <m:ctrlPr>
                              <a:rPr lang="en-US" b="0" i="1" smtClean="0">
                                <a:latin typeface="Cambria Math" panose="02040503050406030204" pitchFamily="18" charset="0"/>
                              </a:rPr>
                            </m:ctrlPr>
                          </m:dPr>
                          <m:e>
                            <m:r>
                              <a:rPr lang="en-US" b="0" i="1" smtClean="0">
                                <a:latin typeface="Cambria Math" panose="02040503050406030204" pitchFamily="18" charset="0"/>
                              </a:rPr>
                              <m:t>1152 </m:t>
                            </m:r>
                            <m:r>
                              <a:rPr lang="en-US" b="0" i="1" smtClean="0">
                                <a:latin typeface="Cambria Math" panose="02040503050406030204" pitchFamily="18" charset="0"/>
                              </a:rPr>
                              <m:t>𝑥</m:t>
                            </m:r>
                            <m:r>
                              <a:rPr lang="en-US" b="0" i="1" smtClean="0">
                                <a:latin typeface="Cambria Math" panose="02040503050406030204" pitchFamily="18" charset="0"/>
                              </a:rPr>
                              <m:t> 8</m:t>
                            </m:r>
                          </m:e>
                        </m:d>
                        <m:r>
                          <a:rPr lang="en-US" b="0" i="1" smtClean="0">
                            <a:latin typeface="Cambria Math" panose="02040503050406030204" pitchFamily="18" charset="0"/>
                          </a:rPr>
                          <m:t> </m:t>
                        </m:r>
                        <m:r>
                          <m:rPr>
                            <m:sty m:val="p"/>
                          </m:rPr>
                          <a:rPr lang="en-US" b="0" i="0" smtClean="0">
                            <a:latin typeface="Cambria Math" panose="02040503050406030204" pitchFamily="18" charset="0"/>
                          </a:rPr>
                          <m:t>bits</m:t>
                        </m:r>
                        <m:r>
                          <a:rPr lang="en-US" b="0" i="1" smtClean="0">
                            <a:latin typeface="Cambria Math" panose="02040503050406030204" pitchFamily="18" charset="0"/>
                          </a:rPr>
                          <m:t> </m:t>
                        </m:r>
                        <m:r>
                          <a:rPr lang="en-US" b="0" i="1" smtClean="0">
                            <a:latin typeface="Cambria Math" panose="02040503050406030204" pitchFamily="18" charset="0"/>
                          </a:rPr>
                          <m:t>𝑥</m:t>
                        </m:r>
                        <m:r>
                          <a:rPr lang="en-US" b="0" i="1" smtClean="0">
                            <a:latin typeface="Cambria Math" panose="02040503050406030204" pitchFamily="18" charset="0"/>
                          </a:rPr>
                          <m:t> 8 </m:t>
                        </m:r>
                        <m:r>
                          <m:rPr>
                            <m:sty m:val="p"/>
                          </m:rPr>
                          <a:rPr lang="en-US" b="0" i="0" smtClean="0">
                            <a:latin typeface="Cambria Math" panose="02040503050406030204" pitchFamily="18" charset="0"/>
                          </a:rPr>
                          <m:t>slots</m:t>
                        </m:r>
                      </m:num>
                      <m:den>
                        <m:r>
                          <a:rPr lang="en-US" b="0" i="1" smtClean="0">
                            <a:latin typeface="Cambria Math" panose="02040503050406030204" pitchFamily="18" charset="0"/>
                          </a:rPr>
                          <m:t>62.4 </m:t>
                        </m:r>
                        <m:r>
                          <m:rPr>
                            <m:sty m:val="p"/>
                          </m:rPr>
                          <a:rPr lang="en-US" b="0" i="0" smtClean="0">
                            <a:latin typeface="Cambria Math" panose="02040503050406030204" pitchFamily="18" charset="0"/>
                          </a:rPr>
                          <m:t>Mb</m:t>
                        </m:r>
                        <m:r>
                          <a:rPr lang="en-US" b="0" i="0" smtClean="0">
                            <a:latin typeface="Cambria Math" panose="02040503050406030204" pitchFamily="18" charset="0"/>
                          </a:rPr>
                          <m:t>/</m:t>
                        </m:r>
                        <m:r>
                          <m:rPr>
                            <m:sty m:val="p"/>
                          </m:rPr>
                          <a:rPr lang="en-US" b="0" i="0" smtClean="0">
                            <a:latin typeface="Cambria Math" panose="02040503050406030204" pitchFamily="18" charset="0"/>
                          </a:rPr>
                          <m:t>s</m:t>
                        </m:r>
                      </m:den>
                    </m:f>
                  </m:oMath>
                </a14:m>
                <a:r>
                  <a:rPr lang="en-US" dirty="0">
                    <a:latin typeface="Cambria Math" panose="02040503050406030204" pitchFamily="18" charset="0"/>
                    <a:ea typeface="Cambria Math" panose="02040503050406030204" pitchFamily="18" charset="0"/>
                  </a:rPr>
                  <a:t>=1181.53 </a:t>
                </a:r>
                <a14:m>
                  <m:oMath xmlns:m="http://schemas.openxmlformats.org/officeDocument/2006/math">
                    <m:r>
                      <a:rPr lang="en-US"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𝑠</m:t>
                    </m:r>
                  </m:oMath>
                </a14:m>
                <a:endParaRPr lang="en-US" dirty="0">
                  <a:latin typeface="Cambria Math" panose="02040503050406030204" pitchFamily="18" charset="0"/>
                  <a:ea typeface="Cambria Math" panose="02040503050406030204" pitchFamily="18" charset="0"/>
                </a:endParaRPr>
              </a:p>
            </p:txBody>
          </p:sp>
        </mc:Choice>
        <mc:Fallback xmlns="">
          <p:sp>
            <p:nvSpPr>
              <p:cNvPr id="8" name="TextBox 7">
                <a:extLst>
                  <a:ext uri="{FF2B5EF4-FFF2-40B4-BE49-F238E27FC236}">
                    <a16:creationId xmlns:a16="http://schemas.microsoft.com/office/drawing/2014/main" id="{8E6F5FF8-0912-3CCB-B36B-3B0CA8CB7CBB}"/>
                  </a:ext>
                </a:extLst>
              </p:cNvPr>
              <p:cNvSpPr txBox="1">
                <a:spLocks noRot="1" noChangeAspect="1" noMove="1" noResize="1" noEditPoints="1" noAdjustHandles="1" noChangeArrowheads="1" noChangeShapeType="1" noTextEdit="1"/>
              </p:cNvSpPr>
              <p:nvPr/>
            </p:nvSpPr>
            <p:spPr>
              <a:xfrm>
                <a:off x="2286000" y="2629478"/>
                <a:ext cx="3285672" cy="347339"/>
              </a:xfrm>
              <a:prstGeom prst="rect">
                <a:avLst/>
              </a:prstGeom>
              <a:blipFill>
                <a:blip r:embed="rId3"/>
                <a:stretch>
                  <a:fillRect l="-1931" b="-17241"/>
                </a:stretch>
              </a:blipFill>
            </p:spPr>
            <p:txBody>
              <a:bodyPr/>
              <a:lstStyle/>
              <a:p>
                <a:r>
                  <a:rPr lang="en-US">
                    <a:noFill/>
                  </a:rPr>
                  <a:t> </a:t>
                </a:r>
              </a:p>
            </p:txBody>
          </p:sp>
        </mc:Fallback>
      </mc:AlternateContent>
    </p:spTree>
    <p:extLst>
      <p:ext uri="{BB962C8B-B14F-4D97-AF65-F5344CB8AC3E}">
        <p14:creationId xmlns:p14="http://schemas.microsoft.com/office/powerpoint/2010/main" val="2815089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32DF7-2A1B-D5B0-BFFB-4D644BFA3085}"/>
              </a:ext>
            </a:extLst>
          </p:cNvPr>
          <p:cNvSpPr>
            <a:spLocks noGrp="1"/>
          </p:cNvSpPr>
          <p:nvPr>
            <p:ph type="title"/>
          </p:nvPr>
        </p:nvSpPr>
        <p:spPr/>
        <p:txBody>
          <a:bodyPr/>
          <a:lstStyle/>
          <a:p>
            <a:r>
              <a:rPr lang="en-US" dirty="0"/>
              <a:t>Beacon Interval </a:t>
            </a:r>
          </a:p>
        </p:txBody>
      </p:sp>
      <p:sp>
        <p:nvSpPr>
          <p:cNvPr id="3" name="Text Placeholder 2">
            <a:extLst>
              <a:ext uri="{FF2B5EF4-FFF2-40B4-BE49-F238E27FC236}">
                <a16:creationId xmlns:a16="http://schemas.microsoft.com/office/drawing/2014/main" id="{BABD9AD1-BCA8-1393-2D8D-C8051603A9C2}"/>
              </a:ext>
            </a:extLst>
          </p:cNvPr>
          <p:cNvSpPr>
            <a:spLocks noGrp="1"/>
          </p:cNvSpPr>
          <p:nvPr>
            <p:ph type="body" idx="1"/>
          </p:nvPr>
        </p:nvSpPr>
        <p:spPr/>
        <p:txBody>
          <a:bodyPr/>
          <a:lstStyle/>
          <a:p>
            <a:r>
              <a:rPr lang="en-US" sz="2000" dirty="0">
                <a:latin typeface="+mn-lt"/>
              </a:rPr>
              <a:t>During the CAP, there is the possibility that a transmission is not accomplished at the end of the CAP (busy medium). Hence, the current transmission will overlap with the next beacon transmission if the inactive period is not long enough. Besides, the device using the channel at the end of the CAP is supposed to be inactive.</a:t>
            </a:r>
          </a:p>
          <a:p>
            <a:r>
              <a:rPr lang="en-US" sz="2000" dirty="0">
                <a:latin typeface="+mn-lt"/>
              </a:rPr>
              <a:t>An alternative is not to define an inactive period per se. If a device is not used or decides to save power it goes to an inactive state, indicating that action to the coordinator. </a:t>
            </a:r>
          </a:p>
          <a:p>
            <a:pPr lvl="1"/>
            <a:r>
              <a:rPr lang="en-US" sz="1600" dirty="0">
                <a:latin typeface="+mn-lt"/>
              </a:rPr>
              <a:t>If the coordinator requires such a device to be active, it will indicate that in a beacon (the device only wakes up to listen to beacons)</a:t>
            </a:r>
          </a:p>
          <a:p>
            <a:pPr lvl="1"/>
            <a:r>
              <a:rPr lang="en-US" sz="1600" dirty="0">
                <a:latin typeface="+mn-lt"/>
              </a:rPr>
              <a:t>Consequently, the inactive period is not required.</a:t>
            </a:r>
          </a:p>
          <a:p>
            <a:pPr lvl="1"/>
            <a:endParaRPr lang="en-US" sz="1600" dirty="0">
              <a:latin typeface="+mn-lt"/>
            </a:endParaRPr>
          </a:p>
        </p:txBody>
      </p:sp>
      <p:sp>
        <p:nvSpPr>
          <p:cNvPr id="4" name="Date Placeholder 3">
            <a:extLst>
              <a:ext uri="{FF2B5EF4-FFF2-40B4-BE49-F238E27FC236}">
                <a16:creationId xmlns:a16="http://schemas.microsoft.com/office/drawing/2014/main" id="{6E242076-35C9-6065-069B-35297242B6EA}"/>
              </a:ext>
            </a:extLst>
          </p:cNvPr>
          <p:cNvSpPr>
            <a:spLocks noGrp="1"/>
          </p:cNvSpPr>
          <p:nvPr>
            <p:ph type="dt" idx="10"/>
          </p:nvPr>
        </p:nvSpPr>
        <p:spPr/>
        <p:txBody>
          <a:bodyPr/>
          <a:lstStyle/>
          <a:p>
            <a:r>
              <a:rPr lang="en-US"/>
              <a:t>March 2025</a:t>
            </a:r>
            <a:endParaRPr lang="en-US" dirty="0"/>
          </a:p>
        </p:txBody>
      </p:sp>
      <p:sp>
        <p:nvSpPr>
          <p:cNvPr id="5" name="Footer Placeholder 4">
            <a:extLst>
              <a:ext uri="{FF2B5EF4-FFF2-40B4-BE49-F238E27FC236}">
                <a16:creationId xmlns:a16="http://schemas.microsoft.com/office/drawing/2014/main" id="{28D9DEFE-37C9-A173-356E-4D5ED7A12410}"/>
              </a:ext>
            </a:extLst>
          </p:cNvPr>
          <p:cNvSpPr>
            <a:spLocks noGrp="1"/>
          </p:cNvSpPr>
          <p:nvPr>
            <p:ph type="ftr" idx="11"/>
          </p:nvPr>
        </p:nvSpPr>
        <p:spPr/>
        <p:txBody>
          <a:bodyPr/>
          <a:lstStyle/>
          <a:p>
            <a:r>
              <a:rPr lang="de-DE"/>
              <a:t>Hernandez, Kohno, Anzai, Kobayashi, Joo</a:t>
            </a:r>
            <a:endParaRPr lang="de-DE" dirty="0"/>
          </a:p>
        </p:txBody>
      </p:sp>
      <p:sp>
        <p:nvSpPr>
          <p:cNvPr id="6" name="Slide Number Placeholder 5">
            <a:extLst>
              <a:ext uri="{FF2B5EF4-FFF2-40B4-BE49-F238E27FC236}">
                <a16:creationId xmlns:a16="http://schemas.microsoft.com/office/drawing/2014/main" id="{390C695C-BF0B-854E-129B-CC19EB863D3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pic>
        <p:nvPicPr>
          <p:cNvPr id="8" name="Picture 7">
            <a:extLst>
              <a:ext uri="{FF2B5EF4-FFF2-40B4-BE49-F238E27FC236}">
                <a16:creationId xmlns:a16="http://schemas.microsoft.com/office/drawing/2014/main" id="{C0731133-77A7-4563-91FA-8DE9AFE4B49D}"/>
              </a:ext>
            </a:extLst>
          </p:cNvPr>
          <p:cNvPicPr>
            <a:picLocks noChangeAspect="1"/>
          </p:cNvPicPr>
          <p:nvPr/>
        </p:nvPicPr>
        <p:blipFill>
          <a:blip r:embed="rId2"/>
          <a:stretch>
            <a:fillRect/>
          </a:stretch>
        </p:blipFill>
        <p:spPr>
          <a:xfrm>
            <a:off x="3059349" y="5561013"/>
            <a:ext cx="2286000" cy="914400"/>
          </a:xfrm>
          <a:prstGeom prst="rect">
            <a:avLst/>
          </a:prstGeom>
        </p:spPr>
      </p:pic>
    </p:spTree>
    <p:extLst>
      <p:ext uri="{BB962C8B-B14F-4D97-AF65-F5344CB8AC3E}">
        <p14:creationId xmlns:p14="http://schemas.microsoft.com/office/powerpoint/2010/main" val="2893109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047EE-3675-F379-B0F6-7324E34E1714}"/>
              </a:ext>
            </a:extLst>
          </p:cNvPr>
          <p:cNvSpPr>
            <a:spLocks noGrp="1"/>
          </p:cNvSpPr>
          <p:nvPr>
            <p:ph type="title"/>
          </p:nvPr>
        </p:nvSpPr>
        <p:spPr/>
        <p:txBody>
          <a:bodyPr/>
          <a:lstStyle/>
          <a:p>
            <a:r>
              <a:rPr lang="en-US" sz="3200" dirty="0"/>
              <a:t>Beacon Interval </a:t>
            </a:r>
          </a:p>
        </p:txBody>
      </p:sp>
      <p:sp>
        <p:nvSpPr>
          <p:cNvPr id="3" name="Text Placeholder 2">
            <a:extLst>
              <a:ext uri="{FF2B5EF4-FFF2-40B4-BE49-F238E27FC236}">
                <a16:creationId xmlns:a16="http://schemas.microsoft.com/office/drawing/2014/main" id="{CA479EB6-CDFD-9D1B-419C-4A365477F751}"/>
              </a:ext>
            </a:extLst>
          </p:cNvPr>
          <p:cNvSpPr>
            <a:spLocks noGrp="1"/>
          </p:cNvSpPr>
          <p:nvPr>
            <p:ph type="body" idx="1"/>
          </p:nvPr>
        </p:nvSpPr>
        <p:spPr>
          <a:xfrm>
            <a:off x="685800" y="1481846"/>
            <a:ext cx="7772400" cy="4114800"/>
          </a:xfrm>
        </p:spPr>
        <p:txBody>
          <a:bodyPr/>
          <a:lstStyle/>
          <a:p>
            <a:r>
              <a:rPr lang="en-US" sz="2000" dirty="0">
                <a:latin typeface="+mn-lt"/>
              </a:rPr>
              <a:t>Dimensioning the Beacon Interval (BI) based on practical implementations, where the basic unit of time is 1024 µs. </a:t>
            </a:r>
          </a:p>
          <a:p>
            <a:r>
              <a:rPr lang="en-US" sz="2000" dirty="0">
                <a:latin typeface="+mn-lt"/>
              </a:rPr>
              <a:t>Hence, the BI can be multiples of 1024 µs:</a:t>
            </a:r>
          </a:p>
          <a:p>
            <a:pPr lvl="1"/>
            <a:r>
              <a:rPr lang="en-US" sz="1600" dirty="0">
                <a:latin typeface="+mn-lt"/>
              </a:rPr>
              <a:t>Beacon Time Unit (BTU)=1024 µs</a:t>
            </a:r>
          </a:p>
          <a:p>
            <a:pPr lvl="1"/>
            <a:r>
              <a:rPr lang="en-US" sz="1600" dirty="0">
                <a:latin typeface="+mn-lt"/>
              </a:rPr>
              <a:t>Target Beacon Interval (TBI)=</a:t>
            </a:r>
            <a:r>
              <a:rPr lang="en-US" sz="1600" i="1" dirty="0">
                <a:latin typeface="+mn-lt"/>
              </a:rPr>
              <a:t>N</a:t>
            </a:r>
            <a:r>
              <a:rPr lang="en-US" sz="1600" dirty="0">
                <a:latin typeface="+mn-lt"/>
              </a:rPr>
              <a:t> BTU</a:t>
            </a:r>
          </a:p>
          <a:p>
            <a:pPr lvl="1"/>
            <a:r>
              <a:rPr lang="en-US" sz="1600" dirty="0">
                <a:latin typeface="+mn-lt"/>
              </a:rPr>
              <a:t>Example: TBI=100 BTU = 102,400 µs</a:t>
            </a:r>
          </a:p>
          <a:p>
            <a:pPr lvl="1"/>
            <a:endParaRPr lang="en-US" sz="1600" dirty="0">
              <a:latin typeface="+mn-lt"/>
            </a:endParaRPr>
          </a:p>
          <a:p>
            <a:pPr lvl="1"/>
            <a:endParaRPr lang="en-US" sz="1600" dirty="0">
              <a:latin typeface="+mn-lt"/>
            </a:endParaRPr>
          </a:p>
          <a:p>
            <a:pPr marL="25400" indent="0">
              <a:buNone/>
            </a:pPr>
            <a:endParaRPr lang="en-US" sz="2000" dirty="0">
              <a:latin typeface="+mn-lt"/>
            </a:endParaRPr>
          </a:p>
          <a:p>
            <a:r>
              <a:rPr lang="en-US" sz="2000" dirty="0">
                <a:latin typeface="+mn-lt"/>
              </a:rPr>
              <a:t>It enables the CFP and CAP to change dynamically by the coordinator, indicating the number of time slots for CFP and/or CAP within </a:t>
            </a:r>
            <a:r>
              <a:rPr lang="en-US" sz="2000" i="1" dirty="0">
                <a:latin typeface="+mn-lt"/>
              </a:rPr>
              <a:t>N</a:t>
            </a:r>
            <a:r>
              <a:rPr lang="en-US" sz="2000" dirty="0">
                <a:latin typeface="+mn-lt"/>
              </a:rPr>
              <a:t> BTU.</a:t>
            </a:r>
          </a:p>
          <a:p>
            <a:r>
              <a:rPr lang="en-US" sz="2000" dirty="0">
                <a:latin typeface="+mn-lt"/>
              </a:rPr>
              <a:t>It gives flexibility for coexistence with other BANs.</a:t>
            </a:r>
          </a:p>
        </p:txBody>
      </p:sp>
      <p:sp>
        <p:nvSpPr>
          <p:cNvPr id="4" name="Date Placeholder 3">
            <a:extLst>
              <a:ext uri="{FF2B5EF4-FFF2-40B4-BE49-F238E27FC236}">
                <a16:creationId xmlns:a16="http://schemas.microsoft.com/office/drawing/2014/main" id="{F2A97666-6B98-BEC2-C87D-4D64782BCA33}"/>
              </a:ext>
            </a:extLst>
          </p:cNvPr>
          <p:cNvSpPr>
            <a:spLocks noGrp="1"/>
          </p:cNvSpPr>
          <p:nvPr>
            <p:ph type="dt" idx="10"/>
          </p:nvPr>
        </p:nvSpPr>
        <p:spPr/>
        <p:txBody>
          <a:bodyPr/>
          <a:lstStyle/>
          <a:p>
            <a:r>
              <a:rPr lang="en-US"/>
              <a:t>March 2025</a:t>
            </a:r>
            <a:endParaRPr lang="en-US" dirty="0"/>
          </a:p>
        </p:txBody>
      </p:sp>
      <p:sp>
        <p:nvSpPr>
          <p:cNvPr id="5" name="Footer Placeholder 4">
            <a:extLst>
              <a:ext uri="{FF2B5EF4-FFF2-40B4-BE49-F238E27FC236}">
                <a16:creationId xmlns:a16="http://schemas.microsoft.com/office/drawing/2014/main" id="{02B9555C-969F-87A3-5FEE-493B7109AD9A}"/>
              </a:ext>
            </a:extLst>
          </p:cNvPr>
          <p:cNvSpPr>
            <a:spLocks noGrp="1"/>
          </p:cNvSpPr>
          <p:nvPr>
            <p:ph type="ftr" idx="11"/>
          </p:nvPr>
        </p:nvSpPr>
        <p:spPr/>
        <p:txBody>
          <a:bodyPr/>
          <a:lstStyle/>
          <a:p>
            <a:r>
              <a:rPr lang="de-DE"/>
              <a:t>Hernandez, Kohno, Anzai, Kobayashi, Joo</a:t>
            </a:r>
            <a:endParaRPr lang="de-DE" dirty="0"/>
          </a:p>
        </p:txBody>
      </p:sp>
      <p:sp>
        <p:nvSpPr>
          <p:cNvPr id="6" name="Slide Number Placeholder 5">
            <a:extLst>
              <a:ext uri="{FF2B5EF4-FFF2-40B4-BE49-F238E27FC236}">
                <a16:creationId xmlns:a16="http://schemas.microsoft.com/office/drawing/2014/main" id="{F213D8C4-7AEC-DAB3-2A7D-3758538A46B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pic>
        <p:nvPicPr>
          <p:cNvPr id="8" name="Picture 7">
            <a:extLst>
              <a:ext uri="{FF2B5EF4-FFF2-40B4-BE49-F238E27FC236}">
                <a16:creationId xmlns:a16="http://schemas.microsoft.com/office/drawing/2014/main" id="{A6C25E68-6690-41D6-A998-DCED1D9CF063}"/>
              </a:ext>
            </a:extLst>
          </p:cNvPr>
          <p:cNvPicPr>
            <a:picLocks noChangeAspect="1"/>
          </p:cNvPicPr>
          <p:nvPr/>
        </p:nvPicPr>
        <p:blipFill>
          <a:blip r:embed="rId2"/>
          <a:stretch>
            <a:fillRect/>
          </a:stretch>
        </p:blipFill>
        <p:spPr>
          <a:xfrm>
            <a:off x="2754549" y="3678677"/>
            <a:ext cx="2286000" cy="914400"/>
          </a:xfrm>
          <a:prstGeom prst="rect">
            <a:avLst/>
          </a:prstGeom>
        </p:spPr>
      </p:pic>
    </p:spTree>
    <p:extLst>
      <p:ext uri="{BB962C8B-B14F-4D97-AF65-F5344CB8AC3E}">
        <p14:creationId xmlns:p14="http://schemas.microsoft.com/office/powerpoint/2010/main" val="2256981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663D6-6E02-E98E-C725-C0DE8C09A2EE}"/>
              </a:ext>
            </a:extLst>
          </p:cNvPr>
          <p:cNvSpPr>
            <a:spLocks noGrp="1"/>
          </p:cNvSpPr>
          <p:nvPr>
            <p:ph type="title"/>
          </p:nvPr>
        </p:nvSpPr>
        <p:spPr/>
        <p:txBody>
          <a:bodyPr/>
          <a:lstStyle/>
          <a:p>
            <a:r>
              <a:rPr lang="en-US" dirty="0"/>
              <a:t>Dynamic CFP and CAP</a:t>
            </a:r>
          </a:p>
        </p:txBody>
      </p:sp>
      <p:sp>
        <p:nvSpPr>
          <p:cNvPr id="3" name="Text Placeholder 2">
            <a:extLst>
              <a:ext uri="{FF2B5EF4-FFF2-40B4-BE49-F238E27FC236}">
                <a16:creationId xmlns:a16="http://schemas.microsoft.com/office/drawing/2014/main" id="{94CCC5D3-36D7-52D5-CB41-28D9979FDCD2}"/>
              </a:ext>
            </a:extLst>
          </p:cNvPr>
          <p:cNvSpPr>
            <a:spLocks noGrp="1"/>
          </p:cNvSpPr>
          <p:nvPr>
            <p:ph type="body" idx="1"/>
          </p:nvPr>
        </p:nvSpPr>
        <p:spPr/>
        <p:txBody>
          <a:bodyPr/>
          <a:lstStyle/>
          <a:p>
            <a:r>
              <a:rPr lang="en-US" sz="2000" dirty="0">
                <a:latin typeface="+mn-lt"/>
              </a:rPr>
              <a:t>It enables the CFP and CAP to change dynamically by the coordinator, indicating the number of time slots for CFP and/or CAP within </a:t>
            </a:r>
            <a:r>
              <a:rPr lang="en-US" sz="2000" i="1" dirty="0">
                <a:latin typeface="+mn-lt"/>
              </a:rPr>
              <a:t>N</a:t>
            </a:r>
            <a:r>
              <a:rPr lang="en-US" sz="2000" dirty="0">
                <a:latin typeface="+mn-lt"/>
              </a:rPr>
              <a:t> BTU.</a:t>
            </a:r>
          </a:p>
          <a:p>
            <a:endParaRPr lang="en-US" sz="2000" dirty="0">
              <a:latin typeface="+mn-lt"/>
            </a:endParaRPr>
          </a:p>
          <a:p>
            <a:endParaRPr lang="en-US" sz="2000" dirty="0">
              <a:latin typeface="+mn-lt"/>
            </a:endParaRPr>
          </a:p>
          <a:p>
            <a:endParaRPr lang="en-US" sz="2000" dirty="0">
              <a:latin typeface="+mn-lt"/>
            </a:endParaRPr>
          </a:p>
          <a:p>
            <a:endParaRPr lang="en-US" sz="2000" dirty="0">
              <a:latin typeface="+mn-lt"/>
            </a:endParaRPr>
          </a:p>
          <a:p>
            <a:r>
              <a:rPr lang="en-US" sz="2000" i="1" dirty="0">
                <a:latin typeface="+mn-lt"/>
              </a:rPr>
              <a:t>T</a:t>
            </a:r>
            <a:r>
              <a:rPr lang="en-US" sz="2000" i="1" baseline="-25000" dirty="0">
                <a:latin typeface="+mn-lt"/>
              </a:rPr>
              <a:t>CFP </a:t>
            </a:r>
            <a:r>
              <a:rPr lang="en-US" sz="2000" i="1" dirty="0">
                <a:latin typeface="+mn-lt"/>
              </a:rPr>
              <a:t>=</a:t>
            </a:r>
            <a:r>
              <a:rPr lang="en-US" sz="2000" i="1" dirty="0" err="1">
                <a:latin typeface="+mn-lt"/>
              </a:rPr>
              <a:t>PT</a:t>
            </a:r>
            <a:r>
              <a:rPr lang="en-US" sz="2000" i="1" baseline="-25000" dirty="0" err="1">
                <a:latin typeface="+mn-lt"/>
              </a:rPr>
              <a:t>slot</a:t>
            </a:r>
            <a:r>
              <a:rPr lang="en-US" sz="2000" i="1" baseline="-25000" dirty="0">
                <a:latin typeface="+mn-lt"/>
              </a:rPr>
              <a:t>  </a:t>
            </a:r>
            <a:r>
              <a:rPr lang="en-US" sz="2000" dirty="0">
                <a:latin typeface="+mn-lt"/>
              </a:rPr>
              <a:t>; </a:t>
            </a:r>
            <a:r>
              <a:rPr lang="en-US" sz="2000" i="1" dirty="0">
                <a:latin typeface="+mn-lt"/>
              </a:rPr>
              <a:t>T</a:t>
            </a:r>
            <a:r>
              <a:rPr lang="en-US" sz="2000" i="1" baseline="-25000" dirty="0">
                <a:latin typeface="+mn-lt"/>
              </a:rPr>
              <a:t>CAP </a:t>
            </a:r>
            <a:r>
              <a:rPr lang="en-US" sz="2000" i="1" dirty="0">
                <a:latin typeface="+mn-lt"/>
              </a:rPr>
              <a:t>=</a:t>
            </a:r>
            <a:r>
              <a:rPr lang="en-US" sz="2000" i="1" dirty="0" err="1">
                <a:latin typeface="+mn-lt"/>
              </a:rPr>
              <a:t>QT</a:t>
            </a:r>
            <a:r>
              <a:rPr lang="en-US" sz="2000" i="1" baseline="-25000" dirty="0" err="1">
                <a:latin typeface="+mn-lt"/>
              </a:rPr>
              <a:t>slot</a:t>
            </a:r>
            <a:r>
              <a:rPr lang="en-US" sz="2000" i="1" baseline="-25000" dirty="0">
                <a:latin typeface="+mn-lt"/>
              </a:rPr>
              <a:t> </a:t>
            </a:r>
            <a:endParaRPr lang="en-US" sz="2000" i="1" dirty="0">
              <a:latin typeface="+mn-lt"/>
            </a:endParaRPr>
          </a:p>
          <a:p>
            <a:endParaRPr lang="en-US" sz="2000" dirty="0">
              <a:latin typeface="+mn-lt"/>
            </a:endParaRPr>
          </a:p>
          <a:p>
            <a:endParaRPr lang="en-US" sz="2000" dirty="0">
              <a:latin typeface="+mn-lt"/>
            </a:endParaRPr>
          </a:p>
          <a:p>
            <a:endParaRPr lang="en-US" sz="2000" dirty="0">
              <a:latin typeface="+mn-lt"/>
            </a:endParaRPr>
          </a:p>
          <a:p>
            <a:endParaRPr lang="en-US" sz="2000" dirty="0">
              <a:latin typeface="+mn-lt"/>
            </a:endParaRPr>
          </a:p>
          <a:p>
            <a:endParaRPr lang="en-US" sz="2000" dirty="0">
              <a:latin typeface="+mn-lt"/>
            </a:endParaRPr>
          </a:p>
        </p:txBody>
      </p:sp>
      <p:sp>
        <p:nvSpPr>
          <p:cNvPr id="4" name="Date Placeholder 3">
            <a:extLst>
              <a:ext uri="{FF2B5EF4-FFF2-40B4-BE49-F238E27FC236}">
                <a16:creationId xmlns:a16="http://schemas.microsoft.com/office/drawing/2014/main" id="{14AD2B22-56CF-7236-45CE-0D4F0CC47FC1}"/>
              </a:ext>
            </a:extLst>
          </p:cNvPr>
          <p:cNvSpPr>
            <a:spLocks noGrp="1"/>
          </p:cNvSpPr>
          <p:nvPr>
            <p:ph type="dt" idx="10"/>
          </p:nvPr>
        </p:nvSpPr>
        <p:spPr/>
        <p:txBody>
          <a:bodyPr/>
          <a:lstStyle/>
          <a:p>
            <a:r>
              <a:rPr lang="en-US"/>
              <a:t>March 2025</a:t>
            </a:r>
            <a:endParaRPr lang="en-US" dirty="0"/>
          </a:p>
        </p:txBody>
      </p:sp>
      <p:sp>
        <p:nvSpPr>
          <p:cNvPr id="5" name="Footer Placeholder 4">
            <a:extLst>
              <a:ext uri="{FF2B5EF4-FFF2-40B4-BE49-F238E27FC236}">
                <a16:creationId xmlns:a16="http://schemas.microsoft.com/office/drawing/2014/main" id="{AAD8E552-92E7-C0DE-1327-2D7ED5CB0B4A}"/>
              </a:ext>
            </a:extLst>
          </p:cNvPr>
          <p:cNvSpPr>
            <a:spLocks noGrp="1"/>
          </p:cNvSpPr>
          <p:nvPr>
            <p:ph type="ftr" idx="11"/>
          </p:nvPr>
        </p:nvSpPr>
        <p:spPr/>
        <p:txBody>
          <a:bodyPr/>
          <a:lstStyle/>
          <a:p>
            <a:r>
              <a:rPr lang="de-DE"/>
              <a:t>Hernandez, Kohno, Anzai, Kobayashi, Joo</a:t>
            </a:r>
            <a:endParaRPr lang="de-DE" dirty="0"/>
          </a:p>
        </p:txBody>
      </p:sp>
      <p:sp>
        <p:nvSpPr>
          <p:cNvPr id="6" name="Slide Number Placeholder 5">
            <a:extLst>
              <a:ext uri="{FF2B5EF4-FFF2-40B4-BE49-F238E27FC236}">
                <a16:creationId xmlns:a16="http://schemas.microsoft.com/office/drawing/2014/main" id="{39886A3B-5F30-828B-D102-7D4CFC96ED8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pic>
        <p:nvPicPr>
          <p:cNvPr id="8" name="Picture 7">
            <a:extLst>
              <a:ext uri="{FF2B5EF4-FFF2-40B4-BE49-F238E27FC236}">
                <a16:creationId xmlns:a16="http://schemas.microsoft.com/office/drawing/2014/main" id="{D2EE8FF8-429D-430E-8E6C-4D1B5F184B5A}"/>
              </a:ext>
            </a:extLst>
          </p:cNvPr>
          <p:cNvPicPr>
            <a:picLocks noChangeAspect="1"/>
          </p:cNvPicPr>
          <p:nvPr/>
        </p:nvPicPr>
        <p:blipFill>
          <a:blip r:embed="rId2"/>
          <a:stretch>
            <a:fillRect/>
          </a:stretch>
        </p:blipFill>
        <p:spPr>
          <a:xfrm>
            <a:off x="3337438" y="3044150"/>
            <a:ext cx="2113328" cy="1644582"/>
          </a:xfrm>
          <a:prstGeom prst="rect">
            <a:avLst/>
          </a:prstGeom>
        </p:spPr>
      </p:pic>
    </p:spTree>
    <p:extLst>
      <p:ext uri="{BB962C8B-B14F-4D97-AF65-F5344CB8AC3E}">
        <p14:creationId xmlns:p14="http://schemas.microsoft.com/office/powerpoint/2010/main" val="3038139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40D83-AC88-4BA0-A81E-452DC9D474C5}"/>
              </a:ext>
            </a:extLst>
          </p:cNvPr>
          <p:cNvSpPr>
            <a:spLocks noGrp="1"/>
          </p:cNvSpPr>
          <p:nvPr>
            <p:ph type="title"/>
          </p:nvPr>
        </p:nvSpPr>
        <p:spPr/>
        <p:txBody>
          <a:bodyPr/>
          <a:lstStyle/>
          <a:p>
            <a:r>
              <a:rPr lang="en-US" sz="3200" dirty="0"/>
              <a:t>Procedure when collision with beacon</a:t>
            </a:r>
          </a:p>
        </p:txBody>
      </p:sp>
      <p:sp>
        <p:nvSpPr>
          <p:cNvPr id="3" name="Text Placeholder 2">
            <a:extLst>
              <a:ext uri="{FF2B5EF4-FFF2-40B4-BE49-F238E27FC236}">
                <a16:creationId xmlns:a16="http://schemas.microsoft.com/office/drawing/2014/main" id="{39CFEE5C-0023-4113-8141-C3629C7D6CC7}"/>
              </a:ext>
            </a:extLst>
          </p:cNvPr>
          <p:cNvSpPr>
            <a:spLocks noGrp="1"/>
          </p:cNvSpPr>
          <p:nvPr>
            <p:ph type="body" idx="1"/>
          </p:nvPr>
        </p:nvSpPr>
        <p:spPr/>
        <p:txBody>
          <a:bodyPr/>
          <a:lstStyle/>
          <a:p>
            <a:r>
              <a:rPr lang="en-US" sz="2000" dirty="0">
                <a:latin typeface="+mn-lt"/>
              </a:rPr>
              <a:t>The TBI may not occur exactly at </a:t>
            </a:r>
            <a:r>
              <a:rPr lang="en-US" sz="2000" i="1" dirty="0">
                <a:latin typeface="+mn-lt"/>
              </a:rPr>
              <a:t>N</a:t>
            </a:r>
            <a:r>
              <a:rPr lang="en-US" sz="2000" dirty="0">
                <a:latin typeface="+mn-lt"/>
              </a:rPr>
              <a:t> BTU. </a:t>
            </a:r>
          </a:p>
          <a:p>
            <a:r>
              <a:rPr lang="en-US" sz="2000" dirty="0">
                <a:latin typeface="+mn-lt"/>
              </a:rPr>
              <a:t>If the wireless medium is available at the TBI, the beacon will be transmitted. Otherwise, if the medium is busy, the beacon is given high priority after the current transmission. </a:t>
            </a:r>
          </a:p>
          <a:p>
            <a:endParaRPr lang="en-US" sz="2000" dirty="0">
              <a:latin typeface="+mn-lt"/>
            </a:endParaRPr>
          </a:p>
          <a:p>
            <a:pPr marL="25400" indent="0">
              <a:buNone/>
            </a:pPr>
            <a:r>
              <a:rPr lang="en-US" sz="2000" dirty="0">
                <a:latin typeface="+mn-lt"/>
              </a:rPr>
              <a:t> </a:t>
            </a:r>
          </a:p>
          <a:p>
            <a:endParaRPr lang="en-US" sz="2000" dirty="0">
              <a:latin typeface="+mn-lt"/>
            </a:endParaRPr>
          </a:p>
          <a:p>
            <a:endParaRPr lang="en-US" dirty="0"/>
          </a:p>
        </p:txBody>
      </p:sp>
      <p:sp>
        <p:nvSpPr>
          <p:cNvPr id="4" name="Date Placeholder 3">
            <a:extLst>
              <a:ext uri="{FF2B5EF4-FFF2-40B4-BE49-F238E27FC236}">
                <a16:creationId xmlns:a16="http://schemas.microsoft.com/office/drawing/2014/main" id="{4DF5909E-04A8-477D-9CE3-5EDD02CF269D}"/>
              </a:ext>
            </a:extLst>
          </p:cNvPr>
          <p:cNvSpPr>
            <a:spLocks noGrp="1"/>
          </p:cNvSpPr>
          <p:nvPr>
            <p:ph type="dt" idx="10"/>
          </p:nvPr>
        </p:nvSpPr>
        <p:spPr/>
        <p:txBody>
          <a:bodyPr/>
          <a:lstStyle/>
          <a:p>
            <a:r>
              <a:rPr lang="en-US"/>
              <a:t>March 2025</a:t>
            </a:r>
            <a:endParaRPr lang="en-US" dirty="0"/>
          </a:p>
        </p:txBody>
      </p:sp>
      <p:sp>
        <p:nvSpPr>
          <p:cNvPr id="5" name="Footer Placeholder 4">
            <a:extLst>
              <a:ext uri="{FF2B5EF4-FFF2-40B4-BE49-F238E27FC236}">
                <a16:creationId xmlns:a16="http://schemas.microsoft.com/office/drawing/2014/main" id="{7A01EAAA-E41C-448A-B99F-53B06CC49199}"/>
              </a:ext>
            </a:extLst>
          </p:cNvPr>
          <p:cNvSpPr>
            <a:spLocks noGrp="1"/>
          </p:cNvSpPr>
          <p:nvPr>
            <p:ph type="ftr" idx="11"/>
          </p:nvPr>
        </p:nvSpPr>
        <p:spPr/>
        <p:txBody>
          <a:bodyPr/>
          <a:lstStyle/>
          <a:p>
            <a:r>
              <a:rPr lang="de-DE"/>
              <a:t>Hernandez, Kohno, Anzai, Kobayashi, Joo</a:t>
            </a:r>
            <a:endParaRPr lang="de-DE" dirty="0"/>
          </a:p>
        </p:txBody>
      </p:sp>
      <p:sp>
        <p:nvSpPr>
          <p:cNvPr id="6" name="Slide Number Placeholder 5">
            <a:extLst>
              <a:ext uri="{FF2B5EF4-FFF2-40B4-BE49-F238E27FC236}">
                <a16:creationId xmlns:a16="http://schemas.microsoft.com/office/drawing/2014/main" id="{78BB7B09-23B7-4789-B8C5-A1EC70B8A2D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pic>
        <p:nvPicPr>
          <p:cNvPr id="8" name="Picture 7">
            <a:extLst>
              <a:ext uri="{FF2B5EF4-FFF2-40B4-BE49-F238E27FC236}">
                <a16:creationId xmlns:a16="http://schemas.microsoft.com/office/drawing/2014/main" id="{2C6A56A3-C5A5-4B41-87A4-EFF832AF2565}"/>
              </a:ext>
            </a:extLst>
          </p:cNvPr>
          <p:cNvPicPr>
            <a:picLocks noChangeAspect="1"/>
          </p:cNvPicPr>
          <p:nvPr/>
        </p:nvPicPr>
        <p:blipFill>
          <a:blip r:embed="rId2"/>
          <a:stretch>
            <a:fillRect/>
          </a:stretch>
        </p:blipFill>
        <p:spPr>
          <a:xfrm>
            <a:off x="2262376" y="3915586"/>
            <a:ext cx="4158873" cy="1278984"/>
          </a:xfrm>
          <a:prstGeom prst="rect">
            <a:avLst/>
          </a:prstGeom>
        </p:spPr>
      </p:pic>
    </p:spTree>
    <p:extLst>
      <p:ext uri="{BB962C8B-B14F-4D97-AF65-F5344CB8AC3E}">
        <p14:creationId xmlns:p14="http://schemas.microsoft.com/office/powerpoint/2010/main" val="4080990687"/>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3F5F1401-EB3A-994E-8B08-6977E3A47E0F}">
  <we:reference id="wa104381909" version="3.15.0.0" store="en-US" storeType="OMEX"/>
  <we:alternateReferences>
    <we:reference id="WA104381909" version="3.15.0.0" store=""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6878</TotalTime>
  <Words>893</Words>
  <Application>Microsoft Office PowerPoint</Application>
  <PresentationFormat>On-screen Show (4:3)</PresentationFormat>
  <Paragraphs>96</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Cambria Math</vt:lpstr>
      <vt:lpstr>Times New Roman</vt:lpstr>
      <vt:lpstr>Default Design</vt:lpstr>
      <vt:lpstr>PowerPoint Presentation</vt:lpstr>
      <vt:lpstr>UWB modulation and data rates</vt:lpstr>
      <vt:lpstr>MAC frame dimensioning</vt:lpstr>
      <vt:lpstr>MAC frame dimensioning</vt:lpstr>
      <vt:lpstr>Beacon Interval </vt:lpstr>
      <vt:lpstr>Beacon Interval </vt:lpstr>
      <vt:lpstr>Dynamic CFP and CAP</vt:lpstr>
      <vt:lpstr>Procedure when collision with beacon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328</cp:revision>
  <dcterms:modified xsi:type="dcterms:W3CDTF">2025-03-28T10:02:13Z</dcterms:modified>
</cp:coreProperties>
</file>