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1"/>
  </p:notesMasterIdLst>
  <p:handoutMasterIdLst>
    <p:handoutMasterId r:id="rId142"/>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72" r:id="rId24"/>
    <p:sldId id="2048" r:id="rId25"/>
    <p:sldId id="2042" r:id="rId26"/>
    <p:sldId id="2044" r:id="rId27"/>
    <p:sldId id="2038" r:id="rId28"/>
    <p:sldId id="2039" r:id="rId29"/>
    <p:sldId id="2040" r:id="rId30"/>
    <p:sldId id="350" r:id="rId31"/>
    <p:sldId id="2053" r:id="rId32"/>
    <p:sldId id="351" r:id="rId33"/>
    <p:sldId id="2047" r:id="rId34"/>
    <p:sldId id="356" r:id="rId35"/>
    <p:sldId id="5867" r:id="rId36"/>
    <p:sldId id="370" r:id="rId37"/>
    <p:sldId id="427" r:id="rId38"/>
    <p:sldId id="377" r:id="rId39"/>
    <p:sldId id="434" r:id="rId40"/>
    <p:sldId id="443" r:id="rId41"/>
    <p:sldId id="423" r:id="rId42"/>
    <p:sldId id="446" r:id="rId43"/>
    <p:sldId id="5870" r:id="rId44"/>
    <p:sldId id="265" r:id="rId45"/>
    <p:sldId id="266" r:id="rId46"/>
    <p:sldId id="267" r:id="rId47"/>
    <p:sldId id="268" r:id="rId48"/>
    <p:sldId id="269" r:id="rId49"/>
    <p:sldId id="270" r:id="rId50"/>
    <p:sldId id="271" r:id="rId51"/>
    <p:sldId id="272" r:id="rId52"/>
    <p:sldId id="273" r:id="rId53"/>
    <p:sldId id="274" r:id="rId54"/>
    <p:sldId id="275" r:id="rId55"/>
    <p:sldId id="276" r:id="rId56"/>
    <p:sldId id="5868" r:id="rId57"/>
    <p:sldId id="264" r:id="rId58"/>
    <p:sldId id="6242" r:id="rId59"/>
    <p:sldId id="2429" r:id="rId60"/>
    <p:sldId id="2427" r:id="rId61"/>
    <p:sldId id="5871" r:id="rId62"/>
    <p:sldId id="5949" r:id="rId63"/>
    <p:sldId id="5950" r:id="rId64"/>
    <p:sldId id="5951" r:id="rId65"/>
    <p:sldId id="5952" r:id="rId66"/>
    <p:sldId id="5953" r:id="rId67"/>
    <p:sldId id="5954" r:id="rId68"/>
    <p:sldId id="5872" r:id="rId69"/>
    <p:sldId id="5885" r:id="rId70"/>
    <p:sldId id="6216" r:id="rId71"/>
    <p:sldId id="6217" r:id="rId72"/>
    <p:sldId id="6219" r:id="rId73"/>
    <p:sldId id="6220" r:id="rId74"/>
    <p:sldId id="6218" r:id="rId75"/>
    <p:sldId id="5848" r:id="rId76"/>
    <p:sldId id="4945" r:id="rId77"/>
    <p:sldId id="5880" r:id="rId78"/>
    <p:sldId id="5881" r:id="rId79"/>
    <p:sldId id="285" r:id="rId80"/>
    <p:sldId id="5874" r:id="rId81"/>
    <p:sldId id="6221" r:id="rId82"/>
    <p:sldId id="6222" r:id="rId83"/>
    <p:sldId id="6223" r:id="rId84"/>
    <p:sldId id="6224" r:id="rId85"/>
    <p:sldId id="6225" r:id="rId86"/>
    <p:sldId id="6226" r:id="rId87"/>
    <p:sldId id="6227" r:id="rId88"/>
    <p:sldId id="6228" r:id="rId89"/>
    <p:sldId id="5875" r:id="rId90"/>
    <p:sldId id="938" r:id="rId91"/>
    <p:sldId id="1043" r:id="rId92"/>
    <p:sldId id="1052" r:id="rId93"/>
    <p:sldId id="1068" r:id="rId94"/>
    <p:sldId id="292" r:id="rId95"/>
    <p:sldId id="294" r:id="rId96"/>
    <p:sldId id="1060" r:id="rId97"/>
    <p:sldId id="1061" r:id="rId98"/>
    <p:sldId id="1069" r:id="rId99"/>
    <p:sldId id="256" r:id="rId100"/>
    <p:sldId id="6229" r:id="rId101"/>
    <p:sldId id="6230" r:id="rId102"/>
    <p:sldId id="6231" r:id="rId103"/>
    <p:sldId id="6232" r:id="rId104"/>
    <p:sldId id="1059" r:id="rId105"/>
    <p:sldId id="6233" r:id="rId106"/>
    <p:sldId id="6234" r:id="rId107"/>
    <p:sldId id="1062" r:id="rId108"/>
    <p:sldId id="1063" r:id="rId109"/>
    <p:sldId id="6235" r:id="rId110"/>
    <p:sldId id="965" r:id="rId111"/>
    <p:sldId id="5946" r:id="rId112"/>
    <p:sldId id="289" r:id="rId113"/>
    <p:sldId id="315" r:id="rId114"/>
    <p:sldId id="5947" r:id="rId115"/>
    <p:sldId id="371" r:id="rId116"/>
    <p:sldId id="372" r:id="rId117"/>
    <p:sldId id="363" r:id="rId118"/>
    <p:sldId id="358" r:id="rId119"/>
    <p:sldId id="362" r:id="rId120"/>
    <p:sldId id="373" r:id="rId121"/>
    <p:sldId id="5876" r:id="rId122"/>
    <p:sldId id="257" r:id="rId123"/>
    <p:sldId id="258" r:id="rId124"/>
    <p:sldId id="259" r:id="rId125"/>
    <p:sldId id="260" r:id="rId126"/>
    <p:sldId id="261" r:id="rId127"/>
    <p:sldId id="262" r:id="rId128"/>
    <p:sldId id="263" r:id="rId129"/>
    <p:sldId id="6236" r:id="rId130"/>
    <p:sldId id="6237" r:id="rId131"/>
    <p:sldId id="6238" r:id="rId132"/>
    <p:sldId id="6239" r:id="rId133"/>
    <p:sldId id="6240" r:id="rId134"/>
    <p:sldId id="5877" r:id="rId135"/>
    <p:sldId id="2370" r:id="rId136"/>
    <p:sldId id="2379" r:id="rId137"/>
    <p:sldId id="6241" r:id="rId138"/>
    <p:sldId id="5948" r:id="rId139"/>
    <p:sldId id="2067" r:id="rId14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2" d="100"/>
          <a:sy n="72" d="100"/>
        </p:scale>
        <p:origin x="60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57</a:t>
            </a:fld>
            <a:endParaRPr lang="en-US" altLang="de-DE"/>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99</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dirty="0"/>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109</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135</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135</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136</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136</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8FB26-20A1-ABE6-A8E5-098F1ECAF15C}"/>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9D56C6B0-15F2-98C4-C3F9-E4D017C075D9}"/>
              </a:ext>
            </a:extLst>
          </p:cNvPr>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a:extLst>
              <a:ext uri="{FF2B5EF4-FFF2-40B4-BE49-F238E27FC236}">
                <a16:creationId xmlns:a16="http://schemas.microsoft.com/office/drawing/2014/main" id="{37C8AEEB-6459-3E95-11DE-5275ECC6C6C8}"/>
              </a:ext>
            </a:extLst>
          </p:cNvPr>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a:extLst>
              <a:ext uri="{FF2B5EF4-FFF2-40B4-BE49-F238E27FC236}">
                <a16:creationId xmlns:a16="http://schemas.microsoft.com/office/drawing/2014/main" id="{17685D6C-FF3A-39AC-7028-EFF6E136C7C8}"/>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137</a:t>
            </a:fld>
            <a:endParaRPr lang="en-US"/>
          </a:p>
        </p:txBody>
      </p:sp>
      <p:sp>
        <p:nvSpPr>
          <p:cNvPr id="22532" name="Rectangle 3">
            <a:extLst>
              <a:ext uri="{FF2B5EF4-FFF2-40B4-BE49-F238E27FC236}">
                <a16:creationId xmlns:a16="http://schemas.microsoft.com/office/drawing/2014/main" id="{E7AB8014-2347-DAE1-7CB3-E8BC1D4422EF}"/>
              </a:ext>
            </a:extLst>
          </p:cNvPr>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a:extLst>
              <a:ext uri="{FF2B5EF4-FFF2-40B4-BE49-F238E27FC236}">
                <a16:creationId xmlns:a16="http://schemas.microsoft.com/office/drawing/2014/main" id="{4B1B9650-8A54-CED4-6C23-84D3DEEC75B4}"/>
              </a:ext>
            </a:extLst>
          </p:cNvPr>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137</a:t>
            </a:fld>
            <a:endParaRPr lang="en-US"/>
          </a:p>
        </p:txBody>
      </p:sp>
      <p:sp>
        <p:nvSpPr>
          <p:cNvPr id="22534" name="Rectangle 2">
            <a:extLst>
              <a:ext uri="{FF2B5EF4-FFF2-40B4-BE49-F238E27FC236}">
                <a16:creationId xmlns:a16="http://schemas.microsoft.com/office/drawing/2014/main" id="{27ED5A86-2AA8-DB15-255B-8367600BA55D}"/>
              </a:ext>
            </a:extLst>
          </p:cNvPr>
          <p:cNvSpPr>
            <a:spLocks noGrp="1" noRot="1" noChangeAspect="1" noChangeArrowheads="1" noTextEdit="1"/>
          </p:cNvSpPr>
          <p:nvPr>
            <p:ph type="sldImg"/>
          </p:nvPr>
        </p:nvSpPr>
        <p:spPr>
          <a:xfrm>
            <a:off x="1157288" y="701675"/>
            <a:ext cx="4624387" cy="3468688"/>
          </a:xfrm>
          <a:ln/>
        </p:spPr>
      </p:sp>
      <p:sp>
        <p:nvSpPr>
          <p:cNvPr id="22535" name="Rectangle 3">
            <a:extLst>
              <a:ext uri="{FF2B5EF4-FFF2-40B4-BE49-F238E27FC236}">
                <a16:creationId xmlns:a16="http://schemas.microsoft.com/office/drawing/2014/main" id="{41670DC1-2ACC-4866-E180-DB92F9AC2657}"/>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9284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2B448-A21A-5793-4335-B44852C3C32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DBD6F8-2F41-6182-A3EF-47DC4CF78CBD}"/>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F52D58DD-3B7F-2295-3926-36972AB4317E}"/>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8009B89E-BDFD-6433-849B-D17680647B67}"/>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DE6C59A0-B788-3E4E-ECC4-CE7AC1CA71C2}"/>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58</a:t>
            </a:fld>
            <a:endParaRPr lang="en-US" altLang="de-DE"/>
          </a:p>
        </p:txBody>
      </p:sp>
      <p:sp>
        <p:nvSpPr>
          <p:cNvPr id="24578" name="Rectangle 2">
            <a:extLst>
              <a:ext uri="{FF2B5EF4-FFF2-40B4-BE49-F238E27FC236}">
                <a16:creationId xmlns:a16="http://schemas.microsoft.com/office/drawing/2014/main" id="{B508529A-8FA0-7751-3025-4D1AD72F6639}"/>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542A15DC-0A82-911B-5359-E4BC3B83D6DF}"/>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7877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58C9-CBCE-6130-DC09-77CDDB83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FFC64-A4A0-EC37-BB54-955BB3F468E4}"/>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254E1116-469E-3669-6670-084DDAADDC21}"/>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21D69640-1AEF-C156-1B1C-5C6D5A219962}"/>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9647319A-B8BF-EA17-1EA1-252A49BB8F8E}"/>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59</a:t>
            </a:fld>
            <a:endParaRPr lang="en-US" altLang="de-DE"/>
          </a:p>
        </p:txBody>
      </p:sp>
      <p:sp>
        <p:nvSpPr>
          <p:cNvPr id="24578" name="Rectangle 2">
            <a:extLst>
              <a:ext uri="{FF2B5EF4-FFF2-40B4-BE49-F238E27FC236}">
                <a16:creationId xmlns:a16="http://schemas.microsoft.com/office/drawing/2014/main" id="{A822FA99-A48F-D315-C382-5AB0F184AD04}"/>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1A43A883-23EA-F57A-E672-C6A4A866006A}"/>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674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69</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BF68-FFD4-5BC4-BE7A-C0F63F07FB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EA779E-258E-7FA1-9B8A-235080756E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0A3885-3CAD-3062-71BC-ED680355E9A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FBD3122-4C4B-30B0-8B27-CDFD4A48522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860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71</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extLst>
      <p:ext uri="{BB962C8B-B14F-4D97-AF65-F5344CB8AC3E}">
        <p14:creationId xmlns:p14="http://schemas.microsoft.com/office/powerpoint/2010/main" val="315134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75</a:t>
            </a:fld>
            <a:endParaRPr kumimoji="1" lang="ja-JP" altLang="en-US"/>
          </a:p>
        </p:txBody>
      </p:sp>
    </p:spTree>
    <p:extLst>
      <p:ext uri="{BB962C8B-B14F-4D97-AF65-F5344CB8AC3E}">
        <p14:creationId xmlns:p14="http://schemas.microsoft.com/office/powerpoint/2010/main" val="3899364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77</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79</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lvl1pPr>
              <a:defRPr sz="3000">
                <a:latin typeface="+mn-lt"/>
              </a:defRPr>
            </a:lvl1pPr>
          </a:lstStyle>
          <a:p>
            <a:r>
              <a:rPr lang="en-US" dirty="0"/>
              <a:t>Click to edit Master title style</a:t>
            </a:r>
          </a:p>
        </p:txBody>
      </p:sp>
      <p:sp>
        <p:nvSpPr>
          <p:cNvPr id="3" name="Text Placeholder 2"/>
          <p:cNvSpPr>
            <a:spLocks noGrp="1"/>
          </p:cNvSpPr>
          <p:nvPr>
            <p:ph type="body" sz="half"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422851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31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lvl1pPr indent="0" algn="ctr">
              <a:buNone/>
              <a:defRPr/>
            </a:lvl1pPr>
          </a:lstStyle>
          <a:p>
            <a:pPr indent="0" algn="ctr">
              <a:buNone/>
            </a:pPr>
            <a:endParaRPr lang="fi-FI" sz="4400" b="0" strike="noStrike" spc="-1">
              <a:solidFill>
                <a:srgbClr val="000000"/>
              </a:solidFill>
              <a:latin typeface="Arial"/>
            </a:endParaRPr>
          </a:p>
        </p:txBody>
      </p:sp>
      <p:sp>
        <p:nvSpPr>
          <p:cNvPr id="151" name="PlaceHolder 2"/>
          <p:cNvSpPr>
            <a:spLocks noGrp="1"/>
          </p:cNvSpPr>
          <p:nvPr>
            <p:ph/>
          </p:nvPr>
        </p:nvSpPr>
        <p:spPr>
          <a:xfrm>
            <a:off x="457200" y="1604640"/>
            <a:ext cx="8229240" cy="3977280"/>
          </a:xfrm>
          <a:prstGeom prst="rect">
            <a:avLst/>
          </a:prstGeom>
          <a:noFill/>
          <a:ln w="0">
            <a:noFill/>
          </a:ln>
        </p:spPr>
        <p:txBody>
          <a:bodyPr lIns="0" tIns="0" rIns="0" bIns="0" anchor="t">
            <a:normAutofit/>
          </a:bodyPr>
          <a:lstStyle>
            <a:lvl1pPr indent="0">
              <a:spcBef>
                <a:spcPts val="1417"/>
              </a:spcBef>
              <a:buNone/>
              <a:defRPr/>
            </a:lvl1pPr>
          </a:lstStyle>
          <a:p>
            <a:pPr indent="0">
              <a:spcBef>
                <a:spcPts val="1417"/>
              </a:spcBef>
              <a:buNone/>
            </a:pPr>
            <a:endParaRPr lang="fi-FI" sz="3200" b="0" strike="noStrike" spc="-1">
              <a:solidFill>
                <a:srgbClr val="000000"/>
              </a:solidFill>
              <a:latin typeface="Arial"/>
            </a:endParaRPr>
          </a:p>
        </p:txBody>
      </p:sp>
    </p:spTree>
    <p:extLst>
      <p:ext uri="{BB962C8B-B14F-4D97-AF65-F5344CB8AC3E}">
        <p14:creationId xmlns:p14="http://schemas.microsoft.com/office/powerpoint/2010/main" val="97808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lvl1pPr indent="0" algn="ctr">
              <a:buNone/>
              <a:defRPr/>
            </a:lvl1pPr>
          </a:lstStyle>
          <a:p>
            <a:pPr indent="0" algn="ctr">
              <a:buNone/>
            </a:pPr>
            <a:endParaRPr lang="fi-FI" sz="4400" b="0" strike="noStrike" spc="-1">
              <a:solidFill>
                <a:srgbClr val="000000"/>
              </a:solidFill>
              <a:latin typeface="Arial"/>
            </a:endParaRPr>
          </a:p>
        </p:txBody>
      </p:sp>
    </p:spTree>
    <p:extLst>
      <p:ext uri="{BB962C8B-B14F-4D97-AF65-F5344CB8AC3E}">
        <p14:creationId xmlns:p14="http://schemas.microsoft.com/office/powerpoint/2010/main" val="298587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486400" y="6475413"/>
            <a:ext cx="31242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274459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629400" y="6481822"/>
            <a:ext cx="2286229"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lnSpc>
                <a:spcPct val="100000"/>
              </a:lnSpc>
            </a:pPr>
            <a:fld id="{81D60167-4931-47E6-BA6A-407CBD079E47}" type="slidenum">
              <a:rPr spc="-10" dirty="0"/>
              <a:t>‹#›</a:t>
            </a:fld>
            <a:endParaRPr spc="-10" dirty="0"/>
          </a:p>
        </p:txBody>
      </p:sp>
      <p:sp>
        <p:nvSpPr>
          <p:cNvPr id="5" name="Date Placeholder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92692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802.15-25-0169-00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9" r:id="rId3"/>
    <p:sldLayoutId id="2147483670" r:id="rId4"/>
    <p:sldLayoutId id="2147483671" r:id="rId5"/>
    <p:sldLayoutId id="2147483672" r:id="rId6"/>
    <p:sldLayoutId id="2147483673" r:id="rId7"/>
    <p:sldLayoutId id="2147483674"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5/dcn/25/15-25-0162-01-07ma-ieee-802-15-ig-ng-owc-call-for-applications.doc" TargetMode="Externa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5/dcn/25/15-25-0162-01-07ma-ieee-802-15-ig-ng-owc-call-for-applications.doc" TargetMode="Externa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hyperlink" Target="https://www.ietf.org/meeting/registration-fee-waivers/" TargetMode="External"/><Relationship Id="rId2" Type="http://schemas.openxmlformats.org/officeDocument/2006/relationships/hyperlink" Target="https://registration.ietf.org/122/" TargetMode="Externa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hyperlink" Target="https://datatracker.ietf.org/doc/agenda-122-6lo/" TargetMode="Externa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hyperlink" Target="https://datatracker.ietf.org/doc/draft-ietf-6lo-schc-15dot4/" TargetMode="External"/><Relationship Id="rId2" Type="http://schemas.openxmlformats.org/officeDocument/2006/relationships/hyperlink" Target="https://datatracker.ietf.org/doc/draft-ietf-6lo-path-aware-semantic-addressing/" TargetMode="External"/><Relationship Id="rId1" Type="http://schemas.openxmlformats.org/officeDocument/2006/relationships/slideLayout" Target="../slideLayouts/slideLayout5.xml"/><Relationship Id="rId6" Type="http://schemas.openxmlformats.org/officeDocument/2006/relationships/hyperlink" Target="https://datatracker.ietf.org/doc/draft-ietf-6lo-prefix-registration/" TargetMode="External"/><Relationship Id="rId5" Type="http://schemas.openxmlformats.org/officeDocument/2006/relationships/hyperlink" Target="https://datatracker.ietf.org/doc/draft-ietf-6lo-nd-gaao/" TargetMode="External"/><Relationship Id="rId4" Type="http://schemas.openxmlformats.org/officeDocument/2006/relationships/hyperlink" Target="https://datatracker.ietf.org/doc/draft-ietf-6lo-owc/" TargetMode="External"/></Relationships>
</file>

<file path=ppt/slides/_rels/slide127.xml.rels><?xml version="1.0" encoding="UTF-8" standalone="yes"?>
<Relationships xmlns="http://schemas.openxmlformats.org/package/2006/relationships"><Relationship Id="rId2" Type="http://schemas.openxmlformats.org/officeDocument/2006/relationships/hyperlink" Target="https://datatracker.ietf.org/doc/agenda-122-lake/" TargetMode="Externa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hyperlink" Target="https://datatracker.ietf.org/doc/draft-ietf-lake-authz/" TargetMode="External"/><Relationship Id="rId7" Type="http://schemas.openxmlformats.org/officeDocument/2006/relationships/hyperlink" Target="https://datatracker.ietf.org/doc/draft-ietf-lake-edhoc-grease/" TargetMode="External"/><Relationship Id="rId2" Type="http://schemas.openxmlformats.org/officeDocument/2006/relationships/hyperlink" Target="https://datatracker.ietf.org/doc/draft-ietf-lake-app-profiles/" TargetMode="External"/><Relationship Id="rId1" Type="http://schemas.openxmlformats.org/officeDocument/2006/relationships/slideLayout" Target="../slideLayouts/slideLayout5.xml"/><Relationship Id="rId6" Type="http://schemas.openxmlformats.org/officeDocument/2006/relationships/hyperlink" Target="https://datatracker.ietf.org/doc/draft-ietf-lake-edhoc-psk/" TargetMode="External"/><Relationship Id="rId5" Type="http://schemas.openxmlformats.org/officeDocument/2006/relationships/hyperlink" Target="https://datatracker.ietf.org/doc/draft-ietf-lake-ra/" TargetMode="External"/><Relationship Id="rId4" Type="http://schemas.openxmlformats.org/officeDocument/2006/relationships/hyperlink" Target="https://datatracker.ietf.org/doc/draft-ietf-lake-edhoc-impl-cons/" TargetMode="External"/></Relationships>
</file>

<file path=ppt/slides/_rels/slide129.xml.rels><?xml version="1.0" encoding="UTF-8" standalone="yes"?>
<Relationships xmlns="http://schemas.openxmlformats.org/package/2006/relationships"><Relationship Id="rId2" Type="http://schemas.openxmlformats.org/officeDocument/2006/relationships/hyperlink" Target="https://datatracker.ietf.org/doc/agenda-122-suit/"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hyperlink" Target="https://datatracker.ietf.org/doc/draft-ietf-suit-update-management/" TargetMode="External"/><Relationship Id="rId3" Type="http://schemas.openxmlformats.org/officeDocument/2006/relationships/hyperlink" Target="https://datatracker.ietf.org/doc/draft-ietf-suit-mud/" TargetMode="External"/><Relationship Id="rId7" Type="http://schemas.openxmlformats.org/officeDocument/2006/relationships/hyperlink" Target="https://datatracker.ietf.org/doc/draft-ietf-suit-mti/" TargetMode="External"/><Relationship Id="rId2" Type="http://schemas.openxmlformats.org/officeDocument/2006/relationships/hyperlink" Target="https://datatracker.ietf.org/doc/draft-ietf-suit-manifest/" TargetMode="External"/><Relationship Id="rId1" Type="http://schemas.openxmlformats.org/officeDocument/2006/relationships/slideLayout" Target="../slideLayouts/slideLayout5.xml"/><Relationship Id="rId6" Type="http://schemas.openxmlformats.org/officeDocument/2006/relationships/hyperlink" Target="https://datatracker.ietf.org/doc/draft-ietf-suit-report/" TargetMode="External"/><Relationship Id="rId5" Type="http://schemas.openxmlformats.org/officeDocument/2006/relationships/hyperlink" Target="https://datatracker.ietf.org/doc/draft-ietf-suit-trust-domains/" TargetMode="External"/><Relationship Id="rId4" Type="http://schemas.openxmlformats.org/officeDocument/2006/relationships/hyperlink" Target="https://datatracker.ietf.org/doc/draft-ietf-suit-firmware-encryption/" TargetMode="Externa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8" Type="http://schemas.openxmlformats.org/officeDocument/2006/relationships/hyperlink" Target="https://mentor.ieee.org/802.11/dcn/24/11-24-1600-03-0elc-csd-proposal-for-elc.docx" TargetMode="External"/><Relationship Id="rId3" Type="http://schemas.openxmlformats.org/officeDocument/2006/relationships/hyperlink" Target="https://www.ieee802.org/PARs.shtml" TargetMode="External"/><Relationship Id="rId7" Type="http://schemas.openxmlformats.org/officeDocument/2006/relationships/hyperlink" Target="https://mentor.ieee.org/802.11/dcn/25/11-25-0185-00-0elc-draft-p802-11br-par.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mentor.ieee.org/802-ec/dcn/25/ec-25-0021-00-LMSC-draft-ieee-p802-3dp-csd.pdf" TargetMode="External"/><Relationship Id="rId5" Type="http://schemas.openxmlformats.org/officeDocument/2006/relationships/hyperlink" Target="https://mentor.ieee.org/802-ec/dcn/25/ec-25-0020-00-LMSC-draft-ieee-p802-3dp-par.pdf" TargetMode="External"/><Relationship Id="rId4" Type="http://schemas.openxmlformats.org/officeDocument/2006/relationships/hyperlink" Target="https://www.ieee802.org/1/files/public/docs2025/as-draft-PAR-0125-v01.pdf" TargetMode="External"/><Relationship Id="rId9" Type="http://schemas.openxmlformats.org/officeDocument/2006/relationships/hyperlink" Target="https://mentor.ieee.org/802.15/dcn/25/15-25-0054-01-0mag-par-for-802-15-4-2024-corrigendum-1.pdf" TargetMode="Externa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mentor.ieee.org/802.15/dcn/25/15-25-0090-01-04ab-tg4ab-detailed-agenda-march-2025.xlsx"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5/dcn/25/15-25-0058-00-04ac-jan-2025-tg4ac-minutes.docx"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5/dcn/25/15-25-0107-03-04ac-consolidated-letter-ballot-comments.xlsx" TargetMode="External"/><Relationship Id="rId2" Type="http://schemas.openxmlformats.org/officeDocument/2006/relationships/hyperlink" Target="https://mentor.ieee.org/802.15/dcn/23/15-23-0397-05-04ac-project-task-list-for-tg4ac.xlsx"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5/dcn/25/15-25-0036-00-04ad-802-15-tg4ad-minutes-january-2024.doc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mentor.ieee.org/802.15/dcn/25/15-25-0084-01-04ad-ieee-802-15-4ad-conference-call-minutes.docx"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5/dcn/25/15-25-0041-00-04ae-jan-2025-tg4ae-minutes.docx"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s://csrc.nist.gov/pubs/sp/800/232/ipd" TargetMode="External"/><Relationship Id="rId2" Type="http://schemas.openxmlformats.org/officeDocument/2006/relationships/hyperlink" Target="https://mentor.ieee.org/802.15/dcn/24/15-24-0466-01-04ae-tg4ae-project-task-list.xlsx" TargetMode="External"/><Relationship Id="rId1" Type="http://schemas.openxmlformats.org/officeDocument/2006/relationships/slideLayout" Target="../slideLayouts/slideLayout4.xml"/><Relationship Id="rId4" Type="http://schemas.openxmlformats.org/officeDocument/2006/relationships/hyperlink" Target="https://csrc.nist.gov/files/pubs/sp/800/232/ipd/docs/sp800-232-ipd-public-comments-received.pd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5/dcn/25/15-25-0045-00-009a-jan-2025-tg9a-minutes.docx"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5/dcn/24/15-24-0468-02-009a-tg9a-project-task-list.xlsx" TargetMode="Externa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5/dcn/25/15-25-0092-00-016t-minutes-of-crg-2025-02-12.docx" TargetMode="External"/><Relationship Id="rId2" Type="http://schemas.openxmlformats.org/officeDocument/2006/relationships/hyperlink" Target="https://mentor.ieee.org/802.15/dcn/25/15-25-0075-00-016t-minutes-of-crg-2025-01-23.docx" TargetMode="External"/><Relationship Id="rId1" Type="http://schemas.openxmlformats.org/officeDocument/2006/relationships/slideLayout" Target="../slideLayouts/slideLayout7.xml"/><Relationship Id="rId4" Type="http://schemas.openxmlformats.org/officeDocument/2006/relationships/hyperlink" Target="https://mentor.ieee.org/802.15/dcn/25/15-25-0076-02-016t-tg16t-2nd-sa-recirc-ballot-comments-and-resolutions.xlsx" TargetMode="Externa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5/dcn/25/15-25-0143-00-016t-tg16t-3rd-sa-recirc-ballot-comments-and-resolutions.xlsx" TargetMode="Externa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24/dcn/19/24-19-0030-01-0000-licensed-narrowband-amendment-csd.docx" TargetMode="Externa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24/dcn/19/24-19-0030-01-0000-licensed-narrowband-amendment-csd.docx" TargetMode="Externa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5/dcn/25/15-25-0144-00-016t-802-15-16t-report-to-lmsc-unconditional-approval-to-forward-draft-to-revcom.pptx" TargetMode="Externa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155</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9-14, 2024</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567928" y="2209800"/>
            <a:ext cx="8008144"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Micah Givens (Heinwave LLC); Topic: Waveform-Embedded Cryptographic Security; </a:t>
            </a:r>
            <a:br>
              <a:rPr lang="en-US" sz="1200" kern="0" dirty="0"/>
            </a:br>
            <a:r>
              <a:rPr lang="en-US" sz="1200" kern="0" dirty="0"/>
              <a:t>Mtg.: WG15 WNG</a:t>
            </a:r>
          </a:p>
          <a:p>
            <a:pPr lvl="1"/>
            <a:r>
              <a:rPr lang="en-US" sz="1200" kern="0" dirty="0"/>
              <a:t>n/a</a:t>
            </a:r>
          </a:p>
          <a:p>
            <a:pPr lvl="1"/>
            <a:r>
              <a:rPr lang="en-US" sz="1200" kern="0" dirty="0"/>
              <a:t>n/a</a:t>
            </a:r>
          </a:p>
          <a:p>
            <a:pPr lvl="1"/>
            <a:r>
              <a:rPr lang="en-US" sz="1200" kern="0" dirty="0"/>
              <a:t>n/a</a:t>
            </a:r>
          </a:p>
          <a:p>
            <a:pPr lvl="1"/>
            <a:r>
              <a:rPr lang="en-US" sz="1200" kern="0" dirty="0"/>
              <a:t>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C285-855E-5704-ED72-06CF683AD3B6}"/>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89C2DF89-0BFD-410E-2166-7BE72454394B}"/>
              </a:ext>
            </a:extLst>
          </p:cNvPr>
          <p:cNvSpPr>
            <a:spLocks noGrp="1"/>
          </p:cNvSpPr>
          <p:nvPr>
            <p:ph type="ctrTitle"/>
          </p:nvPr>
        </p:nvSpPr>
        <p:spPr/>
        <p:txBody>
          <a:bodyPr/>
          <a:lstStyle/>
          <a:p>
            <a:r>
              <a:rPr lang="de-DE" dirty="0"/>
              <a:t>TG16me (LIC-NB)</a:t>
            </a:r>
            <a:br>
              <a:rPr lang="de-DE" dirty="0"/>
            </a:br>
            <a:r>
              <a:rPr lang="de-DE" dirty="0"/>
              <a:t>March 2025</a:t>
            </a:r>
            <a:br>
              <a:rPr lang="de-DE" dirty="0"/>
            </a:br>
            <a:r>
              <a:rPr lang="de-DE" dirty="0"/>
              <a:t>Closing Report</a:t>
            </a:r>
          </a:p>
        </p:txBody>
      </p:sp>
      <p:sp>
        <p:nvSpPr>
          <p:cNvPr id="4" name="Foliennummernplatzhalter 3">
            <a:extLst>
              <a:ext uri="{FF2B5EF4-FFF2-40B4-BE49-F238E27FC236}">
                <a16:creationId xmlns:a16="http://schemas.microsoft.com/office/drawing/2014/main" id="{4F794D41-CDBA-5C49-90D2-F9E49BD8BBE3}"/>
              </a:ext>
            </a:extLst>
          </p:cNvPr>
          <p:cNvSpPr>
            <a:spLocks noGrp="1"/>
          </p:cNvSpPr>
          <p:nvPr>
            <p:ph type="sldNum" sz="quarter" idx="12"/>
          </p:nvPr>
        </p:nvSpPr>
        <p:spPr/>
        <p:txBody>
          <a:bodyPr/>
          <a:lstStyle/>
          <a:p>
            <a:r>
              <a:rPr lang="en-US" dirty="0"/>
              <a:t>Slide </a:t>
            </a:r>
            <a:fld id="{D0FF068C-9A81-4A5F-8F84-6EE3A290DD00}" type="slidenum">
              <a:rPr lang="en-US" smtClean="0"/>
              <a:pPr/>
              <a:t>100</a:t>
            </a:fld>
            <a:endParaRPr lang="en-US" dirty="0"/>
          </a:p>
        </p:txBody>
      </p:sp>
    </p:spTree>
    <p:extLst>
      <p:ext uri="{BB962C8B-B14F-4D97-AF65-F5344CB8AC3E}">
        <p14:creationId xmlns:p14="http://schemas.microsoft.com/office/powerpoint/2010/main" val="5234503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4475C-A9EB-483F-98AF-B14E5D270153}"/>
              </a:ext>
            </a:extLst>
          </p:cNvPr>
          <p:cNvSpPr>
            <a:spLocks noGrp="1"/>
          </p:cNvSpPr>
          <p:nvPr>
            <p:ph type="title"/>
          </p:nvPr>
        </p:nvSpPr>
        <p:spPr/>
        <p:txBody>
          <a:bodyPr>
            <a:normAutofit/>
          </a:bodyPr>
          <a:lstStyle/>
          <a:p>
            <a:r>
              <a:rPr lang="en-US" dirty="0"/>
              <a:t>TG16me March Plenary Agenda</a:t>
            </a:r>
          </a:p>
        </p:txBody>
      </p:sp>
      <p:sp>
        <p:nvSpPr>
          <p:cNvPr id="6" name="Content Placeholder 5">
            <a:extLst>
              <a:ext uri="{FF2B5EF4-FFF2-40B4-BE49-F238E27FC236}">
                <a16:creationId xmlns:a16="http://schemas.microsoft.com/office/drawing/2014/main" id="{C058C766-5081-4EC1-AA46-AB8069E3A9CC}"/>
              </a:ext>
            </a:extLst>
          </p:cNvPr>
          <p:cNvSpPr>
            <a:spLocks noGrp="1"/>
          </p:cNvSpPr>
          <p:nvPr>
            <p:ph idx="1"/>
          </p:nvPr>
        </p:nvSpPr>
        <p:spPr>
          <a:xfrm>
            <a:off x="628650" y="2226469"/>
            <a:ext cx="8001000" cy="3263504"/>
          </a:xfrm>
        </p:spPr>
        <p:txBody>
          <a:bodyPr>
            <a:normAutofit lnSpcReduction="10000"/>
          </a:bodyPr>
          <a:lstStyle/>
          <a:p>
            <a:r>
              <a:rPr lang="en-US" dirty="0"/>
              <a:t>Introductions, Secretary, Review and Approve Agenda</a:t>
            </a:r>
          </a:p>
          <a:p>
            <a:r>
              <a:rPr lang="en-US" dirty="0"/>
              <a:t>Policy Review</a:t>
            </a:r>
          </a:p>
          <a:p>
            <a:r>
              <a:rPr lang="en-US" dirty="0"/>
              <a:t>Review of contributions</a:t>
            </a:r>
          </a:p>
          <a:p>
            <a:r>
              <a:rPr lang="en-US" dirty="0"/>
              <a:t>Discussion on Revision Project timeline</a:t>
            </a:r>
          </a:p>
          <a:p>
            <a:r>
              <a:rPr lang="en-US" dirty="0"/>
              <a:t>Adjourn</a:t>
            </a:r>
          </a:p>
          <a:p>
            <a:endParaRPr lang="en-US" dirty="0"/>
          </a:p>
        </p:txBody>
      </p:sp>
      <p:sp>
        <p:nvSpPr>
          <p:cNvPr id="4" name="Foliennummernplatzhalter 3">
            <a:extLst>
              <a:ext uri="{FF2B5EF4-FFF2-40B4-BE49-F238E27FC236}">
                <a16:creationId xmlns:a16="http://schemas.microsoft.com/office/drawing/2014/main" id="{6273F10D-8A27-AB9A-900A-7E9449BCE3A4}"/>
              </a:ext>
            </a:extLst>
          </p:cNvPr>
          <p:cNvSpPr txBox="1">
            <a:spLocks/>
          </p:cNvSpPr>
          <p:nvPr/>
        </p:nvSpPr>
        <p:spPr>
          <a:xfrm>
            <a:off x="4222899"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101</a:t>
            </a:fld>
            <a:endParaRPr lang="en-US" sz="1200" dirty="0"/>
          </a:p>
        </p:txBody>
      </p:sp>
    </p:spTree>
    <p:extLst>
      <p:ext uri="{BB962C8B-B14F-4D97-AF65-F5344CB8AC3E}">
        <p14:creationId xmlns:p14="http://schemas.microsoft.com/office/powerpoint/2010/main" val="35371809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E542-D8CA-B4EC-CF88-618E60E936DD}"/>
              </a:ext>
            </a:extLst>
          </p:cNvPr>
          <p:cNvSpPr>
            <a:spLocks noGrp="1"/>
          </p:cNvSpPr>
          <p:nvPr>
            <p:ph type="title"/>
          </p:nvPr>
        </p:nvSpPr>
        <p:spPr/>
        <p:txBody>
          <a:bodyPr/>
          <a:lstStyle/>
          <a:p>
            <a:r>
              <a:rPr lang="en-US" dirty="0"/>
              <a:t>Plan for week</a:t>
            </a:r>
          </a:p>
        </p:txBody>
      </p:sp>
      <p:sp>
        <p:nvSpPr>
          <p:cNvPr id="3" name="Content Placeholder 2">
            <a:extLst>
              <a:ext uri="{FF2B5EF4-FFF2-40B4-BE49-F238E27FC236}">
                <a16:creationId xmlns:a16="http://schemas.microsoft.com/office/drawing/2014/main" id="{E2B27A02-CA0F-47A8-9034-A8728F168401}"/>
              </a:ext>
            </a:extLst>
          </p:cNvPr>
          <p:cNvSpPr>
            <a:spLocks noGrp="1"/>
          </p:cNvSpPr>
          <p:nvPr>
            <p:ph idx="1"/>
          </p:nvPr>
        </p:nvSpPr>
        <p:spPr/>
        <p:txBody>
          <a:bodyPr/>
          <a:lstStyle/>
          <a:p>
            <a:r>
              <a:rPr lang="en-US" dirty="0"/>
              <a:t>Wednesday PM1 1:30pm PST</a:t>
            </a:r>
          </a:p>
          <a:p>
            <a:r>
              <a:rPr lang="en-US" dirty="0"/>
              <a:t>Thursday PM1 1:30pm PST</a:t>
            </a:r>
          </a:p>
          <a:p>
            <a:endParaRPr lang="en-US" dirty="0"/>
          </a:p>
        </p:txBody>
      </p:sp>
      <p:sp>
        <p:nvSpPr>
          <p:cNvPr id="7" name="Foliennummernplatzhalter 3">
            <a:extLst>
              <a:ext uri="{FF2B5EF4-FFF2-40B4-BE49-F238E27FC236}">
                <a16:creationId xmlns:a16="http://schemas.microsoft.com/office/drawing/2014/main" id="{1C9DFD31-B2FC-FA90-9BCD-266E8916AF52}"/>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102</a:t>
            </a:fld>
            <a:endParaRPr lang="en-US" sz="1200" dirty="0"/>
          </a:p>
        </p:txBody>
      </p:sp>
    </p:spTree>
    <p:extLst>
      <p:ext uri="{BB962C8B-B14F-4D97-AF65-F5344CB8AC3E}">
        <p14:creationId xmlns:p14="http://schemas.microsoft.com/office/powerpoint/2010/main" val="18243026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6433-2D31-78BC-9935-7444F3B333B2}"/>
              </a:ext>
            </a:extLst>
          </p:cNvPr>
          <p:cNvSpPr>
            <a:spLocks noGrp="1"/>
          </p:cNvSpPr>
          <p:nvPr>
            <p:ph type="title"/>
          </p:nvPr>
        </p:nvSpPr>
        <p:spPr/>
        <p:txBody>
          <a:bodyPr/>
          <a:lstStyle/>
          <a:p>
            <a:r>
              <a:rPr lang="en-US" dirty="0"/>
              <a:t>Prior Documents related to revision</a:t>
            </a:r>
          </a:p>
        </p:txBody>
      </p:sp>
      <p:sp>
        <p:nvSpPr>
          <p:cNvPr id="3" name="Content Placeholder 2">
            <a:extLst>
              <a:ext uri="{FF2B5EF4-FFF2-40B4-BE49-F238E27FC236}">
                <a16:creationId xmlns:a16="http://schemas.microsoft.com/office/drawing/2014/main" id="{9CAE0CAB-2FED-4C04-9AED-80FF35F05763}"/>
              </a:ext>
            </a:extLst>
          </p:cNvPr>
          <p:cNvSpPr>
            <a:spLocks noGrp="1"/>
          </p:cNvSpPr>
          <p:nvPr>
            <p:ph idx="1"/>
          </p:nvPr>
        </p:nvSpPr>
        <p:spPr/>
        <p:txBody>
          <a:bodyPr>
            <a:normAutofit/>
          </a:bodyPr>
          <a:lstStyle/>
          <a:p>
            <a:endParaRPr lang="en-US" dirty="0"/>
          </a:p>
          <a:p>
            <a:endParaRPr lang="en-US" dirty="0"/>
          </a:p>
          <a:p>
            <a:pPr marL="0" indent="0">
              <a:buNone/>
            </a:pPr>
            <a:endParaRPr lang="en-US" dirty="0"/>
          </a:p>
          <a:p>
            <a:endParaRPr lang="en-US" dirty="0"/>
          </a:p>
          <a:p>
            <a:endParaRPr lang="en-US" dirty="0"/>
          </a:p>
          <a:p>
            <a:endParaRPr lang="en-US" dirty="0"/>
          </a:p>
        </p:txBody>
      </p:sp>
      <p:graphicFrame>
        <p:nvGraphicFramePr>
          <p:cNvPr id="7" name="Table 6">
            <a:extLst>
              <a:ext uri="{FF2B5EF4-FFF2-40B4-BE49-F238E27FC236}">
                <a16:creationId xmlns:a16="http://schemas.microsoft.com/office/drawing/2014/main" id="{9A719694-DD77-47FA-B3F5-99A706CC210A}"/>
              </a:ext>
            </a:extLst>
          </p:cNvPr>
          <p:cNvGraphicFramePr>
            <a:graphicFrameLocks noGrp="1"/>
          </p:cNvGraphicFramePr>
          <p:nvPr/>
        </p:nvGraphicFramePr>
        <p:xfrm>
          <a:off x="514350" y="2343150"/>
          <a:ext cx="7886700" cy="708660"/>
        </p:xfrm>
        <a:graphic>
          <a:graphicData uri="http://schemas.openxmlformats.org/drawingml/2006/table">
            <a:tbl>
              <a:tblPr/>
              <a:tblGrid>
                <a:gridCol w="1577340">
                  <a:extLst>
                    <a:ext uri="{9D8B030D-6E8A-4147-A177-3AD203B41FA5}">
                      <a16:colId xmlns:a16="http://schemas.microsoft.com/office/drawing/2014/main" val="1949334986"/>
                    </a:ext>
                  </a:extLst>
                </a:gridCol>
                <a:gridCol w="1577340">
                  <a:extLst>
                    <a:ext uri="{9D8B030D-6E8A-4147-A177-3AD203B41FA5}">
                      <a16:colId xmlns:a16="http://schemas.microsoft.com/office/drawing/2014/main" val="743507322"/>
                    </a:ext>
                  </a:extLst>
                </a:gridCol>
                <a:gridCol w="1577340">
                  <a:extLst>
                    <a:ext uri="{9D8B030D-6E8A-4147-A177-3AD203B41FA5}">
                      <a16:colId xmlns:a16="http://schemas.microsoft.com/office/drawing/2014/main" val="91293900"/>
                    </a:ext>
                  </a:extLst>
                </a:gridCol>
                <a:gridCol w="1577340">
                  <a:extLst>
                    <a:ext uri="{9D8B030D-6E8A-4147-A177-3AD203B41FA5}">
                      <a16:colId xmlns:a16="http://schemas.microsoft.com/office/drawing/2014/main" val="1911241344"/>
                    </a:ext>
                  </a:extLst>
                </a:gridCol>
                <a:gridCol w="1577340">
                  <a:extLst>
                    <a:ext uri="{9D8B030D-6E8A-4147-A177-3AD203B41FA5}">
                      <a16:colId xmlns:a16="http://schemas.microsoft.com/office/drawing/2014/main" val="91688782"/>
                    </a:ext>
                  </a:extLst>
                </a:gridCol>
              </a:tblGrid>
              <a:tr h="685800">
                <a:tc>
                  <a:txBody>
                    <a:bodyPr/>
                    <a:lstStyle/>
                    <a:p>
                      <a:r>
                        <a:rPr lang="en-US" sz="1400"/>
                        <a:t>2024</a:t>
                      </a:r>
                    </a:p>
                  </a:txBody>
                  <a:tcPr marL="68580" marR="68580" marT="34290" marB="34290" anchor="ctr">
                    <a:lnL>
                      <a:noFill/>
                    </a:lnL>
                    <a:lnR>
                      <a:noFill/>
                    </a:lnR>
                    <a:lnT>
                      <a:noFill/>
                    </a:lnT>
                    <a:lnB>
                      <a:noFill/>
                    </a:lnB>
                    <a:noFill/>
                  </a:tcPr>
                </a:tc>
                <a:tc>
                  <a:txBody>
                    <a:bodyPr/>
                    <a:lstStyle/>
                    <a:p>
                      <a:r>
                        <a:rPr lang="en-US" sz="1400"/>
                        <a:t>519</a:t>
                      </a:r>
                    </a:p>
                  </a:txBody>
                  <a:tcPr marL="68580" marR="68580" marT="34290" marB="34290" anchor="ctr">
                    <a:lnL>
                      <a:noFill/>
                    </a:lnL>
                    <a:lnR>
                      <a:noFill/>
                    </a:lnR>
                    <a:lnT>
                      <a:noFill/>
                    </a:lnT>
                    <a:lnB>
                      <a:noFill/>
                    </a:lnB>
                    <a:noFill/>
                  </a:tcPr>
                </a:tc>
                <a:tc>
                  <a:txBody>
                    <a:bodyPr/>
                    <a:lstStyle/>
                    <a:p>
                      <a:r>
                        <a:rPr lang="en-US" sz="1400"/>
                        <a:t>3</a:t>
                      </a:r>
                    </a:p>
                  </a:txBody>
                  <a:tcPr marL="68580" marR="68580" marT="34290" marB="34290" anchor="ctr">
                    <a:lnL>
                      <a:noFill/>
                    </a:lnL>
                    <a:lnR>
                      <a:noFill/>
                    </a:lnR>
                    <a:lnT>
                      <a:noFill/>
                    </a:lnT>
                    <a:lnB>
                      <a:noFill/>
                    </a:lnB>
                    <a:noFill/>
                  </a:tcPr>
                </a:tc>
                <a:tc>
                  <a:txBody>
                    <a:bodyPr/>
                    <a:lstStyle/>
                    <a:p>
                      <a:r>
                        <a:rPr lang="en-US" sz="1400"/>
                        <a:t>TG16t (LIC-NB) Amend</a:t>
                      </a:r>
                    </a:p>
                  </a:txBody>
                  <a:tcPr marL="68580" marR="68580" marT="34290" marB="34290" anchor="ctr">
                    <a:lnL>
                      <a:noFill/>
                    </a:lnL>
                    <a:lnR>
                      <a:noFill/>
                    </a:lnR>
                    <a:lnT>
                      <a:noFill/>
                    </a:lnT>
                    <a:lnB>
                      <a:noFill/>
                    </a:lnB>
                    <a:noFill/>
                  </a:tcPr>
                </a:tc>
                <a:tc>
                  <a:txBody>
                    <a:bodyPr/>
                    <a:lstStyle/>
                    <a:p>
                      <a:r>
                        <a:rPr lang="da-DK" sz="1400" dirty="0"/>
                        <a:t>Draft Revision PAR for 802.16-2017</a:t>
                      </a:r>
                    </a:p>
                  </a:txBody>
                  <a:tcPr marL="68580" marR="68580" marT="34290" marB="34290" anchor="ctr">
                    <a:lnL>
                      <a:noFill/>
                    </a:lnL>
                    <a:lnR>
                      <a:noFill/>
                    </a:lnR>
                    <a:lnT>
                      <a:noFill/>
                    </a:lnT>
                    <a:lnB>
                      <a:noFill/>
                    </a:lnB>
                    <a:noFill/>
                  </a:tcPr>
                </a:tc>
                <a:extLst>
                  <a:ext uri="{0D108BD9-81ED-4DB2-BD59-A6C34878D82A}">
                    <a16:rowId xmlns:a16="http://schemas.microsoft.com/office/drawing/2014/main" val="11001655"/>
                  </a:ext>
                </a:extLst>
              </a:tr>
            </a:tbl>
          </a:graphicData>
        </a:graphic>
      </p:graphicFrame>
      <p:graphicFrame>
        <p:nvGraphicFramePr>
          <p:cNvPr id="8" name="Table 7">
            <a:extLst>
              <a:ext uri="{FF2B5EF4-FFF2-40B4-BE49-F238E27FC236}">
                <a16:creationId xmlns:a16="http://schemas.microsoft.com/office/drawing/2014/main" id="{CE3D28E3-C5CF-50D9-1920-F8C37A25A564}"/>
              </a:ext>
            </a:extLst>
          </p:cNvPr>
          <p:cNvGraphicFramePr>
            <a:graphicFrameLocks noGrp="1"/>
          </p:cNvGraphicFramePr>
          <p:nvPr/>
        </p:nvGraphicFramePr>
        <p:xfrm>
          <a:off x="516949" y="3657600"/>
          <a:ext cx="7886704" cy="708660"/>
        </p:xfrm>
        <a:graphic>
          <a:graphicData uri="http://schemas.openxmlformats.org/drawingml/2006/table">
            <a:tbl>
              <a:tblPr/>
              <a:tblGrid>
                <a:gridCol w="1126672">
                  <a:extLst>
                    <a:ext uri="{9D8B030D-6E8A-4147-A177-3AD203B41FA5}">
                      <a16:colId xmlns:a16="http://schemas.microsoft.com/office/drawing/2014/main" val="2948488931"/>
                    </a:ext>
                  </a:extLst>
                </a:gridCol>
                <a:gridCol w="1126672">
                  <a:extLst>
                    <a:ext uri="{9D8B030D-6E8A-4147-A177-3AD203B41FA5}">
                      <a16:colId xmlns:a16="http://schemas.microsoft.com/office/drawing/2014/main" val="3881731077"/>
                    </a:ext>
                  </a:extLst>
                </a:gridCol>
                <a:gridCol w="1126672">
                  <a:extLst>
                    <a:ext uri="{9D8B030D-6E8A-4147-A177-3AD203B41FA5}">
                      <a16:colId xmlns:a16="http://schemas.microsoft.com/office/drawing/2014/main" val="2466414434"/>
                    </a:ext>
                  </a:extLst>
                </a:gridCol>
                <a:gridCol w="1126672">
                  <a:extLst>
                    <a:ext uri="{9D8B030D-6E8A-4147-A177-3AD203B41FA5}">
                      <a16:colId xmlns:a16="http://schemas.microsoft.com/office/drawing/2014/main" val="30874543"/>
                    </a:ext>
                  </a:extLst>
                </a:gridCol>
                <a:gridCol w="1126672">
                  <a:extLst>
                    <a:ext uri="{9D8B030D-6E8A-4147-A177-3AD203B41FA5}">
                      <a16:colId xmlns:a16="http://schemas.microsoft.com/office/drawing/2014/main" val="3082796807"/>
                    </a:ext>
                  </a:extLst>
                </a:gridCol>
                <a:gridCol w="1126672">
                  <a:extLst>
                    <a:ext uri="{9D8B030D-6E8A-4147-A177-3AD203B41FA5}">
                      <a16:colId xmlns:a16="http://schemas.microsoft.com/office/drawing/2014/main" val="3565906098"/>
                    </a:ext>
                  </a:extLst>
                </a:gridCol>
                <a:gridCol w="1126672">
                  <a:extLst>
                    <a:ext uri="{9D8B030D-6E8A-4147-A177-3AD203B41FA5}">
                      <a16:colId xmlns:a16="http://schemas.microsoft.com/office/drawing/2014/main" val="3237872139"/>
                    </a:ext>
                  </a:extLst>
                </a:gridCol>
              </a:tblGrid>
              <a:tr h="685800">
                <a:tc>
                  <a:txBody>
                    <a:bodyPr/>
                    <a:lstStyle/>
                    <a:p>
                      <a:r>
                        <a:rPr lang="en-US" sz="1400" dirty="0"/>
                        <a:t>16-May-2024 ET</a:t>
                      </a:r>
                    </a:p>
                  </a:txBody>
                  <a:tcPr marL="68580" marR="68580" marT="34290" marB="34290" anchor="ctr">
                    <a:lnL>
                      <a:noFill/>
                    </a:lnL>
                    <a:lnR>
                      <a:noFill/>
                    </a:lnR>
                    <a:lnT>
                      <a:noFill/>
                    </a:lnT>
                    <a:lnB>
                      <a:noFill/>
                    </a:lnB>
                    <a:noFill/>
                  </a:tcPr>
                </a:tc>
                <a:tc>
                  <a:txBody>
                    <a:bodyPr/>
                    <a:lstStyle/>
                    <a:p>
                      <a:r>
                        <a:rPr lang="en-US" sz="1400"/>
                        <a:t>2024</a:t>
                      </a:r>
                    </a:p>
                  </a:txBody>
                  <a:tcPr marL="68580" marR="68580" marT="34290" marB="34290" anchor="ctr">
                    <a:lnL>
                      <a:noFill/>
                    </a:lnL>
                    <a:lnR>
                      <a:noFill/>
                    </a:lnR>
                    <a:lnT>
                      <a:noFill/>
                    </a:lnT>
                    <a:lnB>
                      <a:noFill/>
                    </a:lnB>
                    <a:noFill/>
                  </a:tcPr>
                </a:tc>
                <a:tc>
                  <a:txBody>
                    <a:bodyPr/>
                    <a:lstStyle/>
                    <a:p>
                      <a:r>
                        <a:rPr lang="en-US" sz="1400"/>
                        <a:t>308</a:t>
                      </a:r>
                    </a:p>
                  </a:txBody>
                  <a:tcPr marL="68580" marR="68580" marT="34290" marB="34290" anchor="ctr">
                    <a:lnL>
                      <a:noFill/>
                    </a:lnL>
                    <a:lnR>
                      <a:noFill/>
                    </a:lnR>
                    <a:lnT>
                      <a:noFill/>
                    </a:lnT>
                    <a:lnB>
                      <a:noFill/>
                    </a:lnB>
                    <a:noFill/>
                  </a:tcPr>
                </a:tc>
                <a:tc>
                  <a:txBody>
                    <a:bodyPr/>
                    <a:lstStyle/>
                    <a:p>
                      <a:r>
                        <a:rPr lang="en-US" sz="1400" dirty="0"/>
                        <a:t>0</a:t>
                      </a:r>
                    </a:p>
                  </a:txBody>
                  <a:tcPr marL="68580" marR="68580" marT="34290" marB="34290" anchor="ctr">
                    <a:lnL>
                      <a:noFill/>
                    </a:lnL>
                    <a:lnR>
                      <a:noFill/>
                    </a:lnR>
                    <a:lnT>
                      <a:noFill/>
                    </a:lnT>
                    <a:lnB>
                      <a:noFill/>
                    </a:lnB>
                    <a:noFill/>
                  </a:tcPr>
                </a:tc>
                <a:tc>
                  <a:txBody>
                    <a:bodyPr/>
                    <a:lstStyle/>
                    <a:p>
                      <a:r>
                        <a:rPr lang="en-US" sz="1400"/>
                        <a:t>TG16t (LIC-NB) Amend</a:t>
                      </a:r>
                    </a:p>
                  </a:txBody>
                  <a:tcPr marL="68580" marR="68580" marT="34290" marB="34290" anchor="ctr">
                    <a:lnL>
                      <a:noFill/>
                    </a:lnL>
                    <a:lnR>
                      <a:noFill/>
                    </a:lnR>
                    <a:lnT>
                      <a:noFill/>
                    </a:lnT>
                    <a:lnB>
                      <a:noFill/>
                    </a:lnB>
                    <a:noFill/>
                  </a:tcPr>
                </a:tc>
                <a:tc>
                  <a:txBody>
                    <a:bodyPr/>
                    <a:lstStyle/>
                    <a:p>
                      <a:r>
                        <a:rPr lang="en-US" sz="1400"/>
                        <a:t>IEEE802.16 RevisionProposal</a:t>
                      </a:r>
                    </a:p>
                  </a:txBody>
                  <a:tcPr marL="68580" marR="68580" marT="34290" marB="34290" anchor="ctr">
                    <a:lnL>
                      <a:noFill/>
                    </a:lnL>
                    <a:lnR>
                      <a:noFill/>
                    </a:lnR>
                    <a:lnT>
                      <a:noFill/>
                    </a:lnT>
                    <a:lnB>
                      <a:noFill/>
                    </a:lnB>
                    <a:noFill/>
                  </a:tcPr>
                </a:tc>
                <a:tc>
                  <a:txBody>
                    <a:bodyPr/>
                    <a:lstStyle/>
                    <a:p>
                      <a:r>
                        <a:rPr lang="en-US" sz="1400" dirty="0"/>
                        <a:t>Menashe Shahar (Ondas)</a:t>
                      </a:r>
                    </a:p>
                  </a:txBody>
                  <a:tcPr marL="68580" marR="68580" marT="34290" marB="34290" anchor="ctr">
                    <a:lnL>
                      <a:noFill/>
                    </a:lnL>
                    <a:lnR>
                      <a:noFill/>
                    </a:lnR>
                    <a:lnT>
                      <a:noFill/>
                    </a:lnT>
                    <a:lnB>
                      <a:noFill/>
                    </a:lnB>
                    <a:noFill/>
                  </a:tcPr>
                </a:tc>
                <a:extLst>
                  <a:ext uri="{0D108BD9-81ED-4DB2-BD59-A6C34878D82A}">
                    <a16:rowId xmlns:a16="http://schemas.microsoft.com/office/drawing/2014/main" val="1673361970"/>
                  </a:ext>
                </a:extLst>
              </a:tr>
            </a:tbl>
          </a:graphicData>
        </a:graphic>
      </p:graphicFrame>
      <p:sp>
        <p:nvSpPr>
          <p:cNvPr id="9" name="Foliennummernplatzhalter 3">
            <a:extLst>
              <a:ext uri="{FF2B5EF4-FFF2-40B4-BE49-F238E27FC236}">
                <a16:creationId xmlns:a16="http://schemas.microsoft.com/office/drawing/2014/main" id="{38BC8D3D-E4A8-275F-800E-A96D1AD2D607}"/>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103</a:t>
            </a:fld>
            <a:endParaRPr lang="en-US" sz="1200" dirty="0"/>
          </a:p>
        </p:txBody>
      </p:sp>
    </p:spTree>
    <p:extLst>
      <p:ext uri="{BB962C8B-B14F-4D97-AF65-F5344CB8AC3E}">
        <p14:creationId xmlns:p14="http://schemas.microsoft.com/office/powerpoint/2010/main" val="11293740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2F16-8732-308E-C949-F367EEBECA5A}"/>
              </a:ext>
            </a:extLst>
          </p:cNvPr>
          <p:cNvSpPr>
            <a:spLocks noGrp="1"/>
          </p:cNvSpPr>
          <p:nvPr>
            <p:ph type="title"/>
          </p:nvPr>
        </p:nvSpPr>
        <p:spPr/>
        <p:txBody>
          <a:bodyPr/>
          <a:lstStyle/>
          <a:p>
            <a:r>
              <a:rPr lang="en-US" dirty="0"/>
              <a:t>New Contributions</a:t>
            </a:r>
          </a:p>
        </p:txBody>
      </p:sp>
      <p:graphicFrame>
        <p:nvGraphicFramePr>
          <p:cNvPr id="7" name="Content Placeholder 6">
            <a:extLst>
              <a:ext uri="{FF2B5EF4-FFF2-40B4-BE49-F238E27FC236}">
                <a16:creationId xmlns:a16="http://schemas.microsoft.com/office/drawing/2014/main" id="{7797E577-7F48-FD06-3D78-F5491464BB4B}"/>
              </a:ext>
            </a:extLst>
          </p:cNvPr>
          <p:cNvGraphicFramePr>
            <a:graphicFrameLocks noGrp="1"/>
          </p:cNvGraphicFramePr>
          <p:nvPr>
            <p:ph idx="1"/>
          </p:nvPr>
        </p:nvGraphicFramePr>
        <p:xfrm>
          <a:off x="628650" y="4758906"/>
          <a:ext cx="7886704" cy="922020"/>
        </p:xfrm>
        <a:graphic>
          <a:graphicData uri="http://schemas.openxmlformats.org/drawingml/2006/table">
            <a:tbl>
              <a:tblPr/>
              <a:tblGrid>
                <a:gridCol w="985838">
                  <a:extLst>
                    <a:ext uri="{9D8B030D-6E8A-4147-A177-3AD203B41FA5}">
                      <a16:colId xmlns:a16="http://schemas.microsoft.com/office/drawing/2014/main" val="929141816"/>
                    </a:ext>
                  </a:extLst>
                </a:gridCol>
                <a:gridCol w="985838">
                  <a:extLst>
                    <a:ext uri="{9D8B030D-6E8A-4147-A177-3AD203B41FA5}">
                      <a16:colId xmlns:a16="http://schemas.microsoft.com/office/drawing/2014/main" val="3524552151"/>
                    </a:ext>
                  </a:extLst>
                </a:gridCol>
                <a:gridCol w="985838">
                  <a:extLst>
                    <a:ext uri="{9D8B030D-6E8A-4147-A177-3AD203B41FA5}">
                      <a16:colId xmlns:a16="http://schemas.microsoft.com/office/drawing/2014/main" val="3020295761"/>
                    </a:ext>
                  </a:extLst>
                </a:gridCol>
                <a:gridCol w="985838">
                  <a:extLst>
                    <a:ext uri="{9D8B030D-6E8A-4147-A177-3AD203B41FA5}">
                      <a16:colId xmlns:a16="http://schemas.microsoft.com/office/drawing/2014/main" val="3015068790"/>
                    </a:ext>
                  </a:extLst>
                </a:gridCol>
                <a:gridCol w="985838">
                  <a:extLst>
                    <a:ext uri="{9D8B030D-6E8A-4147-A177-3AD203B41FA5}">
                      <a16:colId xmlns:a16="http://schemas.microsoft.com/office/drawing/2014/main" val="347049755"/>
                    </a:ext>
                  </a:extLst>
                </a:gridCol>
                <a:gridCol w="985838">
                  <a:extLst>
                    <a:ext uri="{9D8B030D-6E8A-4147-A177-3AD203B41FA5}">
                      <a16:colId xmlns:a16="http://schemas.microsoft.com/office/drawing/2014/main" val="704033241"/>
                    </a:ext>
                  </a:extLst>
                </a:gridCol>
                <a:gridCol w="985838">
                  <a:extLst>
                    <a:ext uri="{9D8B030D-6E8A-4147-A177-3AD203B41FA5}">
                      <a16:colId xmlns:a16="http://schemas.microsoft.com/office/drawing/2014/main" val="2931520508"/>
                    </a:ext>
                  </a:extLst>
                </a:gridCol>
                <a:gridCol w="985838">
                  <a:extLst>
                    <a:ext uri="{9D8B030D-6E8A-4147-A177-3AD203B41FA5}">
                      <a16:colId xmlns:a16="http://schemas.microsoft.com/office/drawing/2014/main" val="1581911762"/>
                    </a:ext>
                  </a:extLst>
                </a:gridCol>
              </a:tblGrid>
              <a:tr h="891540">
                <a:tc>
                  <a:txBody>
                    <a:bodyPr/>
                    <a:lstStyle/>
                    <a:p>
                      <a:r>
                        <a:rPr lang="en-US" sz="1400"/>
                        <a:t>11-Mar-2025 ET</a:t>
                      </a:r>
                    </a:p>
                  </a:txBody>
                  <a:tcPr marL="68580" marR="68580" marT="34290" marB="34290" anchor="ctr">
                    <a:lnL>
                      <a:noFill/>
                    </a:lnL>
                    <a:lnR>
                      <a:noFill/>
                    </a:lnR>
                    <a:lnT>
                      <a:noFill/>
                    </a:lnT>
                    <a:lnB>
                      <a:noFill/>
                    </a:lnB>
                    <a:noFill/>
                  </a:tcPr>
                </a:tc>
                <a:tc>
                  <a:txBody>
                    <a:bodyPr/>
                    <a:lstStyle/>
                    <a:p>
                      <a:r>
                        <a:rPr lang="en-US" sz="1400" dirty="0"/>
                        <a:t>2025</a:t>
                      </a:r>
                    </a:p>
                  </a:txBody>
                  <a:tcPr marL="68580" marR="68580" marT="34290" marB="34290" anchor="ctr">
                    <a:lnL>
                      <a:noFill/>
                    </a:lnL>
                    <a:lnR>
                      <a:noFill/>
                    </a:lnR>
                    <a:lnT>
                      <a:noFill/>
                    </a:lnT>
                    <a:lnB>
                      <a:noFill/>
                    </a:lnB>
                    <a:noFill/>
                  </a:tcPr>
                </a:tc>
                <a:tc>
                  <a:txBody>
                    <a:bodyPr/>
                    <a:lstStyle/>
                    <a:p>
                      <a:r>
                        <a:rPr lang="en-US" sz="1400"/>
                        <a:t>140</a:t>
                      </a:r>
                    </a:p>
                  </a:txBody>
                  <a:tcPr marL="68580" marR="68580" marT="34290" marB="34290" anchor="ctr">
                    <a:lnL>
                      <a:noFill/>
                    </a:lnL>
                    <a:lnR>
                      <a:noFill/>
                    </a:lnR>
                    <a:lnT>
                      <a:noFill/>
                    </a:lnT>
                    <a:lnB>
                      <a:noFill/>
                    </a:lnB>
                    <a:noFill/>
                  </a:tcPr>
                </a:tc>
                <a:tc>
                  <a:txBody>
                    <a:bodyPr/>
                    <a:lstStyle/>
                    <a:p>
                      <a:r>
                        <a:rPr lang="en-US" sz="1400"/>
                        <a:t>0</a:t>
                      </a:r>
                    </a:p>
                  </a:txBody>
                  <a:tcPr marL="68580" marR="68580" marT="34290" marB="34290" anchor="ctr">
                    <a:lnL>
                      <a:noFill/>
                    </a:lnL>
                    <a:lnR>
                      <a:noFill/>
                    </a:lnR>
                    <a:lnT>
                      <a:noFill/>
                    </a:lnT>
                    <a:lnB>
                      <a:noFill/>
                    </a:lnB>
                    <a:noFill/>
                  </a:tcPr>
                </a:tc>
                <a:tc>
                  <a:txBody>
                    <a:bodyPr/>
                    <a:lstStyle/>
                    <a:p>
                      <a:r>
                        <a:rPr lang="en-US" sz="1400" dirty="0"/>
                        <a:t>TG16t (LIC-NB) Amend</a:t>
                      </a:r>
                    </a:p>
                  </a:txBody>
                  <a:tcPr marL="68580" marR="68580" marT="34290" marB="34290" anchor="ctr">
                    <a:lnL>
                      <a:noFill/>
                    </a:lnL>
                    <a:lnR>
                      <a:noFill/>
                    </a:lnR>
                    <a:lnT>
                      <a:noFill/>
                    </a:lnT>
                    <a:lnB>
                      <a:noFill/>
                    </a:lnB>
                    <a:noFill/>
                  </a:tcPr>
                </a:tc>
                <a:tc>
                  <a:txBody>
                    <a:bodyPr/>
                    <a:lstStyle/>
                    <a:p>
                      <a:r>
                        <a:rPr lang="en-US" sz="1400"/>
                        <a:t>ieee802.16 Revision</a:t>
                      </a:r>
                    </a:p>
                  </a:txBody>
                  <a:tcPr marL="68580" marR="68580" marT="34290" marB="34290" anchor="ctr">
                    <a:lnL>
                      <a:noFill/>
                    </a:lnL>
                    <a:lnR>
                      <a:noFill/>
                    </a:lnR>
                    <a:lnT>
                      <a:noFill/>
                    </a:lnT>
                    <a:lnB>
                      <a:noFill/>
                    </a:lnB>
                    <a:noFill/>
                  </a:tcPr>
                </a:tc>
                <a:tc>
                  <a:txBody>
                    <a:bodyPr/>
                    <a:lstStyle/>
                    <a:p>
                      <a:r>
                        <a:rPr lang="en-US" sz="1400"/>
                        <a:t>Menashe Shahar (Ondas Networks)</a:t>
                      </a:r>
                    </a:p>
                  </a:txBody>
                  <a:tcPr marL="68580" marR="68580" marT="34290" marB="34290" anchor="ctr">
                    <a:lnL>
                      <a:noFill/>
                    </a:lnL>
                    <a:lnR>
                      <a:noFill/>
                    </a:lnR>
                    <a:lnT>
                      <a:noFill/>
                    </a:lnT>
                    <a:lnB>
                      <a:noFill/>
                    </a:lnB>
                    <a:noFill/>
                  </a:tcPr>
                </a:tc>
                <a:tc>
                  <a:txBody>
                    <a:bodyPr/>
                    <a:lstStyle/>
                    <a:p>
                      <a:endParaRPr lang="en-US" sz="1400" dirty="0"/>
                    </a:p>
                  </a:txBody>
                  <a:tcPr marL="68580" marR="68580" marT="34290" marB="34290" anchor="ctr">
                    <a:lnL>
                      <a:noFill/>
                    </a:lnL>
                    <a:lnR>
                      <a:noFill/>
                    </a:lnR>
                    <a:lnT>
                      <a:noFill/>
                    </a:lnT>
                    <a:lnB>
                      <a:noFill/>
                    </a:lnB>
                    <a:noFill/>
                  </a:tcPr>
                </a:tc>
                <a:extLst>
                  <a:ext uri="{0D108BD9-81ED-4DB2-BD59-A6C34878D82A}">
                    <a16:rowId xmlns:a16="http://schemas.microsoft.com/office/drawing/2014/main" val="449469319"/>
                  </a:ext>
                </a:extLst>
              </a:tr>
            </a:tbl>
          </a:graphicData>
        </a:graphic>
      </p:graphicFrame>
      <p:sp>
        <p:nvSpPr>
          <p:cNvPr id="8" name="TextBox 7">
            <a:extLst>
              <a:ext uri="{FF2B5EF4-FFF2-40B4-BE49-F238E27FC236}">
                <a16:creationId xmlns:a16="http://schemas.microsoft.com/office/drawing/2014/main" id="{C82AF8A4-FDAC-431F-F420-659044F23BD3}"/>
              </a:ext>
            </a:extLst>
          </p:cNvPr>
          <p:cNvSpPr txBox="1"/>
          <p:nvPr/>
        </p:nvSpPr>
        <p:spPr>
          <a:xfrm>
            <a:off x="171451" y="2079307"/>
            <a:ext cx="9035679" cy="461665"/>
          </a:xfrm>
          <a:prstGeom prst="rect">
            <a:avLst/>
          </a:prstGeom>
          <a:noFill/>
        </p:spPr>
        <p:txBody>
          <a:bodyPr wrap="none" rtlCol="0">
            <a:spAutoFit/>
          </a:bodyPr>
          <a:lstStyle/>
          <a:p>
            <a:r>
              <a:rPr lang="en-US" sz="2400" dirty="0"/>
              <a:t>Remember to use new Mentor section for TG16me Revision documents</a:t>
            </a:r>
          </a:p>
        </p:txBody>
      </p:sp>
      <p:pic>
        <p:nvPicPr>
          <p:cNvPr id="10" name="Picture 9">
            <a:extLst>
              <a:ext uri="{FF2B5EF4-FFF2-40B4-BE49-F238E27FC236}">
                <a16:creationId xmlns:a16="http://schemas.microsoft.com/office/drawing/2014/main" id="{85AA0B6E-0DD0-9C98-AEF3-3FF77B25E500}"/>
              </a:ext>
            </a:extLst>
          </p:cNvPr>
          <p:cNvPicPr>
            <a:picLocks noChangeAspect="1"/>
          </p:cNvPicPr>
          <p:nvPr/>
        </p:nvPicPr>
        <p:blipFill>
          <a:blip r:embed="rId2"/>
          <a:stretch>
            <a:fillRect/>
          </a:stretch>
        </p:blipFill>
        <p:spPr>
          <a:xfrm>
            <a:off x="299441" y="2663964"/>
            <a:ext cx="8545118" cy="1971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oliennummernplatzhalter 3">
            <a:extLst>
              <a:ext uri="{FF2B5EF4-FFF2-40B4-BE49-F238E27FC236}">
                <a16:creationId xmlns:a16="http://schemas.microsoft.com/office/drawing/2014/main" id="{F4299AFD-97FE-1452-31F9-70B6468C4019}"/>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104</a:t>
            </a:fld>
            <a:endParaRPr lang="en-US" sz="1200" dirty="0"/>
          </a:p>
        </p:txBody>
      </p:sp>
    </p:spTree>
    <p:extLst>
      <p:ext uri="{BB962C8B-B14F-4D97-AF65-F5344CB8AC3E}">
        <p14:creationId xmlns:p14="http://schemas.microsoft.com/office/powerpoint/2010/main" val="532316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8F71-802D-9CA8-A39D-D2531C255B22}"/>
              </a:ext>
            </a:extLst>
          </p:cNvPr>
          <p:cNvSpPr>
            <a:spLocks noGrp="1"/>
          </p:cNvSpPr>
          <p:nvPr>
            <p:ph type="title"/>
          </p:nvPr>
        </p:nvSpPr>
        <p:spPr/>
        <p:txBody>
          <a:bodyPr/>
          <a:lstStyle/>
          <a:p>
            <a:r>
              <a:rPr lang="en-US" dirty="0"/>
              <a:t>Discussion on new concepts for revision</a:t>
            </a:r>
          </a:p>
        </p:txBody>
      </p:sp>
      <p:sp>
        <p:nvSpPr>
          <p:cNvPr id="3" name="Content Placeholder 2">
            <a:extLst>
              <a:ext uri="{FF2B5EF4-FFF2-40B4-BE49-F238E27FC236}">
                <a16:creationId xmlns:a16="http://schemas.microsoft.com/office/drawing/2014/main" id="{79F6DC1E-0C12-8A95-5B16-21A232AE5AA3}"/>
              </a:ext>
            </a:extLst>
          </p:cNvPr>
          <p:cNvSpPr>
            <a:spLocks noGrp="1"/>
          </p:cNvSpPr>
          <p:nvPr>
            <p:ph idx="1"/>
          </p:nvPr>
        </p:nvSpPr>
        <p:spPr/>
        <p:txBody>
          <a:bodyPr/>
          <a:lstStyle/>
          <a:p>
            <a:r>
              <a:rPr lang="en-US" sz="2400" dirty="0"/>
              <a:t>BSC API and ICIC=-like features</a:t>
            </a:r>
          </a:p>
          <a:p>
            <a:r>
              <a:rPr lang="en-US" sz="2400" dirty="0"/>
              <a:t>Improvement in mobility – some thing like 802.11r Fast BSS transition</a:t>
            </a:r>
          </a:p>
          <a:p>
            <a:pPr lvl="1"/>
            <a:r>
              <a:rPr lang="en-US" sz="2000" dirty="0"/>
              <a:t>Centralize association with mobile device. </a:t>
            </a:r>
          </a:p>
          <a:p>
            <a:r>
              <a:rPr lang="en-US" sz="2400" dirty="0" err="1"/>
              <a:t>Coex</a:t>
            </a:r>
            <a:r>
              <a:rPr lang="en-US" sz="2400" dirty="0"/>
              <a:t> with voice on same channel (gray channel) </a:t>
            </a:r>
          </a:p>
          <a:p>
            <a:pPr lvl="1"/>
            <a:r>
              <a:rPr lang="en-US" sz="2000" dirty="0"/>
              <a:t>Issue is analog voice could block channel for extended time (seconds)</a:t>
            </a:r>
          </a:p>
          <a:p>
            <a:r>
              <a:rPr lang="en-US" sz="2400" dirty="0"/>
              <a:t>Possible definition of a “short message” mode?</a:t>
            </a:r>
          </a:p>
          <a:p>
            <a:r>
              <a:rPr lang="en-US" sz="2400" dirty="0"/>
              <a:t>Support for Static Radio and Handheld Radios ?</a:t>
            </a:r>
          </a:p>
          <a:p>
            <a:endParaRPr lang="en-US" dirty="0"/>
          </a:p>
        </p:txBody>
      </p:sp>
      <p:sp>
        <p:nvSpPr>
          <p:cNvPr id="7" name="Foliennummernplatzhalter 3">
            <a:extLst>
              <a:ext uri="{FF2B5EF4-FFF2-40B4-BE49-F238E27FC236}">
                <a16:creationId xmlns:a16="http://schemas.microsoft.com/office/drawing/2014/main" id="{E09B7FD7-EB62-962A-735A-CA47473F4478}"/>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105</a:t>
            </a:fld>
            <a:endParaRPr lang="en-US" sz="1200" dirty="0"/>
          </a:p>
        </p:txBody>
      </p:sp>
    </p:spTree>
    <p:extLst>
      <p:ext uri="{BB962C8B-B14F-4D97-AF65-F5344CB8AC3E}">
        <p14:creationId xmlns:p14="http://schemas.microsoft.com/office/powerpoint/2010/main" val="29419407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BD12-D940-358C-D4AD-349C89E007F6}"/>
              </a:ext>
            </a:extLst>
          </p:cNvPr>
          <p:cNvSpPr>
            <a:spLocks noGrp="1"/>
          </p:cNvSpPr>
          <p:nvPr>
            <p:ph type="title"/>
          </p:nvPr>
        </p:nvSpPr>
        <p:spPr/>
        <p:txBody>
          <a:bodyPr>
            <a:normAutofit fontScale="90000"/>
          </a:bodyPr>
          <a:lstStyle/>
          <a:p>
            <a:r>
              <a:rPr lang="en-US" dirty="0"/>
              <a:t>Process for Revision integration of amendment</a:t>
            </a:r>
          </a:p>
        </p:txBody>
      </p:sp>
      <p:sp>
        <p:nvSpPr>
          <p:cNvPr id="3" name="Content Placeholder 2">
            <a:extLst>
              <a:ext uri="{FF2B5EF4-FFF2-40B4-BE49-F238E27FC236}">
                <a16:creationId xmlns:a16="http://schemas.microsoft.com/office/drawing/2014/main" id="{C3635A66-CC2A-9A6B-B6DC-475AAA18D547}"/>
              </a:ext>
            </a:extLst>
          </p:cNvPr>
          <p:cNvSpPr>
            <a:spLocks noGrp="1"/>
          </p:cNvSpPr>
          <p:nvPr>
            <p:ph idx="1"/>
          </p:nvPr>
        </p:nvSpPr>
        <p:spPr/>
        <p:txBody>
          <a:bodyPr>
            <a:normAutofit fontScale="70000" lnSpcReduction="20000"/>
          </a:bodyPr>
          <a:lstStyle/>
          <a:p>
            <a:r>
              <a:rPr lang="en-US" dirty="0"/>
              <a:t>First, bring base up to current practices for headers, figures, etc. </a:t>
            </a:r>
          </a:p>
          <a:p>
            <a:r>
              <a:rPr lang="en-US" dirty="0"/>
              <a:t>Then merge in 802.16t amendment</a:t>
            </a:r>
          </a:p>
          <a:p>
            <a:r>
              <a:rPr lang="en-US" dirty="0"/>
              <a:t>Then consider changes for revision</a:t>
            </a:r>
          </a:p>
          <a:p>
            <a:r>
              <a:rPr lang="en-US" dirty="0"/>
              <a:t>Discuss and develop set of desired changes.</a:t>
            </a:r>
          </a:p>
          <a:p>
            <a:r>
              <a:rPr lang="en-US" dirty="0"/>
              <a:t>Agree on that set, vote to approve.</a:t>
            </a:r>
          </a:p>
          <a:p>
            <a:r>
              <a:rPr lang="en-US" dirty="0"/>
              <a:t>Implement changes in draft. </a:t>
            </a:r>
          </a:p>
          <a:p>
            <a:endParaRPr lang="en-US" dirty="0"/>
          </a:p>
          <a:p>
            <a:r>
              <a:rPr lang="en-US" dirty="0"/>
              <a:t>First step, talk to staff. Get database of figures. Create plan for updating figures that are not in </a:t>
            </a:r>
            <a:r>
              <a:rPr lang="en-US" dirty="0" err="1"/>
              <a:t>Framemaker</a:t>
            </a:r>
            <a:r>
              <a:rPr lang="en-US" dirty="0"/>
              <a:t> formats. </a:t>
            </a:r>
          </a:p>
          <a:p>
            <a:pPr lvl="1"/>
            <a:r>
              <a:rPr lang="en-US" dirty="0"/>
              <a:t>Talk to Michell Turner and Christy Bahn. </a:t>
            </a:r>
          </a:p>
          <a:p>
            <a:pPr lvl="1"/>
            <a:endParaRPr lang="en-US" dirty="0"/>
          </a:p>
        </p:txBody>
      </p:sp>
      <p:sp>
        <p:nvSpPr>
          <p:cNvPr id="7" name="Foliennummernplatzhalter 3">
            <a:extLst>
              <a:ext uri="{FF2B5EF4-FFF2-40B4-BE49-F238E27FC236}">
                <a16:creationId xmlns:a16="http://schemas.microsoft.com/office/drawing/2014/main" id="{B533502F-0C35-03AB-6609-C232E9504B5E}"/>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106</a:t>
            </a:fld>
            <a:endParaRPr lang="en-US" sz="1200" dirty="0"/>
          </a:p>
        </p:txBody>
      </p:sp>
    </p:spTree>
    <p:extLst>
      <p:ext uri="{BB962C8B-B14F-4D97-AF65-F5344CB8AC3E}">
        <p14:creationId xmlns:p14="http://schemas.microsoft.com/office/powerpoint/2010/main" val="3202945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9FF8-7BC0-7356-D337-BC6596F352C2}"/>
              </a:ext>
            </a:extLst>
          </p:cNvPr>
          <p:cNvSpPr>
            <a:spLocks noGrp="1"/>
          </p:cNvSpPr>
          <p:nvPr>
            <p:ph type="title"/>
          </p:nvPr>
        </p:nvSpPr>
        <p:spPr/>
        <p:txBody>
          <a:bodyPr>
            <a:normAutofit fontScale="90000"/>
          </a:bodyPr>
          <a:lstStyle/>
          <a:p>
            <a:r>
              <a:rPr lang="en-US" dirty="0"/>
              <a:t>Discussion on issues with existing base standard</a:t>
            </a:r>
          </a:p>
        </p:txBody>
      </p:sp>
      <p:sp>
        <p:nvSpPr>
          <p:cNvPr id="3" name="Content Placeholder 2">
            <a:extLst>
              <a:ext uri="{FF2B5EF4-FFF2-40B4-BE49-F238E27FC236}">
                <a16:creationId xmlns:a16="http://schemas.microsoft.com/office/drawing/2014/main" id="{D9A688CB-CD18-EB0B-4BD8-AFB118D88EB4}"/>
              </a:ext>
            </a:extLst>
          </p:cNvPr>
          <p:cNvSpPr>
            <a:spLocks noGrp="1"/>
          </p:cNvSpPr>
          <p:nvPr>
            <p:ph idx="1"/>
          </p:nvPr>
        </p:nvSpPr>
        <p:spPr/>
        <p:txBody>
          <a:bodyPr>
            <a:normAutofit fontScale="47500" lnSpcReduction="20000"/>
          </a:bodyPr>
          <a:lstStyle/>
          <a:p>
            <a:r>
              <a:rPr lang="en-US" dirty="0"/>
              <a:t>Changes to standards that would affect the standard over the past 8 years.</a:t>
            </a:r>
          </a:p>
          <a:p>
            <a:r>
              <a:rPr lang="en-US" dirty="0"/>
              <a:t>Remove MW theory</a:t>
            </a:r>
          </a:p>
          <a:p>
            <a:r>
              <a:rPr lang="en-US" dirty="0"/>
              <a:t>Update covers – (post approval)</a:t>
            </a:r>
          </a:p>
          <a:p>
            <a:r>
              <a:rPr lang="en-US" dirty="0"/>
              <a:t>Wireless MAN logo can remain</a:t>
            </a:r>
          </a:p>
          <a:p>
            <a:r>
              <a:rPr lang="en-US" dirty="0"/>
              <a:t>Historical Participants add new</a:t>
            </a:r>
          </a:p>
          <a:p>
            <a:r>
              <a:rPr lang="en-US" dirty="0"/>
              <a:t>Clause 1 – add a “word usage clause” after Purpose – Michelle will send to include in draft before balloting. </a:t>
            </a:r>
          </a:p>
          <a:p>
            <a:r>
              <a:rPr lang="en-US" dirty="0"/>
              <a:t>Normative References need updating or remove those that are no longer applicable. Add revision dates or remove date as applicable. If no date, latest version. </a:t>
            </a:r>
          </a:p>
          <a:p>
            <a:pPr lvl="1"/>
            <a:r>
              <a:rPr lang="en-US" sz="2100" dirty="0">
                <a:latin typeface="TimesNewRomanPSMT"/>
              </a:rPr>
              <a:t>IEEE Std 802.16.1™-2012, may be withdrawn</a:t>
            </a:r>
          </a:p>
          <a:p>
            <a:pPr lvl="1"/>
            <a:r>
              <a:rPr lang="en-US" sz="2100" dirty="0">
                <a:latin typeface="TimesNewRomanPSMT"/>
              </a:rPr>
              <a:t>Do we want to add 802.16.3 channel models as a reference?</a:t>
            </a:r>
          </a:p>
          <a:p>
            <a:r>
              <a:rPr lang="en-US" dirty="0"/>
              <a:t>Fix hanging paragraphs. </a:t>
            </a:r>
          </a:p>
          <a:p>
            <a:r>
              <a:rPr lang="en-US" dirty="0"/>
              <a:t>Explanation of how to interpret tables with embedded bit fields  (bitmap vs value)</a:t>
            </a:r>
          </a:p>
          <a:p>
            <a:r>
              <a:rPr lang="en-US" dirty="0"/>
              <a:t>Review table numbering – do unnumbered tables need to have them, or are they not referenced from text?</a:t>
            </a:r>
          </a:p>
          <a:p>
            <a:r>
              <a:rPr lang="en-US" dirty="0"/>
              <a:t>Make sure images are searchable. Any JPG images should be done in EMF or Visio.  Tool called “PDF Images” can list locations of any non-searchable images. </a:t>
            </a:r>
          </a:p>
          <a:p>
            <a:r>
              <a:rPr lang="en-US" dirty="0"/>
              <a:t>Any other stylistic changes in base standard?  Michelle says no. </a:t>
            </a:r>
          </a:p>
          <a:p>
            <a:endParaRPr lang="en-US" dirty="0"/>
          </a:p>
          <a:p>
            <a:endParaRPr lang="en-US" sz="1650" dirty="0">
              <a:latin typeface="TimesNewRomanPSMT"/>
            </a:endParaRPr>
          </a:p>
          <a:p>
            <a:endParaRPr lang="en-US" dirty="0"/>
          </a:p>
          <a:p>
            <a:endParaRPr lang="en-US" dirty="0"/>
          </a:p>
        </p:txBody>
      </p:sp>
      <p:sp>
        <p:nvSpPr>
          <p:cNvPr id="7" name="Foliennummernplatzhalter 3">
            <a:extLst>
              <a:ext uri="{FF2B5EF4-FFF2-40B4-BE49-F238E27FC236}">
                <a16:creationId xmlns:a16="http://schemas.microsoft.com/office/drawing/2014/main" id="{3FC4CD00-9FFD-1D13-8896-4D1413C29371}"/>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107</a:t>
            </a:fld>
            <a:endParaRPr lang="en-US" sz="1200" dirty="0"/>
          </a:p>
        </p:txBody>
      </p:sp>
    </p:spTree>
    <p:extLst>
      <p:ext uri="{BB962C8B-B14F-4D97-AF65-F5344CB8AC3E}">
        <p14:creationId xmlns:p14="http://schemas.microsoft.com/office/powerpoint/2010/main" val="13170760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2BC4-9478-C5B1-7DC0-2851607BCAF0}"/>
              </a:ext>
            </a:extLst>
          </p:cNvPr>
          <p:cNvSpPr>
            <a:spLocks noGrp="1"/>
          </p:cNvSpPr>
          <p:nvPr>
            <p:ph type="title"/>
          </p:nvPr>
        </p:nvSpPr>
        <p:spPr/>
        <p:txBody>
          <a:bodyPr/>
          <a:lstStyle/>
          <a:p>
            <a:r>
              <a:rPr lang="en-US" dirty="0"/>
              <a:t>16t amendment roll-in</a:t>
            </a:r>
          </a:p>
        </p:txBody>
      </p:sp>
      <p:sp>
        <p:nvSpPr>
          <p:cNvPr id="3" name="Content Placeholder 2">
            <a:extLst>
              <a:ext uri="{FF2B5EF4-FFF2-40B4-BE49-F238E27FC236}">
                <a16:creationId xmlns:a16="http://schemas.microsoft.com/office/drawing/2014/main" id="{D56D19B9-DE12-61DC-21B2-A3AFFDE1E07C}"/>
              </a:ext>
            </a:extLst>
          </p:cNvPr>
          <p:cNvSpPr>
            <a:spLocks noGrp="1"/>
          </p:cNvSpPr>
          <p:nvPr>
            <p:ph idx="1"/>
          </p:nvPr>
        </p:nvSpPr>
        <p:spPr/>
        <p:txBody>
          <a:bodyPr/>
          <a:lstStyle/>
          <a:p>
            <a:r>
              <a:rPr lang="en-US" dirty="0"/>
              <a:t>Michelle Turner will roll in amendment at IEEE</a:t>
            </a:r>
          </a:p>
          <a:p>
            <a:r>
              <a:rPr lang="en-US" dirty="0"/>
              <a:t>Send email to Michelle cc Christy</a:t>
            </a:r>
          </a:p>
          <a:p>
            <a:r>
              <a:rPr lang="en-US" dirty="0"/>
              <a:t>Once 16t is published she will roll in to the base file.</a:t>
            </a:r>
          </a:p>
          <a:p>
            <a:endParaRPr lang="en-US" dirty="0"/>
          </a:p>
          <a:p>
            <a:endParaRPr lang="en-US" dirty="0"/>
          </a:p>
        </p:txBody>
      </p:sp>
      <p:sp>
        <p:nvSpPr>
          <p:cNvPr id="7" name="Foliennummernplatzhalter 3">
            <a:extLst>
              <a:ext uri="{FF2B5EF4-FFF2-40B4-BE49-F238E27FC236}">
                <a16:creationId xmlns:a16="http://schemas.microsoft.com/office/drawing/2014/main" id="{180394EC-AC15-4358-03A7-01C2A369D407}"/>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108</a:t>
            </a:fld>
            <a:endParaRPr lang="en-US" sz="1200" dirty="0"/>
          </a:p>
        </p:txBody>
      </p:sp>
    </p:spTree>
    <p:extLst>
      <p:ext uri="{BB962C8B-B14F-4D97-AF65-F5344CB8AC3E}">
        <p14:creationId xmlns:p14="http://schemas.microsoft.com/office/powerpoint/2010/main" val="36457758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nvGraphicFramePr>
        <p:xfrm>
          <a:off x="1371600" y="1750364"/>
          <a:ext cx="6286500" cy="2827431"/>
        </p:xfrm>
        <a:graphic>
          <a:graphicData uri="http://schemas.openxmlformats.org/drawingml/2006/table">
            <a:tbl>
              <a:tblPr firstRow="1" bandRow="1">
                <a:tableStyleId>{5C22544A-7EE6-4342-B048-85BDC9FD1C3A}</a:tableStyleId>
              </a:tblPr>
              <a:tblGrid>
                <a:gridCol w="4520045">
                  <a:extLst>
                    <a:ext uri="{9D8B030D-6E8A-4147-A177-3AD203B41FA5}">
                      <a16:colId xmlns:a16="http://schemas.microsoft.com/office/drawing/2014/main" val="3384751907"/>
                    </a:ext>
                  </a:extLst>
                </a:gridCol>
                <a:gridCol w="1766455">
                  <a:extLst>
                    <a:ext uri="{9D8B030D-6E8A-4147-A177-3AD203B41FA5}">
                      <a16:colId xmlns:a16="http://schemas.microsoft.com/office/drawing/2014/main" val="434009601"/>
                    </a:ext>
                  </a:extLst>
                </a:gridCol>
              </a:tblGrid>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Milestone</a:t>
                      </a:r>
                    </a:p>
                  </a:txBody>
                  <a:tcPr marL="62345" marR="62345" marT="34290" marB="34290"/>
                </a:tc>
                <a:tc>
                  <a:txBody>
                    <a:bodyPr/>
                    <a:lstStyle/>
                    <a:p>
                      <a:r>
                        <a:rPr lang="en-US" sz="1400" dirty="0"/>
                        <a:t>Date</a:t>
                      </a:r>
                    </a:p>
                  </a:txBody>
                  <a:tcPr marL="62345" marR="62345" marT="34290" marB="34290"/>
                </a:tc>
                <a:extLst>
                  <a:ext uri="{0D108BD9-81ED-4DB2-BD59-A6C34878D82A}">
                    <a16:rowId xmlns:a16="http://schemas.microsoft.com/office/drawing/2014/main" val="4207709845"/>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Task Group Start</a:t>
                      </a:r>
                    </a:p>
                  </a:txBody>
                  <a:tcPr marL="62345" marR="62345" marT="34290" marB="34290"/>
                </a:tc>
                <a:tc>
                  <a:txBody>
                    <a:bodyPr/>
                    <a:lstStyle/>
                    <a:p>
                      <a:r>
                        <a:rPr lang="en-US" sz="1400" dirty="0">
                          <a:solidFill>
                            <a:schemeClr val="tx1"/>
                          </a:solidFill>
                        </a:rPr>
                        <a:t>March 2025</a:t>
                      </a:r>
                    </a:p>
                  </a:txBody>
                  <a:tcPr marL="62345" marR="62345" marT="34290" marB="34290"/>
                </a:tc>
                <a:extLst>
                  <a:ext uri="{0D108BD9-81ED-4DB2-BD59-A6C34878D82A}">
                    <a16:rowId xmlns:a16="http://schemas.microsoft.com/office/drawing/2014/main" val="1668596901"/>
                  </a:ext>
                </a:extLst>
              </a:tr>
              <a:tr h="314159">
                <a:tc>
                  <a:txBody>
                    <a:bodyPr/>
                    <a:lstStyle/>
                    <a:p>
                      <a:r>
                        <a:rPr lang="en-US" sz="1400" dirty="0">
                          <a:solidFill>
                            <a:schemeClr val="tx1"/>
                          </a:solidFill>
                        </a:rPr>
                        <a:t>Draft Development</a:t>
                      </a:r>
                    </a:p>
                  </a:txBody>
                  <a:tcPr marL="62345" marR="62345" marT="34290" marB="34290"/>
                </a:tc>
                <a:tc>
                  <a:txBody>
                    <a:bodyPr/>
                    <a:lstStyle/>
                    <a:p>
                      <a:r>
                        <a:rPr lang="en-US" sz="1400" dirty="0">
                          <a:solidFill>
                            <a:schemeClr val="tx1"/>
                          </a:solidFill>
                        </a:rPr>
                        <a:t>May – Sept 2025</a:t>
                      </a:r>
                    </a:p>
                  </a:txBody>
                  <a:tcPr marL="62345" marR="62345" marT="34290" marB="34290"/>
                </a:tc>
                <a:extLst>
                  <a:ext uri="{0D108BD9-81ED-4DB2-BD59-A6C34878D82A}">
                    <a16:rowId xmlns:a16="http://schemas.microsoft.com/office/drawing/2014/main" val="4038355541"/>
                  </a:ext>
                </a:extLst>
              </a:tr>
              <a:tr h="314159">
                <a:tc>
                  <a:txBody>
                    <a:bodyPr/>
                    <a:lstStyle/>
                    <a:p>
                      <a:r>
                        <a:rPr lang="en-US" sz="1400" dirty="0">
                          <a:solidFill>
                            <a:schemeClr val="tx1"/>
                          </a:solidFill>
                        </a:rPr>
                        <a:t>Informal TG review of draft</a:t>
                      </a:r>
                    </a:p>
                  </a:txBody>
                  <a:tcPr marL="62345" marR="62345" marT="34290" marB="34290"/>
                </a:tc>
                <a:tc>
                  <a:txBody>
                    <a:bodyPr/>
                    <a:lstStyle/>
                    <a:p>
                      <a:r>
                        <a:rPr lang="en-US" sz="1400" dirty="0">
                          <a:solidFill>
                            <a:schemeClr val="tx1"/>
                          </a:solidFill>
                        </a:rPr>
                        <a:t>Nov 2025</a:t>
                      </a:r>
                    </a:p>
                  </a:txBody>
                  <a:tcPr marL="62345" marR="62345" marT="34290" marB="34290"/>
                </a:tc>
                <a:extLst>
                  <a:ext uri="{0D108BD9-81ED-4DB2-BD59-A6C34878D82A}">
                    <a16:rowId xmlns:a16="http://schemas.microsoft.com/office/drawing/2014/main" val="1866948594"/>
                  </a:ext>
                </a:extLst>
              </a:tr>
              <a:tr h="314159">
                <a:tc>
                  <a:txBody>
                    <a:bodyPr/>
                    <a:lstStyle/>
                    <a:p>
                      <a:r>
                        <a:rPr lang="en-US" sz="1400" dirty="0">
                          <a:solidFill>
                            <a:schemeClr val="tx1"/>
                          </a:solidFill>
                        </a:rPr>
                        <a:t>Working Group Letter Ballot</a:t>
                      </a:r>
                    </a:p>
                  </a:txBody>
                  <a:tcPr marL="62345" marR="62345" marT="34290" marB="34290"/>
                </a:tc>
                <a:tc>
                  <a:txBody>
                    <a:bodyPr/>
                    <a:lstStyle/>
                    <a:p>
                      <a:r>
                        <a:rPr lang="en-US" sz="1400" dirty="0">
                          <a:solidFill>
                            <a:schemeClr val="tx1"/>
                          </a:solidFill>
                        </a:rPr>
                        <a:t>March 2026</a:t>
                      </a:r>
                    </a:p>
                  </a:txBody>
                  <a:tcPr marL="62345" marR="62345" marT="34290" marB="34290"/>
                </a:tc>
                <a:extLst>
                  <a:ext uri="{0D108BD9-81ED-4DB2-BD59-A6C34878D82A}">
                    <a16:rowId xmlns:a16="http://schemas.microsoft.com/office/drawing/2014/main" val="634721270"/>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Working Group Recirculation Letter Ballot</a:t>
                      </a:r>
                    </a:p>
                  </a:txBody>
                  <a:tcPr marL="62345" marR="62345" marT="34290" marB="34290"/>
                </a:tc>
                <a:tc>
                  <a:txBody>
                    <a:bodyPr/>
                    <a:lstStyle/>
                    <a:p>
                      <a:r>
                        <a:rPr lang="en-US" sz="1400" dirty="0">
                          <a:solidFill>
                            <a:schemeClr val="tx1"/>
                          </a:solidFill>
                        </a:rPr>
                        <a:t>May 2026</a:t>
                      </a:r>
                    </a:p>
                  </a:txBody>
                  <a:tcPr marL="62345" marR="62345" marT="34290" marB="34290"/>
                </a:tc>
                <a:extLst>
                  <a:ext uri="{0D108BD9-81ED-4DB2-BD59-A6C34878D82A}">
                    <a16:rowId xmlns:a16="http://schemas.microsoft.com/office/drawing/2014/main" val="1970946961"/>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SA Ballot</a:t>
                      </a:r>
                    </a:p>
                  </a:txBody>
                  <a:tcPr marL="62345" marR="62345" marT="34290" marB="34290"/>
                </a:tc>
                <a:tc>
                  <a:txBody>
                    <a:bodyPr/>
                    <a:lstStyle/>
                    <a:p>
                      <a:r>
                        <a:rPr lang="en-US" sz="1400" dirty="0">
                          <a:solidFill>
                            <a:schemeClr val="tx1"/>
                          </a:solidFill>
                        </a:rPr>
                        <a:t>Sept 2026</a:t>
                      </a:r>
                    </a:p>
                  </a:txBody>
                  <a:tcPr marL="62345" marR="62345" marT="34290" marB="34290"/>
                </a:tc>
                <a:extLst>
                  <a:ext uri="{0D108BD9-81ED-4DB2-BD59-A6C34878D82A}">
                    <a16:rowId xmlns:a16="http://schemas.microsoft.com/office/drawing/2014/main" val="1018105641"/>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SA Recirc</a:t>
                      </a:r>
                    </a:p>
                  </a:txBody>
                  <a:tcPr marL="62345" marR="6234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Jan 2027</a:t>
                      </a:r>
                    </a:p>
                  </a:txBody>
                  <a:tcPr marL="62345" marR="62345" marT="34290" marB="34290"/>
                </a:tc>
                <a:extLst>
                  <a:ext uri="{0D108BD9-81ED-4DB2-BD59-A6C34878D82A}">
                    <a16:rowId xmlns:a16="http://schemas.microsoft.com/office/drawing/2014/main" val="82442068"/>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Forward to RevCom</a:t>
                      </a:r>
                    </a:p>
                  </a:txBody>
                  <a:tcPr marL="62345" marR="62345" marT="34290" marB="34290"/>
                </a:tc>
                <a:tc>
                  <a:txBody>
                    <a:bodyPr/>
                    <a:lstStyle/>
                    <a:p>
                      <a:r>
                        <a:rPr lang="en-US" sz="1400" dirty="0"/>
                        <a:t>March 2027</a:t>
                      </a:r>
                    </a:p>
                  </a:txBody>
                  <a:tcPr marL="62345" marR="62345" marT="34290" marB="34290"/>
                </a:tc>
                <a:extLst>
                  <a:ext uri="{0D108BD9-81ED-4DB2-BD59-A6C34878D82A}">
                    <a16:rowId xmlns:a16="http://schemas.microsoft.com/office/drawing/2014/main" val="1058448561"/>
                  </a:ext>
                </a:extLst>
              </a:tr>
            </a:tbl>
          </a:graphicData>
        </a:graphic>
      </p:graphicFrame>
      <p:sp>
        <p:nvSpPr>
          <p:cNvPr id="3" name="Arrow: Right 2">
            <a:extLst>
              <a:ext uri="{FF2B5EF4-FFF2-40B4-BE49-F238E27FC236}">
                <a16:creationId xmlns:a16="http://schemas.microsoft.com/office/drawing/2014/main" id="{40D38A25-D564-4828-863A-D3B332BDEDFD}"/>
              </a:ext>
            </a:extLst>
          </p:cNvPr>
          <p:cNvSpPr/>
          <p:nvPr/>
        </p:nvSpPr>
        <p:spPr>
          <a:xfrm>
            <a:off x="457200" y="2000250"/>
            <a:ext cx="733806" cy="3634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dirty="0"/>
          </a:p>
        </p:txBody>
      </p:sp>
      <p:sp>
        <p:nvSpPr>
          <p:cNvPr id="4" name="Foliennummernplatzhalter 3">
            <a:extLst>
              <a:ext uri="{FF2B5EF4-FFF2-40B4-BE49-F238E27FC236}">
                <a16:creationId xmlns:a16="http://schemas.microsoft.com/office/drawing/2014/main" id="{236D9FBF-4E20-E9A1-15CA-772C6593E63E}"/>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109</a:t>
            </a:fld>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2D8-E482-48FF-8FD5-486F15E6DBD0}"/>
              </a:ext>
            </a:extLst>
          </p:cNvPr>
          <p:cNvSpPr>
            <a:spLocks noGrp="1"/>
          </p:cNvSpPr>
          <p:nvPr>
            <p:ph type="title"/>
          </p:nvPr>
        </p:nvSpPr>
        <p:spPr/>
        <p:txBody>
          <a:bodyPr/>
          <a:lstStyle/>
          <a:p>
            <a:r>
              <a:rPr lang="en-US" dirty="0"/>
              <a:t>Future Meetings</a:t>
            </a:r>
          </a:p>
        </p:txBody>
      </p:sp>
      <p:sp>
        <p:nvSpPr>
          <p:cNvPr id="3" name="Content Placeholder 2">
            <a:extLst>
              <a:ext uri="{FF2B5EF4-FFF2-40B4-BE49-F238E27FC236}">
                <a16:creationId xmlns:a16="http://schemas.microsoft.com/office/drawing/2014/main" id="{FC617078-248B-4D25-997D-89A0DB13D5A6}"/>
              </a:ext>
            </a:extLst>
          </p:cNvPr>
          <p:cNvSpPr>
            <a:spLocks noGrp="1"/>
          </p:cNvSpPr>
          <p:nvPr>
            <p:ph idx="1"/>
          </p:nvPr>
        </p:nvSpPr>
        <p:spPr>
          <a:xfrm>
            <a:off x="628650" y="1943101"/>
            <a:ext cx="7886700" cy="3546872"/>
          </a:xfrm>
        </p:spPr>
        <p:txBody>
          <a:bodyPr>
            <a:normAutofit/>
          </a:bodyPr>
          <a:lstStyle/>
          <a:p>
            <a:pPr marL="0">
              <a:spcBef>
                <a:spcPts val="0"/>
              </a:spcBef>
              <a:spcAft>
                <a:spcPts val="900"/>
              </a:spcAft>
            </a:pPr>
            <a:r>
              <a:rPr lang="en-US" dirty="0"/>
              <a:t>May 12-15, 2025 - Interim</a:t>
            </a:r>
          </a:p>
          <a:p>
            <a:pPr marL="342900" lvl="1">
              <a:spcBef>
                <a:spcPts val="0"/>
              </a:spcBef>
              <a:spcAft>
                <a:spcPts val="900"/>
              </a:spcAft>
            </a:pPr>
            <a:r>
              <a:rPr lang="en-US" dirty="0"/>
              <a:t>Warsaw, Poland</a:t>
            </a:r>
          </a:p>
          <a:p>
            <a:pPr marL="342900" lvl="1">
              <a:spcBef>
                <a:spcPts val="0"/>
              </a:spcBef>
              <a:spcAft>
                <a:spcPts val="900"/>
              </a:spcAft>
            </a:pPr>
            <a:endParaRPr lang="en-US" dirty="0"/>
          </a:p>
          <a:p>
            <a:pPr marL="0">
              <a:spcBef>
                <a:spcPts val="0"/>
              </a:spcBef>
              <a:spcAft>
                <a:spcPts val="900"/>
              </a:spcAft>
            </a:pPr>
            <a:r>
              <a:rPr lang="en-US" dirty="0"/>
              <a:t>July 28-31, 2025 - Plenary</a:t>
            </a:r>
          </a:p>
          <a:p>
            <a:pPr marL="342900" lvl="1">
              <a:spcBef>
                <a:spcPts val="0"/>
              </a:spcBef>
              <a:spcAft>
                <a:spcPts val="900"/>
              </a:spcAft>
            </a:pPr>
            <a:r>
              <a:rPr lang="en-US" dirty="0"/>
              <a:t>Madrid, Spain</a:t>
            </a:r>
          </a:p>
          <a:p>
            <a:pPr marL="342900" lvl="1">
              <a:spcBef>
                <a:spcPts val="0"/>
              </a:spcBef>
              <a:spcAft>
                <a:spcPts val="900"/>
              </a:spcAft>
            </a:pPr>
            <a:endParaRPr lang="en-US" dirty="0"/>
          </a:p>
        </p:txBody>
      </p:sp>
      <p:sp>
        <p:nvSpPr>
          <p:cNvPr id="6" name="Foliennummernplatzhalter 3">
            <a:extLst>
              <a:ext uri="{FF2B5EF4-FFF2-40B4-BE49-F238E27FC236}">
                <a16:creationId xmlns:a16="http://schemas.microsoft.com/office/drawing/2014/main" id="{5418E8F8-A7BE-7327-A1DA-F62945D513FB}"/>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110</a:t>
            </a:fld>
            <a:endParaRPr lang="en-US" sz="1200" dirty="0"/>
          </a:p>
        </p:txBody>
      </p:sp>
    </p:spTree>
    <p:extLst>
      <p:ext uri="{BB962C8B-B14F-4D97-AF65-F5344CB8AC3E}">
        <p14:creationId xmlns:p14="http://schemas.microsoft.com/office/powerpoint/2010/main" val="39192351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Access</a:t>
            </a:r>
            <a:br>
              <a:rPr lang="de-DE" dirty="0"/>
            </a:br>
            <a:r>
              <a:rPr lang="de-DE" dirty="0"/>
              <a:t>March 2025</a:t>
            </a:r>
            <a:br>
              <a:rPr lang="de-DE" dirty="0"/>
            </a:br>
            <a:r>
              <a:rPr lang="de-DE" dirty="0"/>
              <a:t>Closing Report</a:t>
            </a:r>
          </a:p>
        </p:txBody>
      </p:sp>
      <p:sp>
        <p:nvSpPr>
          <p:cNvPr id="2" name="Foliennummernplatzhalter 3">
            <a:extLst>
              <a:ext uri="{FF2B5EF4-FFF2-40B4-BE49-F238E27FC236}">
                <a16:creationId xmlns:a16="http://schemas.microsoft.com/office/drawing/2014/main" id="{FFA2E13E-59CA-DE89-86C7-C21892CD70E9}"/>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111</a:t>
            </a:fld>
            <a:endParaRPr lang="en-US" dirty="0"/>
          </a:p>
        </p:txBody>
      </p:sp>
    </p:spTree>
    <p:extLst>
      <p:ext uri="{BB962C8B-B14F-4D97-AF65-F5344CB8AC3E}">
        <p14:creationId xmlns:p14="http://schemas.microsoft.com/office/powerpoint/2010/main" val="8299377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791581" y="1320404"/>
            <a:ext cx="7848599" cy="565547"/>
          </a:xfrm>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p:txBody>
          <a:bodyPr>
            <a:normAutofit/>
          </a:bodyPr>
          <a:lstStyle/>
          <a:p>
            <a:pPr marL="0" indent="0" algn="ctr">
              <a:defRPr/>
            </a:pPr>
            <a:endParaRPr lang="en-US" dirty="0"/>
          </a:p>
          <a:p>
            <a:pPr marL="385763" indent="-385763">
              <a:buFont typeface="+mj-lt"/>
              <a:buAutoNum type="arabicPeriod"/>
              <a:defRPr/>
            </a:pPr>
            <a:r>
              <a:rPr lang="en-US" sz="2100" dirty="0"/>
              <a:t>Opening and Meeting Reminders</a:t>
            </a:r>
          </a:p>
          <a:p>
            <a:pPr marL="385763" indent="-385763">
              <a:buFont typeface="+mj-lt"/>
              <a:buAutoNum type="arabicPeriod"/>
              <a:defRPr/>
            </a:pPr>
            <a:r>
              <a:rPr lang="en-US" sz="2100" dirty="0"/>
              <a:t>Overview of Interest Group</a:t>
            </a:r>
          </a:p>
          <a:p>
            <a:pPr marL="385763" indent="-385763">
              <a:buFont typeface="+mj-lt"/>
              <a:buAutoNum type="arabicPeriod"/>
              <a:defRPr/>
            </a:pPr>
            <a:r>
              <a:rPr lang="en-US" sz="2100" dirty="0"/>
              <a:t>Technical Presentation(s) and Discussion(s)</a:t>
            </a:r>
            <a:endParaRPr lang="en-US" sz="1200" dirty="0"/>
          </a:p>
          <a:p>
            <a:pPr marL="685800" lvl="1" indent="-385763">
              <a:buFont typeface="+mj-lt"/>
              <a:buAutoNum type="arabicPeriod"/>
              <a:defRPr/>
            </a:pPr>
            <a:r>
              <a:rPr lang="en-US" sz="1800" dirty="0"/>
              <a:t>MAC for SUN FSK in Japanese VHF-High band, Susumu Ishihara</a:t>
            </a:r>
          </a:p>
          <a:p>
            <a:pPr marL="385763" indent="-385763">
              <a:buFont typeface="+mj-lt"/>
              <a:buAutoNum type="arabicPeriod"/>
              <a:defRPr/>
            </a:pPr>
            <a:r>
              <a:rPr lang="en-US" sz="2100" dirty="0"/>
              <a:t>Next Steps</a:t>
            </a:r>
          </a:p>
          <a:p>
            <a:pPr marL="385763" indent="-385763">
              <a:buFont typeface="+mj-lt"/>
              <a:buAutoNum type="arabicPeriod"/>
              <a:defRPr/>
            </a:pPr>
            <a:r>
              <a:rPr lang="en-US" sz="2100" dirty="0"/>
              <a:t>Any other business</a:t>
            </a:r>
          </a:p>
          <a:p>
            <a:pPr marL="385763" indent="-385763">
              <a:buFont typeface="+mj-lt"/>
              <a:buAutoNum type="arabicPeriod"/>
              <a:defRPr/>
            </a:pPr>
            <a:r>
              <a:rPr lang="en-US" sz="2100" dirty="0"/>
              <a:t>Adjourn</a:t>
            </a:r>
          </a:p>
          <a:p>
            <a:pPr marL="385763" indent="-385763">
              <a:buFont typeface="+mj-lt"/>
              <a:buAutoNum type="arabicPeriod"/>
              <a:defRPr/>
            </a:pPr>
            <a:endParaRPr lang="en-US" dirty="0"/>
          </a:p>
          <a:p>
            <a:pPr marL="685800" lvl="1" indent="-385763">
              <a:buFont typeface="+mj-lt"/>
              <a:buAutoNum type="arabicPeriod"/>
              <a:defRPr/>
            </a:pPr>
            <a:endParaRPr lang="en-US" dirty="0"/>
          </a:p>
          <a:p>
            <a:pPr marL="685800" lvl="1" indent="-385763">
              <a:buFont typeface="+mj-lt"/>
              <a:buAutoNum type="arabicPeriod"/>
              <a:defRPr/>
            </a:pPr>
            <a:endParaRPr lang="en-US" dirty="0"/>
          </a:p>
        </p:txBody>
      </p:sp>
      <p:sp>
        <p:nvSpPr>
          <p:cNvPr id="4" name="Foliennummernplatzhalter 3">
            <a:extLst>
              <a:ext uri="{FF2B5EF4-FFF2-40B4-BE49-F238E27FC236}">
                <a16:creationId xmlns:a16="http://schemas.microsoft.com/office/drawing/2014/main" id="{ED869705-23FD-6860-8985-8388B97EEA43}"/>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112</a:t>
            </a:fld>
            <a:endParaRPr lang="en-US" sz="12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7261-16FD-593E-495A-948631B4D99F}"/>
              </a:ext>
            </a:extLst>
          </p:cNvPr>
          <p:cNvSpPr>
            <a:spLocks noGrp="1"/>
          </p:cNvSpPr>
          <p:nvPr>
            <p:ph type="title"/>
          </p:nvPr>
        </p:nvSpPr>
        <p:spPr>
          <a:xfrm>
            <a:off x="665839" y="1361917"/>
            <a:ext cx="7848599" cy="869267"/>
          </a:xfrm>
          <a:ln>
            <a:solidFill>
              <a:schemeClr val="accent1">
                <a:lumMod val="50000"/>
              </a:schemeClr>
            </a:solidFill>
          </a:ln>
        </p:spPr>
        <p:txBody>
          <a:bodyPr>
            <a:noAutofit/>
          </a:bodyPr>
          <a:lstStyle/>
          <a:p>
            <a:r>
              <a:rPr lang="en-US" sz="2400" dirty="0"/>
              <a:t>Call for contributions and</a:t>
            </a:r>
            <a:br>
              <a:rPr lang="en-US" sz="2400" dirty="0"/>
            </a:br>
            <a:r>
              <a:rPr lang="en-US" sz="2400" dirty="0"/>
              <a:t>Proposed Direction for IG</a:t>
            </a:r>
          </a:p>
        </p:txBody>
      </p:sp>
      <p:sp>
        <p:nvSpPr>
          <p:cNvPr id="3" name="Content Placeholder 2">
            <a:extLst>
              <a:ext uri="{FF2B5EF4-FFF2-40B4-BE49-F238E27FC236}">
                <a16:creationId xmlns:a16="http://schemas.microsoft.com/office/drawing/2014/main" id="{21E4B7E6-9D6F-57A0-E1BF-906E61F86E54}"/>
              </a:ext>
            </a:extLst>
          </p:cNvPr>
          <p:cNvSpPr>
            <a:spLocks noGrp="1"/>
          </p:cNvSpPr>
          <p:nvPr>
            <p:ph idx="1"/>
          </p:nvPr>
        </p:nvSpPr>
        <p:spPr>
          <a:xfrm>
            <a:off x="695970" y="2402886"/>
            <a:ext cx="7827962" cy="3134712"/>
          </a:xfrm>
        </p:spPr>
        <p:txBody>
          <a:bodyPr>
            <a:normAutofit fontScale="62500" lnSpcReduction="20000"/>
          </a:bodyPr>
          <a:lstStyle/>
          <a:p>
            <a:pPr>
              <a:buFont typeface="Arial" panose="020B0604020202020204" pitchFamily="34" charset="0"/>
              <a:buChar char="•"/>
            </a:pPr>
            <a:r>
              <a:rPr lang="en-US" dirty="0"/>
              <a:t>Consider spectrum access recommendations within the scope of 802</a:t>
            </a:r>
          </a:p>
          <a:p>
            <a:pPr marL="642938" lvl="1" indent="-342900">
              <a:buFont typeface="Arial" panose="020B0604020202020204" pitchFamily="34" charset="0"/>
              <a:buChar char="•"/>
            </a:pPr>
            <a:r>
              <a:rPr lang="en-US" dirty="0"/>
              <a:t>Can be “above the MAC” (e.g. 802.15.5 and 802.15.10) and/or spanning use of multiple standards (e.g. 802.19.3)</a:t>
            </a:r>
          </a:p>
          <a:p>
            <a:pPr marL="942975" lvl="2" indent="-342900">
              <a:buFont typeface="Arial" panose="020B0604020202020204" pitchFamily="34" charset="0"/>
              <a:buChar char="•"/>
            </a:pPr>
            <a:r>
              <a:rPr lang="en-US" dirty="0"/>
              <a:t>How to use features of the MAC to achieve a specific function </a:t>
            </a:r>
          </a:p>
          <a:p>
            <a:pPr marL="942975" lvl="2" indent="-342900">
              <a:buFont typeface="Arial" panose="020B0604020202020204" pitchFamily="34" charset="0"/>
              <a:buChar char="•"/>
            </a:pPr>
            <a:r>
              <a:rPr lang="en-US" dirty="0"/>
              <a:t>How to use features of the MAC to address different optimization scenarios</a:t>
            </a:r>
          </a:p>
          <a:p>
            <a:pPr marL="642938" lvl="1" indent="-342900">
              <a:buFont typeface="Arial" panose="020B0604020202020204" pitchFamily="34" charset="0"/>
              <a:buChar char="•"/>
            </a:pPr>
            <a:r>
              <a:rPr lang="en-US" dirty="0"/>
              <a:t>Can be recommendations for new features in 802 MACs</a:t>
            </a:r>
          </a:p>
          <a:p>
            <a:pPr marL="942975" lvl="2" indent="-342900">
              <a:buFont typeface="Arial" panose="020B0604020202020204" pitchFamily="34" charset="0"/>
              <a:buChar char="•"/>
            </a:pPr>
            <a:r>
              <a:rPr lang="en-US" dirty="0"/>
              <a:t>Recommend a project in WG 15</a:t>
            </a:r>
          </a:p>
          <a:p>
            <a:pPr marL="942975" lvl="2" indent="-342900">
              <a:buFont typeface="Arial" panose="020B0604020202020204" pitchFamily="34" charset="0"/>
              <a:buChar char="•"/>
            </a:pPr>
            <a:r>
              <a:rPr lang="en-US" dirty="0"/>
              <a:t>Recommend a project in WG 11</a:t>
            </a:r>
          </a:p>
          <a:p>
            <a:pPr marL="642938" lvl="1" indent="-342900">
              <a:buFont typeface="Arial" panose="020B0604020202020204" pitchFamily="34" charset="0"/>
              <a:buChar char="•"/>
            </a:pPr>
            <a:r>
              <a:rPr lang="en-US" dirty="0"/>
              <a:t>Think beyond “one size fits all” </a:t>
            </a:r>
          </a:p>
          <a:p>
            <a:pPr marL="642938" lvl="1" indent="-342900">
              <a:buFont typeface="Arial" panose="020B0604020202020204" pitchFamily="34" charset="0"/>
              <a:buChar char="•"/>
            </a:pPr>
            <a:r>
              <a:rPr lang="en-US" dirty="0"/>
              <a:t>Think beyond “what we already have done”</a:t>
            </a:r>
          </a:p>
          <a:p>
            <a:pPr marL="642938" lvl="1" indent="-342900">
              <a:buFont typeface="Arial" panose="020B0604020202020204" pitchFamily="34" charset="0"/>
              <a:buChar char="•"/>
            </a:pPr>
            <a:endParaRPr lang="en-US" dirty="0"/>
          </a:p>
          <a:p>
            <a:pPr marL="300038" lvl="1" indent="0"/>
            <a:endParaRPr lang="en-US" dirty="0"/>
          </a:p>
        </p:txBody>
      </p:sp>
      <p:sp>
        <p:nvSpPr>
          <p:cNvPr id="5" name="Foliennummernplatzhalter 3">
            <a:extLst>
              <a:ext uri="{FF2B5EF4-FFF2-40B4-BE49-F238E27FC236}">
                <a16:creationId xmlns:a16="http://schemas.microsoft.com/office/drawing/2014/main" id="{BE68FF83-3FA3-1282-B9B1-FF9E10129FBE}"/>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113</a:t>
            </a:fld>
            <a:endParaRPr lang="en-US" sz="1200" dirty="0"/>
          </a:p>
        </p:txBody>
      </p:sp>
    </p:spTree>
    <p:extLst>
      <p:ext uri="{BB962C8B-B14F-4D97-AF65-F5344CB8AC3E}">
        <p14:creationId xmlns:p14="http://schemas.microsoft.com/office/powerpoint/2010/main" val="15821555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NG-OCC</a:t>
            </a:r>
            <a:br>
              <a:rPr lang="de-DE" dirty="0"/>
            </a:br>
            <a:r>
              <a:rPr lang="de-DE" dirty="0"/>
              <a:t>March 2025</a:t>
            </a:r>
            <a:br>
              <a:rPr lang="de-DE" dirty="0"/>
            </a:br>
            <a:r>
              <a:rPr lang="de-DE" dirty="0"/>
              <a:t>Closing Report</a:t>
            </a:r>
          </a:p>
        </p:txBody>
      </p:sp>
      <p:sp>
        <p:nvSpPr>
          <p:cNvPr id="2" name="Foliennummernplatzhalter 3">
            <a:extLst>
              <a:ext uri="{FF2B5EF4-FFF2-40B4-BE49-F238E27FC236}">
                <a16:creationId xmlns:a16="http://schemas.microsoft.com/office/drawing/2014/main" id="{1FA57D6A-D502-28C2-1E05-6AE650BA3C06}"/>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114</a:t>
            </a:fld>
            <a:endParaRPr lang="en-US" dirty="0"/>
          </a:p>
        </p:txBody>
      </p:sp>
    </p:spTree>
    <p:extLst>
      <p:ext uri="{BB962C8B-B14F-4D97-AF65-F5344CB8AC3E}">
        <p14:creationId xmlns:p14="http://schemas.microsoft.com/office/powerpoint/2010/main" val="17526615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Session Objectives</a:t>
            </a:r>
          </a:p>
        </p:txBody>
      </p:sp>
      <p:sp>
        <p:nvSpPr>
          <p:cNvPr id="7" name="Rectangle 3"/>
          <p:cNvSpPr>
            <a:spLocks noGrp="1" noChangeArrowheads="1"/>
          </p:cNvSpPr>
          <p:nvPr>
            <p:ph idx="1"/>
          </p:nvPr>
        </p:nvSpPr>
        <p:spPr>
          <a:xfrm>
            <a:off x="457200" y="1417638"/>
            <a:ext cx="8599140" cy="4918464"/>
          </a:xfrm>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Present Five contributions related to the future of next generation OWC(OCC, FSO) technology</a:t>
            </a:r>
          </a:p>
          <a:p>
            <a:pPr algn="just"/>
            <a:r>
              <a:rPr lang="en-US" altLang="ja-JP" sz="2800" dirty="0">
                <a:solidFill>
                  <a:prstClr val="black"/>
                </a:solidFill>
                <a:latin typeface="Times New Roman" panose="02020603050405020304" pitchFamily="18" charset="0"/>
                <a:cs typeface="Times New Roman" panose="02020603050405020304" pitchFamily="18" charset="0"/>
              </a:rPr>
              <a:t>Prepared Call for Applications on NG OWC</a:t>
            </a:r>
          </a:p>
        </p:txBody>
      </p:sp>
      <p:sp>
        <p:nvSpPr>
          <p:cNvPr id="3" name="Foliennummernplatzhalter 3">
            <a:extLst>
              <a:ext uri="{FF2B5EF4-FFF2-40B4-BE49-F238E27FC236}">
                <a16:creationId xmlns:a16="http://schemas.microsoft.com/office/drawing/2014/main" id="{50A3805B-58DE-679C-8CC2-EE27DB4749B0}"/>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115</a:t>
            </a:fld>
            <a:endParaRPr lang="en-US" sz="12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Session Schedule</a:t>
            </a:r>
          </a:p>
        </p:txBody>
      </p:sp>
      <p:sp>
        <p:nvSpPr>
          <p:cNvPr id="7" name="Rectangle 3"/>
          <p:cNvSpPr>
            <a:spLocks noGrp="1" noChangeArrowheads="1"/>
          </p:cNvSpPr>
          <p:nvPr>
            <p:ph idx="1"/>
          </p:nvPr>
        </p:nvSpPr>
        <p:spPr>
          <a:xfrm>
            <a:off x="457200" y="1417638"/>
            <a:ext cx="8599140" cy="4918464"/>
          </a:xfrm>
        </p:spPr>
        <p:txBody>
          <a:bodyPr vert="horz" lIns="91440" tIns="45720" rIns="91440" bIns="45720" rtlCol="0" anchor="t">
            <a:normAutofit/>
          </a:bodyPr>
          <a:lstStyle/>
          <a:p>
            <a:pPr lvl="0" algn="just"/>
            <a:r>
              <a:rPr lang="en-US" altLang="ja-JP" dirty="0">
                <a:latin typeface="Times New Roman" panose="02020603050405020304" pitchFamily="18" charset="0"/>
                <a:cs typeface="Times New Roman" panose="02020603050405020304" pitchFamily="18" charset="0"/>
              </a:rPr>
              <a:t>IG NG-OWC scheduled 2 time slots in this week meeting </a:t>
            </a:r>
          </a:p>
          <a:p>
            <a:pPr marL="0" lvl="0" indent="0" algn="just">
              <a:buNone/>
            </a:pPr>
            <a:r>
              <a:rPr lang="en-US" altLang="ja-JP" sz="2400" dirty="0">
                <a:latin typeface="Times New Roman" panose="02020603050405020304"/>
                <a:ea typeface="MS PGothic" panose="020B0600070205080204" charset="-128"/>
                <a:cs typeface="Times New Roman" panose="02020603050405020304"/>
              </a:rPr>
              <a:t>   </a:t>
            </a:r>
            <a:r>
              <a:rPr lang="en-US" altLang="ja-JP" sz="2000" dirty="0">
                <a:latin typeface="Times New Roman" panose="02020603050405020304"/>
                <a:ea typeface="MS PGothic" panose="020B0600070205080204" charset="-128"/>
                <a:cs typeface="Times New Roman" panose="02020603050405020304"/>
              </a:rPr>
              <a:t>- Tue. AM1 and Thur. AM1</a:t>
            </a:r>
          </a:p>
          <a:p>
            <a:pPr marL="0" lvl="0" indent="0" algn="just">
              <a:buNone/>
            </a:pPr>
            <a:r>
              <a:rPr lang="en-US" altLang="ja-JP" sz="2000" dirty="0">
                <a:latin typeface="Times New Roman" panose="02020603050405020304" pitchFamily="18" charset="0"/>
                <a:cs typeface="Times New Roman" panose="02020603050405020304" pitchFamily="18" charset="0"/>
              </a:rPr>
              <a:t>   </a:t>
            </a:r>
          </a:p>
        </p:txBody>
      </p:sp>
      <p:sp>
        <p:nvSpPr>
          <p:cNvPr id="3" name="Foliennummernplatzhalter 3">
            <a:extLst>
              <a:ext uri="{FF2B5EF4-FFF2-40B4-BE49-F238E27FC236}">
                <a16:creationId xmlns:a16="http://schemas.microsoft.com/office/drawing/2014/main" id="{B43AEC1B-39ED-C1E1-9BC8-EA79AE89F735}"/>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116</a:t>
            </a:fld>
            <a:endParaRPr lang="en-US" sz="12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16" y="533400"/>
            <a:ext cx="8229600" cy="1143000"/>
          </a:xfrm>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457200" y="1417638"/>
            <a:ext cx="8599140" cy="4918464"/>
          </a:xfrm>
        </p:spPr>
        <p:txBody>
          <a:bodyPr vert="horz" lIns="91440" tIns="45720" rIns="91440" bIns="45720" rtlCol="0" anchor="t">
            <a:normAutofit lnSpcReduction="10000"/>
          </a:bodyPr>
          <a:lstStyle/>
          <a:p>
            <a:pPr algn="just"/>
            <a:r>
              <a:rPr lang="en-US" altLang="ja-JP" sz="2800" dirty="0">
                <a:latin typeface="Times New Roman" panose="02020603050405020304"/>
                <a:ea typeface="MS PGothic" panose="020B0600070205080204" charset="-128"/>
                <a:cs typeface="Times New Roman" panose="02020603050405020304"/>
              </a:rPr>
              <a:t>1</a:t>
            </a:r>
            <a:r>
              <a:rPr lang="en-US" altLang="ja-JP" sz="2800" baseline="30000" dirty="0">
                <a:latin typeface="Times New Roman" panose="02020603050405020304"/>
                <a:ea typeface="MS PGothic" panose="020B0600070205080204" charset="-128"/>
                <a:cs typeface="Times New Roman" panose="02020603050405020304"/>
              </a:rPr>
              <a:t>st</a:t>
            </a:r>
            <a:r>
              <a:rPr lang="en-US" altLang="ja-JP" sz="2800" dirty="0">
                <a:latin typeface="Times New Roman" panose="02020603050405020304"/>
                <a:ea typeface="MS PGothic" panose="020B0600070205080204" charset="-128"/>
                <a:cs typeface="Times New Roman" panose="02020603050405020304"/>
              </a:rPr>
              <a:t> Slot: Tue. AM1</a:t>
            </a:r>
          </a:p>
          <a:p>
            <a:pPr lvl="1" algn="just"/>
            <a:r>
              <a:rPr lang="en-US" altLang="ja-JP" sz="1945" dirty="0">
                <a:latin typeface="Times New Roman" panose="02020603050405020304" pitchFamily="18" charset="0"/>
                <a:ea typeface="MS PGothic" panose="020B0600070205080204" charset="-128"/>
                <a:cs typeface="Times New Roman" panose="02020603050405020304" pitchFamily="18" charset="0"/>
              </a:rPr>
              <a:t>Meeting Objectives and Agenda Approval (109-01)</a:t>
            </a:r>
          </a:p>
          <a:p>
            <a:pPr lvl="1" algn="just"/>
            <a:r>
              <a:rPr lang="it-IT" altLang="ko-KR" sz="1945" dirty="0">
                <a:latin typeface="Times New Roman" panose="02020603050405020304" pitchFamily="18" charset="0"/>
                <a:ea typeface="MS PGothic" panose="020B0600070205080204" charset="-128"/>
                <a:cs typeface="Times New Roman" panose="02020603050405020304" pitchFamily="18" charset="0"/>
              </a:rPr>
              <a:t>Discussion and Approval of IG NG-OWC </a:t>
            </a:r>
            <a:r>
              <a:rPr lang="en-US" altLang="it-IT" sz="1945" dirty="0">
                <a:latin typeface="Times New Roman" panose="02020603050405020304" pitchFamily="18" charset="0"/>
                <a:ea typeface="MS PGothic" panose="020B0600070205080204" charset="-128"/>
                <a:cs typeface="Times New Roman" panose="02020603050405020304" pitchFamily="18" charset="0"/>
              </a:rPr>
              <a:t>March</a:t>
            </a:r>
            <a:r>
              <a:rPr lang="it-IT" altLang="ko-KR" sz="1945" dirty="0">
                <a:latin typeface="Times New Roman" panose="02020603050405020304" pitchFamily="18" charset="0"/>
                <a:ea typeface="MS PGothic" panose="020B0600070205080204" charset="-128"/>
                <a:cs typeface="Times New Roman" panose="02020603050405020304" pitchFamily="18" charset="0"/>
              </a:rPr>
              <a:t> 202</a:t>
            </a:r>
            <a:r>
              <a:rPr lang="en-US" altLang="it-IT" sz="1945" dirty="0">
                <a:latin typeface="Times New Roman" panose="02020603050405020304" pitchFamily="18" charset="0"/>
                <a:ea typeface="MS PGothic" panose="020B0600070205080204" charset="-128"/>
                <a:cs typeface="Times New Roman" panose="02020603050405020304" pitchFamily="18" charset="0"/>
              </a:rPr>
              <a:t>5</a:t>
            </a:r>
            <a:r>
              <a:rPr lang="it-IT" altLang="ko-KR" sz="1945" dirty="0">
                <a:latin typeface="Times New Roman" panose="02020603050405020304" pitchFamily="18" charset="0"/>
                <a:ea typeface="MS PGothic" panose="020B0600070205080204" charset="-128"/>
                <a:cs typeface="Times New Roman" panose="02020603050405020304" pitchFamily="18" charset="0"/>
              </a:rPr>
              <a:t> Meeting Minutes(</a:t>
            </a:r>
            <a:r>
              <a:rPr lang="en-US" altLang="it-IT" sz="1945" dirty="0">
                <a:latin typeface="Times New Roman" panose="02020603050405020304" pitchFamily="18" charset="0"/>
                <a:ea typeface="MS PGothic" panose="020B0600070205080204" charset="-128"/>
                <a:cs typeface="Times New Roman" panose="02020603050405020304" pitchFamily="18" charset="0"/>
              </a:rPr>
              <a:t>650</a:t>
            </a:r>
            <a:r>
              <a:rPr lang="it-IT" altLang="ko-KR" sz="1945" dirty="0">
                <a:latin typeface="Times New Roman" panose="02020603050405020304" pitchFamily="18" charset="0"/>
                <a:ea typeface="MS PGothic" panose="020B0600070205080204" charset="-128"/>
                <a:cs typeface="Times New Roman" panose="02020603050405020304" pitchFamily="18" charset="0"/>
              </a:rPr>
              <a:t>-00)</a:t>
            </a:r>
            <a:endParaRPr lang="en-US" altLang="ja-JP" sz="1945" dirty="0">
              <a:latin typeface="Times New Roman" panose="02020603050405020304" pitchFamily="18" charset="0"/>
              <a:ea typeface="MS PGothic" panose="020B0600070205080204" charset="-128"/>
              <a:cs typeface="Times New Roman" panose="02020603050405020304" pitchFamily="18" charset="0"/>
            </a:endParaRPr>
          </a:p>
          <a:p>
            <a:pPr lvl="1" algn="just"/>
            <a:r>
              <a:rPr lang="en-US" altLang="ja-JP" sz="1945"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1945" dirty="0">
                <a:latin typeface="Times New Roman" panose="02020603050405020304" pitchFamily="18" charset="0"/>
                <a:ea typeface="MS PGothic" panose="020B0600070205080204" charset="-128"/>
                <a:cs typeface="Times New Roman" panose="02020603050405020304" pitchFamily="18" charset="0"/>
              </a:rPr>
              <a:t>Future direction of NG-OWC Network Technologies (123-00)</a:t>
            </a:r>
          </a:p>
          <a:p>
            <a:pPr lvl="1" algn="just"/>
            <a:r>
              <a:rPr lang="en-US" altLang="ja-JP" sz="1945"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1945" dirty="0">
                <a:latin typeface="Times New Roman" panose="02020603050405020304" pitchFamily="18" charset="0"/>
                <a:ea typeface="MS PGothic" panose="020B0600070205080204" charset="-128"/>
                <a:cs typeface="Times New Roman" panose="02020603050405020304" pitchFamily="18" charset="0"/>
              </a:rPr>
              <a:t>Discussion on Free Space Optics for Drone Network (124-00)</a:t>
            </a:r>
          </a:p>
          <a:p>
            <a:pPr lvl="1" algn="just"/>
            <a:r>
              <a:rPr lang="en-US" altLang="ja-JP" sz="1945"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1945" dirty="0">
                <a:latin typeface="Times New Roman" panose="02020603050405020304" pitchFamily="18" charset="0"/>
                <a:ea typeface="MS PGothic" panose="020B0600070205080204" charset="-128"/>
                <a:cs typeface="Times New Roman" panose="02020603050405020304" pitchFamily="18" charset="0"/>
              </a:rPr>
              <a:t>Future Direction of NG OCC MAC Technologies (125-00)</a:t>
            </a:r>
          </a:p>
          <a:p>
            <a:pPr lvl="1" algn="just"/>
            <a:r>
              <a:rPr lang="en-US" altLang="ja-JP" sz="1945"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1945" dirty="0">
                <a:latin typeface="Times New Roman" panose="02020603050405020304" pitchFamily="18" charset="0"/>
                <a:ea typeface="MS PGothic" panose="020B0600070205080204" charset="-128"/>
                <a:cs typeface="Times New Roman" panose="02020603050405020304" pitchFamily="18" charset="0"/>
              </a:rPr>
              <a:t>Future Directions of NG FSO Technologies for Drone Application (126-00)</a:t>
            </a:r>
          </a:p>
          <a:p>
            <a:pPr lvl="1" algn="just"/>
            <a:r>
              <a:rPr lang="en-US" altLang="ja-JP" sz="1945"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1945" dirty="0">
                <a:latin typeface="Times New Roman" panose="02020603050405020304" pitchFamily="18" charset="0"/>
                <a:cs typeface="Times New Roman" panose="02020603050405020304" pitchFamily="18" charset="0"/>
              </a:rPr>
              <a:t>Current Status of Existing FSO Technologies (128-00)</a:t>
            </a:r>
          </a:p>
          <a:p>
            <a:pPr lvl="1" algn="just"/>
            <a:r>
              <a:rPr lang="en-US" altLang="ja-JP" sz="1945" dirty="0">
                <a:latin typeface="Times New Roman" panose="02020603050405020304" pitchFamily="18" charset="0"/>
                <a:cs typeface="Times New Roman" panose="02020603050405020304" pitchFamily="18" charset="0"/>
              </a:rPr>
              <a:t>Recess</a:t>
            </a:r>
          </a:p>
          <a:p>
            <a:pPr lvl="1" algn="just"/>
            <a:endParaRPr lang="en-US" altLang="ja-JP" sz="1945" dirty="0">
              <a:latin typeface="Times New Roman" panose="02020603050405020304" pitchFamily="18" charset="0"/>
              <a:cs typeface="Times New Roman" panose="02020603050405020304" pitchFamily="18" charset="0"/>
            </a:endParaRPr>
          </a:p>
        </p:txBody>
      </p:sp>
      <p:sp>
        <p:nvSpPr>
          <p:cNvPr id="3" name="Foliennummernplatzhalter 3">
            <a:extLst>
              <a:ext uri="{FF2B5EF4-FFF2-40B4-BE49-F238E27FC236}">
                <a16:creationId xmlns:a16="http://schemas.microsoft.com/office/drawing/2014/main" id="{9D577B5A-FE6D-7275-CD98-6EC1E0A8785C}"/>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117</a:t>
            </a:fld>
            <a:endParaRPr lang="en-US" sz="12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381000" y="1417955"/>
            <a:ext cx="8331200" cy="4832985"/>
          </a:xfrm>
        </p:spPr>
        <p:txBody>
          <a:bodyPr vert="horz" lIns="91440" tIns="45720" rIns="91440" bIns="45720" rtlCol="0" anchor="t">
            <a:normAutofit/>
          </a:bodyPr>
          <a:lstStyle/>
          <a:p>
            <a:pPr algn="just"/>
            <a:r>
              <a:rPr lang="en-US" altLang="ja-JP" sz="2800" dirty="0">
                <a:latin typeface="Times New Roman" panose="02020603050405020304" pitchFamily="18" charset="0"/>
                <a:cs typeface="Times New Roman" panose="02020603050405020304" pitchFamily="18" charset="0"/>
              </a:rPr>
              <a:t>2</a:t>
            </a:r>
            <a:r>
              <a:rPr lang="en-US" altLang="ja-JP" sz="2800" baseline="30000" dirty="0">
                <a:latin typeface="Times New Roman" panose="02020603050405020304" pitchFamily="18" charset="0"/>
                <a:cs typeface="Times New Roman" panose="02020603050405020304" pitchFamily="18" charset="0"/>
              </a:rPr>
              <a:t>nd</a:t>
            </a:r>
            <a:r>
              <a:rPr lang="en-US" altLang="ja-JP" sz="2800" dirty="0">
                <a:latin typeface="Times New Roman" panose="02020603050405020304" pitchFamily="18" charset="0"/>
                <a:cs typeface="Times New Roman" panose="02020603050405020304" pitchFamily="18" charset="0"/>
              </a:rPr>
              <a:t> Slot: Thur. AM1</a:t>
            </a:r>
          </a:p>
          <a:p>
            <a:pPr lvl="1" algn="just"/>
            <a:r>
              <a:rPr lang="en-US" altLang="ja-JP" sz="2400" dirty="0">
                <a:latin typeface="Times New Roman" panose="02020603050405020304"/>
                <a:ea typeface="MS PGothic" panose="020B0600070205080204" charset="-128"/>
                <a:cs typeface="Times New Roman" panose="02020603050405020304"/>
              </a:rPr>
              <a:t>Meeting Objectives and Agenda Approval (109-01)</a:t>
            </a:r>
          </a:p>
          <a:p>
            <a:pPr lvl="1" algn="just"/>
            <a:r>
              <a:rPr lang="en-US" altLang="ko-KR" sz="2400" i="0" u="none" strike="noStrike" dirty="0">
                <a:effectLst/>
                <a:latin typeface="Times New Roman" panose="02020603050405020304" pitchFamily="18" charset="0"/>
                <a:ea typeface="맑은 고딕" panose="020B0503020000020004" pitchFamily="50" charset="-127"/>
              </a:rPr>
              <a:t>IEEE 802.15 IG NG OWC Call For Applications (162-01)</a:t>
            </a:r>
          </a:p>
          <a:p>
            <a:pPr marL="457200" lvl="1" indent="0" algn="just">
              <a:buNone/>
            </a:pPr>
            <a:r>
              <a:rPr lang="en-US" altLang="ja-JP" sz="2400" dirty="0">
                <a:solidFill>
                  <a:srgbClr val="FF0000"/>
                </a:solidFill>
                <a:latin typeface="Times New Roman" panose="02020603050405020304" pitchFamily="18" charset="0"/>
                <a:ea typeface="맑은 고딕" panose="020B0503020000020004" pitchFamily="50" charset="-127"/>
                <a:cs typeface="Times New Roman" panose="02020603050405020304"/>
              </a:rPr>
              <a:t>   </a:t>
            </a:r>
            <a:r>
              <a:rPr lang="en-US" altLang="ja-JP" sz="2400" dirty="0">
                <a:solidFill>
                  <a:srgbClr val="FF0000"/>
                </a:solidFill>
                <a:latin typeface="Times New Roman" panose="02020603050405020304" pitchFamily="18" charset="0"/>
                <a:ea typeface="맑은 고딕" panose="020B0503020000020004" pitchFamily="50" charset="-127"/>
                <a:cs typeface="Times New Roman" panose="02020603050405020304"/>
                <a:hlinkClick r:id="rId2"/>
              </a:rPr>
              <a:t>https://mentor.ieee.org/802.15/dcn/25/15-25-0162-01-07ma-ieee-802-15-ig-ng-owc-call-for-applications.doc</a:t>
            </a:r>
            <a:endParaRPr lang="en-US" altLang="ja-JP" sz="2400" dirty="0">
              <a:solidFill>
                <a:srgbClr val="FF0000"/>
              </a:solidFill>
              <a:latin typeface="Times New Roman" panose="02020603050405020304" pitchFamily="18" charset="0"/>
              <a:ea typeface="맑은 고딕" panose="020B0503020000020004" pitchFamily="50" charset="-127"/>
              <a:cs typeface="Times New Roman" panose="02020603050405020304"/>
            </a:endParaRPr>
          </a:p>
          <a:p>
            <a:pPr marL="457200" lvl="1" indent="0" algn="just">
              <a:buNone/>
            </a:pPr>
            <a:endParaRPr lang="en-US" altLang="ja-JP" sz="2400" dirty="0">
              <a:solidFill>
                <a:srgbClr val="FF0000"/>
              </a:solidFill>
              <a:latin typeface="Times New Roman" panose="02020603050405020304"/>
              <a:ea typeface="MS PGothic" panose="020B0600070205080204" charset="-128"/>
              <a:cs typeface="Times New Roman" panose="02020603050405020304"/>
            </a:endParaRPr>
          </a:p>
          <a:p>
            <a:pPr lvl="1" algn="just"/>
            <a:r>
              <a:rPr lang="en-US" altLang="ja-JP" sz="2400" dirty="0">
                <a:latin typeface="Times New Roman" panose="02020603050405020304"/>
                <a:ea typeface="MS PGothic" panose="020B0600070205080204" charset="-128"/>
                <a:cs typeface="Times New Roman" panose="02020603050405020304"/>
              </a:rPr>
              <a:t>Plan for May meeting: May meeting will be skipped</a:t>
            </a:r>
            <a:endParaRPr lang="en-US" altLang="ja-JP" sz="2400" dirty="0">
              <a:latin typeface="Times New Roman" panose="02020603050405020304" pitchFamily="18" charset="0"/>
              <a:ea typeface="MS PGothic" panose="020B0600070205080204" charset="-128"/>
              <a:cs typeface="Times New Roman" panose="02020603050405020304" pitchFamily="18" charset="0"/>
            </a:endParaRPr>
          </a:p>
          <a:p>
            <a:pPr lvl="1" algn="just"/>
            <a:r>
              <a:rPr lang="en-US" altLang="ja-JP" sz="2400" dirty="0">
                <a:latin typeface="Times New Roman" panose="02020603050405020304"/>
                <a:ea typeface="MS PGothic" panose="020B0600070205080204" charset="-128"/>
                <a:cs typeface="Times New Roman" panose="02020603050405020304"/>
              </a:rPr>
              <a:t>Plan for IG NG-OWC</a:t>
            </a:r>
          </a:p>
          <a:p>
            <a:pPr lvl="1" algn="just"/>
            <a:r>
              <a:rPr lang="en-US" altLang="ja-JP" sz="2400" dirty="0">
                <a:latin typeface="Times New Roman" panose="02020603050405020304" pitchFamily="18" charset="0"/>
                <a:cs typeface="Times New Roman" panose="02020603050405020304" pitchFamily="18" charset="0"/>
              </a:rPr>
              <a:t>Adjourn</a:t>
            </a:r>
            <a:endParaRPr lang="en-US" altLang="ja-JP" sz="2400" dirty="0">
              <a:latin typeface="Times New Roman" panose="02020603050405020304" pitchFamily="18" charset="0"/>
              <a:ea typeface="MS PGothic" panose="020B0600070205080204" charset="-128"/>
              <a:cs typeface="Times New Roman" panose="02020603050405020304" pitchFamily="18" charset="0"/>
            </a:endParaRPr>
          </a:p>
          <a:p>
            <a:pPr marL="457200" lvl="1" indent="0" algn="just">
              <a:buNone/>
            </a:pPr>
            <a:endParaRPr lang="en-US" altLang="ja-JP" sz="2400" dirty="0">
              <a:latin typeface="Times New Roman" panose="02020603050405020304" pitchFamily="18" charset="0"/>
              <a:cs typeface="Times New Roman" panose="02020603050405020304" pitchFamily="18" charset="0"/>
            </a:endParaRPr>
          </a:p>
        </p:txBody>
      </p:sp>
      <p:sp>
        <p:nvSpPr>
          <p:cNvPr id="3" name="Foliennummernplatzhalter 3">
            <a:extLst>
              <a:ext uri="{FF2B5EF4-FFF2-40B4-BE49-F238E27FC236}">
                <a16:creationId xmlns:a16="http://schemas.microsoft.com/office/drawing/2014/main" id="{8A7B6B86-4BCB-8C04-A784-F778117EC1B2}"/>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118</a:t>
            </a:fld>
            <a:endParaRPr lang="en-US" sz="12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229600" cy="1143000"/>
          </a:xfrm>
        </p:spPr>
        <p:txBody>
          <a:bodyPr>
            <a:normAutofit/>
          </a:bodyPr>
          <a:lstStyle/>
          <a:p>
            <a:r>
              <a:rPr lang="en-US" altLang="ja-JP" sz="4000" dirty="0">
                <a:latin typeface="Times New Roman" panose="02020603050405020304"/>
                <a:ea typeface="MS PGothic" panose="020B0600070205080204" charset="-128"/>
                <a:cs typeface="Times New Roman" panose="02020603050405020304"/>
              </a:rPr>
              <a:t>Plan for May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381000" y="1752600"/>
            <a:ext cx="8640960" cy="3887944"/>
          </a:xfrm>
        </p:spPr>
        <p:txBody>
          <a:bodyPr vert="horz" lIns="91440" tIns="45720" rIns="91440" bIns="45720" rtlCol="0" anchor="t">
            <a:normAutofit/>
          </a:bodyPr>
          <a:lstStyle/>
          <a:p>
            <a:pPr algn="just"/>
            <a:r>
              <a:rPr lang="en-US" altLang="ja-JP" sz="2800" dirty="0">
                <a:latin typeface="Times New Roman" panose="02020603050405020304"/>
                <a:ea typeface="MS PGothic" panose="020B0600070205080204" charset="-128"/>
                <a:cs typeface="Times New Roman" panose="02020603050405020304"/>
              </a:rPr>
              <a:t>May meeting will be skipped</a:t>
            </a:r>
            <a:endParaRPr lang="en-US" dirty="0"/>
          </a:p>
        </p:txBody>
      </p:sp>
      <p:sp>
        <p:nvSpPr>
          <p:cNvPr id="3" name="Foliennummernplatzhalter 3">
            <a:extLst>
              <a:ext uri="{FF2B5EF4-FFF2-40B4-BE49-F238E27FC236}">
                <a16:creationId xmlns:a16="http://schemas.microsoft.com/office/drawing/2014/main" id="{0DD6C586-F3E1-7653-C6C5-2D4C96B63C68}"/>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119</a:t>
            </a:fld>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229600" cy="1143000"/>
          </a:xfrm>
        </p:spPr>
        <p:txBody>
          <a:bodyPr>
            <a:normAutofit/>
          </a:bodyPr>
          <a:lstStyle/>
          <a:p>
            <a:pPr lvl="1" algn="ctr"/>
            <a:r>
              <a:rPr lang="en-US" altLang="ja-JP" sz="4000" dirty="0">
                <a:latin typeface="Times New Roman" panose="02020603050405020304" pitchFamily="18" charset="0"/>
                <a:cs typeface="Times New Roman" panose="02020603050405020304" pitchFamily="18" charset="0"/>
              </a:rPr>
              <a:t>Plan for IG NG-OWC</a:t>
            </a:r>
          </a:p>
        </p:txBody>
      </p:sp>
      <p:sp>
        <p:nvSpPr>
          <p:cNvPr id="7" name="Rectangle 3"/>
          <p:cNvSpPr>
            <a:spLocks noGrp="1" noChangeArrowheads="1"/>
          </p:cNvSpPr>
          <p:nvPr>
            <p:ph idx="1"/>
          </p:nvPr>
        </p:nvSpPr>
        <p:spPr>
          <a:xfrm>
            <a:off x="251520" y="2057400"/>
            <a:ext cx="8640960" cy="3887944"/>
          </a:xfrm>
        </p:spPr>
        <p:txBody>
          <a:bodyPr vert="horz" lIns="91440" tIns="45720" rIns="91440" bIns="45720" rtlCol="0" anchor="t">
            <a:normAutofit/>
          </a:bodyPr>
          <a:lstStyle/>
          <a:p>
            <a:pPr algn="just"/>
            <a:r>
              <a:rPr lang="en-US" sz="2800" dirty="0">
                <a:latin typeface="Times New Roman" panose="02020603050405020304" pitchFamily="18" charset="0"/>
                <a:ea typeface="굴림" panose="020B0600000101010101" charset="-127"/>
                <a:cs typeface="Times New Roman" panose="02020603050405020304" pitchFamily="18" charset="0"/>
              </a:rPr>
              <a:t>Invite experts from other countries.</a:t>
            </a:r>
          </a:p>
          <a:p>
            <a:pPr algn="just"/>
            <a:r>
              <a:rPr lang="en-US" altLang="ko-KR" sz="2800" dirty="0">
                <a:latin typeface="Times New Roman" panose="02020603050405020304" pitchFamily="18" charset="0"/>
                <a:ea typeface="굴림" panose="020B0600000101010101" charset="-127"/>
                <a:cs typeface="Times New Roman" panose="02020603050405020304" pitchFamily="18" charset="0"/>
              </a:rPr>
              <a:t>Invite contributors from research institute and companies</a:t>
            </a:r>
          </a:p>
          <a:p>
            <a:pPr algn="just"/>
            <a:r>
              <a:rPr lang="en-US" altLang="ko-KR" sz="2800" i="0" u="none" strike="noStrike" dirty="0">
                <a:effectLst/>
                <a:latin typeface="Times New Roman" panose="02020603050405020304" pitchFamily="18" charset="0"/>
                <a:ea typeface="맑은 고딕" panose="020B0503020000020004" pitchFamily="50" charset="-127"/>
              </a:rPr>
              <a:t>IEEE 802.15 IG NG OWC Call For Applications (162-01)</a:t>
            </a:r>
          </a:p>
          <a:p>
            <a:pPr marL="0" indent="0" algn="just">
              <a:buNone/>
            </a:pPr>
            <a:r>
              <a:rPr lang="en-US" altLang="ja-JP" sz="2800">
                <a:latin typeface="Times New Roman" panose="02020603050405020304" pitchFamily="18" charset="0"/>
                <a:ea typeface="맑은 고딕" panose="020B0503020000020004" pitchFamily="50" charset="-127"/>
                <a:cs typeface="Times New Roman" panose="02020603050405020304"/>
              </a:rPr>
              <a:t>    </a:t>
            </a:r>
            <a:r>
              <a:rPr lang="en-US" altLang="ja-JP" sz="2800">
                <a:solidFill>
                  <a:srgbClr val="FF0000"/>
                </a:solidFill>
                <a:latin typeface="Times New Roman" panose="02020603050405020304" pitchFamily="18" charset="0"/>
                <a:ea typeface="맑은 고딕" panose="020B0503020000020004" pitchFamily="50" charset="-127"/>
                <a:cs typeface="Times New Roman" panose="02020603050405020304"/>
                <a:hlinkClick r:id="rId2"/>
              </a:rPr>
              <a:t>https://mentor.ieee.org/802.15/dcn/25/15-25-0162-01-07ma-ieee-802-15-ig-ng-owc-call-for-applications.doc</a:t>
            </a:r>
            <a:endParaRPr lang="en-US" altLang="ja-JP" sz="2800" dirty="0">
              <a:latin typeface="Times New Roman" panose="02020603050405020304"/>
              <a:ea typeface="MS PGothic" panose="020B0600070205080204" charset="-128"/>
              <a:cs typeface="Times New Roman" panose="02020603050405020304"/>
            </a:endParaRPr>
          </a:p>
          <a:p>
            <a:pPr algn="just"/>
            <a:endParaRPr lang="en-US" dirty="0">
              <a:latin typeface="Times New Roman" panose="02020603050405020304" pitchFamily="18" charset="0"/>
              <a:cs typeface="Times New Roman" panose="02020603050405020304" pitchFamily="18" charset="0"/>
            </a:endParaRPr>
          </a:p>
          <a:p>
            <a:pPr algn="just"/>
            <a:endParaRPr lang="en-US" altLang="ko-KR" sz="2800" dirty="0">
              <a:solidFill>
                <a:srgbClr val="0070C0"/>
              </a:solidFill>
              <a:latin typeface="Times New Roman" panose="02020603050405020304" pitchFamily="18" charset="0"/>
              <a:ea typeface="굴림" panose="020B0600000101010101" charset="-127"/>
              <a:cs typeface="Times New Roman" panose="02020603050405020304" pitchFamily="18" charset="0"/>
            </a:endParaRPr>
          </a:p>
          <a:p>
            <a:pPr algn="just">
              <a:lnSpc>
                <a:spcPct val="80000"/>
              </a:lnSpc>
            </a:pPr>
            <a:endParaRPr lang="en-US" altLang="ko-KR" sz="2800" dirty="0">
              <a:solidFill>
                <a:srgbClr val="000000"/>
              </a:solidFill>
              <a:latin typeface="Times New Roman" panose="02020603050405020304" pitchFamily="18" charset="0"/>
              <a:ea typeface="굴림" panose="020B0600000101010101" charset="-127"/>
              <a:cs typeface="Times New Roman" panose="02020603050405020304" pitchFamily="18" charset="0"/>
            </a:endParaRPr>
          </a:p>
          <a:p>
            <a:pPr marL="0" indent="0" algn="just">
              <a:buNone/>
            </a:pPr>
            <a:endParaRPr lang="en-US" altLang="ja-JP" sz="2000" dirty="0">
              <a:latin typeface="Times New Roman" panose="02020603050405020304" pitchFamily="18" charset="0"/>
              <a:ea typeface="MS PGothic" panose="020B0600070205080204" charset="-128"/>
              <a:cs typeface="Times New Roman" panose="02020603050405020304" pitchFamily="18" charset="0"/>
            </a:endParaRPr>
          </a:p>
        </p:txBody>
      </p:sp>
      <p:sp>
        <p:nvSpPr>
          <p:cNvPr id="3" name="Foliennummernplatzhalter 3">
            <a:extLst>
              <a:ext uri="{FF2B5EF4-FFF2-40B4-BE49-F238E27FC236}">
                <a16:creationId xmlns:a16="http://schemas.microsoft.com/office/drawing/2014/main" id="{EEC84FFD-592F-1F94-31FD-9CEB39EEF6E6}"/>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120</a:t>
            </a:fld>
            <a:endParaRPr lang="en-US" sz="12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IETF</a:t>
            </a:r>
            <a:br>
              <a:rPr lang="de-DE" dirty="0"/>
            </a:br>
            <a:r>
              <a:rPr lang="de-DE" dirty="0"/>
              <a:t>March 2025</a:t>
            </a:r>
            <a:br>
              <a:rPr lang="de-DE" dirty="0"/>
            </a:br>
            <a:r>
              <a:rPr lang="de-DE" dirty="0"/>
              <a:t>Closing Report</a:t>
            </a:r>
          </a:p>
        </p:txBody>
      </p:sp>
      <p:sp>
        <p:nvSpPr>
          <p:cNvPr id="2" name="Foliennummernplatzhalter 3">
            <a:extLst>
              <a:ext uri="{FF2B5EF4-FFF2-40B4-BE49-F238E27FC236}">
                <a16:creationId xmlns:a16="http://schemas.microsoft.com/office/drawing/2014/main" id="{CACD06FB-7D82-5545-EA0B-D288A3049ABA}"/>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121</a:t>
            </a:fld>
            <a:endParaRPr lang="en-US" dirty="0"/>
          </a:p>
        </p:txBody>
      </p:sp>
    </p:spTree>
    <p:extLst>
      <p:ext uri="{BB962C8B-B14F-4D97-AF65-F5344CB8AC3E}">
        <p14:creationId xmlns:p14="http://schemas.microsoft.com/office/powerpoint/2010/main" val="37580216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1314450"/>
            <a:ext cx="8229240" cy="85860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Agenda for March</a:t>
            </a:r>
          </a:p>
        </p:txBody>
      </p:sp>
      <p:sp>
        <p:nvSpPr>
          <p:cNvPr id="48"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a:bodyPr>
          <a:lstStyle/>
          <a:p>
            <a:pPr marL="432000" indent="-324000" algn="l">
              <a:spcBef>
                <a:spcPts val="1417"/>
              </a:spcBef>
              <a:buClr>
                <a:srgbClr val="000000"/>
              </a:buClr>
              <a:buSzPct val="45000"/>
              <a:buFont typeface="Wingdings" charset="2"/>
              <a:buChar char=""/>
            </a:pPr>
            <a:r>
              <a:rPr lang="fi-FI" sz="3200" spc="-1" dirty="0">
                <a:solidFill>
                  <a:srgbClr val="000000"/>
                </a:solidFill>
                <a:latin typeface="Arial"/>
              </a:rPr>
              <a:t>Discuss what will be happening in IETF 122 Bangkok (March 15 – 21, 2025)</a:t>
            </a:r>
          </a:p>
        </p:txBody>
      </p:sp>
      <p:sp>
        <p:nvSpPr>
          <p:cNvPr id="2" name="Foliennummernplatzhalter 3">
            <a:extLst>
              <a:ext uri="{FF2B5EF4-FFF2-40B4-BE49-F238E27FC236}">
                <a16:creationId xmlns:a16="http://schemas.microsoft.com/office/drawing/2014/main" id="{0F7F3549-F133-22AB-3FF8-2689DD6A5B1E}"/>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122</a:t>
            </a:fld>
            <a:endParaRPr lang="en-US" sz="12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1314450"/>
            <a:ext cx="8229240" cy="85860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IETF 122</a:t>
            </a:r>
          </a:p>
        </p:txBody>
      </p:sp>
      <p:sp>
        <p:nvSpPr>
          <p:cNvPr id="50"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fontScale="96000" lnSpcReduction="10000"/>
          </a:bodyPr>
          <a:lstStyle/>
          <a:p>
            <a:pPr marL="414720" indent="-311040" algn="l">
              <a:spcBef>
                <a:spcPts val="1417"/>
              </a:spcBef>
              <a:buClr>
                <a:srgbClr val="000000"/>
              </a:buClr>
              <a:buSzPct val="45000"/>
              <a:buFont typeface="Wingdings" charset="2"/>
              <a:buChar char=""/>
            </a:pPr>
            <a:r>
              <a:rPr lang="fi-FI" sz="3200" spc="-1" dirty="0">
                <a:solidFill>
                  <a:srgbClr val="000000"/>
                </a:solidFill>
                <a:latin typeface="Arial"/>
              </a:rPr>
              <a:t>IETF 122 will be held in Bangkok, March 15 – 21, 2025</a:t>
            </a:r>
          </a:p>
          <a:p>
            <a:pPr marL="829440" lvl="1" indent="-311040" algn="l">
              <a:spcBef>
                <a:spcPts val="1134"/>
              </a:spcBef>
              <a:buClr>
                <a:srgbClr val="000000"/>
              </a:buClr>
              <a:buSzPct val="75000"/>
              <a:buFont typeface="Symbol" charset="2"/>
              <a:buChar char=""/>
            </a:pPr>
            <a:r>
              <a:rPr lang="fi-FI" sz="2800" spc="-1" dirty="0">
                <a:solidFill>
                  <a:srgbClr val="000000"/>
                </a:solidFill>
                <a:latin typeface="Arial"/>
              </a:rPr>
              <a:t>Registration is open</a:t>
            </a:r>
          </a:p>
          <a:p>
            <a:pPr marL="829440" lvl="1" indent="-311040" algn="l">
              <a:spcBef>
                <a:spcPts val="1134"/>
              </a:spcBef>
              <a:buClr>
                <a:srgbClr val="000000"/>
              </a:buClr>
              <a:buSzPct val="75000"/>
              <a:buFont typeface="Symbol" charset="2"/>
              <a:buChar char=""/>
            </a:pPr>
            <a:r>
              <a:rPr lang="fi-FI" sz="2800" u="sng" spc="-1" dirty="0">
                <a:solidFill>
                  <a:srgbClr val="000000"/>
                </a:solidFill>
                <a:latin typeface="Arial"/>
                <a:hlinkClick r:id="rId2"/>
              </a:rPr>
              <a:t>Registration</a:t>
            </a:r>
            <a:endParaRPr lang="fi-FI" sz="2800" spc="-1" dirty="0">
              <a:solidFill>
                <a:srgbClr val="000000"/>
              </a:solidFill>
              <a:latin typeface="Arial"/>
            </a:endParaRPr>
          </a:p>
          <a:p>
            <a:pPr marL="829440" lvl="1" indent="-311040" algn="l">
              <a:spcBef>
                <a:spcPts val="1134"/>
              </a:spcBef>
              <a:buClr>
                <a:srgbClr val="000000"/>
              </a:buClr>
              <a:buSzPct val="75000"/>
              <a:buFont typeface="Symbol" charset="2"/>
              <a:buChar char=""/>
            </a:pPr>
            <a:r>
              <a:rPr lang="fi-FI" sz="2800" spc="-1" dirty="0">
                <a:solidFill>
                  <a:srgbClr val="000000"/>
                </a:solidFill>
                <a:latin typeface="Arial"/>
              </a:rPr>
              <a:t>There is registration fee waivers program</a:t>
            </a:r>
          </a:p>
          <a:p>
            <a:pPr marL="1244160" lvl="2" indent="-276480" algn="l">
              <a:spcBef>
                <a:spcPts val="850"/>
              </a:spcBef>
              <a:buClr>
                <a:srgbClr val="000000"/>
              </a:buClr>
              <a:buSzPct val="45000"/>
              <a:buFont typeface="Wingdings" charset="2"/>
              <a:buChar char=""/>
            </a:pPr>
            <a:r>
              <a:rPr lang="fi-FI" sz="2400" spc="-1" dirty="0">
                <a:solidFill>
                  <a:srgbClr val="000000"/>
                </a:solidFill>
                <a:latin typeface="Arial"/>
              </a:rPr>
              <a:t>Almost all remote participation requests are accepted.</a:t>
            </a:r>
          </a:p>
          <a:p>
            <a:pPr marL="1244160" lvl="2" indent="-276480" algn="l">
              <a:spcBef>
                <a:spcPts val="850"/>
              </a:spcBef>
              <a:buClr>
                <a:srgbClr val="000000"/>
              </a:buClr>
              <a:buSzPct val="45000"/>
              <a:buFont typeface="Wingdings" charset="2"/>
              <a:buChar char=""/>
            </a:pPr>
            <a:r>
              <a:rPr lang="fi-FI" sz="2400" spc="-1" dirty="0">
                <a:solidFill>
                  <a:srgbClr val="000000"/>
                </a:solidFill>
                <a:latin typeface="Arial"/>
                <a:hlinkClick r:id="rId3"/>
              </a:rPr>
              <a:t>https://www.ietf.org/meeting/registration-fee-waivers/</a:t>
            </a:r>
            <a:endParaRPr lang="fi-FI" sz="2400" spc="-1" dirty="0">
              <a:solidFill>
                <a:srgbClr val="000000"/>
              </a:solidFill>
              <a:latin typeface="Arial"/>
            </a:endParaRPr>
          </a:p>
        </p:txBody>
      </p:sp>
      <p:sp>
        <p:nvSpPr>
          <p:cNvPr id="2" name="Foliennummernplatzhalter 3">
            <a:extLst>
              <a:ext uri="{FF2B5EF4-FFF2-40B4-BE49-F238E27FC236}">
                <a16:creationId xmlns:a16="http://schemas.microsoft.com/office/drawing/2014/main" id="{BD31B1B6-3416-2131-790A-620F66C72EED}"/>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123</a:t>
            </a:fld>
            <a:endParaRPr lang="en-US" sz="12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1314450"/>
            <a:ext cx="8229240" cy="85860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Working groups to cover</a:t>
            </a:r>
          </a:p>
        </p:txBody>
      </p:sp>
      <p:sp>
        <p:nvSpPr>
          <p:cNvPr id="52"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a:bodyPr>
          <a:lstStyle/>
          <a:p>
            <a:pPr marL="432000" indent="-324000" algn="l">
              <a:spcBef>
                <a:spcPts val="1417"/>
              </a:spcBef>
              <a:buClr>
                <a:srgbClr val="000000"/>
              </a:buClr>
              <a:buSzPct val="45000"/>
              <a:buFont typeface="Wingdings" charset="2"/>
              <a:buChar char=""/>
            </a:pPr>
            <a:r>
              <a:rPr lang="fi-FI" sz="3200" spc="-1" dirty="0">
                <a:solidFill>
                  <a:srgbClr val="000000"/>
                </a:solidFill>
                <a:latin typeface="Arial"/>
              </a:rPr>
              <a:t>6lo – Ipv6 over Networks of Resource-constrained Nodes</a:t>
            </a:r>
          </a:p>
          <a:p>
            <a:pPr marL="432000" indent="-324000" algn="l">
              <a:spcBef>
                <a:spcPts val="1417"/>
              </a:spcBef>
              <a:buClr>
                <a:srgbClr val="000000"/>
              </a:buClr>
              <a:buSzPct val="45000"/>
              <a:buFont typeface="Wingdings" charset="2"/>
              <a:buChar char=""/>
            </a:pPr>
            <a:r>
              <a:rPr lang="fi-FI" sz="3200" spc="-1" dirty="0">
                <a:solidFill>
                  <a:srgbClr val="000000"/>
                </a:solidFill>
                <a:latin typeface="Arial"/>
              </a:rPr>
              <a:t>Lake – Lightweight Authenticated Key Exchange</a:t>
            </a:r>
          </a:p>
          <a:p>
            <a:pPr marL="432000" indent="-324000" algn="l">
              <a:spcBef>
                <a:spcPts val="1417"/>
              </a:spcBef>
              <a:buClr>
                <a:srgbClr val="000000"/>
              </a:buClr>
              <a:buSzPct val="45000"/>
              <a:buFont typeface="Wingdings" charset="2"/>
              <a:buChar char=""/>
            </a:pPr>
            <a:r>
              <a:rPr lang="fi-FI" sz="3200" spc="-1" dirty="0">
                <a:solidFill>
                  <a:srgbClr val="000000"/>
                </a:solidFill>
                <a:latin typeface="Arial"/>
              </a:rPr>
              <a:t>Suit – Software Updates for Internet of Things</a:t>
            </a:r>
          </a:p>
        </p:txBody>
      </p:sp>
      <p:sp>
        <p:nvSpPr>
          <p:cNvPr id="2" name="Foliennummernplatzhalter 3">
            <a:extLst>
              <a:ext uri="{FF2B5EF4-FFF2-40B4-BE49-F238E27FC236}">
                <a16:creationId xmlns:a16="http://schemas.microsoft.com/office/drawing/2014/main" id="{CDBB188C-FECB-CFEB-F276-AA6B751C44C7}"/>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124</a:t>
            </a:fld>
            <a:endParaRPr lang="en-US" sz="12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1287810"/>
            <a:ext cx="8229240" cy="91188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6lo – Ipv6 over Networks of Resource-constrained Nodes</a:t>
            </a:r>
          </a:p>
        </p:txBody>
      </p:sp>
      <p:sp>
        <p:nvSpPr>
          <p:cNvPr id="54"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a:bodyPr>
          <a:lstStyle/>
          <a:p>
            <a:pPr marL="432000" indent="-324000" algn="l">
              <a:spcBef>
                <a:spcPts val="1417"/>
              </a:spcBef>
              <a:buClr>
                <a:srgbClr val="000000"/>
              </a:buClr>
              <a:buSzPct val="45000"/>
              <a:buFont typeface="Wingdings" charset="2"/>
              <a:buChar char=""/>
            </a:pPr>
            <a:r>
              <a:rPr lang="fi-FI" sz="3200" spc="-1" dirty="0">
                <a:solidFill>
                  <a:srgbClr val="000000"/>
                </a:solidFill>
                <a:latin typeface="Arial"/>
              </a:rPr>
              <a:t>Will meet in 122</a:t>
            </a:r>
          </a:p>
          <a:p>
            <a:pPr marL="864000" lvl="1" indent="-324000" algn="l">
              <a:spcBef>
                <a:spcPts val="1134"/>
              </a:spcBef>
              <a:buClr>
                <a:srgbClr val="000000"/>
              </a:buClr>
              <a:buSzPct val="75000"/>
              <a:buFont typeface="Symbol" charset="2"/>
              <a:buChar char=""/>
            </a:pPr>
            <a:r>
              <a:rPr lang="fi-FI" sz="2800" u="sng" spc="-1" dirty="0">
                <a:solidFill>
                  <a:srgbClr val="000000"/>
                </a:solidFill>
                <a:latin typeface="Arial"/>
                <a:hlinkClick r:id="rId2"/>
              </a:rPr>
              <a:t>Agenda</a:t>
            </a:r>
            <a:endParaRPr lang="fi-FI" sz="2800" spc="-1" dirty="0">
              <a:solidFill>
                <a:srgbClr val="000000"/>
              </a:solidFill>
              <a:latin typeface="Arial"/>
            </a:endParaRPr>
          </a:p>
          <a:p>
            <a:pPr marL="864000" lvl="1" indent="-324000" algn="l">
              <a:spcBef>
                <a:spcPts val="1134"/>
              </a:spcBef>
              <a:buClr>
                <a:srgbClr val="000000"/>
              </a:buClr>
              <a:buSzPct val="75000"/>
              <a:buFont typeface="Symbol" charset="2"/>
              <a:buChar char=""/>
            </a:pPr>
            <a:r>
              <a:rPr lang="fi-FI" sz="2800" spc="-1" dirty="0">
                <a:solidFill>
                  <a:srgbClr val="000000"/>
                </a:solidFill>
                <a:latin typeface="Arial"/>
              </a:rPr>
              <a:t>Ipv6 Neighbor discovery prefix registration, path-aware semantic addressing, generic address assignment, SCHC-compressed Packets over IEEE 802.15.4, Ipv6 packets over short-range OWC</a:t>
            </a:r>
          </a:p>
        </p:txBody>
      </p:sp>
      <p:sp>
        <p:nvSpPr>
          <p:cNvPr id="2" name="Foliennummernplatzhalter 3">
            <a:extLst>
              <a:ext uri="{FF2B5EF4-FFF2-40B4-BE49-F238E27FC236}">
                <a16:creationId xmlns:a16="http://schemas.microsoft.com/office/drawing/2014/main" id="{D33B1AEB-C8F2-E09C-94FD-525A45C51321}"/>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125</a:t>
            </a:fld>
            <a:endParaRPr lang="en-US" sz="12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1314450"/>
            <a:ext cx="8229240" cy="85860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6lo – Work in progress</a:t>
            </a:r>
          </a:p>
        </p:txBody>
      </p:sp>
      <p:sp>
        <p:nvSpPr>
          <p:cNvPr id="56"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fontScale="25000" lnSpcReduction="20000"/>
          </a:bodyPr>
          <a:lstStyle/>
          <a:p>
            <a:pPr marL="207360" indent="-155520" algn="l">
              <a:spcBef>
                <a:spcPts val="1417"/>
              </a:spcBef>
              <a:buClr>
                <a:srgbClr val="000000"/>
              </a:buClr>
              <a:buSzPct val="45000"/>
              <a:buFont typeface="Wingdings" charset="2"/>
              <a:buChar char=""/>
            </a:pPr>
            <a:r>
              <a:rPr lang="fi-FI" sz="4800" spc="-1" dirty="0">
                <a:solidFill>
                  <a:srgbClr val="000000"/>
                </a:solidFill>
                <a:latin typeface="Arial"/>
              </a:rPr>
              <a:t>Published as RFC</a:t>
            </a:r>
          </a:p>
          <a:p>
            <a:pPr marL="414720" lvl="1" indent="-155520" algn="l">
              <a:spcBef>
                <a:spcPts val="1134"/>
              </a:spcBef>
              <a:buClr>
                <a:srgbClr val="000000"/>
              </a:buClr>
              <a:buSzPct val="75000"/>
              <a:buFont typeface="Symbol" charset="2"/>
              <a:buChar char=""/>
            </a:pPr>
            <a:r>
              <a:rPr lang="fi-FI" sz="4400" spc="-1" dirty="0">
                <a:solidFill>
                  <a:srgbClr val="000000"/>
                </a:solidFill>
                <a:latin typeface="Arial"/>
              </a:rPr>
              <a:t>RFC 9685 – Listener Subscription for IPv6 Neighbor Discovery Multicast and Anycast Addresses, 2024-11</a:t>
            </a:r>
          </a:p>
          <a:p>
            <a:pPr marL="207360" indent="-155520" algn="l">
              <a:spcBef>
                <a:spcPts val="1417"/>
              </a:spcBef>
              <a:buClr>
                <a:srgbClr val="000000"/>
              </a:buClr>
              <a:buSzPct val="45000"/>
              <a:buFont typeface="Wingdings" charset="2"/>
              <a:buChar char=""/>
            </a:pPr>
            <a:r>
              <a:rPr lang="fi-FI" sz="4800" spc="-1" dirty="0">
                <a:solidFill>
                  <a:srgbClr val="000000"/>
                </a:solidFill>
                <a:latin typeface="Arial"/>
              </a:rPr>
              <a:t>WG documents</a:t>
            </a:r>
          </a:p>
          <a:p>
            <a:pPr marL="414720" lvl="1" indent="-155520" algn="l">
              <a:spcBef>
                <a:spcPts val="1134"/>
              </a:spcBef>
              <a:buClr>
                <a:srgbClr val="000000"/>
              </a:buClr>
              <a:buSzPct val="75000"/>
              <a:buFont typeface="Symbol" charset="2"/>
              <a:buChar char=""/>
            </a:pPr>
            <a:r>
              <a:rPr lang="fi-FI" sz="4400" spc="-1" dirty="0">
                <a:solidFill>
                  <a:srgbClr val="000000"/>
                </a:solidFill>
                <a:latin typeface="Arial"/>
              </a:rPr>
              <a:t>Path-Aware Semantic Addressing (PASA) for Low power and Lossy Networks</a:t>
            </a:r>
          </a:p>
          <a:p>
            <a:pPr marL="622080" lvl="2" indent="-138240" algn="l">
              <a:spcBef>
                <a:spcPts val="850"/>
              </a:spcBef>
              <a:buClr>
                <a:srgbClr val="000000"/>
              </a:buClr>
              <a:buSzPct val="45000"/>
              <a:buFont typeface="Wingdings" charset="2"/>
              <a:buChar char=""/>
            </a:pPr>
            <a:r>
              <a:rPr lang="fi-FI" sz="4400" spc="-1" dirty="0">
                <a:solidFill>
                  <a:srgbClr val="000000"/>
                </a:solidFill>
                <a:latin typeface="Arial"/>
                <a:hlinkClick r:id="rId2"/>
              </a:rPr>
              <a:t>draft-ietf-6lo-path-aware-semantic-addressing</a:t>
            </a:r>
            <a:endParaRPr lang="fi-FI" sz="4400" spc="-1" dirty="0">
              <a:solidFill>
                <a:srgbClr val="000000"/>
              </a:solidFill>
              <a:latin typeface="Arial"/>
            </a:endParaRPr>
          </a:p>
          <a:p>
            <a:pPr marL="414720" lvl="1" indent="-155520" algn="l">
              <a:spcBef>
                <a:spcPts val="1134"/>
              </a:spcBef>
              <a:buClr>
                <a:srgbClr val="000000"/>
              </a:buClr>
              <a:buSzPct val="75000"/>
              <a:buFont typeface="Symbol" charset="2"/>
              <a:buChar char=""/>
            </a:pPr>
            <a:r>
              <a:rPr lang="fi-FI" sz="4400" spc="-1" dirty="0">
                <a:solidFill>
                  <a:srgbClr val="000000"/>
                </a:solidFill>
                <a:latin typeface="Arial"/>
              </a:rPr>
              <a:t>Transmission of SCHC-compressed packets over IEEE 802.15.4 networks</a:t>
            </a:r>
          </a:p>
          <a:p>
            <a:pPr marL="622080" lvl="2" indent="-138240" algn="l">
              <a:spcBef>
                <a:spcPts val="850"/>
              </a:spcBef>
              <a:buClr>
                <a:srgbClr val="000000"/>
              </a:buClr>
              <a:buSzPct val="45000"/>
              <a:buFont typeface="Wingdings" charset="2"/>
              <a:buChar char=""/>
            </a:pPr>
            <a:r>
              <a:rPr lang="fi-FI" sz="4400" spc="-1" dirty="0">
                <a:solidFill>
                  <a:srgbClr val="000000"/>
                </a:solidFill>
                <a:latin typeface="Arial"/>
                <a:hlinkClick r:id="rId3"/>
              </a:rPr>
              <a:t>draft-ietf-6lo-schc-15dot4</a:t>
            </a:r>
            <a:endParaRPr lang="fi-FI" sz="4400" spc="-1" dirty="0">
              <a:solidFill>
                <a:srgbClr val="000000"/>
              </a:solidFill>
              <a:latin typeface="Arial"/>
            </a:endParaRPr>
          </a:p>
          <a:p>
            <a:pPr marL="414720" lvl="1" indent="-155520" algn="l">
              <a:spcBef>
                <a:spcPts val="1134"/>
              </a:spcBef>
              <a:buClr>
                <a:srgbClr val="000000"/>
              </a:buClr>
              <a:buSzPct val="75000"/>
              <a:buFont typeface="Symbol" charset="2"/>
              <a:buChar char=""/>
            </a:pPr>
            <a:r>
              <a:rPr lang="fi-FI" sz="4400" spc="-1" dirty="0">
                <a:solidFill>
                  <a:srgbClr val="000000"/>
                </a:solidFill>
                <a:latin typeface="Arial"/>
              </a:rPr>
              <a:t>Transmission of IPv6 Packets over Short-Range Optical Wireless Communications</a:t>
            </a:r>
          </a:p>
          <a:p>
            <a:pPr marL="622080" lvl="2" indent="-138240" algn="l">
              <a:spcBef>
                <a:spcPts val="850"/>
              </a:spcBef>
              <a:buClr>
                <a:srgbClr val="000000"/>
              </a:buClr>
              <a:buSzPct val="45000"/>
              <a:buFont typeface="Wingdings" charset="2"/>
              <a:buChar char=""/>
            </a:pPr>
            <a:r>
              <a:rPr lang="fi-FI" sz="4400" spc="-1" dirty="0">
                <a:solidFill>
                  <a:srgbClr val="000000"/>
                </a:solidFill>
                <a:latin typeface="Arial"/>
                <a:hlinkClick r:id="rId4"/>
              </a:rPr>
              <a:t>draft-ietf-6lo-owc</a:t>
            </a:r>
            <a:endParaRPr lang="fi-FI" sz="4400" spc="-1" dirty="0">
              <a:solidFill>
                <a:srgbClr val="000000"/>
              </a:solidFill>
              <a:latin typeface="Arial"/>
            </a:endParaRPr>
          </a:p>
          <a:p>
            <a:pPr marL="414720" lvl="1" indent="-155520" algn="l">
              <a:spcBef>
                <a:spcPts val="1134"/>
              </a:spcBef>
              <a:buClr>
                <a:srgbClr val="000000"/>
              </a:buClr>
              <a:buSzPct val="75000"/>
              <a:buFont typeface="Symbol" charset="2"/>
              <a:buChar char=""/>
            </a:pPr>
            <a:r>
              <a:rPr lang="fi-FI" sz="4400" spc="-1" dirty="0">
                <a:solidFill>
                  <a:srgbClr val="000000"/>
                </a:solidFill>
                <a:latin typeface="Arial"/>
              </a:rPr>
              <a:t>Generic Address Assignment Option for 6LowPAN Neighbor Discovery</a:t>
            </a:r>
          </a:p>
          <a:p>
            <a:pPr marL="622080" lvl="2" indent="-138240" algn="l">
              <a:spcBef>
                <a:spcPts val="850"/>
              </a:spcBef>
              <a:buClr>
                <a:srgbClr val="000000"/>
              </a:buClr>
              <a:buSzPct val="45000"/>
              <a:buFont typeface="Wingdings" charset="2"/>
              <a:buChar char=""/>
            </a:pPr>
            <a:r>
              <a:rPr lang="fi-FI" sz="4400" spc="-1" dirty="0">
                <a:solidFill>
                  <a:srgbClr val="000000"/>
                </a:solidFill>
                <a:latin typeface="Arial"/>
                <a:hlinkClick r:id="rId5"/>
              </a:rPr>
              <a:t>draft-ietf-6lo-nd-gaao</a:t>
            </a:r>
            <a:endParaRPr lang="fi-FI" sz="4400" spc="-1" dirty="0">
              <a:solidFill>
                <a:srgbClr val="000000"/>
              </a:solidFill>
              <a:latin typeface="Arial"/>
            </a:endParaRPr>
          </a:p>
          <a:p>
            <a:pPr marL="414720" lvl="1" indent="-155520" algn="l">
              <a:spcBef>
                <a:spcPts val="1134"/>
              </a:spcBef>
              <a:buClr>
                <a:srgbClr val="000000"/>
              </a:buClr>
              <a:buSzPct val="75000"/>
              <a:buFont typeface="Symbol" charset="2"/>
              <a:buChar char=""/>
            </a:pPr>
            <a:r>
              <a:rPr lang="fi-FI" sz="4400" spc="-1" dirty="0">
                <a:solidFill>
                  <a:srgbClr val="000000"/>
                </a:solidFill>
                <a:latin typeface="Arial"/>
              </a:rPr>
              <a:t>IPv6 Neighbor Discovery Prefix Registration</a:t>
            </a:r>
          </a:p>
          <a:p>
            <a:pPr marL="622080" lvl="2" indent="-138240" algn="l">
              <a:spcBef>
                <a:spcPts val="850"/>
              </a:spcBef>
              <a:buClr>
                <a:srgbClr val="000000"/>
              </a:buClr>
              <a:buSzPct val="45000"/>
              <a:buFont typeface="Wingdings" charset="2"/>
              <a:buChar char=""/>
            </a:pPr>
            <a:r>
              <a:rPr lang="fi-FI" sz="4400" spc="-1" dirty="0">
                <a:solidFill>
                  <a:srgbClr val="000000"/>
                </a:solidFill>
                <a:latin typeface="Arial"/>
                <a:hlinkClick r:id="rId6"/>
              </a:rPr>
              <a:t>draft-ietf-6lo-prefix-registration</a:t>
            </a:r>
            <a:endParaRPr lang="fi-FI" sz="4400" spc="-1" dirty="0">
              <a:solidFill>
                <a:srgbClr val="000000"/>
              </a:solidFill>
              <a:latin typeface="Arial"/>
            </a:endParaRPr>
          </a:p>
          <a:p>
            <a:pPr marL="414720" lvl="1">
              <a:spcBef>
                <a:spcPts val="1134"/>
              </a:spcBef>
            </a:pPr>
            <a:r>
              <a:rPr lang="fi-FI" sz="2800" spc="-1" dirty="0">
                <a:solidFill>
                  <a:srgbClr val="000000"/>
                </a:solidFill>
                <a:latin typeface="Arial"/>
              </a:rPr>
              <a:t> </a:t>
            </a:r>
          </a:p>
        </p:txBody>
      </p:sp>
      <p:sp>
        <p:nvSpPr>
          <p:cNvPr id="2" name="Foliennummernplatzhalter 3">
            <a:extLst>
              <a:ext uri="{FF2B5EF4-FFF2-40B4-BE49-F238E27FC236}">
                <a16:creationId xmlns:a16="http://schemas.microsoft.com/office/drawing/2014/main" id="{86785F32-48A1-1E0A-4D2A-0E8409051194}"/>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126</a:t>
            </a:fld>
            <a:endParaRPr lang="en-US" sz="12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1287810"/>
            <a:ext cx="8229240" cy="91188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Lake – Lightweight Authenticated Key Exchange</a:t>
            </a:r>
          </a:p>
        </p:txBody>
      </p:sp>
      <p:sp>
        <p:nvSpPr>
          <p:cNvPr id="58"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a:bodyPr>
          <a:lstStyle/>
          <a:p>
            <a:pPr marL="432000" indent="-324000" algn="l">
              <a:spcBef>
                <a:spcPts val="1417"/>
              </a:spcBef>
              <a:buClr>
                <a:srgbClr val="000000"/>
              </a:buClr>
              <a:buSzPct val="45000"/>
              <a:buFont typeface="Wingdings" charset="2"/>
              <a:buChar char=""/>
            </a:pPr>
            <a:r>
              <a:rPr lang="fi-FI" sz="3200" spc="-1" dirty="0">
                <a:solidFill>
                  <a:srgbClr val="000000"/>
                </a:solidFill>
                <a:latin typeface="Arial"/>
              </a:rPr>
              <a:t>Will meet in 122</a:t>
            </a:r>
          </a:p>
          <a:p>
            <a:pPr marL="864000" lvl="1" indent="-324000" algn="l">
              <a:spcBef>
                <a:spcPts val="1134"/>
              </a:spcBef>
              <a:buClr>
                <a:srgbClr val="000000"/>
              </a:buClr>
              <a:buSzPct val="75000"/>
              <a:buFont typeface="Symbol" charset="2"/>
              <a:buChar char=""/>
            </a:pPr>
            <a:r>
              <a:rPr lang="fi-FI" sz="2800" u="sng" spc="-1" dirty="0">
                <a:solidFill>
                  <a:srgbClr val="000000"/>
                </a:solidFill>
                <a:latin typeface="Arial"/>
                <a:hlinkClick r:id="rId2"/>
              </a:rPr>
              <a:t>Agenda</a:t>
            </a:r>
            <a:endParaRPr lang="fi-FI" sz="2800" spc="-1" dirty="0">
              <a:solidFill>
                <a:srgbClr val="000000"/>
              </a:solidFill>
              <a:latin typeface="Arial"/>
            </a:endParaRPr>
          </a:p>
          <a:p>
            <a:pPr marL="864000" lvl="1" indent="-324000" algn="l">
              <a:spcBef>
                <a:spcPts val="1134"/>
              </a:spcBef>
              <a:buClr>
                <a:srgbClr val="000000"/>
              </a:buClr>
              <a:buSzPct val="75000"/>
              <a:buFont typeface="Symbol" charset="2"/>
              <a:buChar char=""/>
            </a:pPr>
            <a:r>
              <a:rPr lang="fi-FI" sz="2800" spc="-1" dirty="0">
                <a:solidFill>
                  <a:srgbClr val="000000"/>
                </a:solidFill>
                <a:latin typeface="Arial"/>
              </a:rPr>
              <a:t>Authz, app profiles, implementation considerations, grease, remote attestation, PSK, QR discussion</a:t>
            </a:r>
          </a:p>
        </p:txBody>
      </p:sp>
      <p:sp>
        <p:nvSpPr>
          <p:cNvPr id="2" name="Foliennummernplatzhalter 3">
            <a:extLst>
              <a:ext uri="{FF2B5EF4-FFF2-40B4-BE49-F238E27FC236}">
                <a16:creationId xmlns:a16="http://schemas.microsoft.com/office/drawing/2014/main" id="{152F2769-B75A-FA60-BFFE-9E763785F7A8}"/>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127</a:t>
            </a:fld>
            <a:endParaRPr lang="en-US" sz="12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1314450"/>
            <a:ext cx="8229240" cy="85860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Lake – Work in progress</a:t>
            </a:r>
          </a:p>
        </p:txBody>
      </p:sp>
      <p:sp>
        <p:nvSpPr>
          <p:cNvPr id="60"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fontScale="42500" lnSpcReduction="20000"/>
          </a:bodyPr>
          <a:lstStyle/>
          <a:p>
            <a:pPr marL="216000" indent="-162000" algn="l">
              <a:spcBef>
                <a:spcPts val="1417"/>
              </a:spcBef>
              <a:buClr>
                <a:srgbClr val="000000"/>
              </a:buClr>
              <a:buSzPct val="45000"/>
              <a:buFont typeface="Wingdings" charset="2"/>
              <a:buChar char=""/>
            </a:pPr>
            <a:r>
              <a:rPr lang="fi-FI" sz="3200" spc="-1" dirty="0">
                <a:solidFill>
                  <a:srgbClr val="000000"/>
                </a:solidFill>
                <a:latin typeface="Arial"/>
              </a:rPr>
              <a:t>WG documents</a:t>
            </a:r>
          </a:p>
          <a:p>
            <a:pPr marL="432000" lvl="1" indent="-162000" algn="l">
              <a:spcBef>
                <a:spcPts val="1134"/>
              </a:spcBef>
              <a:buClr>
                <a:srgbClr val="000000"/>
              </a:buClr>
              <a:buSzPct val="75000"/>
              <a:buFont typeface="Symbol" charset="2"/>
              <a:buChar char=""/>
            </a:pPr>
            <a:r>
              <a:rPr lang="fi-FI" sz="2800" spc="-1" dirty="0">
                <a:solidFill>
                  <a:srgbClr val="000000"/>
                </a:solidFill>
                <a:latin typeface="Arial"/>
              </a:rPr>
              <a:t>Coordinating the Use of Application Profiles for Ephemeral Diffie-Hellman Over COSE (EDHOC)</a:t>
            </a:r>
          </a:p>
          <a:p>
            <a:pPr marL="648000" lvl="2" indent="-144000" algn="l">
              <a:spcBef>
                <a:spcPts val="850"/>
              </a:spcBef>
              <a:buClr>
                <a:srgbClr val="000000"/>
              </a:buClr>
              <a:buSzPct val="45000"/>
              <a:buFont typeface="Wingdings" charset="2"/>
              <a:buChar char=""/>
            </a:pPr>
            <a:r>
              <a:rPr lang="fi-FI" sz="2400" spc="-1" dirty="0">
                <a:solidFill>
                  <a:srgbClr val="000000"/>
                </a:solidFill>
                <a:latin typeface="Arial"/>
                <a:hlinkClick r:id="rId2"/>
              </a:rPr>
              <a:t>draft-ietf-lake-app-profiles</a:t>
            </a:r>
            <a:endParaRPr lang="fi-FI" sz="2400" spc="-1" dirty="0">
              <a:solidFill>
                <a:srgbClr val="000000"/>
              </a:solidFill>
              <a:latin typeface="Arial"/>
            </a:endParaRPr>
          </a:p>
          <a:p>
            <a:pPr marL="432000" lvl="1" indent="-162000" algn="l">
              <a:spcBef>
                <a:spcPts val="1134"/>
              </a:spcBef>
              <a:buClr>
                <a:srgbClr val="000000"/>
              </a:buClr>
              <a:buSzPct val="75000"/>
              <a:buFont typeface="Symbol" charset="2"/>
              <a:buChar char=""/>
            </a:pPr>
            <a:r>
              <a:rPr lang="fi-FI" sz="2800" spc="-1" dirty="0">
                <a:solidFill>
                  <a:srgbClr val="000000"/>
                </a:solidFill>
                <a:latin typeface="Arial"/>
              </a:rPr>
              <a:t>Lightweight Authorization using Ephemeral Diffie-Hellman Over COSE (ELA)</a:t>
            </a:r>
          </a:p>
          <a:p>
            <a:pPr marL="648000" lvl="2" indent="-144000" algn="l">
              <a:spcBef>
                <a:spcPts val="850"/>
              </a:spcBef>
              <a:buClr>
                <a:srgbClr val="000000"/>
              </a:buClr>
              <a:buSzPct val="45000"/>
              <a:buFont typeface="Wingdings" charset="2"/>
              <a:buChar char=""/>
            </a:pPr>
            <a:r>
              <a:rPr lang="fi-FI" sz="2400" spc="-1" dirty="0">
                <a:solidFill>
                  <a:srgbClr val="000000"/>
                </a:solidFill>
                <a:latin typeface="Arial"/>
                <a:hlinkClick r:id="rId3"/>
              </a:rPr>
              <a:t>draft-ietf-lake-authz</a:t>
            </a:r>
            <a:endParaRPr lang="fi-FI" sz="2400" spc="-1" dirty="0">
              <a:solidFill>
                <a:srgbClr val="000000"/>
              </a:solidFill>
              <a:latin typeface="Arial"/>
            </a:endParaRPr>
          </a:p>
          <a:p>
            <a:pPr marL="432000" lvl="1" indent="-162000" algn="l">
              <a:spcBef>
                <a:spcPts val="1134"/>
              </a:spcBef>
              <a:buClr>
                <a:srgbClr val="000000"/>
              </a:buClr>
              <a:buSzPct val="75000"/>
              <a:buFont typeface="Symbol" charset="2"/>
              <a:buChar char=""/>
            </a:pPr>
            <a:r>
              <a:rPr lang="fi-FI" sz="2800" spc="-1" dirty="0">
                <a:solidFill>
                  <a:srgbClr val="000000"/>
                </a:solidFill>
                <a:latin typeface="Arial"/>
              </a:rPr>
              <a:t>Implementation Considerations for Ephemeral Diffie-Hellman Over COSE (EDHOC)</a:t>
            </a:r>
          </a:p>
          <a:p>
            <a:pPr marL="648000" lvl="2" indent="-144000" algn="l">
              <a:spcBef>
                <a:spcPts val="850"/>
              </a:spcBef>
              <a:buClr>
                <a:srgbClr val="000000"/>
              </a:buClr>
              <a:buSzPct val="45000"/>
              <a:buFont typeface="Wingdings" charset="2"/>
              <a:buChar char=""/>
            </a:pPr>
            <a:r>
              <a:rPr lang="fi-FI" sz="2400" spc="-1" dirty="0">
                <a:solidFill>
                  <a:srgbClr val="000000"/>
                </a:solidFill>
                <a:latin typeface="Arial"/>
                <a:hlinkClick r:id="rId4"/>
              </a:rPr>
              <a:t>draft-ietf-lake-edhoc-impl-cons</a:t>
            </a:r>
            <a:endParaRPr lang="fi-FI" sz="2400" spc="-1" dirty="0">
              <a:solidFill>
                <a:srgbClr val="000000"/>
              </a:solidFill>
              <a:latin typeface="Arial"/>
            </a:endParaRPr>
          </a:p>
          <a:p>
            <a:pPr marL="432000" lvl="1" indent="-162000" algn="l">
              <a:spcBef>
                <a:spcPts val="1134"/>
              </a:spcBef>
              <a:buClr>
                <a:srgbClr val="000000"/>
              </a:buClr>
              <a:buSzPct val="75000"/>
              <a:buFont typeface="Symbol" charset="2"/>
              <a:buChar char=""/>
            </a:pPr>
            <a:r>
              <a:rPr lang="fi-FI" sz="2800" spc="-1" dirty="0">
                <a:solidFill>
                  <a:srgbClr val="000000"/>
                </a:solidFill>
                <a:latin typeface="Arial"/>
              </a:rPr>
              <a:t>Remote attestation over EDHOC</a:t>
            </a:r>
          </a:p>
          <a:p>
            <a:pPr marL="648000" lvl="2" indent="-144000" algn="l">
              <a:spcBef>
                <a:spcPts val="850"/>
              </a:spcBef>
              <a:buClr>
                <a:srgbClr val="000000"/>
              </a:buClr>
              <a:buSzPct val="45000"/>
              <a:buFont typeface="Wingdings" charset="2"/>
              <a:buChar char=""/>
            </a:pPr>
            <a:r>
              <a:rPr lang="fi-FI" sz="2400" spc="-1" dirty="0">
                <a:solidFill>
                  <a:srgbClr val="000000"/>
                </a:solidFill>
                <a:latin typeface="Arial"/>
                <a:hlinkClick r:id="rId5"/>
              </a:rPr>
              <a:t>draft-ietf-lake-ra</a:t>
            </a:r>
            <a:endParaRPr lang="fi-FI" sz="2400" spc="-1" dirty="0">
              <a:solidFill>
                <a:srgbClr val="000000"/>
              </a:solidFill>
              <a:latin typeface="Arial"/>
            </a:endParaRPr>
          </a:p>
          <a:p>
            <a:pPr marL="432000" lvl="1" indent="-162000" algn="l">
              <a:spcBef>
                <a:spcPts val="1134"/>
              </a:spcBef>
              <a:buClr>
                <a:srgbClr val="000000"/>
              </a:buClr>
              <a:buSzPct val="75000"/>
              <a:buFont typeface="Symbol" charset="2"/>
              <a:buChar char=""/>
            </a:pPr>
            <a:r>
              <a:rPr lang="fi-FI" sz="2800" spc="-1" dirty="0">
                <a:solidFill>
                  <a:srgbClr val="000000"/>
                </a:solidFill>
                <a:latin typeface="Arial"/>
              </a:rPr>
              <a:t>EDHOC Authenticated with Pre-Shred Keys (PSK)</a:t>
            </a:r>
          </a:p>
          <a:p>
            <a:pPr marL="648000" lvl="2" indent="-144000" algn="l">
              <a:spcBef>
                <a:spcPts val="850"/>
              </a:spcBef>
              <a:buClr>
                <a:srgbClr val="000000"/>
              </a:buClr>
              <a:buSzPct val="45000"/>
              <a:buFont typeface="Wingdings" charset="2"/>
              <a:buChar char=""/>
            </a:pPr>
            <a:r>
              <a:rPr lang="fi-FI" sz="2400" spc="-1" dirty="0">
                <a:solidFill>
                  <a:srgbClr val="000000"/>
                </a:solidFill>
                <a:latin typeface="Arial"/>
                <a:hlinkClick r:id="rId6"/>
              </a:rPr>
              <a:t>draft-ietf-lake-edhoc-psk</a:t>
            </a:r>
            <a:endParaRPr lang="fi-FI" sz="2400" spc="-1" dirty="0">
              <a:solidFill>
                <a:srgbClr val="000000"/>
              </a:solidFill>
              <a:latin typeface="Arial"/>
            </a:endParaRPr>
          </a:p>
          <a:p>
            <a:pPr marL="432000" lvl="1" indent="-162000" algn="l">
              <a:spcBef>
                <a:spcPts val="1134"/>
              </a:spcBef>
              <a:buClr>
                <a:srgbClr val="000000"/>
              </a:buClr>
              <a:buSzPct val="75000"/>
              <a:buFont typeface="Symbol" charset="2"/>
              <a:buChar char=""/>
            </a:pPr>
            <a:r>
              <a:rPr lang="fi-FI" sz="2800" spc="-1" dirty="0">
                <a:solidFill>
                  <a:srgbClr val="000000"/>
                </a:solidFill>
                <a:latin typeface="Arial"/>
              </a:rPr>
              <a:t>Applying Generate Random Extensions And Sustain Extensibility (GREASE) to EDHOC Extensibility</a:t>
            </a:r>
          </a:p>
          <a:p>
            <a:pPr marL="648000" lvl="2" indent="-144000" algn="l">
              <a:spcBef>
                <a:spcPts val="850"/>
              </a:spcBef>
              <a:buClr>
                <a:srgbClr val="000000"/>
              </a:buClr>
              <a:buSzPct val="45000"/>
              <a:buFont typeface="Wingdings" charset="2"/>
              <a:buChar char=""/>
            </a:pPr>
            <a:r>
              <a:rPr lang="fi-FI" sz="2400" spc="-1" dirty="0">
                <a:solidFill>
                  <a:srgbClr val="000000"/>
                </a:solidFill>
                <a:latin typeface="Arial"/>
                <a:hlinkClick r:id="rId7"/>
              </a:rPr>
              <a:t>draft-ietf-lake-edhoc-grease</a:t>
            </a:r>
            <a:endParaRPr lang="fi-FI" sz="2400" spc="-1" dirty="0">
              <a:solidFill>
                <a:srgbClr val="000000"/>
              </a:solidFill>
              <a:latin typeface="Arial"/>
            </a:endParaRPr>
          </a:p>
        </p:txBody>
      </p:sp>
      <p:sp>
        <p:nvSpPr>
          <p:cNvPr id="2" name="Foliennummernplatzhalter 3">
            <a:extLst>
              <a:ext uri="{FF2B5EF4-FFF2-40B4-BE49-F238E27FC236}">
                <a16:creationId xmlns:a16="http://schemas.microsoft.com/office/drawing/2014/main" id="{B1A82401-4DBB-8C5F-47EA-F9CF953D5AAB}"/>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128</a:t>
            </a:fld>
            <a:endParaRPr lang="en-US" sz="12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1287810"/>
            <a:ext cx="8229240" cy="91188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Suit – Software Updates for Internet of Things</a:t>
            </a:r>
          </a:p>
        </p:txBody>
      </p:sp>
      <p:sp>
        <p:nvSpPr>
          <p:cNvPr id="62"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a:bodyPr>
          <a:lstStyle/>
          <a:p>
            <a:pPr marL="432000" indent="-324000" algn="l">
              <a:spcBef>
                <a:spcPts val="1417"/>
              </a:spcBef>
              <a:buClr>
                <a:srgbClr val="000000"/>
              </a:buClr>
              <a:buSzPct val="45000"/>
              <a:buFont typeface="Wingdings" charset="2"/>
              <a:buChar char=""/>
            </a:pPr>
            <a:r>
              <a:rPr lang="fi-FI" sz="3200" spc="-1" dirty="0">
                <a:solidFill>
                  <a:srgbClr val="000000"/>
                </a:solidFill>
                <a:latin typeface="Arial"/>
              </a:rPr>
              <a:t>Will meet in 122</a:t>
            </a:r>
          </a:p>
          <a:p>
            <a:pPr marL="864000" lvl="1" indent="-324000" algn="l">
              <a:spcBef>
                <a:spcPts val="1134"/>
              </a:spcBef>
              <a:buClr>
                <a:srgbClr val="000000"/>
              </a:buClr>
              <a:buSzPct val="75000"/>
              <a:buFont typeface="Symbol" charset="2"/>
              <a:buChar char=""/>
            </a:pPr>
            <a:r>
              <a:rPr lang="fi-FI" sz="2800" u="sng" spc="-1" dirty="0">
                <a:solidFill>
                  <a:srgbClr val="000000"/>
                </a:solidFill>
                <a:latin typeface="Arial"/>
                <a:hlinkClick r:id="rId2"/>
              </a:rPr>
              <a:t>Agenda</a:t>
            </a:r>
            <a:endParaRPr lang="fi-FI" sz="2800" spc="-1" dirty="0">
              <a:solidFill>
                <a:srgbClr val="000000"/>
              </a:solidFill>
              <a:latin typeface="Arial"/>
            </a:endParaRPr>
          </a:p>
          <a:p>
            <a:pPr marL="864000" lvl="1" indent="-324000" algn="l">
              <a:spcBef>
                <a:spcPts val="1134"/>
              </a:spcBef>
              <a:buClr>
                <a:srgbClr val="000000"/>
              </a:buClr>
              <a:buSzPct val="75000"/>
              <a:buFont typeface="Symbol" charset="2"/>
              <a:buChar char=""/>
            </a:pPr>
            <a:r>
              <a:rPr lang="fi-FI" sz="2800" spc="-1" dirty="0">
                <a:solidFill>
                  <a:srgbClr val="000000"/>
                </a:solidFill>
                <a:latin typeface="Arial"/>
              </a:rPr>
              <a:t>Suit manifest, trust domains, firmware encryption, report, mud, mti, update management</a:t>
            </a:r>
          </a:p>
        </p:txBody>
      </p:sp>
      <p:sp>
        <p:nvSpPr>
          <p:cNvPr id="2" name="Foliennummernplatzhalter 3">
            <a:extLst>
              <a:ext uri="{FF2B5EF4-FFF2-40B4-BE49-F238E27FC236}">
                <a16:creationId xmlns:a16="http://schemas.microsoft.com/office/drawing/2014/main" id="{37E081EC-80A8-CCBB-46CE-E65C5B92BB32}"/>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129</a:t>
            </a:fld>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1314450"/>
            <a:ext cx="8229240" cy="85860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Suit – Work in progress</a:t>
            </a:r>
          </a:p>
        </p:txBody>
      </p:sp>
      <p:sp>
        <p:nvSpPr>
          <p:cNvPr id="64"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fontScale="25000" lnSpcReduction="20000"/>
          </a:bodyPr>
          <a:lstStyle/>
          <a:p>
            <a:pPr marL="151200" indent="-113400" algn="l">
              <a:spcBef>
                <a:spcPts val="1417"/>
              </a:spcBef>
              <a:buClr>
                <a:srgbClr val="000000"/>
              </a:buClr>
              <a:buSzPct val="45000"/>
              <a:buFont typeface="Wingdings" charset="2"/>
              <a:buChar char=""/>
            </a:pPr>
            <a:r>
              <a:rPr lang="fi-FI" sz="3200" spc="-1" dirty="0">
                <a:solidFill>
                  <a:srgbClr val="000000"/>
                </a:solidFill>
                <a:latin typeface="Arial"/>
              </a:rPr>
              <a:t>RFC Editor Queue</a:t>
            </a:r>
          </a:p>
          <a:p>
            <a:pPr marL="302400" lvl="1" indent="-113400" algn="l">
              <a:spcBef>
                <a:spcPts val="1134"/>
              </a:spcBef>
              <a:buClr>
                <a:srgbClr val="000000"/>
              </a:buClr>
              <a:buSzPct val="75000"/>
              <a:buFont typeface="Symbol" charset="2"/>
              <a:buChar char=""/>
            </a:pPr>
            <a:r>
              <a:rPr lang="fi-FI" sz="2800" spc="-1" dirty="0">
                <a:solidFill>
                  <a:srgbClr val="000000"/>
                </a:solidFill>
                <a:latin typeface="Arial"/>
              </a:rPr>
              <a:t>A Concise Binary Object Representation (CBOR)-based Serialization Format for the Software Updates for Internet of Things (SUIT) Manifest</a:t>
            </a:r>
          </a:p>
          <a:p>
            <a:pPr marL="453600" lvl="2" indent="-100800" algn="l">
              <a:spcBef>
                <a:spcPts val="850"/>
              </a:spcBef>
              <a:buClr>
                <a:srgbClr val="000000"/>
              </a:buClr>
              <a:buSzPct val="45000"/>
              <a:buFont typeface="Wingdings" charset="2"/>
              <a:buChar char=""/>
            </a:pPr>
            <a:r>
              <a:rPr lang="fi-FI" sz="2400" spc="-1" dirty="0">
                <a:solidFill>
                  <a:srgbClr val="000000"/>
                </a:solidFill>
                <a:latin typeface="Arial"/>
                <a:hlinkClick r:id="rId2"/>
              </a:rPr>
              <a:t>draft-ietf-suit-manifest</a:t>
            </a:r>
            <a:endParaRPr lang="fi-FI" sz="2400" spc="-1" dirty="0">
              <a:solidFill>
                <a:srgbClr val="000000"/>
              </a:solidFill>
              <a:latin typeface="Arial"/>
            </a:endParaRPr>
          </a:p>
          <a:p>
            <a:pPr marL="302400" lvl="1" indent="-113400" algn="l">
              <a:spcBef>
                <a:spcPts val="1134"/>
              </a:spcBef>
              <a:buClr>
                <a:srgbClr val="000000"/>
              </a:buClr>
              <a:buSzPct val="75000"/>
              <a:buFont typeface="Symbol" charset="2"/>
              <a:buChar char=""/>
            </a:pPr>
            <a:r>
              <a:rPr lang="fi-FI" sz="2800" spc="-1" dirty="0">
                <a:solidFill>
                  <a:srgbClr val="000000"/>
                </a:solidFill>
                <a:latin typeface="Arial"/>
              </a:rPr>
              <a:t>Strong Assertions of IoT Network Access Requirements</a:t>
            </a:r>
          </a:p>
          <a:p>
            <a:pPr marL="453600" lvl="2" indent="-100800" algn="l">
              <a:spcBef>
                <a:spcPts val="850"/>
              </a:spcBef>
              <a:buClr>
                <a:srgbClr val="000000"/>
              </a:buClr>
              <a:buSzPct val="45000"/>
              <a:buFont typeface="Wingdings" charset="2"/>
              <a:buChar char=""/>
            </a:pPr>
            <a:r>
              <a:rPr lang="fi-FI" sz="2400" spc="-1" dirty="0">
                <a:solidFill>
                  <a:srgbClr val="000000"/>
                </a:solidFill>
                <a:latin typeface="Arial"/>
                <a:hlinkClick r:id="rId3"/>
              </a:rPr>
              <a:t>draft-ietf-suit-mud</a:t>
            </a:r>
            <a:endParaRPr lang="fi-FI" sz="2400" spc="-1" dirty="0">
              <a:solidFill>
                <a:srgbClr val="000000"/>
              </a:solidFill>
              <a:latin typeface="Arial"/>
            </a:endParaRPr>
          </a:p>
          <a:p>
            <a:pPr marL="151200" indent="-113400" algn="l">
              <a:spcBef>
                <a:spcPts val="1417"/>
              </a:spcBef>
              <a:buClr>
                <a:srgbClr val="000000"/>
              </a:buClr>
              <a:buSzPct val="45000"/>
              <a:buFont typeface="Wingdings" charset="2"/>
              <a:buChar char=""/>
            </a:pPr>
            <a:r>
              <a:rPr lang="fi-FI" sz="3200" spc="-1" dirty="0">
                <a:solidFill>
                  <a:srgbClr val="000000"/>
                </a:solidFill>
                <a:latin typeface="Arial"/>
              </a:rPr>
              <a:t>IESG Evaluation</a:t>
            </a:r>
          </a:p>
          <a:p>
            <a:pPr marL="302400" lvl="1" indent="-113400" algn="l">
              <a:spcBef>
                <a:spcPts val="1134"/>
              </a:spcBef>
              <a:buClr>
                <a:srgbClr val="000000"/>
              </a:buClr>
              <a:buSzPct val="75000"/>
              <a:buFont typeface="Symbol" charset="2"/>
              <a:buChar char=""/>
            </a:pPr>
            <a:r>
              <a:rPr lang="fi-FI" sz="2800" spc="-1" dirty="0">
                <a:solidFill>
                  <a:srgbClr val="000000"/>
                </a:solidFill>
                <a:latin typeface="Arial"/>
              </a:rPr>
              <a:t>Encrypted Payloads in SUIT Manifests</a:t>
            </a:r>
          </a:p>
          <a:p>
            <a:pPr marL="453600" lvl="2" indent="-100800" algn="l">
              <a:spcBef>
                <a:spcPts val="850"/>
              </a:spcBef>
              <a:buClr>
                <a:srgbClr val="000000"/>
              </a:buClr>
              <a:buSzPct val="45000"/>
              <a:buFont typeface="Wingdings" charset="2"/>
              <a:buChar char=""/>
            </a:pPr>
            <a:r>
              <a:rPr lang="fi-FI" sz="2400" spc="-1" dirty="0">
                <a:solidFill>
                  <a:srgbClr val="000000"/>
                </a:solidFill>
                <a:latin typeface="Arial"/>
                <a:hlinkClick r:id="rId4"/>
              </a:rPr>
              <a:t>draft-ietf-suit-firmware-encryption</a:t>
            </a:r>
            <a:endParaRPr lang="fi-FI" sz="2400" spc="-1" dirty="0">
              <a:solidFill>
                <a:srgbClr val="000000"/>
              </a:solidFill>
              <a:latin typeface="Arial"/>
            </a:endParaRPr>
          </a:p>
          <a:p>
            <a:pPr marL="302400" lvl="1" indent="-113400" algn="l">
              <a:spcBef>
                <a:spcPts val="1134"/>
              </a:spcBef>
              <a:buClr>
                <a:srgbClr val="000000"/>
              </a:buClr>
              <a:buSzPct val="75000"/>
              <a:buFont typeface="Symbol" charset="2"/>
              <a:buChar char=""/>
            </a:pPr>
            <a:r>
              <a:rPr lang="fi-FI" sz="2800" spc="-1" dirty="0">
                <a:solidFill>
                  <a:srgbClr val="000000"/>
                </a:solidFill>
                <a:latin typeface="Arial"/>
              </a:rPr>
              <a:t>SUIT Manifest Extensions for Multiple Trust Domains</a:t>
            </a:r>
          </a:p>
          <a:p>
            <a:pPr marL="453600" lvl="2" indent="-100800" algn="l">
              <a:spcBef>
                <a:spcPts val="850"/>
              </a:spcBef>
              <a:buClr>
                <a:srgbClr val="000000"/>
              </a:buClr>
              <a:buSzPct val="45000"/>
              <a:buFont typeface="Wingdings" charset="2"/>
              <a:buChar char=""/>
            </a:pPr>
            <a:r>
              <a:rPr lang="fi-FI" sz="2400" spc="-1" dirty="0">
                <a:solidFill>
                  <a:srgbClr val="000000"/>
                </a:solidFill>
                <a:latin typeface="Arial"/>
                <a:hlinkClick r:id="rId5"/>
              </a:rPr>
              <a:t>draft-ietf-suit-trust-domains</a:t>
            </a:r>
            <a:endParaRPr lang="fi-FI" sz="2400" spc="-1" dirty="0">
              <a:solidFill>
                <a:srgbClr val="000000"/>
              </a:solidFill>
              <a:latin typeface="Arial"/>
            </a:endParaRPr>
          </a:p>
          <a:p>
            <a:pPr marL="151200" indent="-113400" algn="l">
              <a:spcBef>
                <a:spcPts val="1417"/>
              </a:spcBef>
              <a:buClr>
                <a:srgbClr val="000000"/>
              </a:buClr>
              <a:buSzPct val="45000"/>
              <a:buFont typeface="Wingdings" charset="2"/>
              <a:buChar char=""/>
            </a:pPr>
            <a:r>
              <a:rPr lang="fi-FI" sz="3200" spc="-1" dirty="0">
                <a:solidFill>
                  <a:srgbClr val="000000"/>
                </a:solidFill>
                <a:latin typeface="Arial"/>
              </a:rPr>
              <a:t>AD Evaluation</a:t>
            </a:r>
          </a:p>
          <a:p>
            <a:pPr marL="302400" lvl="1" indent="-113400" algn="l">
              <a:spcBef>
                <a:spcPts val="1134"/>
              </a:spcBef>
              <a:buClr>
                <a:srgbClr val="000000"/>
              </a:buClr>
              <a:buSzPct val="75000"/>
              <a:buFont typeface="Symbol" charset="2"/>
              <a:buChar char=""/>
            </a:pPr>
            <a:r>
              <a:rPr lang="fi-FI" sz="2800" spc="-1" dirty="0">
                <a:solidFill>
                  <a:srgbClr val="000000"/>
                </a:solidFill>
                <a:latin typeface="Arial"/>
              </a:rPr>
              <a:t>Secure Reporting of Update Status</a:t>
            </a:r>
          </a:p>
          <a:p>
            <a:pPr marL="453600" lvl="2" indent="-100800" algn="l">
              <a:spcBef>
                <a:spcPts val="850"/>
              </a:spcBef>
              <a:buClr>
                <a:srgbClr val="000000"/>
              </a:buClr>
              <a:buSzPct val="45000"/>
              <a:buFont typeface="Wingdings" charset="2"/>
              <a:buChar char=""/>
            </a:pPr>
            <a:r>
              <a:rPr lang="fi-FI" sz="2400" spc="-1" dirty="0">
                <a:solidFill>
                  <a:srgbClr val="000000"/>
                </a:solidFill>
                <a:latin typeface="Arial"/>
                <a:hlinkClick r:id="rId6"/>
              </a:rPr>
              <a:t>draft-ietf-suit-report</a:t>
            </a:r>
            <a:endParaRPr lang="fi-FI" sz="2400" spc="-1" dirty="0">
              <a:solidFill>
                <a:srgbClr val="000000"/>
              </a:solidFill>
              <a:latin typeface="Arial"/>
            </a:endParaRPr>
          </a:p>
          <a:p>
            <a:pPr marL="302400" lvl="1" indent="-113400" algn="l">
              <a:spcBef>
                <a:spcPts val="1134"/>
              </a:spcBef>
              <a:buClr>
                <a:srgbClr val="000000"/>
              </a:buClr>
              <a:buSzPct val="75000"/>
              <a:buFont typeface="Symbol" charset="2"/>
              <a:buChar char=""/>
            </a:pPr>
            <a:r>
              <a:rPr lang="fi-FI" sz="2800" spc="-1" dirty="0">
                <a:solidFill>
                  <a:srgbClr val="000000"/>
                </a:solidFill>
                <a:latin typeface="Arial"/>
              </a:rPr>
              <a:t>Mandatory-to-Implement Algorithms for Authors and Recipients of Software Update for the Internet of Things manifests</a:t>
            </a:r>
          </a:p>
          <a:p>
            <a:pPr marL="453600" lvl="2" indent="-100800" algn="l">
              <a:spcBef>
                <a:spcPts val="850"/>
              </a:spcBef>
              <a:buClr>
                <a:srgbClr val="000000"/>
              </a:buClr>
              <a:buSzPct val="45000"/>
              <a:buFont typeface="Wingdings" charset="2"/>
              <a:buChar char=""/>
            </a:pPr>
            <a:r>
              <a:rPr lang="fi-FI" sz="2400" spc="-1" dirty="0">
                <a:solidFill>
                  <a:srgbClr val="000000"/>
                </a:solidFill>
                <a:latin typeface="Arial"/>
                <a:hlinkClick r:id="rId7"/>
              </a:rPr>
              <a:t>draft-ietf-suit-mti</a:t>
            </a:r>
            <a:endParaRPr lang="fi-FI" sz="2400" spc="-1" dirty="0">
              <a:solidFill>
                <a:srgbClr val="000000"/>
              </a:solidFill>
              <a:latin typeface="Arial"/>
            </a:endParaRPr>
          </a:p>
          <a:p>
            <a:pPr marL="151200" indent="-113400" algn="l">
              <a:spcBef>
                <a:spcPts val="1417"/>
              </a:spcBef>
              <a:buClr>
                <a:srgbClr val="000000"/>
              </a:buClr>
              <a:buSzPct val="45000"/>
              <a:buFont typeface="Wingdings" charset="2"/>
              <a:buChar char=""/>
            </a:pPr>
            <a:r>
              <a:rPr lang="fi-FI" sz="3200" spc="-1" dirty="0">
                <a:solidFill>
                  <a:srgbClr val="000000"/>
                </a:solidFill>
                <a:latin typeface="Arial"/>
              </a:rPr>
              <a:t>WG documents</a:t>
            </a:r>
          </a:p>
          <a:p>
            <a:pPr marL="302400" lvl="1" indent="-113400" algn="l">
              <a:spcBef>
                <a:spcPts val="1134"/>
              </a:spcBef>
              <a:buClr>
                <a:srgbClr val="000000"/>
              </a:buClr>
              <a:buSzPct val="75000"/>
              <a:buFont typeface="Symbol" charset="2"/>
              <a:buChar char=""/>
            </a:pPr>
            <a:r>
              <a:rPr lang="fi-FI" sz="2800" spc="-1" dirty="0">
                <a:solidFill>
                  <a:srgbClr val="000000"/>
                </a:solidFill>
                <a:latin typeface="Arial"/>
              </a:rPr>
              <a:t>Update Management Extensions for Software Updates for Internet of Things (SUIT) Manifests</a:t>
            </a:r>
          </a:p>
          <a:p>
            <a:pPr marL="453600" lvl="2" indent="-100800" algn="l">
              <a:spcBef>
                <a:spcPts val="850"/>
              </a:spcBef>
              <a:buClr>
                <a:srgbClr val="000000"/>
              </a:buClr>
              <a:buSzPct val="45000"/>
              <a:buFont typeface="Wingdings" charset="2"/>
              <a:buChar char=""/>
            </a:pPr>
            <a:r>
              <a:rPr lang="fi-FI" sz="2400" spc="-1" dirty="0">
                <a:solidFill>
                  <a:srgbClr val="000000"/>
                </a:solidFill>
                <a:latin typeface="Arial"/>
                <a:hlinkClick r:id="rId8"/>
              </a:rPr>
              <a:t>draft-ietf-suit-update-management</a:t>
            </a:r>
            <a:endParaRPr lang="fi-FI" sz="2400" spc="-1" dirty="0">
              <a:solidFill>
                <a:srgbClr val="000000"/>
              </a:solidFill>
              <a:latin typeface="Arial"/>
            </a:endParaRPr>
          </a:p>
          <a:p>
            <a:pPr marL="302400" lvl="1">
              <a:spcBef>
                <a:spcPts val="1134"/>
              </a:spcBef>
            </a:pPr>
            <a:r>
              <a:rPr lang="fi-FI" sz="2800" spc="-1" dirty="0">
                <a:solidFill>
                  <a:srgbClr val="000000"/>
                </a:solidFill>
                <a:latin typeface="Arial"/>
              </a:rPr>
              <a:t> </a:t>
            </a:r>
          </a:p>
        </p:txBody>
      </p:sp>
      <p:sp>
        <p:nvSpPr>
          <p:cNvPr id="2" name="Foliennummernplatzhalter 3">
            <a:extLst>
              <a:ext uri="{FF2B5EF4-FFF2-40B4-BE49-F238E27FC236}">
                <a16:creationId xmlns:a16="http://schemas.microsoft.com/office/drawing/2014/main" id="{B03EE4E6-B386-2DC8-CCDB-C4D6E512A8F9}"/>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130</a:t>
            </a:fld>
            <a:endParaRPr lang="en-US" sz="12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1314450"/>
            <a:ext cx="8229240" cy="85860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BOFs</a:t>
            </a:r>
          </a:p>
        </p:txBody>
      </p:sp>
      <p:sp>
        <p:nvSpPr>
          <p:cNvPr id="66"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a:bodyPr>
          <a:lstStyle/>
          <a:p>
            <a:pPr marL="432000" indent="-324000" algn="l">
              <a:spcBef>
                <a:spcPts val="1417"/>
              </a:spcBef>
              <a:buClr>
                <a:srgbClr val="000000"/>
              </a:buClr>
              <a:buSzPct val="45000"/>
              <a:buFont typeface="Wingdings" charset="2"/>
              <a:buChar char=""/>
            </a:pPr>
            <a:r>
              <a:rPr lang="fi-FI" sz="3200" spc="-1" dirty="0">
                <a:solidFill>
                  <a:srgbClr val="000000"/>
                </a:solidFill>
                <a:latin typeface="Arial"/>
              </a:rPr>
              <a:t>nasr – Network Attestation for Secured foRwarding</a:t>
            </a:r>
          </a:p>
          <a:p>
            <a:pPr marL="432000" indent="-324000" algn="l">
              <a:spcBef>
                <a:spcPts val="1417"/>
              </a:spcBef>
              <a:buClr>
                <a:srgbClr val="000000"/>
              </a:buClr>
              <a:buSzPct val="45000"/>
              <a:buFont typeface="Wingdings" charset="2"/>
              <a:buChar char=""/>
            </a:pPr>
            <a:r>
              <a:rPr lang="fi-FI" sz="3200" spc="-1" dirty="0">
                <a:solidFill>
                  <a:srgbClr val="000000"/>
                </a:solidFill>
                <a:latin typeface="Arial"/>
              </a:rPr>
              <a:t>skex – Symmetric Key Establishment and Exchange</a:t>
            </a:r>
          </a:p>
        </p:txBody>
      </p:sp>
      <p:sp>
        <p:nvSpPr>
          <p:cNvPr id="2" name="Foliennummernplatzhalter 3">
            <a:extLst>
              <a:ext uri="{FF2B5EF4-FFF2-40B4-BE49-F238E27FC236}">
                <a16:creationId xmlns:a16="http://schemas.microsoft.com/office/drawing/2014/main" id="{F78D377A-908F-74C7-0137-06383A97A1FA}"/>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131</a:t>
            </a:fld>
            <a:endParaRPr lang="en-US" sz="12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287810"/>
            <a:ext cx="8229240" cy="91188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nasr – Network Attestation for Secured foRwarding</a:t>
            </a:r>
          </a:p>
        </p:txBody>
      </p:sp>
      <p:sp>
        <p:nvSpPr>
          <p:cNvPr id="68"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fontScale="38500" lnSpcReduction="20000"/>
          </a:bodyPr>
          <a:lstStyle/>
          <a:p>
            <a:pPr marL="198720" indent="-149040" algn="l">
              <a:spcBef>
                <a:spcPts val="1417"/>
              </a:spcBef>
              <a:buClr>
                <a:srgbClr val="000000"/>
              </a:buClr>
              <a:buSzPct val="45000"/>
              <a:buFont typeface="Wingdings" charset="2"/>
              <a:buChar char=""/>
            </a:pPr>
            <a:r>
              <a:rPr lang="fi-FI" sz="3200" spc="-1" dirty="0">
                <a:solidFill>
                  <a:srgbClr val="000000"/>
                </a:solidFill>
                <a:latin typeface="Arial"/>
              </a:rPr>
              <a:t>In the current network deployments, communicating entities implicitly rely on peer entities and use paths as determined by the control plane. These available path(s) are implicitly trusted.</a:t>
            </a:r>
          </a:p>
          <a:p>
            <a:pPr marL="198720" indent="-149040" algn="l">
              <a:spcBef>
                <a:spcPts val="1417"/>
              </a:spcBef>
              <a:buClr>
                <a:srgbClr val="000000"/>
              </a:buClr>
              <a:buSzPct val="45000"/>
              <a:buFont typeface="Wingdings" charset="2"/>
              <a:buChar char=""/>
            </a:pPr>
            <a:r>
              <a:rPr lang="fi-FI" sz="3200" spc="-1" dirty="0">
                <a:solidFill>
                  <a:srgbClr val="000000"/>
                </a:solidFill>
                <a:latin typeface="Arial"/>
              </a:rPr>
              <a:t>Communicating entities have very little information about the entities in the paths over which their traffic is carried, and have no available means to audit the entities and paths, beyond basic properties like latency, throughput, and congestion.</a:t>
            </a:r>
          </a:p>
          <a:p>
            <a:pPr marL="198720" indent="-149040" algn="l">
              <a:spcBef>
                <a:spcPts val="1417"/>
              </a:spcBef>
              <a:buClr>
                <a:srgbClr val="000000"/>
              </a:buClr>
              <a:buSzPct val="45000"/>
              <a:buFont typeface="Wingdings" charset="2"/>
              <a:buChar char=""/>
            </a:pPr>
            <a:r>
              <a:rPr lang="fi-FI" sz="3200" spc="-1" dirty="0">
                <a:solidFill>
                  <a:srgbClr val="000000"/>
                </a:solidFill>
                <a:latin typeface="Arial"/>
              </a:rPr>
              <a:t>However, increased demand in network security, privacy, and robustness makes tools for enabling visibility of the entities' security posture a necessity.</a:t>
            </a:r>
          </a:p>
          <a:p>
            <a:pPr marL="198720" indent="-149040" algn="l">
              <a:spcBef>
                <a:spcPts val="1417"/>
              </a:spcBef>
              <a:buClr>
                <a:srgbClr val="000000"/>
              </a:buClr>
              <a:buSzPct val="45000"/>
              <a:buFont typeface="Wingdings" charset="2"/>
              <a:buChar char=""/>
            </a:pPr>
            <a:r>
              <a:rPr lang="fi-FI" sz="3200" spc="-1" dirty="0">
                <a:solidFill>
                  <a:srgbClr val="000000"/>
                </a:solidFill>
                <a:latin typeface="Arial"/>
              </a:rPr>
              <a:t>With additional security and privacy requirements, there is a need to provide enhanced or added services beyond the pure encryption-based data security; requiring better visibility of the security posture of the underlying network elements.</a:t>
            </a:r>
          </a:p>
          <a:p>
            <a:pPr marL="198720" indent="-149040" algn="l">
              <a:spcBef>
                <a:spcPts val="1417"/>
              </a:spcBef>
              <a:buClr>
                <a:srgbClr val="000000"/>
              </a:buClr>
              <a:buSzPct val="45000"/>
              <a:buFont typeface="Wingdings" charset="2"/>
              <a:buChar char=""/>
            </a:pPr>
            <a:r>
              <a:rPr lang="fi-FI" sz="3200" spc="-1" dirty="0">
                <a:solidFill>
                  <a:srgbClr val="000000"/>
                </a:solidFill>
                <a:latin typeface="Arial"/>
              </a:rPr>
              <a:t>Specifically, to satisfy the visibility of the network elements' security state, proof that data is traversed through network elements (devices, links and services) that satisfy security posture claims to avoid exposure of unqualified elements is needed.</a:t>
            </a:r>
          </a:p>
          <a:p>
            <a:pPr marL="198720" indent="-149040" algn="l">
              <a:spcBef>
                <a:spcPts val="1417"/>
              </a:spcBef>
              <a:buClr>
                <a:srgbClr val="000000"/>
              </a:buClr>
              <a:buSzPct val="45000"/>
              <a:buFont typeface="Wingdings" charset="2"/>
              <a:buChar char=""/>
            </a:pPr>
            <a:r>
              <a:rPr lang="fi-FI" sz="3200" spc="-1" dirty="0">
                <a:solidFill>
                  <a:srgbClr val="000000"/>
                </a:solidFill>
                <a:latin typeface="Arial"/>
              </a:rPr>
              <a:t>WG Forming</a:t>
            </a:r>
          </a:p>
        </p:txBody>
      </p:sp>
      <p:sp>
        <p:nvSpPr>
          <p:cNvPr id="2" name="Foliennummernplatzhalter 3">
            <a:extLst>
              <a:ext uri="{FF2B5EF4-FFF2-40B4-BE49-F238E27FC236}">
                <a16:creationId xmlns:a16="http://schemas.microsoft.com/office/drawing/2014/main" id="{ADB62C03-9DFE-44E2-17AD-3C4D8EA887A9}"/>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132</a:t>
            </a:fld>
            <a:endParaRPr lang="en-US" sz="12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1287810"/>
            <a:ext cx="8229240" cy="911880"/>
          </a:xfrm>
          <a:prstGeom prst="rect">
            <a:avLst/>
          </a:prstGeom>
          <a:noFill/>
          <a:ln w="0">
            <a:noFill/>
          </a:ln>
        </p:spPr>
        <p:txBody>
          <a:bodyPr vert="horz" wrap="square" lIns="0" tIns="0" rIns="0" bIns="0" numCol="1" anchor="ctr" anchorCtr="0" compatLnSpc="1">
            <a:prstTxWarp prst="textNoShape">
              <a:avLst/>
            </a:prstTxWarp>
            <a:noAutofit/>
          </a:bodyPr>
          <a:lstStyle/>
          <a:p>
            <a:r>
              <a:rPr lang="fi-FI" sz="3200" spc="-1">
                <a:solidFill>
                  <a:srgbClr val="000000"/>
                </a:solidFill>
                <a:latin typeface="Arial"/>
              </a:rPr>
              <a:t>skex – Symmetric Key Establishment and Exchange</a:t>
            </a:r>
          </a:p>
        </p:txBody>
      </p:sp>
      <p:sp>
        <p:nvSpPr>
          <p:cNvPr id="70" name="PlaceHolder 2"/>
          <p:cNvSpPr>
            <a:spLocks noGrp="1"/>
          </p:cNvSpPr>
          <p:nvPr>
            <p:ph/>
          </p:nvPr>
        </p:nvSpPr>
        <p:spPr>
          <a:xfrm>
            <a:off x="457200" y="2312730"/>
            <a:ext cx="8229240" cy="3400920"/>
          </a:xfrm>
          <a:prstGeom prst="rect">
            <a:avLst/>
          </a:prstGeom>
          <a:noFill/>
          <a:ln w="0">
            <a:noFill/>
          </a:ln>
        </p:spPr>
        <p:txBody>
          <a:bodyPr vert="horz" wrap="square" lIns="0" tIns="0" rIns="0" bIns="0" numCol="1" anchor="t" anchorCtr="0" compatLnSpc="1">
            <a:prstTxWarp prst="textNoShape">
              <a:avLst/>
            </a:prstTxWarp>
            <a:normAutofit fontScale="42000" lnSpcReduction="20000"/>
          </a:bodyPr>
          <a:lstStyle/>
          <a:p>
            <a:pPr marL="181440" indent="-136080" algn="l">
              <a:spcBef>
                <a:spcPts val="1417"/>
              </a:spcBef>
              <a:buClr>
                <a:srgbClr val="000000"/>
              </a:buClr>
              <a:buSzPct val="45000"/>
              <a:buFont typeface="Wingdings" charset="2"/>
              <a:buChar char=""/>
            </a:pPr>
            <a:r>
              <a:rPr lang="fi-FI" sz="3200" spc="-1" dirty="0">
                <a:solidFill>
                  <a:srgbClr val="000000"/>
                </a:solidFill>
                <a:latin typeface="Arial"/>
              </a:rPr>
              <a:t>Symmetric key establishment systems can be used to semi-statically and dynamically provide or supplement keys for existing protocols that accept pre-shared or pre-positioned keys independent of a public key and so might create hybrid keys. For example TLS 1.3 (RFC 8446 and RFC 8773), IPsec (RFC 8784) and MACsec (draft-hb-intarea-eap-mka-00). </a:t>
            </a:r>
          </a:p>
          <a:p>
            <a:pPr marL="181440" indent="-136080" algn="l">
              <a:spcBef>
                <a:spcPts val="1417"/>
              </a:spcBef>
              <a:buClr>
                <a:srgbClr val="000000"/>
              </a:buClr>
              <a:buSzPct val="45000"/>
              <a:buFont typeface="Wingdings" charset="2"/>
              <a:buChar char=""/>
            </a:pPr>
            <a:r>
              <a:rPr lang="fi-FI" sz="3200" spc="-1" dirty="0">
                <a:solidFill>
                  <a:srgbClr val="000000"/>
                </a:solidFill>
                <a:latin typeface="Arial"/>
              </a:rPr>
              <a:t>Asymmetric-key cryptography, while powerful and often convenient, has limitations, including being computationally intensive and potentially vulnerable to quantum computing or mathematical attacks, thus not fully addressing all security needs. This emphasises the need for symmetric-cryptography-based key establishment mechanisms that don't rely on asymmetric algorithms. Such systems can provide keys for secure internet communications.</a:t>
            </a:r>
          </a:p>
          <a:p>
            <a:pPr marL="181440" indent="-136080" algn="l">
              <a:spcBef>
                <a:spcPts val="1417"/>
              </a:spcBef>
              <a:buClr>
                <a:srgbClr val="000000"/>
              </a:buClr>
              <a:buSzPct val="45000"/>
              <a:buFont typeface="Wingdings" charset="2"/>
              <a:buChar char=""/>
            </a:pPr>
            <a:r>
              <a:rPr lang="fi-FI" sz="3200" spc="-1" dirty="0">
                <a:solidFill>
                  <a:srgbClr val="000000"/>
                </a:solidFill>
                <a:latin typeface="Arial"/>
              </a:rPr>
              <a:t>Proposed solutions must address not only the secure transport of symmetric keys but also the mechanisms needed to ensure that only authenticated and authorised peers can securely access these keys. Identifying the peers is part of the enrolment process.</a:t>
            </a:r>
          </a:p>
          <a:p>
            <a:pPr marL="181440" indent="-136080" algn="l">
              <a:spcBef>
                <a:spcPts val="1417"/>
              </a:spcBef>
              <a:buClr>
                <a:srgbClr val="000000"/>
              </a:buClr>
              <a:buSzPct val="45000"/>
              <a:buFont typeface="Wingdings" charset="2"/>
              <a:buChar char=""/>
            </a:pPr>
            <a:r>
              <a:rPr lang="fi-FI" sz="3200" spc="-1" dirty="0">
                <a:solidFill>
                  <a:srgbClr val="000000"/>
                </a:solidFill>
                <a:latin typeface="Arial"/>
              </a:rPr>
              <a:t>The proponents' goal is to create a framework for secure establishment of symmetric keys to match security requirements, and to streamline their integration into applications. The second objective is to propose one or multiple protocols for symmetric key establishment.</a:t>
            </a:r>
          </a:p>
          <a:p>
            <a:pPr marL="181440" indent="-136080" algn="l">
              <a:spcBef>
                <a:spcPts val="1417"/>
              </a:spcBef>
              <a:buClr>
                <a:srgbClr val="000000"/>
              </a:buClr>
              <a:buSzPct val="45000"/>
              <a:buFont typeface="Wingdings" charset="2"/>
              <a:buChar char=""/>
            </a:pPr>
            <a:r>
              <a:rPr lang="fi-FI" sz="3200" spc="-1" dirty="0">
                <a:solidFill>
                  <a:srgbClr val="000000"/>
                </a:solidFill>
                <a:latin typeface="Arial"/>
              </a:rPr>
              <a:t>WG Forming</a:t>
            </a:r>
          </a:p>
        </p:txBody>
      </p:sp>
      <p:sp>
        <p:nvSpPr>
          <p:cNvPr id="2" name="Foliennummernplatzhalter 3">
            <a:extLst>
              <a:ext uri="{FF2B5EF4-FFF2-40B4-BE49-F238E27FC236}">
                <a16:creationId xmlns:a16="http://schemas.microsoft.com/office/drawing/2014/main" id="{5BE4DC0D-8354-74E7-9596-3385705B5F33}"/>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133</a:t>
            </a:fld>
            <a:endParaRPr lang="en-US" sz="12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MAINT</a:t>
            </a:r>
            <a:br>
              <a:rPr lang="de-DE" dirty="0"/>
            </a:br>
            <a:r>
              <a:rPr lang="de-DE" dirty="0"/>
              <a:t>March 2025</a:t>
            </a:r>
            <a:br>
              <a:rPr lang="de-DE" dirty="0"/>
            </a:br>
            <a:r>
              <a:rPr lang="de-DE" dirty="0"/>
              <a:t>Closing Report</a:t>
            </a:r>
          </a:p>
        </p:txBody>
      </p:sp>
      <p:sp>
        <p:nvSpPr>
          <p:cNvPr id="2" name="Foliennummernplatzhalter 3">
            <a:extLst>
              <a:ext uri="{FF2B5EF4-FFF2-40B4-BE49-F238E27FC236}">
                <a16:creationId xmlns:a16="http://schemas.microsoft.com/office/drawing/2014/main" id="{995BB93F-3348-FFD8-7289-66200603C177}"/>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134</a:t>
            </a:fld>
            <a:endParaRPr lang="en-US" dirty="0"/>
          </a:p>
        </p:txBody>
      </p:sp>
    </p:spTree>
    <p:extLst>
      <p:ext uri="{BB962C8B-B14F-4D97-AF65-F5344CB8AC3E}">
        <p14:creationId xmlns:p14="http://schemas.microsoft.com/office/powerpoint/2010/main" val="39141566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400050"/>
          </a:xfrm>
        </p:spPr>
        <p:txBody>
          <a:bodyPr/>
          <a:lstStyle/>
          <a:p>
            <a:r>
              <a:rPr lang="en-US" sz="2400" b="1" dirty="0">
                <a:latin typeface="Calibri" panose="020F0502020204030204" pitchFamily="34" charset="0"/>
                <a:cs typeface="Calibri" panose="020F0502020204030204" pitchFamily="34" charset="0"/>
              </a:rPr>
              <a:t>SC Meeting Objectives – Agenda</a:t>
            </a:r>
            <a:endParaRPr lang="en-US" sz="24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628650" y="1544241"/>
            <a:ext cx="7943850" cy="3940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225"/>
              </a:spcAft>
            </a:pPr>
            <a:r>
              <a:rPr lang="en-US" sz="1500" b="1" dirty="0">
                <a:latin typeface="Calibri" panose="020F0502020204030204" pitchFamily="34" charset="0"/>
                <a:cs typeface="Calibri" panose="020F0502020204030204" pitchFamily="34" charset="0"/>
              </a:rPr>
              <a:t>Meetings 1&amp;2 (Monday and Tuesday)</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Policy and Procedure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Approve Agenda</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PAR reviews</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225"/>
              </a:spcAft>
            </a:pPr>
            <a:endParaRPr lang="en-US" sz="15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225"/>
              </a:spcAft>
            </a:pPr>
            <a:r>
              <a:rPr lang="en-US" sz="1500" b="1" dirty="0">
                <a:latin typeface="Calibri" panose="020F0502020204030204" pitchFamily="34" charset="0"/>
                <a:cs typeface="Calibri" panose="020F0502020204030204" pitchFamily="34" charset="0"/>
                <a:sym typeface="Wingdings" panose="05000000000000000000" pitchFamily="2" charset="2"/>
              </a:rPr>
              <a:t>Meeting 3 Wednesday</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comments received from IEC/ISO/JTC1/SC6 (none)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any comments or questions on existing or new standards (none)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any change requests for Operations Manual (none)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Motion templates (none)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Project Checklist (none)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Adjourn</a:t>
            </a:r>
          </a:p>
          <a:p>
            <a:pPr marL="0" lvl="2">
              <a:spcAft>
                <a:spcPts val="225"/>
              </a:spcAft>
            </a:pPr>
            <a:endParaRPr lang="en-US" sz="1500" dirty="0">
              <a:latin typeface="Calibri" panose="020F0502020204030204" pitchFamily="34" charset="0"/>
              <a:cs typeface="Calibri" panose="020F0502020204030204" pitchFamily="34" charset="0"/>
            </a:endParaRPr>
          </a:p>
          <a:p>
            <a:pPr marL="0" lvl="2">
              <a:spcAft>
                <a:spcPts val="225"/>
              </a:spcAft>
            </a:pPr>
            <a:endParaRPr lang="en-US" sz="1500" dirty="0">
              <a:latin typeface="Calibri" panose="020F0502020204030204" pitchFamily="34" charset="0"/>
              <a:cs typeface="Calibri" panose="020F0502020204030204" pitchFamily="34" charset="0"/>
            </a:endParaRPr>
          </a:p>
        </p:txBody>
      </p:sp>
      <p:sp>
        <p:nvSpPr>
          <p:cNvPr id="3" name="Foliennummernplatzhalter 3">
            <a:extLst>
              <a:ext uri="{FF2B5EF4-FFF2-40B4-BE49-F238E27FC236}">
                <a16:creationId xmlns:a16="http://schemas.microsoft.com/office/drawing/2014/main" id="{AF017C97-4060-A213-F26B-E0DD76D11823}"/>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135</a:t>
            </a:fld>
            <a:endParaRPr lang="en-US" sz="12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571500"/>
          </a:xfrm>
        </p:spPr>
        <p:txBody>
          <a:bodyPr/>
          <a:lstStyle/>
          <a:p>
            <a:r>
              <a:rPr lang="en-US" sz="2400" b="1" dirty="0">
                <a:latin typeface="Calibri" panose="020F0502020204030204" pitchFamily="34" charset="0"/>
                <a:cs typeface="Calibri" panose="020F0502020204030204" pitchFamily="34" charset="0"/>
              </a:rPr>
              <a:t>802 PARs for Review</a:t>
            </a:r>
            <a:endParaRPr lang="en-US" sz="24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628651" y="1715690"/>
            <a:ext cx="7943850" cy="3656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lgn="l">
              <a:buFont typeface="Arial" panose="020B0604020202020204" pitchFamily="34" charset="0"/>
              <a:buChar char="•"/>
            </a:pPr>
            <a:r>
              <a:rPr lang="en-GB" sz="1500" dirty="0">
                <a:solidFill>
                  <a:srgbClr val="000000"/>
                </a:solidFill>
                <a:latin typeface="+mj-lt"/>
              </a:rPr>
              <a:t>Information at </a:t>
            </a:r>
            <a:r>
              <a:rPr lang="en-GB" sz="1500" dirty="0">
                <a:solidFill>
                  <a:srgbClr val="000000"/>
                </a:solidFill>
                <a:latin typeface="+mj-lt"/>
                <a:hlinkClick r:id="rId3"/>
              </a:rPr>
              <a:t>https://www.ieee802.org/PARs.shtml</a:t>
            </a:r>
            <a:endParaRPr lang="en-GB" sz="1500" dirty="0">
              <a:solidFill>
                <a:srgbClr val="000000"/>
              </a:solidFill>
              <a:latin typeface="+mj-lt"/>
            </a:endParaRPr>
          </a:p>
          <a:p>
            <a:pPr algn="l">
              <a:buFont typeface="Arial" panose="020B0604020202020204" pitchFamily="34" charset="0"/>
              <a:buChar char="•"/>
            </a:pPr>
            <a:endParaRPr lang="en-GB" sz="1500" dirty="0">
              <a:solidFill>
                <a:srgbClr val="000000"/>
              </a:solidFill>
              <a:latin typeface="+mj-lt"/>
            </a:endParaRPr>
          </a:p>
          <a:p>
            <a:pPr algn="l"/>
            <a:r>
              <a:rPr lang="en-GB" sz="1500" b="1" dirty="0">
                <a:solidFill>
                  <a:srgbClr val="000000"/>
                </a:solidFill>
                <a:latin typeface="+mj-lt"/>
              </a:rPr>
              <a:t>Mar 10-15, 2025 Atlanta, Georgia, USA</a:t>
            </a:r>
          </a:p>
          <a:p>
            <a:pPr algn="l"/>
            <a:r>
              <a:rPr lang="en-GB" sz="1500" dirty="0">
                <a:solidFill>
                  <a:srgbClr val="000000"/>
                </a:solidFill>
                <a:latin typeface="+mj-lt"/>
              </a:rPr>
              <a:t>P802.1AS - Standard - timing and Synchronization for Time-Sensitive Applications - Revision to IEEE Standard 802.1AS-2020, </a:t>
            </a:r>
            <a:r>
              <a:rPr lang="en-GB" sz="1500" dirty="0">
                <a:solidFill>
                  <a:srgbClr val="000000"/>
                </a:solidFill>
                <a:latin typeface="+mj-lt"/>
                <a:hlinkClick r:id="rId4"/>
              </a:rPr>
              <a:t>PAR</a:t>
            </a:r>
            <a:endParaRPr lang="en-GB" sz="1500" dirty="0">
              <a:solidFill>
                <a:srgbClr val="000000"/>
              </a:solidFill>
              <a:latin typeface="+mj-lt"/>
            </a:endParaRPr>
          </a:p>
          <a:p>
            <a:pPr algn="l"/>
            <a:endParaRPr lang="en-GB" sz="1500" dirty="0">
              <a:solidFill>
                <a:srgbClr val="000000"/>
              </a:solidFill>
              <a:latin typeface="+mj-lt"/>
            </a:endParaRPr>
          </a:p>
          <a:p>
            <a:pPr algn="l"/>
            <a:r>
              <a:rPr lang="en-GB" sz="1500" dirty="0">
                <a:solidFill>
                  <a:srgbClr val="000000"/>
                </a:solidFill>
                <a:latin typeface="+mj-lt"/>
              </a:rPr>
              <a:t>P802.3dp - Amendment - Cabling Restrictions for Single Pair Power over Ethernet (</a:t>
            </a:r>
            <a:r>
              <a:rPr lang="en-GB" sz="1500" dirty="0" err="1">
                <a:solidFill>
                  <a:srgbClr val="000000"/>
                </a:solidFill>
                <a:latin typeface="+mj-lt"/>
              </a:rPr>
              <a:t>SPoE</a:t>
            </a:r>
            <a:r>
              <a:rPr lang="en-GB" sz="1500" dirty="0">
                <a:solidFill>
                  <a:srgbClr val="000000"/>
                </a:solidFill>
                <a:latin typeface="+mj-lt"/>
              </a:rPr>
              <a:t>), </a:t>
            </a:r>
            <a:r>
              <a:rPr lang="en-GB" sz="1500" dirty="0">
                <a:solidFill>
                  <a:srgbClr val="000000"/>
                </a:solidFill>
                <a:latin typeface="+mj-lt"/>
                <a:hlinkClick r:id="rId5"/>
              </a:rPr>
              <a:t>PAR</a:t>
            </a:r>
            <a:r>
              <a:rPr lang="en-GB" sz="1500" dirty="0">
                <a:solidFill>
                  <a:srgbClr val="000000"/>
                </a:solidFill>
                <a:latin typeface="+mj-lt"/>
              </a:rPr>
              <a:t> and </a:t>
            </a:r>
            <a:r>
              <a:rPr lang="en-GB" sz="1500" dirty="0">
                <a:solidFill>
                  <a:srgbClr val="000000"/>
                </a:solidFill>
                <a:latin typeface="+mj-lt"/>
                <a:hlinkClick r:id="rId6"/>
              </a:rPr>
              <a:t>CSD</a:t>
            </a:r>
            <a:endParaRPr lang="en-GB" sz="1500" dirty="0">
              <a:solidFill>
                <a:srgbClr val="000000"/>
              </a:solidFill>
              <a:latin typeface="+mj-lt"/>
            </a:endParaRPr>
          </a:p>
          <a:p>
            <a:pPr algn="l"/>
            <a:endParaRPr lang="en-GB" sz="1500" dirty="0">
              <a:solidFill>
                <a:srgbClr val="000000"/>
              </a:solidFill>
              <a:latin typeface="+mj-lt"/>
            </a:endParaRPr>
          </a:p>
          <a:p>
            <a:pPr algn="l"/>
            <a:r>
              <a:rPr lang="en-GB" sz="1500" dirty="0">
                <a:solidFill>
                  <a:srgbClr val="000000"/>
                </a:solidFill>
                <a:latin typeface="+mj-lt"/>
              </a:rPr>
              <a:t>P802.11br - Amendment - Enhanced Light Communications, </a:t>
            </a:r>
            <a:r>
              <a:rPr lang="en-GB" sz="1500" dirty="0">
                <a:solidFill>
                  <a:srgbClr val="000000"/>
                </a:solidFill>
                <a:latin typeface="+mj-lt"/>
                <a:hlinkClick r:id="rId7"/>
              </a:rPr>
              <a:t>PAR</a:t>
            </a:r>
            <a:r>
              <a:rPr lang="en-GB" sz="1500" dirty="0">
                <a:solidFill>
                  <a:srgbClr val="000000"/>
                </a:solidFill>
                <a:latin typeface="+mj-lt"/>
              </a:rPr>
              <a:t> and </a:t>
            </a:r>
            <a:r>
              <a:rPr lang="en-GB" sz="1500" dirty="0">
                <a:solidFill>
                  <a:srgbClr val="000000"/>
                </a:solidFill>
                <a:latin typeface="+mj-lt"/>
                <a:hlinkClick r:id="rId8"/>
              </a:rPr>
              <a:t>CSD</a:t>
            </a:r>
            <a:endParaRPr lang="en-GB" sz="1500" dirty="0">
              <a:solidFill>
                <a:srgbClr val="000000"/>
              </a:solidFill>
              <a:latin typeface="+mj-lt"/>
            </a:endParaRPr>
          </a:p>
          <a:p>
            <a:pPr algn="l"/>
            <a:endParaRPr lang="en-GB" sz="1500" dirty="0">
              <a:solidFill>
                <a:srgbClr val="000000"/>
              </a:solidFill>
              <a:latin typeface="+mj-lt"/>
            </a:endParaRPr>
          </a:p>
          <a:p>
            <a:pPr algn="l"/>
            <a:r>
              <a:rPr lang="en-GB" sz="1500" dirty="0">
                <a:solidFill>
                  <a:srgbClr val="000000"/>
                </a:solidFill>
                <a:latin typeface="+mj-lt"/>
              </a:rPr>
              <a:t>P802.15.4-2024/Cor 1 - Standard  for Low Rate Wireless Networks - Corrigendum to IEEE Standard </a:t>
            </a:r>
          </a:p>
          <a:p>
            <a:pPr algn="l"/>
            <a:r>
              <a:rPr lang="en-GB" sz="1500" dirty="0">
                <a:solidFill>
                  <a:srgbClr val="000000"/>
                </a:solidFill>
                <a:latin typeface="+mj-lt"/>
                <a:hlinkClick r:id="rId9"/>
              </a:rPr>
              <a:t>PAR</a:t>
            </a:r>
            <a:endParaRPr lang="en-GB" sz="1500" dirty="0">
              <a:solidFill>
                <a:srgbClr val="000000"/>
              </a:solidFill>
              <a:latin typeface="+mj-lt"/>
            </a:endParaRPr>
          </a:p>
          <a:p>
            <a:pPr algn="l">
              <a:buFont typeface="Arial" panose="020B0604020202020204" pitchFamily="34" charset="0"/>
              <a:buChar char="•"/>
            </a:pPr>
            <a:endParaRPr lang="en-GB" sz="1500" dirty="0">
              <a:solidFill>
                <a:srgbClr val="000000"/>
              </a:solidFill>
              <a:latin typeface="+mj-lt"/>
            </a:endParaRPr>
          </a:p>
        </p:txBody>
      </p:sp>
      <p:sp>
        <p:nvSpPr>
          <p:cNvPr id="3" name="Foliennummernplatzhalter 3">
            <a:extLst>
              <a:ext uri="{FF2B5EF4-FFF2-40B4-BE49-F238E27FC236}">
                <a16:creationId xmlns:a16="http://schemas.microsoft.com/office/drawing/2014/main" id="{71B11C99-3242-4C5E-AE66-1BAD0E9D578A}"/>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136</a:t>
            </a:fld>
            <a:endParaRPr lang="en-US" sz="1200" dirty="0"/>
          </a:p>
        </p:txBody>
      </p:sp>
    </p:spTree>
    <p:extLst>
      <p:ext uri="{BB962C8B-B14F-4D97-AF65-F5344CB8AC3E}">
        <p14:creationId xmlns:p14="http://schemas.microsoft.com/office/powerpoint/2010/main" val="36107193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A472E-0D27-C748-D5D6-BE5B7D40311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2FE719-4C98-524E-9CA2-00E018C3A75B}"/>
              </a:ext>
            </a:extLst>
          </p:cNvPr>
          <p:cNvSpPr txBox="1">
            <a:spLocks noChangeArrowheads="1"/>
          </p:cNvSpPr>
          <p:nvPr/>
        </p:nvSpPr>
        <p:spPr bwMode="auto">
          <a:xfrm>
            <a:off x="1485149" y="1144190"/>
            <a:ext cx="582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2400" b="1" kern="0">
                <a:latin typeface="Calibri" panose="020F0502020204030204" pitchFamily="34" charset="0"/>
                <a:cs typeface="Calibri" panose="020F0502020204030204" pitchFamily="34" charset="0"/>
              </a:rPr>
              <a:t>Achievements</a:t>
            </a:r>
            <a:endParaRPr lang="en-US" sz="2400" kern="0" dirty="0">
              <a:latin typeface="Calibri" panose="020F0502020204030204" pitchFamily="34" charset="0"/>
              <a:cs typeface="Calibri" panose="020F0502020204030204" pitchFamily="34" charset="0"/>
            </a:endParaRPr>
          </a:p>
        </p:txBody>
      </p:sp>
      <p:sp>
        <p:nvSpPr>
          <p:cNvPr id="4" name="Rectangle 5">
            <a:extLst>
              <a:ext uri="{FF2B5EF4-FFF2-40B4-BE49-F238E27FC236}">
                <a16:creationId xmlns:a16="http://schemas.microsoft.com/office/drawing/2014/main" id="{5EC9F225-6054-61A9-F62D-D4B78F377408}"/>
              </a:ext>
            </a:extLst>
          </p:cNvPr>
          <p:cNvSpPr>
            <a:spLocks noChangeArrowheads="1"/>
          </p:cNvSpPr>
          <p:nvPr/>
        </p:nvSpPr>
        <p:spPr bwMode="auto">
          <a:xfrm>
            <a:off x="628651" y="1885950"/>
            <a:ext cx="7943850"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342900" lvl="2" indent="-342900">
              <a:spcAft>
                <a:spcPts val="225"/>
              </a:spcAft>
              <a:buAutoNum type="arabicPeriod"/>
            </a:pPr>
            <a:r>
              <a:rPr lang="en-US" sz="1500" dirty="0">
                <a:latin typeface="Calibri" panose="020F0502020204030204" pitchFamily="34" charset="0"/>
                <a:cs typeface="Calibri" panose="020F0502020204030204" pitchFamily="34" charset="0"/>
              </a:rPr>
              <a:t>Reviewed PARs / CSDs</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Resolved comments received on 802.15.4 Corrigendum PAR</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Agreed to forward </a:t>
            </a:r>
            <a:r>
              <a:rPr lang="en-US" sz="1500" dirty="0" err="1">
                <a:latin typeface="Calibri" panose="020F0502020204030204" pitchFamily="34" charset="0"/>
                <a:cs typeface="Calibri" panose="020F0502020204030204" pitchFamily="34" charset="0"/>
              </a:rPr>
              <a:t>Stds</a:t>
            </a:r>
            <a:r>
              <a:rPr lang="en-US" sz="1500" dirty="0">
                <a:latin typeface="Calibri" panose="020F0502020204030204" pitchFamily="34" charset="0"/>
                <a:cs typeface="Calibri" panose="020F0502020204030204" pitchFamily="34" charset="0"/>
              </a:rPr>
              <a:t> 802.15.7a and </a:t>
            </a:r>
            <a:r>
              <a:rPr lang="en-US" sz="1500" dirty="0" err="1">
                <a:latin typeface="Calibri" panose="020F0502020204030204" pitchFamily="34" charset="0"/>
                <a:cs typeface="Calibri" panose="020F0502020204030204" pitchFamily="34" charset="0"/>
              </a:rPr>
              <a:t>Stds</a:t>
            </a:r>
            <a:r>
              <a:rPr lang="en-US" sz="1500" dirty="0">
                <a:latin typeface="Calibri" panose="020F0502020204030204" pitchFamily="34" charset="0"/>
                <a:cs typeface="Calibri" panose="020F0502020204030204" pitchFamily="34" charset="0"/>
              </a:rPr>
              <a:t> 802.15.13 </a:t>
            </a:r>
          </a:p>
          <a:p>
            <a:pPr marL="342900" lvl="2" indent="-342900">
              <a:spcAft>
                <a:spcPts val="225"/>
              </a:spcAft>
              <a:buFont typeface="+mj-lt"/>
              <a:buAutoNum type="arabicPeriod"/>
            </a:pPr>
            <a:endParaRPr lang="en-US" sz="1500" dirty="0">
              <a:latin typeface="Calibri" panose="020F0502020204030204" pitchFamily="34" charset="0"/>
              <a:cs typeface="Calibri" panose="020F0502020204030204" pitchFamily="34" charset="0"/>
            </a:endParaRPr>
          </a:p>
          <a:p>
            <a:pPr marL="0" lvl="2">
              <a:spcAft>
                <a:spcPts val="225"/>
              </a:spcAft>
            </a:pPr>
            <a:endParaRPr lang="en-US" sz="1500" dirty="0">
              <a:latin typeface="Calibri" panose="020F0502020204030204" pitchFamily="34" charset="0"/>
              <a:cs typeface="Calibri" panose="020F0502020204030204" pitchFamily="34" charset="0"/>
            </a:endParaRPr>
          </a:p>
          <a:p>
            <a:pPr marL="342900" lvl="2" indent="-342900">
              <a:spcAft>
                <a:spcPts val="225"/>
              </a:spcAft>
              <a:buAutoNum type="arabicPeriod"/>
            </a:pPr>
            <a:endParaRPr lang="en-US" sz="1500" dirty="0">
              <a:latin typeface="Calibri" panose="020F0502020204030204" pitchFamily="34" charset="0"/>
              <a:cs typeface="Calibri" panose="020F0502020204030204" pitchFamily="34" charset="0"/>
            </a:endParaRPr>
          </a:p>
          <a:p>
            <a:pPr marL="342900" lvl="2" indent="-342900">
              <a:spcAft>
                <a:spcPts val="225"/>
              </a:spcAft>
              <a:buAutoNum type="arabicPeriod"/>
            </a:pPr>
            <a:endParaRPr lang="en-US" sz="1500" dirty="0">
              <a:latin typeface="Calibri" panose="020F0502020204030204" pitchFamily="34" charset="0"/>
              <a:cs typeface="Calibri" panose="020F0502020204030204" pitchFamily="34" charset="0"/>
            </a:endParaRPr>
          </a:p>
        </p:txBody>
      </p:sp>
      <p:sp>
        <p:nvSpPr>
          <p:cNvPr id="5" name="Foliennummernplatzhalter 3">
            <a:extLst>
              <a:ext uri="{FF2B5EF4-FFF2-40B4-BE49-F238E27FC236}">
                <a16:creationId xmlns:a16="http://schemas.microsoft.com/office/drawing/2014/main" id="{05D27AB2-5D48-5628-8BEB-E180AC93B9D2}"/>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137</a:t>
            </a:fld>
            <a:endParaRPr lang="en-US" sz="1200" dirty="0"/>
          </a:p>
        </p:txBody>
      </p:sp>
    </p:spTree>
    <p:extLst>
      <p:ext uri="{BB962C8B-B14F-4D97-AF65-F5344CB8AC3E}">
        <p14:creationId xmlns:p14="http://schemas.microsoft.com/office/powerpoint/2010/main" val="11182667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AE02-8672-CA42-1ED8-912AC6275036}"/>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51BE6A50-FB12-8B72-5009-E56D64760798}"/>
              </a:ext>
            </a:extLst>
          </p:cNvPr>
          <p:cNvSpPr>
            <a:spLocks noGrp="1"/>
          </p:cNvSpPr>
          <p:nvPr>
            <p:ph type="ctrTitle"/>
          </p:nvPr>
        </p:nvSpPr>
        <p:spPr/>
        <p:txBody>
          <a:bodyPr/>
          <a:lstStyle/>
          <a:p>
            <a:r>
              <a:rPr lang="de-DE" dirty="0"/>
              <a:t>SC WNG</a:t>
            </a:r>
            <a:br>
              <a:rPr lang="de-DE" dirty="0"/>
            </a:br>
            <a:r>
              <a:rPr lang="de-DE" dirty="0"/>
              <a:t>March 2025</a:t>
            </a:r>
            <a:br>
              <a:rPr lang="de-DE" dirty="0"/>
            </a:br>
            <a:r>
              <a:rPr lang="de-DE" dirty="0"/>
              <a:t>Closing Report</a:t>
            </a:r>
          </a:p>
        </p:txBody>
      </p:sp>
      <p:sp>
        <p:nvSpPr>
          <p:cNvPr id="2" name="Foliennummernplatzhalter 3">
            <a:extLst>
              <a:ext uri="{FF2B5EF4-FFF2-40B4-BE49-F238E27FC236}">
                <a16:creationId xmlns:a16="http://schemas.microsoft.com/office/drawing/2014/main" id="{9FB6299C-07BF-D13A-BDB5-87BB0CE69BE9}"/>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138</a:t>
            </a:fld>
            <a:endParaRPr lang="en-US" dirty="0"/>
          </a:p>
        </p:txBody>
      </p:sp>
    </p:spTree>
    <p:extLst>
      <p:ext uri="{BB962C8B-B14F-4D97-AF65-F5344CB8AC3E}">
        <p14:creationId xmlns:p14="http://schemas.microsoft.com/office/powerpoint/2010/main" val="8781482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F3C8-A842-FF38-783E-8310584366BC}"/>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96DB5844-1B13-45A3-69DA-2C292D59239B}"/>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72E23DFA-8C01-633A-4571-75FA2D486615}"/>
              </a:ext>
            </a:extLst>
          </p:cNvPr>
          <p:cNvSpPr txBox="1">
            <a:spLocks noChangeArrowheads="1"/>
          </p:cNvSpPr>
          <p:nvPr/>
        </p:nvSpPr>
        <p:spPr bwMode="auto">
          <a:xfrm>
            <a:off x="684028" y="593724"/>
            <a:ext cx="8077200" cy="759095"/>
          </a:xfrm>
          <a:prstGeom prst="rect">
            <a:avLst/>
          </a:prstGeom>
          <a:solidFill>
            <a:schemeClr val="bg1">
              <a:lumMod val="95000"/>
            </a:schemeClr>
          </a:solidFill>
          <a:ln>
            <a:noFill/>
          </a:ln>
          <a:effectLst/>
          <a:extLs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Agenda</a:t>
            </a:r>
            <a:endParaRPr lang="en-US" sz="3200" b="1" kern="0" dirty="0"/>
          </a:p>
        </p:txBody>
      </p:sp>
      <p:sp>
        <p:nvSpPr>
          <p:cNvPr id="8" name="Slide Number Placeholder 6">
            <a:extLst>
              <a:ext uri="{FF2B5EF4-FFF2-40B4-BE49-F238E27FC236}">
                <a16:creationId xmlns:a16="http://schemas.microsoft.com/office/drawing/2014/main" id="{768A13D3-3244-A5E8-07FB-F0FB3B2B1978}"/>
              </a:ext>
            </a:extLst>
          </p:cNvPr>
          <p:cNvSpPr>
            <a:spLocks noGrp="1"/>
          </p:cNvSpPr>
          <p:nvPr>
            <p:ph type="sldNum" sz="quarter" idx="12"/>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a:t>Slide </a:t>
            </a:r>
            <a:fld id="{8269BD7D-1DCB-4C55-B36B-7043228FA0F3}" type="slidenum">
              <a:rPr lang="en-US" smtClean="0"/>
              <a:pPr>
                <a:defRPr/>
              </a:pPr>
              <a:t>139</a:t>
            </a:fld>
            <a:endParaRPr lang="en-US" sz="1200" dirty="0"/>
          </a:p>
        </p:txBody>
      </p:sp>
      <p:graphicFrame>
        <p:nvGraphicFramePr>
          <p:cNvPr id="2" name="Table 1">
            <a:extLst>
              <a:ext uri="{FF2B5EF4-FFF2-40B4-BE49-F238E27FC236}">
                <a16:creationId xmlns:a16="http://schemas.microsoft.com/office/drawing/2014/main" id="{BC6E3C3F-685B-6CD8-524D-95499868C510}"/>
              </a:ext>
            </a:extLst>
          </p:cNvPr>
          <p:cNvGraphicFramePr>
            <a:graphicFrameLocks noGrp="1"/>
          </p:cNvGraphicFramePr>
          <p:nvPr/>
        </p:nvGraphicFramePr>
        <p:xfrm>
          <a:off x="698061" y="1700808"/>
          <a:ext cx="8077200" cy="2062480"/>
        </p:xfrm>
        <a:graphic>
          <a:graphicData uri="http://schemas.openxmlformats.org/drawingml/2006/table">
            <a:tbl>
              <a:tblPr firstRow="1" bandRow="1">
                <a:tableStyleId>{5C22544A-7EE6-4342-B048-85BDC9FD1C3A}</a:tableStyleId>
              </a:tblPr>
              <a:tblGrid>
                <a:gridCol w="5688172">
                  <a:extLst>
                    <a:ext uri="{9D8B030D-6E8A-4147-A177-3AD203B41FA5}">
                      <a16:colId xmlns:a16="http://schemas.microsoft.com/office/drawing/2014/main" val="3045041615"/>
                    </a:ext>
                  </a:extLst>
                </a:gridCol>
                <a:gridCol w="1440160">
                  <a:extLst>
                    <a:ext uri="{9D8B030D-6E8A-4147-A177-3AD203B41FA5}">
                      <a16:colId xmlns:a16="http://schemas.microsoft.com/office/drawing/2014/main" val="151078075"/>
                    </a:ext>
                  </a:extLst>
                </a:gridCol>
                <a:gridCol w="948868">
                  <a:extLst>
                    <a:ext uri="{9D8B030D-6E8A-4147-A177-3AD203B41FA5}">
                      <a16:colId xmlns:a16="http://schemas.microsoft.com/office/drawing/2014/main" val="1176439889"/>
                    </a:ext>
                  </a:extLst>
                </a:gridCol>
              </a:tblGrid>
              <a:tr h="370840">
                <a:tc>
                  <a:txBody>
                    <a:bodyPr/>
                    <a:lstStyle/>
                    <a:p>
                      <a:r>
                        <a:rPr lang="en-US" sz="1600" dirty="0"/>
                        <a:t>Topic</a:t>
                      </a:r>
                    </a:p>
                  </a:txBody>
                  <a:tcPr/>
                </a:tc>
                <a:tc>
                  <a:txBody>
                    <a:bodyPr/>
                    <a:lstStyle/>
                    <a:p>
                      <a:r>
                        <a:rPr lang="en-US" sz="1600" dirty="0"/>
                        <a:t>Presenter</a:t>
                      </a:r>
                    </a:p>
                  </a:txBody>
                  <a:tcPr/>
                </a:tc>
                <a:tc>
                  <a:txBody>
                    <a:bodyPr/>
                    <a:lstStyle/>
                    <a:p>
                      <a:r>
                        <a:rPr lang="en-US" sz="1600" dirty="0"/>
                        <a:t>Time</a:t>
                      </a:r>
                    </a:p>
                  </a:txBody>
                  <a:tcPr/>
                </a:tc>
                <a:extLst>
                  <a:ext uri="{0D108BD9-81ED-4DB2-BD59-A6C34878D82A}">
                    <a16:rowId xmlns:a16="http://schemas.microsoft.com/office/drawing/2014/main" val="1351526255"/>
                  </a:ext>
                </a:extLst>
              </a:tr>
              <a:tr h="370840">
                <a:tc>
                  <a:txBody>
                    <a:bodyPr/>
                    <a:lstStyle/>
                    <a:p>
                      <a:r>
                        <a:rPr lang="en-US" sz="1600" kern="1200" dirty="0">
                          <a:latin typeface="Arial Rounded MT Bold" pitchFamily="34" charset="0"/>
                          <a:cs typeface="Arial" charset="0"/>
                        </a:rPr>
                        <a:t>WNG Open </a:t>
                      </a:r>
                      <a:endParaRPr lang="en-US" sz="1600" dirty="0"/>
                    </a:p>
                  </a:txBody>
                  <a:tcPr/>
                </a:tc>
                <a:tc>
                  <a:txBody>
                    <a:bodyPr/>
                    <a:lstStyle/>
                    <a:p>
                      <a:r>
                        <a:rPr lang="en-US" sz="1600" dirty="0"/>
                        <a:t>Ben Rolfe</a:t>
                      </a:r>
                    </a:p>
                  </a:txBody>
                  <a:tcPr/>
                </a:tc>
                <a:tc>
                  <a:txBody>
                    <a:bodyPr/>
                    <a:lstStyle/>
                    <a:p>
                      <a:r>
                        <a:rPr lang="en-US" sz="1600" dirty="0"/>
                        <a:t>0:05</a:t>
                      </a:r>
                    </a:p>
                  </a:txBody>
                  <a:tcPr/>
                </a:tc>
                <a:extLst>
                  <a:ext uri="{0D108BD9-81ED-4DB2-BD59-A6C34878D82A}">
                    <a16:rowId xmlns:a16="http://schemas.microsoft.com/office/drawing/2014/main" val="3153433913"/>
                  </a:ext>
                </a:extLst>
              </a:tr>
              <a:tr h="370840">
                <a:tc>
                  <a:txBody>
                    <a:bodyPr/>
                    <a:lstStyle/>
                    <a:p>
                      <a:r>
                        <a:rPr lang="en-US" sz="1600" kern="1200" dirty="0">
                          <a:latin typeface="Arial Rounded MT Bold" pitchFamily="34" charset="0"/>
                          <a:cs typeface="Arial" charset="0"/>
                        </a:rPr>
                        <a:t>Group Association for IEEE 802.15.4</a:t>
                      </a:r>
                      <a:endParaRPr lang="en-US" sz="1600" dirty="0"/>
                    </a:p>
                  </a:txBody>
                  <a:tcPr/>
                </a:tc>
                <a:tc>
                  <a:txBody>
                    <a:bodyPr/>
                    <a:lstStyle/>
                    <a:p>
                      <a:r>
                        <a:rPr lang="en-US" sz="1600" dirty="0"/>
                        <a:t>Jianlin Guo</a:t>
                      </a:r>
                    </a:p>
                  </a:txBody>
                  <a:tcPr/>
                </a:tc>
                <a:tc>
                  <a:txBody>
                    <a:bodyPr/>
                    <a:lstStyle/>
                    <a:p>
                      <a:r>
                        <a:rPr lang="en-US" sz="1600" dirty="0"/>
                        <a:t>0:25</a:t>
                      </a:r>
                    </a:p>
                  </a:txBody>
                  <a:tcPr/>
                </a:tc>
                <a:extLst>
                  <a:ext uri="{0D108BD9-81ED-4DB2-BD59-A6C34878D82A}">
                    <a16:rowId xmlns:a16="http://schemas.microsoft.com/office/drawing/2014/main" val="147728177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latin typeface="Arial Rounded MT Bold" pitchFamily="34" charset="0"/>
                          <a:cs typeface="Arial" charset="0"/>
                        </a:rPr>
                        <a:t>Waveform compression and its role in Low Power Network security and efficiency</a:t>
                      </a:r>
                    </a:p>
                  </a:txBody>
                  <a:tcPr/>
                </a:tc>
                <a:tc>
                  <a:txBody>
                    <a:bodyPr/>
                    <a:lstStyle/>
                    <a:p>
                      <a:r>
                        <a:rPr lang="en-US" sz="1600" dirty="0"/>
                        <a:t>Micah Givens</a:t>
                      </a:r>
                    </a:p>
                  </a:txBody>
                  <a:tcPr/>
                </a:tc>
                <a:tc>
                  <a:txBody>
                    <a:bodyPr/>
                    <a:lstStyle/>
                    <a:p>
                      <a:r>
                        <a:rPr lang="en-US" sz="1600" dirty="0"/>
                        <a:t>0:30</a:t>
                      </a:r>
                    </a:p>
                  </a:txBody>
                  <a:tcPr/>
                </a:tc>
                <a:extLst>
                  <a:ext uri="{0D108BD9-81ED-4DB2-BD59-A6C34878D82A}">
                    <a16:rowId xmlns:a16="http://schemas.microsoft.com/office/drawing/2014/main" val="16932983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latin typeface="Arial Rounded MT Bold" pitchFamily="34" charset="0"/>
                          <a:cs typeface="Arial" charset="0"/>
                        </a:rPr>
                        <a:t>WNG Close</a:t>
                      </a:r>
                    </a:p>
                  </a:txBody>
                  <a:tcPr/>
                </a:tc>
                <a:tc>
                  <a:txBody>
                    <a:bodyPr/>
                    <a:lstStyle/>
                    <a:p>
                      <a:r>
                        <a:rPr lang="en-US" sz="1600" dirty="0"/>
                        <a:t>Ben Rolfe</a:t>
                      </a:r>
                    </a:p>
                  </a:txBody>
                  <a:tcPr/>
                </a:tc>
                <a:tc>
                  <a:txBody>
                    <a:bodyPr/>
                    <a:lstStyle/>
                    <a:p>
                      <a:r>
                        <a:rPr lang="en-US" sz="1600" dirty="0"/>
                        <a:t>0:05</a:t>
                      </a:r>
                    </a:p>
                  </a:txBody>
                  <a:tcPr/>
                </a:tc>
                <a:extLst>
                  <a:ext uri="{0D108BD9-81ED-4DB2-BD59-A6C34878D82A}">
                    <a16:rowId xmlns:a16="http://schemas.microsoft.com/office/drawing/2014/main" val="1701013662"/>
                  </a:ext>
                </a:extLst>
              </a:tr>
            </a:tbl>
          </a:graphicData>
        </a:graphic>
      </p:graphicFrame>
    </p:spTree>
    <p:extLst>
      <p:ext uri="{BB962C8B-B14F-4D97-AF65-F5344CB8AC3E}">
        <p14:creationId xmlns:p14="http://schemas.microsoft.com/office/powerpoint/2010/main" val="423672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 </a:t>
            </a:r>
            <a:r>
              <a:rPr lang="en-US" sz="3200" kern="1200" dirty="0">
                <a:latin typeface="Arial Rounded MT Bold" pitchFamily="34" charset="0"/>
                <a:cs typeface="Arial" charset="0"/>
              </a:rPr>
              <a:t>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 action="ppaction://noaction">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 </a:t>
            </a:r>
            <a:r>
              <a:rPr lang="en-US" sz="3200" kern="1200" dirty="0">
                <a:latin typeface="Arial Rounded MT Bold" pitchFamily="34" charset="0"/>
                <a:cs typeface="Arial" charset="0"/>
              </a:rPr>
              <a:t>Amendment</a:t>
            </a: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 action="ppaction://noaction">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45271"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5" name="Slide Number Placeholder 6">
            <a:extLst>
              <a:ext uri="{FF2B5EF4-FFF2-40B4-BE49-F238E27FC236}">
                <a16:creationId xmlns:a16="http://schemas.microsoft.com/office/drawing/2014/main" id="{F9AEB455-3F1C-0BD8-C3A2-8B0B308197C2}"/>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29</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2" name="Picture 1">
            <a:extLst>
              <a:ext uri="{FF2B5EF4-FFF2-40B4-BE49-F238E27FC236}">
                <a16:creationId xmlns:a16="http://schemas.microsoft.com/office/drawing/2014/main" id="{A60C76B3-D381-15B3-DDCA-C128771F062F}"/>
              </a:ext>
            </a:extLst>
          </p:cNvPr>
          <p:cNvPicPr>
            <a:picLocks noChangeAspect="1"/>
          </p:cNvPicPr>
          <p:nvPr/>
        </p:nvPicPr>
        <p:blipFill>
          <a:blip r:embed="rId2"/>
          <a:stretch>
            <a:fillRect/>
          </a:stretch>
        </p:blipFill>
        <p:spPr>
          <a:xfrm>
            <a:off x="106254" y="1230396"/>
            <a:ext cx="8931491" cy="5178203"/>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on latest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 or to move to RevCom</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Begin discussing approach to the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preliminary timeline for project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Give progress update on mutual activities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opportunities for coordination of coexistence alignment</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TG4ab (NG-UWB)</a:t>
            </a:r>
            <a:br>
              <a:rPr lang="de-DE" dirty="0"/>
            </a:br>
            <a:r>
              <a:rPr lang="de-DE" dirty="0"/>
              <a:t>March 2025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35</a:t>
            </a:fld>
            <a:endParaRPr lang="en-US" dirty="0"/>
          </a:p>
        </p:txBody>
      </p:sp>
    </p:spTree>
    <p:extLst>
      <p:ext uri="{BB962C8B-B14F-4D97-AF65-F5344CB8AC3E}">
        <p14:creationId xmlns:p14="http://schemas.microsoft.com/office/powerpoint/2010/main" val="2860481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685800" y="3886200"/>
            <a:ext cx="7772400" cy="1543050"/>
          </a:xfrm>
        </p:spPr>
        <p:txBody>
          <a:bodyPr/>
          <a:lstStyle/>
          <a:p>
            <a:pPr marL="0" indent="0">
              <a:buNone/>
            </a:pPr>
            <a:r>
              <a:rPr lang="en-US" dirty="0">
                <a:hlinkClick r:id="rId2"/>
              </a:rPr>
              <a:t>https://mentor.ieee.org/802.15/dcn/25/15-25-0090-07-04ab-tg4ab-detailed-agenda-march-2025.xlsx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36</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5728390" y="1700809"/>
            <a:ext cx="2865101" cy="1919393"/>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37</a:t>
            </a:fld>
            <a:endParaRPr lang="en-US"/>
          </a:p>
        </p:txBody>
      </p:sp>
    </p:spTree>
    <p:extLst>
      <p:ext uri="{BB962C8B-B14F-4D97-AF65-F5344CB8AC3E}">
        <p14:creationId xmlns:p14="http://schemas.microsoft.com/office/powerpoint/2010/main" val="3288188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685800" y="2343150"/>
            <a:ext cx="7772400" cy="3257550"/>
          </a:xfrm>
        </p:spPr>
        <p:txBody>
          <a:bodyPr>
            <a:normAutofit fontScale="32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38</a:t>
            </a:fld>
            <a:endParaRPr lang="en-US"/>
          </a:p>
        </p:txBody>
      </p:sp>
    </p:spTree>
    <p:extLst>
      <p:ext uri="{BB962C8B-B14F-4D97-AF65-F5344CB8AC3E}">
        <p14:creationId xmlns:p14="http://schemas.microsoft.com/office/powerpoint/2010/main" val="3225554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39</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3360936" y="1405711"/>
            <a:ext cx="1858266" cy="300082"/>
          </a:xfrm>
          <a:prstGeom prst="rect">
            <a:avLst/>
          </a:prstGeom>
          <a:solidFill>
            <a:schemeClr val="bg1">
              <a:lumMod val="85000"/>
            </a:schemeClr>
          </a:solidFill>
        </p:spPr>
        <p:txBody>
          <a:bodyPr wrap="none" rtlCol="0">
            <a:spAutoFit/>
          </a:bodyPr>
          <a:lstStyle/>
          <a:p>
            <a:r>
              <a:rPr lang="en-US" sz="135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nvGraphicFramePr>
        <p:xfrm>
          <a:off x="2774568" y="1714500"/>
          <a:ext cx="3626232" cy="3879546"/>
        </p:xfrm>
        <a:graphic>
          <a:graphicData uri="http://schemas.openxmlformats.org/drawingml/2006/table">
            <a:tbl>
              <a:tblPr>
                <a:tableStyleId>{5C22544A-7EE6-4342-B048-85BDC9FD1C3A}</a:tableStyleId>
              </a:tblPr>
              <a:tblGrid>
                <a:gridCol w="2498916">
                  <a:extLst>
                    <a:ext uri="{9D8B030D-6E8A-4147-A177-3AD203B41FA5}">
                      <a16:colId xmlns:a16="http://schemas.microsoft.com/office/drawing/2014/main" val="4020299781"/>
                    </a:ext>
                  </a:extLst>
                </a:gridCol>
                <a:gridCol w="1127316">
                  <a:extLst>
                    <a:ext uri="{9D8B030D-6E8A-4147-A177-3AD203B41FA5}">
                      <a16:colId xmlns:a16="http://schemas.microsoft.com/office/drawing/2014/main" val="433678205"/>
                    </a:ext>
                  </a:extLst>
                </a:gridCol>
              </a:tblGrid>
              <a:tr h="210200">
                <a:tc>
                  <a:txBody>
                    <a:bodyPr/>
                    <a:lstStyle/>
                    <a:p>
                      <a:pPr algn="l" fontAlgn="b"/>
                      <a:endParaRPr lang="en-US" sz="1200" b="0" i="0" u="none" strike="noStrike" dirty="0">
                        <a:solidFill>
                          <a:schemeClr val="accent2">
                            <a:lumMod val="50000"/>
                          </a:schemeClr>
                        </a:solidFill>
                        <a:effectLst/>
                        <a:latin typeface="Calibri" panose="020F0502020204030204" pitchFamily="34" charset="0"/>
                      </a:endParaRPr>
                    </a:p>
                  </a:txBody>
                  <a:tcPr marL="4286" marR="4286" marT="4286" marB="0" anchor="ctr">
                    <a:solidFill>
                      <a:schemeClr val="accent3">
                        <a:lumMod val="95000"/>
                      </a:schemeClr>
                    </a:solidFill>
                  </a:tcPr>
                </a:tc>
                <a:tc>
                  <a:txBody>
                    <a:bodyPr/>
                    <a:lstStyle/>
                    <a:p>
                      <a:pPr algn="l" fontAlgn="b"/>
                      <a:r>
                        <a:rPr lang="en-US" sz="1200" b="0" i="0" u="none" strike="noStrike" dirty="0">
                          <a:solidFill>
                            <a:schemeClr val="accent2">
                              <a:lumMod val="50000"/>
                            </a:schemeClr>
                          </a:solidFill>
                          <a:effectLst/>
                          <a:latin typeface="Calibri" panose="020F0502020204030204" pitchFamily="34" charset="0"/>
                        </a:rPr>
                        <a:t>Current Schedule</a:t>
                      </a:r>
                    </a:p>
                  </a:txBody>
                  <a:tcPr marL="4286" marR="4286" marT="4286" marB="0" anchor="ctr">
                    <a:solidFill>
                      <a:schemeClr val="accent3">
                        <a:lumMod val="95000"/>
                      </a:schemeClr>
                    </a:solidFill>
                  </a:tcPr>
                </a:tc>
                <a:extLst>
                  <a:ext uri="{0D108BD9-81ED-4DB2-BD59-A6C34878D82A}">
                    <a16:rowId xmlns:a16="http://schemas.microsoft.com/office/drawing/2014/main" val="3601916564"/>
                  </a:ext>
                </a:extLst>
              </a:tr>
              <a:tr h="41347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First SA-Ballot</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November 2025</a:t>
                      </a:r>
                    </a:p>
                  </a:txBody>
                  <a:tcPr marL="4286" marR="4286" marT="4286" marB="0" anchor="ctr"/>
                </a:tc>
                <a:extLst>
                  <a:ext uri="{0D108BD9-81ED-4DB2-BD59-A6C34878D82A}">
                    <a16:rowId xmlns:a16="http://schemas.microsoft.com/office/drawing/2014/main" val="2694915279"/>
                  </a:ext>
                </a:extLst>
              </a:tr>
              <a:tr h="41347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SA-Ballot comment resolution</a:t>
                      </a:r>
                    </a:p>
                  </a:txBody>
                  <a:tcPr marL="4286" marR="4286" marT="4286" marB="0" anchor="ctr"/>
                </a:tc>
                <a:tc>
                  <a:txBody>
                    <a:bodyPr/>
                    <a:lstStyle/>
                    <a:p>
                      <a:pPr marL="0" algn="l" defTabSz="914400" rtl="0" eaLnBrk="1" fontAlgn="b" latinLnBrk="0" hangingPunct="1"/>
                      <a:r>
                        <a:rPr lang="en-US" sz="1200" b="0" i="0" u="none" strike="noStrike" kern="1200" baseline="0" dirty="0">
                          <a:solidFill>
                            <a:schemeClr val="tx1"/>
                          </a:solidFill>
                          <a:effectLst/>
                          <a:latin typeface="Calibri" panose="020F0502020204030204" pitchFamily="34" charset="0"/>
                          <a:ea typeface="+mn-ea"/>
                          <a:cs typeface="+mn-cs"/>
                        </a:rPr>
                        <a:t>January 2026</a:t>
                      </a:r>
                      <a:endParaRPr lang="en-US" sz="1200" b="0" i="0" u="none" strike="noStrike" kern="1200" dirty="0">
                        <a:solidFill>
                          <a:schemeClr val="tx1"/>
                        </a:solidFill>
                        <a:effectLst/>
                        <a:latin typeface="Calibri" panose="020F0502020204030204" pitchFamily="34" charset="0"/>
                        <a:ea typeface="+mn-ea"/>
                        <a:cs typeface="+mn-cs"/>
                      </a:endParaRPr>
                    </a:p>
                  </a:txBody>
                  <a:tcPr marL="4286" marR="4286" marT="4286" marB="0" anchor="ctr"/>
                </a:tc>
                <a:extLst>
                  <a:ext uri="{0D108BD9-81ED-4DB2-BD59-A6C34878D82A}">
                    <a16:rowId xmlns:a16="http://schemas.microsoft.com/office/drawing/2014/main" val="3657201518"/>
                  </a:ext>
                </a:extLst>
              </a:tr>
              <a:tr h="395417">
                <a:tc>
                  <a:txBody>
                    <a:bodyPr/>
                    <a:lstStyle/>
                    <a:p>
                      <a:pPr algn="l" fontAlgn="b"/>
                      <a:r>
                        <a:rPr lang="en-US" sz="1200" b="0" i="0" u="none" strike="noStrike" dirty="0">
                          <a:solidFill>
                            <a:schemeClr val="tx1"/>
                          </a:solidFill>
                          <a:effectLst/>
                          <a:latin typeface="+mn-lt"/>
                        </a:rPr>
                        <a:t>First recirculation</a:t>
                      </a:r>
                    </a:p>
                  </a:txBody>
                  <a:tcPr marL="4286" marR="4286" marT="4286" marB="0" anchor="ctr"/>
                </a:tc>
                <a:tc>
                  <a:txBody>
                    <a:bodyPr/>
                    <a:lstStyle/>
                    <a:p>
                      <a:pPr algn="l" fontAlgn="b"/>
                      <a:r>
                        <a:rPr lang="en-US" sz="1200" b="0" i="0" u="none" strike="noStrike" dirty="0">
                          <a:solidFill>
                            <a:schemeClr val="tx1"/>
                          </a:solidFill>
                          <a:effectLst/>
                          <a:latin typeface="Calibri" panose="020F0502020204030204" pitchFamily="34" charset="0"/>
                        </a:rPr>
                        <a:t>April 2026</a:t>
                      </a:r>
                      <a:endParaRPr lang="en-US" sz="1200" b="0" i="0" u="none" strike="noStrike" dirty="0">
                        <a:solidFill>
                          <a:srgbClr val="FF0000"/>
                        </a:solidFill>
                        <a:effectLst/>
                        <a:latin typeface="Calibri" panose="020F0502020204030204" pitchFamily="34" charset="0"/>
                      </a:endParaRPr>
                    </a:p>
                  </a:txBody>
                  <a:tcPr marL="4286" marR="4286" marT="4286" marB="0" anchor="ctr"/>
                </a:tc>
                <a:extLst>
                  <a:ext uri="{0D108BD9-81ED-4DB2-BD59-A6C34878D82A}">
                    <a16:rowId xmlns:a16="http://schemas.microsoft.com/office/drawing/2014/main" val="3811737940"/>
                  </a:ext>
                </a:extLst>
              </a:tr>
              <a:tr h="332437">
                <a:tc>
                  <a:txBody>
                    <a:bodyPr/>
                    <a:lstStyle/>
                    <a:p>
                      <a:pPr algn="l" fontAlgn="b"/>
                      <a:r>
                        <a:rPr lang="en-US" sz="1200" b="0" i="0" u="none" strike="noStrike" dirty="0">
                          <a:solidFill>
                            <a:schemeClr val="tx1"/>
                          </a:solidFill>
                          <a:effectLst/>
                          <a:latin typeface="+mn-lt"/>
                        </a:rPr>
                        <a:t>Recirculation comment resolution</a:t>
                      </a:r>
                    </a:p>
                  </a:txBody>
                  <a:tcPr marL="4286" marR="4286" marT="4286" marB="0" anchor="ctr"/>
                </a:tc>
                <a:tc>
                  <a:txBody>
                    <a:bodyPr/>
                    <a:lstStyle/>
                    <a:p>
                      <a:pPr algn="l" fontAlgn="b"/>
                      <a:r>
                        <a:rPr lang="en-US" sz="1200" b="0" i="0" u="none" strike="noStrike" dirty="0">
                          <a:solidFill>
                            <a:schemeClr val="tx1"/>
                          </a:solidFill>
                          <a:effectLst/>
                          <a:latin typeface="Calibri" panose="020F0502020204030204" pitchFamily="34" charset="0"/>
                        </a:rPr>
                        <a:t>May 20256</a:t>
                      </a:r>
                    </a:p>
                  </a:txBody>
                  <a:tcPr marL="4286" marR="4286" marT="4286" marB="0" anchor="ctr"/>
                </a:tc>
                <a:extLst>
                  <a:ext uri="{0D108BD9-81ED-4DB2-BD59-A6C34878D82A}">
                    <a16:rowId xmlns:a16="http://schemas.microsoft.com/office/drawing/2014/main" val="244108333"/>
                  </a:ext>
                </a:extLst>
              </a:tr>
              <a:tr h="400050">
                <a:tc>
                  <a:txBody>
                    <a:bodyPr/>
                    <a:lstStyle/>
                    <a:p>
                      <a:pPr algn="l" fontAlgn="b"/>
                      <a:r>
                        <a:rPr lang="en-US" sz="1200" u="none" strike="noStrike" kern="1200" dirty="0">
                          <a:solidFill>
                            <a:schemeClr val="tx1"/>
                          </a:solidFill>
                          <a:effectLst/>
                          <a:latin typeface="+mn-lt"/>
                          <a:ea typeface="+mn-ea"/>
                          <a:cs typeface="+mn-cs"/>
                        </a:rPr>
                        <a:t>Second recirculation</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July 2026</a:t>
                      </a:r>
                    </a:p>
                  </a:txBody>
                  <a:tcPr marL="4286" marR="4286" marT="4286" marB="0" anchor="ctr"/>
                </a:tc>
                <a:extLst>
                  <a:ext uri="{0D108BD9-81ED-4DB2-BD59-A6C34878D82A}">
                    <a16:rowId xmlns:a16="http://schemas.microsoft.com/office/drawing/2014/main" val="871787359"/>
                  </a:ext>
                </a:extLst>
              </a:tr>
              <a:tr h="3429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Recirculation comment resolution</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August 2026</a:t>
                      </a:r>
                    </a:p>
                  </a:txBody>
                  <a:tcPr marL="4286" marR="4286" marT="4286" marB="0" anchor="ctr"/>
                </a:tc>
                <a:extLst>
                  <a:ext uri="{0D108BD9-81ED-4DB2-BD59-A6C34878D82A}">
                    <a16:rowId xmlns:a16="http://schemas.microsoft.com/office/drawing/2014/main" val="4143125971"/>
                  </a:ext>
                </a:extLst>
              </a:tr>
              <a:tr h="3429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Third recirculation</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November 2026</a:t>
                      </a:r>
                    </a:p>
                  </a:txBody>
                  <a:tcPr marL="4286" marR="4286" marT="4286" marB="0" anchor="ctr"/>
                </a:tc>
                <a:extLst>
                  <a:ext uri="{0D108BD9-81ED-4DB2-BD59-A6C34878D82A}">
                    <a16:rowId xmlns:a16="http://schemas.microsoft.com/office/drawing/2014/main" val="1185392186"/>
                  </a:ext>
                </a:extLst>
              </a:tr>
              <a:tr h="3429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Final comment resolution</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January 2027</a:t>
                      </a:r>
                    </a:p>
                  </a:txBody>
                  <a:tcPr marL="4286" marR="4286" marT="4286" marB="0" anchor="ctr"/>
                </a:tc>
                <a:extLst>
                  <a:ext uri="{0D108BD9-81ED-4DB2-BD59-A6C34878D82A}">
                    <a16:rowId xmlns:a16="http://schemas.microsoft.com/office/drawing/2014/main" val="215206477"/>
                  </a:ext>
                </a:extLst>
              </a:tr>
              <a:tr h="3429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LMSC approval</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March 2027</a:t>
                      </a:r>
                    </a:p>
                  </a:txBody>
                  <a:tcPr marL="4286" marR="4286" marT="4286" marB="0" anchor="ctr"/>
                </a:tc>
                <a:extLst>
                  <a:ext uri="{0D108BD9-81ED-4DB2-BD59-A6C34878D82A}">
                    <a16:rowId xmlns:a16="http://schemas.microsoft.com/office/drawing/2014/main" val="3963283933"/>
                  </a:ext>
                </a:extLst>
              </a:tr>
              <a:tr h="3429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REVCOM and SASB</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June 2027</a:t>
                      </a:r>
                    </a:p>
                  </a:txBody>
                  <a:tcPr marL="4286" marR="4286" marT="4286"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285750" y="1868903"/>
            <a:ext cx="2203068" cy="154305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algn="ctr" defTabSz="685800"/>
            <a:r>
              <a:rPr lang="en-US" sz="2400" dirty="0">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6800850" y="1823644"/>
            <a:ext cx="2203068" cy="154305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algn="ctr" defTabSz="685800"/>
            <a:r>
              <a:rPr lang="en-US" sz="1800" dirty="0">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P802.15.6ma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D0/LB211		D4/LB212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124</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85		102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76		93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6		7</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3		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73.28		82.26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96.20		97.89</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7.06		6.86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31		22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26.7		17.7</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1/23/25		2/18/25</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2/22/25		3/5/25</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33A2-EDBD-8AC7-B6F1-8A3DBE658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8DA98-90FB-80C6-45CB-54416A11E271}"/>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854A1950-3C53-E0AF-5C00-34BBDA95884E}"/>
              </a:ext>
            </a:extLst>
          </p:cNvPr>
          <p:cNvSpPr>
            <a:spLocks noGrp="1"/>
          </p:cNvSpPr>
          <p:nvPr>
            <p:ph type="body" sz="half" idx="1"/>
          </p:nvPr>
        </p:nvSpPr>
        <p:spPr/>
        <p:txBody>
          <a:bodyPr>
            <a:normAutofit fontScale="92500" lnSpcReduction="20000"/>
          </a:bodyPr>
          <a:lstStyle/>
          <a:p>
            <a:pPr marL="0" indent="0">
              <a:buNone/>
            </a:pPr>
            <a:r>
              <a:rPr lang="en-US" dirty="0"/>
              <a:t>Note: Recirculation on Draft D02 in progress</a:t>
            </a:r>
          </a:p>
          <a:p>
            <a:r>
              <a:rPr lang="en-US" dirty="0"/>
              <a:t>Review and improve draft D02</a:t>
            </a:r>
          </a:p>
          <a:p>
            <a:pPr lvl="1"/>
            <a:r>
              <a:rPr lang="en-US" dirty="0"/>
              <a:t>Early comment submissions will be reviewed</a:t>
            </a:r>
          </a:p>
          <a:p>
            <a:pPr lvl="1"/>
            <a:r>
              <a:rPr lang="en-US" dirty="0"/>
              <a:t>Collaboration to prepare good, useful comments</a:t>
            </a:r>
          </a:p>
          <a:p>
            <a:r>
              <a:rPr lang="en-US" dirty="0"/>
              <a:t>Work on outstanding issues</a:t>
            </a:r>
          </a:p>
          <a:p>
            <a:pPr lvl="1"/>
            <a:r>
              <a:rPr lang="en-US" dirty="0"/>
              <a:t>Separate out those that got caught in the crossfire from issues</a:t>
            </a:r>
          </a:p>
          <a:p>
            <a:pPr lvl="1"/>
            <a:r>
              <a:rPr lang="en-US" dirty="0"/>
              <a:t>Filter out comments with no proposed change</a:t>
            </a:r>
          </a:p>
          <a:p>
            <a:pPr lvl="1"/>
            <a:r>
              <a:rPr lang="en-US" dirty="0"/>
              <a:t>Address the elephant in the room</a:t>
            </a:r>
          </a:p>
        </p:txBody>
      </p:sp>
      <p:sp>
        <p:nvSpPr>
          <p:cNvPr id="4" name="Slide Number Placeholder 3">
            <a:extLst>
              <a:ext uri="{FF2B5EF4-FFF2-40B4-BE49-F238E27FC236}">
                <a16:creationId xmlns:a16="http://schemas.microsoft.com/office/drawing/2014/main" id="{B1F4B71F-0542-8729-FC56-80E0CCCFFF74}"/>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40</a:t>
            </a:fld>
            <a:endParaRPr lang="en-US"/>
          </a:p>
        </p:txBody>
      </p:sp>
    </p:spTree>
    <p:extLst>
      <p:ext uri="{BB962C8B-B14F-4D97-AF65-F5344CB8AC3E}">
        <p14:creationId xmlns:p14="http://schemas.microsoft.com/office/powerpoint/2010/main" val="4042539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41</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457" y="2400300"/>
            <a:ext cx="4121944" cy="3093244"/>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1885950" y="971551"/>
            <a:ext cx="4514850" cy="400049"/>
          </a:xfrm>
        </p:spPr>
        <p:txBody>
          <a:bodyPr/>
          <a:lstStyle/>
          <a:p>
            <a:r>
              <a:rPr lang="en-US" sz="24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685800" y="4286251"/>
            <a:ext cx="7772400" cy="1427559"/>
          </a:xfrm>
        </p:spPr>
        <p:txBody>
          <a:bodyPr>
            <a:normAutofit fontScale="55000" lnSpcReduction="20000"/>
          </a:bodyPr>
          <a:lstStyle/>
          <a:p>
            <a:r>
              <a:rPr lang="en-US" dirty="0"/>
              <a:t>Interim session starts 12-May</a:t>
            </a:r>
          </a:p>
          <a:p>
            <a:r>
              <a:rPr lang="en-US" dirty="0"/>
              <a:t>First call 25-March or 1-April depending on when the ballot closes</a:t>
            </a:r>
          </a:p>
          <a:p>
            <a:pPr lvl="1"/>
            <a:r>
              <a:rPr lang="en-US" dirty="0"/>
              <a:t>Twice weekly, 1 hour each, </a:t>
            </a:r>
          </a:p>
          <a:p>
            <a:pPr lvl="1"/>
            <a:r>
              <a:rPr lang="en-US" dirty="0"/>
              <a:t>Tuesday 06:00 and Thursday 14:00 </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42</a:t>
            </a:fld>
            <a:endParaRPr lang="en-US"/>
          </a:p>
        </p:txBody>
      </p:sp>
      <p:pic>
        <p:nvPicPr>
          <p:cNvPr id="8" name="Picture 7">
            <a:extLst>
              <a:ext uri="{FF2B5EF4-FFF2-40B4-BE49-F238E27FC236}">
                <a16:creationId xmlns:a16="http://schemas.microsoft.com/office/drawing/2014/main" id="{AF3048B1-13DD-461D-9F3A-EC0DC7DACD6D}"/>
              </a:ext>
            </a:extLst>
          </p:cNvPr>
          <p:cNvPicPr>
            <a:picLocks noChangeAspect="1"/>
          </p:cNvPicPr>
          <p:nvPr/>
        </p:nvPicPr>
        <p:blipFill>
          <a:blip r:embed="rId2"/>
          <a:stretch>
            <a:fillRect/>
          </a:stretch>
        </p:blipFill>
        <p:spPr>
          <a:xfrm>
            <a:off x="400051" y="1314450"/>
            <a:ext cx="2710430" cy="2800350"/>
          </a:xfrm>
          <a:prstGeom prst="rect">
            <a:avLst/>
          </a:prstGeom>
        </p:spPr>
      </p:pic>
      <p:pic>
        <p:nvPicPr>
          <p:cNvPr id="10" name="Picture 9">
            <a:extLst>
              <a:ext uri="{FF2B5EF4-FFF2-40B4-BE49-F238E27FC236}">
                <a16:creationId xmlns:a16="http://schemas.microsoft.com/office/drawing/2014/main" id="{B0B6A3F9-3CD3-9BC2-2D37-73E07B2387B5}"/>
              </a:ext>
            </a:extLst>
          </p:cNvPr>
          <p:cNvPicPr>
            <a:picLocks noChangeAspect="1"/>
          </p:cNvPicPr>
          <p:nvPr/>
        </p:nvPicPr>
        <p:blipFill>
          <a:blip r:embed="rId3"/>
          <a:stretch>
            <a:fillRect/>
          </a:stretch>
        </p:blipFill>
        <p:spPr>
          <a:xfrm>
            <a:off x="3218512" y="1428750"/>
            <a:ext cx="2704380" cy="2493821"/>
          </a:xfrm>
          <a:prstGeom prst="rect">
            <a:avLst/>
          </a:prstGeom>
        </p:spPr>
      </p:pic>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4"/>
          <a:stretch>
            <a:fillRect/>
          </a:stretch>
        </p:blipFill>
        <p:spPr>
          <a:xfrm>
            <a:off x="6147968" y="1428750"/>
            <a:ext cx="2803863" cy="2493821"/>
          </a:xfrm>
          <a:prstGeom prst="rect">
            <a:avLst/>
          </a:prstGeom>
        </p:spPr>
      </p:pic>
      <p:sp>
        <p:nvSpPr>
          <p:cNvPr id="13" name="Oval 12">
            <a:extLst>
              <a:ext uri="{FF2B5EF4-FFF2-40B4-BE49-F238E27FC236}">
                <a16:creationId xmlns:a16="http://schemas.microsoft.com/office/drawing/2014/main" id="{DBAF18CF-B0D8-99A7-1476-BDD91F63CD03}"/>
              </a:ext>
            </a:extLst>
          </p:cNvPr>
          <p:cNvSpPr/>
          <p:nvPr/>
        </p:nvSpPr>
        <p:spPr bwMode="auto">
          <a:xfrm>
            <a:off x="2343150" y="3429000"/>
            <a:ext cx="342900" cy="342900"/>
          </a:xfrm>
          <a:prstGeom prst="ellipse">
            <a:avLst/>
          </a:prstGeom>
          <a:noFill/>
          <a:ln w="28575" cap="flat" cmpd="sng" algn="ctr">
            <a:solidFill>
              <a:srgbClr val="C0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14" name="Oval 13">
            <a:extLst>
              <a:ext uri="{FF2B5EF4-FFF2-40B4-BE49-F238E27FC236}">
                <a16:creationId xmlns:a16="http://schemas.microsoft.com/office/drawing/2014/main" id="{8B3E5B9E-C9A7-3925-B975-B06DDB0E4EC5}"/>
              </a:ext>
            </a:extLst>
          </p:cNvPr>
          <p:cNvSpPr/>
          <p:nvPr/>
        </p:nvSpPr>
        <p:spPr bwMode="auto">
          <a:xfrm>
            <a:off x="4000500" y="222885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15" name="Oval 14">
            <a:extLst>
              <a:ext uri="{FF2B5EF4-FFF2-40B4-BE49-F238E27FC236}">
                <a16:creationId xmlns:a16="http://schemas.microsoft.com/office/drawing/2014/main" id="{C6AFA280-36A0-20E9-EDF7-8BC3BC34B596}"/>
              </a:ext>
            </a:extLst>
          </p:cNvPr>
          <p:cNvSpPr/>
          <p:nvPr/>
        </p:nvSpPr>
        <p:spPr bwMode="auto">
          <a:xfrm>
            <a:off x="4000500" y="257175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16" name="Oval 15">
            <a:extLst>
              <a:ext uri="{FF2B5EF4-FFF2-40B4-BE49-F238E27FC236}">
                <a16:creationId xmlns:a16="http://schemas.microsoft.com/office/drawing/2014/main" id="{1C4189FE-B192-2D2F-5BDE-7D2EB622E7DF}"/>
              </a:ext>
            </a:extLst>
          </p:cNvPr>
          <p:cNvSpPr/>
          <p:nvPr/>
        </p:nvSpPr>
        <p:spPr bwMode="auto">
          <a:xfrm>
            <a:off x="4000500" y="291465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17" name="Oval 16">
            <a:extLst>
              <a:ext uri="{FF2B5EF4-FFF2-40B4-BE49-F238E27FC236}">
                <a16:creationId xmlns:a16="http://schemas.microsoft.com/office/drawing/2014/main" id="{326F6C60-B806-CAFE-6542-1B05367BA40D}"/>
              </a:ext>
            </a:extLst>
          </p:cNvPr>
          <p:cNvSpPr/>
          <p:nvPr/>
        </p:nvSpPr>
        <p:spPr bwMode="auto">
          <a:xfrm>
            <a:off x="4000500" y="325755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18" name="Oval 17">
            <a:extLst>
              <a:ext uri="{FF2B5EF4-FFF2-40B4-BE49-F238E27FC236}">
                <a16:creationId xmlns:a16="http://schemas.microsoft.com/office/drawing/2014/main" id="{1F3FD8FE-6DFA-6D44-5E14-EC696196F13E}"/>
              </a:ext>
            </a:extLst>
          </p:cNvPr>
          <p:cNvSpPr/>
          <p:nvPr/>
        </p:nvSpPr>
        <p:spPr bwMode="auto">
          <a:xfrm>
            <a:off x="4000500" y="360045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20" name="Rectangle 19">
            <a:extLst>
              <a:ext uri="{FF2B5EF4-FFF2-40B4-BE49-F238E27FC236}">
                <a16:creationId xmlns:a16="http://schemas.microsoft.com/office/drawing/2014/main" id="{3088E478-1052-36F2-29CB-E9D671A93B41}"/>
              </a:ext>
            </a:extLst>
          </p:cNvPr>
          <p:cNvSpPr/>
          <p:nvPr/>
        </p:nvSpPr>
        <p:spPr bwMode="auto">
          <a:xfrm>
            <a:off x="6501789" y="2914651"/>
            <a:ext cx="2096220" cy="320930"/>
          </a:xfrm>
          <a:prstGeom prst="rect">
            <a:avLst/>
          </a:prstGeom>
          <a:noFill/>
          <a:ln w="28575" cap="flat" cmpd="sng" algn="ctr">
            <a:solidFill>
              <a:srgbClr val="FFC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21" name="Oval 20">
            <a:extLst>
              <a:ext uri="{FF2B5EF4-FFF2-40B4-BE49-F238E27FC236}">
                <a16:creationId xmlns:a16="http://schemas.microsoft.com/office/drawing/2014/main" id="{292A91DF-455A-CD91-0755-C11F5472BA66}"/>
              </a:ext>
            </a:extLst>
          </p:cNvPr>
          <p:cNvSpPr/>
          <p:nvPr/>
        </p:nvSpPr>
        <p:spPr bwMode="auto">
          <a:xfrm>
            <a:off x="6972300" y="251460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22" name="Oval 21">
            <a:extLst>
              <a:ext uri="{FF2B5EF4-FFF2-40B4-BE49-F238E27FC236}">
                <a16:creationId xmlns:a16="http://schemas.microsoft.com/office/drawing/2014/main" id="{F025E5D5-E70E-D9A1-9F29-E6E5ED8A5288}"/>
              </a:ext>
            </a:extLst>
          </p:cNvPr>
          <p:cNvSpPr/>
          <p:nvPr/>
        </p:nvSpPr>
        <p:spPr bwMode="auto">
          <a:xfrm>
            <a:off x="4743450" y="222885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23" name="Oval 22">
            <a:extLst>
              <a:ext uri="{FF2B5EF4-FFF2-40B4-BE49-F238E27FC236}">
                <a16:creationId xmlns:a16="http://schemas.microsoft.com/office/drawing/2014/main" id="{29514693-C9EF-6938-C780-CF3C7B460ABB}"/>
              </a:ext>
            </a:extLst>
          </p:cNvPr>
          <p:cNvSpPr/>
          <p:nvPr/>
        </p:nvSpPr>
        <p:spPr bwMode="auto">
          <a:xfrm>
            <a:off x="4743450" y="257175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24" name="Oval 23">
            <a:extLst>
              <a:ext uri="{FF2B5EF4-FFF2-40B4-BE49-F238E27FC236}">
                <a16:creationId xmlns:a16="http://schemas.microsoft.com/office/drawing/2014/main" id="{F0A32BF7-DCC1-05EA-0BF9-1DFCD8E89C4D}"/>
              </a:ext>
            </a:extLst>
          </p:cNvPr>
          <p:cNvSpPr/>
          <p:nvPr/>
        </p:nvSpPr>
        <p:spPr bwMode="auto">
          <a:xfrm>
            <a:off x="4743450" y="291465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25" name="Oval 24">
            <a:extLst>
              <a:ext uri="{FF2B5EF4-FFF2-40B4-BE49-F238E27FC236}">
                <a16:creationId xmlns:a16="http://schemas.microsoft.com/office/drawing/2014/main" id="{3B10EA5E-1CA3-B067-D2A0-BD4C195C0171}"/>
              </a:ext>
            </a:extLst>
          </p:cNvPr>
          <p:cNvSpPr/>
          <p:nvPr/>
        </p:nvSpPr>
        <p:spPr bwMode="auto">
          <a:xfrm>
            <a:off x="4743450" y="325755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26" name="Oval 25">
            <a:extLst>
              <a:ext uri="{FF2B5EF4-FFF2-40B4-BE49-F238E27FC236}">
                <a16:creationId xmlns:a16="http://schemas.microsoft.com/office/drawing/2014/main" id="{84115926-EF6E-8C24-D6C5-CD6CA552E6E5}"/>
              </a:ext>
            </a:extLst>
          </p:cNvPr>
          <p:cNvSpPr/>
          <p:nvPr/>
        </p:nvSpPr>
        <p:spPr bwMode="auto">
          <a:xfrm>
            <a:off x="7772400" y="217170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27" name="Oval 26">
            <a:extLst>
              <a:ext uri="{FF2B5EF4-FFF2-40B4-BE49-F238E27FC236}">
                <a16:creationId xmlns:a16="http://schemas.microsoft.com/office/drawing/2014/main" id="{38AD4533-C149-6829-6850-81FDAEEEF1D2}"/>
              </a:ext>
            </a:extLst>
          </p:cNvPr>
          <p:cNvSpPr/>
          <p:nvPr/>
        </p:nvSpPr>
        <p:spPr bwMode="auto">
          <a:xfrm>
            <a:off x="1200150" y="342900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28" name="Oval 27">
            <a:extLst>
              <a:ext uri="{FF2B5EF4-FFF2-40B4-BE49-F238E27FC236}">
                <a16:creationId xmlns:a16="http://schemas.microsoft.com/office/drawing/2014/main" id="{2ACFFB1B-4455-5E6B-A028-6B4A725E7BBC}"/>
              </a:ext>
            </a:extLst>
          </p:cNvPr>
          <p:cNvSpPr/>
          <p:nvPr/>
        </p:nvSpPr>
        <p:spPr bwMode="auto">
          <a:xfrm>
            <a:off x="800100" y="3429000"/>
            <a:ext cx="342900" cy="342900"/>
          </a:xfrm>
          <a:prstGeom prst="ellipse">
            <a:avLst/>
          </a:prstGeom>
          <a:noFill/>
          <a:ln w="28575" cap="flat" cmpd="sng" algn="ctr">
            <a:solidFill>
              <a:srgbClr val="C0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
        <p:nvSpPr>
          <p:cNvPr id="29" name="Oval 28">
            <a:extLst>
              <a:ext uri="{FF2B5EF4-FFF2-40B4-BE49-F238E27FC236}">
                <a16:creationId xmlns:a16="http://schemas.microsoft.com/office/drawing/2014/main" id="{6CAC41CD-B63D-A4E6-B80B-24087AE98484}"/>
              </a:ext>
            </a:extLst>
          </p:cNvPr>
          <p:cNvSpPr/>
          <p:nvPr/>
        </p:nvSpPr>
        <p:spPr bwMode="auto">
          <a:xfrm>
            <a:off x="1943100" y="3429000"/>
            <a:ext cx="342900" cy="3429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ln>
                <a:solidFill>
                  <a:schemeClr val="accent1">
                    <a:lumMod val="50000"/>
                  </a:schemeClr>
                </a:solidFill>
              </a:ln>
              <a:noFill/>
            </a:endParaRPr>
          </a:p>
        </p:txBody>
      </p:sp>
    </p:spTree>
    <p:extLst>
      <p:ext uri="{BB962C8B-B14F-4D97-AF65-F5344CB8AC3E}">
        <p14:creationId xmlns:p14="http://schemas.microsoft.com/office/powerpoint/2010/main" val="1156376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TG4ac (Privacy)</a:t>
            </a:r>
            <a:br>
              <a:rPr lang="de-DE" dirty="0"/>
            </a:br>
            <a:r>
              <a:rPr lang="de-DE" dirty="0"/>
              <a:t>March 2025</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43</a:t>
            </a:fld>
            <a:endParaRPr lang="en-US" dirty="0"/>
          </a:p>
        </p:txBody>
      </p:sp>
    </p:spTree>
    <p:extLst>
      <p:ext uri="{BB962C8B-B14F-4D97-AF65-F5344CB8AC3E}">
        <p14:creationId xmlns:p14="http://schemas.microsoft.com/office/powerpoint/2010/main" val="2297279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1296810"/>
            <a:ext cx="8227440" cy="94212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Agenda for March</a:t>
            </a:r>
          </a:p>
        </p:txBody>
      </p:sp>
      <p:sp>
        <p:nvSpPr>
          <p:cNvPr id="248" name="PlaceHolder 2"/>
          <p:cNvSpPr>
            <a:spLocks noGrp="1"/>
          </p:cNvSpPr>
          <p:nvPr>
            <p:ph/>
          </p:nvPr>
        </p:nvSpPr>
        <p:spPr>
          <a:xfrm>
            <a:off x="457200" y="2240730"/>
            <a:ext cx="8227440" cy="3472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pc="-1">
                <a:solidFill>
                  <a:srgbClr val="000000"/>
                </a:solidFill>
                <a:latin typeface="Arial"/>
              </a:rPr>
              <a:t>Process letter ballot comments</a:t>
            </a:r>
          </a:p>
          <a:p>
            <a:pPr marL="432000" indent="-324000">
              <a:spcBef>
                <a:spcPts val="1417"/>
              </a:spcBef>
              <a:buClr>
                <a:srgbClr val="000000"/>
              </a:buClr>
              <a:buSzPct val="45000"/>
              <a:buFont typeface="Wingdings" charset="2"/>
              <a:buChar char=""/>
            </a:pPr>
            <a:r>
              <a:rPr lang="fi-FI" spc="-1">
                <a:solidFill>
                  <a:srgbClr val="000000"/>
                </a:solidFill>
                <a:latin typeface="Arial"/>
              </a:rPr>
              <a:t>Create new draft</a:t>
            </a:r>
          </a:p>
          <a:p>
            <a:pPr marL="432000" indent="-324000">
              <a:spcBef>
                <a:spcPts val="1417"/>
              </a:spcBef>
              <a:buClr>
                <a:srgbClr val="000000"/>
              </a:buClr>
              <a:buSzPct val="45000"/>
              <a:buFont typeface="Wingdings" charset="2"/>
              <a:buChar char=""/>
            </a:pPr>
            <a:r>
              <a:rPr lang="fi-FI" spc="-1">
                <a:solidFill>
                  <a:srgbClr val="000000"/>
                </a:solidFill>
                <a:latin typeface="Arial"/>
              </a:rPr>
              <a:t>Start recirculation</a:t>
            </a:r>
          </a:p>
        </p:txBody>
      </p:sp>
      <p:sp>
        <p:nvSpPr>
          <p:cNvPr id="2" name="Foliennummernplatzhalter 3">
            <a:extLst>
              <a:ext uri="{FF2B5EF4-FFF2-40B4-BE49-F238E27FC236}">
                <a16:creationId xmlns:a16="http://schemas.microsoft.com/office/drawing/2014/main" id="{45DAF59D-C484-3CC6-B743-8860838DDC14}"/>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44</a:t>
            </a:fld>
            <a:endParaRPr 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1296810"/>
            <a:ext cx="8227440" cy="94212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Detailed Agenda for March</a:t>
            </a:r>
          </a:p>
        </p:txBody>
      </p:sp>
      <p:sp>
        <p:nvSpPr>
          <p:cNvPr id="250" name="PlaceHolder 2"/>
          <p:cNvSpPr>
            <a:spLocks noGrp="1"/>
          </p:cNvSpPr>
          <p:nvPr>
            <p:ph/>
          </p:nvPr>
        </p:nvSpPr>
        <p:spPr>
          <a:xfrm>
            <a:off x="457200" y="2240730"/>
            <a:ext cx="8227440" cy="3472920"/>
          </a:xfrm>
          <a:prstGeom prst="rect">
            <a:avLst/>
          </a:prstGeom>
          <a:noFill/>
          <a:ln w="0">
            <a:noFill/>
          </a:ln>
        </p:spPr>
        <p:txBody>
          <a:bodyPr lIns="0" tIns="0" rIns="0" bIns="0" anchor="t">
            <a:normAutofit fontScale="96500"/>
          </a:bodyPr>
          <a:lstStyle/>
          <a:p>
            <a:pPr marL="190080" indent="-142560">
              <a:spcBef>
                <a:spcPts val="0"/>
              </a:spcBef>
              <a:buClr>
                <a:srgbClr val="000000"/>
              </a:buClr>
              <a:buSzPct val="50000"/>
              <a:buFont typeface="DejaVu Sans"/>
              <a:buChar char="●"/>
            </a:pPr>
            <a:r>
              <a:rPr lang="fi-FI" sz="1600" spc="-1" dirty="0">
                <a:solidFill>
                  <a:srgbClr val="000000"/>
                </a:solidFill>
                <a:latin typeface="Arial"/>
              </a:rPr>
              <a:t>Monday 10th of March 13:30-15:30</a:t>
            </a:r>
          </a:p>
          <a:p>
            <a:pPr marL="380160" lvl="1" indent="-142560">
              <a:spcBef>
                <a:spcPts val="0"/>
              </a:spcBef>
              <a:buClr>
                <a:srgbClr val="000000"/>
              </a:buClr>
              <a:buSzPct val="50000"/>
              <a:buFont typeface="DejaVu Sans"/>
              <a:buChar char="●"/>
            </a:pPr>
            <a:r>
              <a:rPr lang="fi-FI" sz="1600" spc="-1" dirty="0">
                <a:solidFill>
                  <a:srgbClr val="000000"/>
                </a:solidFill>
                <a:latin typeface="Arial"/>
              </a:rPr>
              <a:t>Opening slides</a:t>
            </a:r>
          </a:p>
          <a:p>
            <a:pPr marL="380160" lvl="1" indent="-142560">
              <a:spcBef>
                <a:spcPts val="0"/>
              </a:spcBef>
              <a:buClr>
                <a:srgbClr val="000000"/>
              </a:buClr>
              <a:buSzPct val="50000"/>
              <a:buFont typeface="DejaVu Sans"/>
              <a:buChar char="●"/>
            </a:pPr>
            <a:r>
              <a:rPr lang="fi-FI" sz="1600" spc="-1" dirty="0">
                <a:solidFill>
                  <a:srgbClr val="000000"/>
                </a:solidFill>
                <a:latin typeface="Arial"/>
              </a:rPr>
              <a:t>Approve agenda (this document)</a:t>
            </a:r>
          </a:p>
          <a:p>
            <a:pPr marL="380160" lvl="1" indent="-142560">
              <a:spcBef>
                <a:spcPts val="0"/>
              </a:spcBef>
              <a:buClr>
                <a:srgbClr val="000000"/>
              </a:buClr>
              <a:buSzPct val="50000"/>
              <a:buFont typeface="DejaVu Sans"/>
              <a:buChar char="●"/>
            </a:pPr>
            <a:r>
              <a:rPr lang="fi-FI" sz="1600" spc="-1" dirty="0">
                <a:solidFill>
                  <a:srgbClr val="000000"/>
                </a:solidFill>
                <a:latin typeface="Arial"/>
              </a:rPr>
              <a:t>Approve minutes </a:t>
            </a:r>
            <a:r>
              <a:rPr lang="fi-FI" sz="1600" u="sng" spc="-1" dirty="0">
                <a:solidFill>
                  <a:srgbClr val="0000FF"/>
                </a:solidFill>
                <a:latin typeface="Arial"/>
                <a:hlinkClick r:id="rId2"/>
              </a:rPr>
              <a:t>15-25-0058-00</a:t>
            </a:r>
            <a:endParaRPr lang="fi-FI" sz="1600" spc="-1" dirty="0">
              <a:solidFill>
                <a:srgbClr val="000000"/>
              </a:solidFill>
              <a:latin typeface="Arial"/>
            </a:endParaRPr>
          </a:p>
          <a:p>
            <a:pPr marL="380160" lvl="1" indent="-142560">
              <a:spcBef>
                <a:spcPts val="0"/>
              </a:spcBef>
              <a:buClr>
                <a:srgbClr val="000000"/>
              </a:buClr>
              <a:buSzPct val="50000"/>
              <a:buFont typeface="DejaVu Sans"/>
              <a:buChar char="●"/>
            </a:pPr>
            <a:r>
              <a:rPr lang="fi-FI" sz="1600" spc="-1" dirty="0">
                <a:solidFill>
                  <a:srgbClr val="000000"/>
                </a:solidFill>
                <a:latin typeface="Arial"/>
              </a:rPr>
              <a:t>Process letter ballot comments</a:t>
            </a:r>
          </a:p>
          <a:p>
            <a:pPr marL="190080" indent="-142560">
              <a:spcBef>
                <a:spcPts val="0"/>
              </a:spcBef>
              <a:buClr>
                <a:srgbClr val="000000"/>
              </a:buClr>
              <a:buSzPct val="50000"/>
              <a:buFont typeface="DejaVu Sans"/>
              <a:buChar char="●"/>
            </a:pPr>
            <a:r>
              <a:rPr lang="fi-FI" sz="1600" spc="-1" dirty="0">
                <a:solidFill>
                  <a:srgbClr val="000000"/>
                </a:solidFill>
                <a:latin typeface="Arial"/>
              </a:rPr>
              <a:t>Wednesday 12th of March 13:30-15:30</a:t>
            </a:r>
          </a:p>
          <a:p>
            <a:pPr marL="380160" lvl="1" indent="-142560">
              <a:spcBef>
                <a:spcPts val="0"/>
              </a:spcBef>
              <a:buClr>
                <a:srgbClr val="000000"/>
              </a:buClr>
              <a:buSzPct val="50000"/>
              <a:buFont typeface="DejaVu Sans"/>
              <a:buChar char="●"/>
            </a:pPr>
            <a:r>
              <a:rPr lang="fi-FI" sz="1600" spc="-1" dirty="0">
                <a:solidFill>
                  <a:srgbClr val="000000"/>
                </a:solidFill>
                <a:latin typeface="Arial"/>
              </a:rPr>
              <a:t>Review draft ready for the recirculation ballot</a:t>
            </a:r>
          </a:p>
          <a:p>
            <a:pPr marL="380160" lvl="1" indent="-142560">
              <a:spcBef>
                <a:spcPts val="0"/>
              </a:spcBef>
              <a:buClr>
                <a:srgbClr val="000000"/>
              </a:buClr>
              <a:buSzPct val="50000"/>
              <a:buFont typeface="DejaVu Sans"/>
              <a:buChar char="●"/>
            </a:pPr>
            <a:r>
              <a:rPr lang="fi-FI" sz="1600" spc="-1" dirty="0">
                <a:solidFill>
                  <a:srgbClr val="000000"/>
                </a:solidFill>
                <a:latin typeface="Arial"/>
              </a:rPr>
              <a:t>Do motion to start recirculation ballot</a:t>
            </a:r>
          </a:p>
          <a:p>
            <a:pPr marL="380160" lvl="1" indent="-142560">
              <a:spcBef>
                <a:spcPts val="0"/>
              </a:spcBef>
              <a:buClr>
                <a:srgbClr val="000000"/>
              </a:buClr>
              <a:buSzPct val="50000"/>
              <a:buFont typeface="DejaVu Sans"/>
              <a:buChar char="●"/>
            </a:pPr>
            <a:r>
              <a:rPr lang="fi-FI" sz="1600" spc="-1" dirty="0">
                <a:solidFill>
                  <a:srgbClr val="000000"/>
                </a:solidFill>
                <a:latin typeface="Arial"/>
              </a:rPr>
              <a:t>Do motion to form a CRG</a:t>
            </a:r>
          </a:p>
          <a:p>
            <a:pPr marL="380160" lvl="1" indent="-142560">
              <a:spcBef>
                <a:spcPts val="0"/>
              </a:spcBef>
              <a:buClr>
                <a:srgbClr val="000000"/>
              </a:buClr>
              <a:buSzPct val="50000"/>
              <a:buFont typeface="DejaVu Sans"/>
              <a:buChar char="●"/>
            </a:pPr>
            <a:r>
              <a:rPr lang="fi-FI" sz="1600" spc="-1" dirty="0">
                <a:solidFill>
                  <a:srgbClr val="000000"/>
                </a:solidFill>
                <a:latin typeface="Arial"/>
              </a:rPr>
              <a:t>Get ready for SA ballot</a:t>
            </a:r>
          </a:p>
          <a:p>
            <a:pPr marL="570240" lvl="2" indent="-126720">
              <a:spcBef>
                <a:spcPts val="0"/>
              </a:spcBef>
              <a:buClr>
                <a:srgbClr val="000000"/>
              </a:buClr>
              <a:buSzPct val="50000"/>
              <a:buFont typeface="DejaVu Sans"/>
              <a:buChar char="●"/>
            </a:pPr>
            <a:r>
              <a:rPr lang="fi-FI" sz="1600" spc="-1" dirty="0">
                <a:solidFill>
                  <a:srgbClr val="000000"/>
                </a:solidFill>
                <a:latin typeface="Arial"/>
              </a:rPr>
              <a:t>Start forming a SA ballot pool</a:t>
            </a:r>
          </a:p>
          <a:p>
            <a:pPr marL="570240" lvl="2" indent="-126720">
              <a:spcBef>
                <a:spcPts val="0"/>
              </a:spcBef>
              <a:buClr>
                <a:srgbClr val="000000"/>
              </a:buClr>
              <a:buSzPct val="50000"/>
              <a:buFont typeface="DejaVu Sans"/>
              <a:buChar char="●"/>
            </a:pPr>
            <a:r>
              <a:rPr lang="fi-FI" sz="1600" spc="-1" dirty="0">
                <a:solidFill>
                  <a:srgbClr val="000000"/>
                </a:solidFill>
                <a:latin typeface="Arial"/>
              </a:rPr>
              <a:t>Start MEC</a:t>
            </a:r>
          </a:p>
          <a:p>
            <a:pPr marL="380160" lvl="1" indent="-142560">
              <a:spcBef>
                <a:spcPts val="0"/>
              </a:spcBef>
              <a:buClr>
                <a:srgbClr val="000000"/>
              </a:buClr>
              <a:buSzPct val="50000"/>
              <a:buFont typeface="DejaVu Sans"/>
              <a:buChar char="●"/>
            </a:pPr>
            <a:r>
              <a:rPr lang="fi-FI" sz="1600" spc="-1" dirty="0">
                <a:solidFill>
                  <a:srgbClr val="000000"/>
                </a:solidFill>
                <a:latin typeface="Arial"/>
              </a:rPr>
              <a:t>Update project task list</a:t>
            </a:r>
          </a:p>
          <a:p>
            <a:pPr marL="380160" lvl="1" indent="-142560">
              <a:spcBef>
                <a:spcPts val="0"/>
              </a:spcBef>
              <a:buClr>
                <a:srgbClr val="000000"/>
              </a:buClr>
              <a:buSzPct val="50000"/>
              <a:buFont typeface="DejaVu Sans"/>
              <a:buChar char="●"/>
            </a:pPr>
            <a:r>
              <a:rPr lang="fi-FI" sz="1600" spc="-1" dirty="0">
                <a:solidFill>
                  <a:srgbClr val="000000"/>
                </a:solidFill>
                <a:latin typeface="Arial"/>
              </a:rPr>
              <a:t>Closing report</a:t>
            </a:r>
          </a:p>
        </p:txBody>
      </p:sp>
      <p:sp>
        <p:nvSpPr>
          <p:cNvPr id="2" name="Foliennummernplatzhalter 3">
            <a:extLst>
              <a:ext uri="{FF2B5EF4-FFF2-40B4-BE49-F238E27FC236}">
                <a16:creationId xmlns:a16="http://schemas.microsoft.com/office/drawing/2014/main" id="{EFDEC9A0-DE58-D7F7-DC76-4FF87976A54E}"/>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45</a:t>
            </a:fld>
            <a:endParaRPr 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1296810"/>
            <a:ext cx="8227440" cy="94212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More information</a:t>
            </a:r>
          </a:p>
        </p:txBody>
      </p:sp>
      <p:sp>
        <p:nvSpPr>
          <p:cNvPr id="252" name="PlaceHolder 2"/>
          <p:cNvSpPr>
            <a:spLocks noGrp="1"/>
          </p:cNvSpPr>
          <p:nvPr>
            <p:ph/>
          </p:nvPr>
        </p:nvSpPr>
        <p:spPr>
          <a:xfrm>
            <a:off x="457200" y="2240730"/>
            <a:ext cx="8227440" cy="3472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pc="-1">
                <a:solidFill>
                  <a:srgbClr val="000000"/>
                </a:solidFill>
                <a:latin typeface="Arial"/>
              </a:rPr>
              <a:t>Project tasklist </a:t>
            </a:r>
            <a:r>
              <a:rPr lang="fi-FI" u="sng" spc="-1">
                <a:solidFill>
                  <a:srgbClr val="0000FF"/>
                </a:solidFill>
                <a:latin typeface="Arial"/>
                <a:hlinkClick r:id="rId2"/>
              </a:rPr>
              <a:t>15-23-0397-05</a:t>
            </a:r>
            <a:endParaRPr lang="fi-FI" spc="-1">
              <a:solidFill>
                <a:srgbClr val="000000"/>
              </a:solidFill>
              <a:latin typeface="Arial"/>
            </a:endParaRPr>
          </a:p>
          <a:p>
            <a:pPr marL="432000" indent="-324000">
              <a:spcBef>
                <a:spcPts val="1417"/>
              </a:spcBef>
              <a:buClr>
                <a:srgbClr val="000000"/>
              </a:buClr>
              <a:buSzPct val="45000"/>
              <a:buFont typeface="Wingdings" charset="2"/>
              <a:buChar char=""/>
            </a:pPr>
            <a:r>
              <a:rPr lang="fi-FI" spc="-1">
                <a:solidFill>
                  <a:srgbClr val="000000"/>
                </a:solidFill>
                <a:latin typeface="Arial"/>
              </a:rPr>
              <a:t>Letter ballot comments </a:t>
            </a:r>
            <a:r>
              <a:rPr lang="fi-FI" u="sng" spc="-1">
                <a:solidFill>
                  <a:srgbClr val="0000FF"/>
                </a:solidFill>
                <a:latin typeface="Arial"/>
                <a:hlinkClick r:id="rId3"/>
              </a:rPr>
              <a:t>15-25-0107-03</a:t>
            </a:r>
            <a:endParaRPr lang="fi-FI" spc="-1">
              <a:solidFill>
                <a:srgbClr val="000000"/>
              </a:solidFill>
              <a:latin typeface="Arial"/>
            </a:endParaRPr>
          </a:p>
        </p:txBody>
      </p:sp>
      <p:sp>
        <p:nvSpPr>
          <p:cNvPr id="2" name="Foliennummernplatzhalter 3">
            <a:extLst>
              <a:ext uri="{FF2B5EF4-FFF2-40B4-BE49-F238E27FC236}">
                <a16:creationId xmlns:a16="http://schemas.microsoft.com/office/drawing/2014/main" id="{E370E9AA-759A-2BCC-57F6-E249377EAD7B}"/>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46</a:t>
            </a:fld>
            <a:endParaRPr 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1314450"/>
            <a:ext cx="8229240" cy="858600"/>
          </a:xfrm>
          <a:prstGeom prst="rect">
            <a:avLst/>
          </a:prstGeom>
          <a:noFill/>
          <a:ln w="0">
            <a:noFill/>
          </a:ln>
        </p:spPr>
        <p:txBody>
          <a:bodyPr vert="horz" wrap="square" lIns="0" tIns="0" rIns="0" bIns="0" numCol="1" anchor="ctr" anchorCtr="0" compatLnSpc="1">
            <a:prstTxWarp prst="textNoShape">
              <a:avLst/>
            </a:prstTxWarp>
            <a:noAutofit/>
          </a:bodyPr>
          <a:lstStyle/>
          <a:p>
            <a:pPr>
              <a:tabLst>
                <a:tab pos="0" algn="l"/>
              </a:tabLst>
            </a:pPr>
            <a:r>
              <a:rPr lang="fi-FI" sz="3200" spc="-1">
                <a:solidFill>
                  <a:srgbClr val="000000"/>
                </a:solidFill>
                <a:latin typeface="Arial"/>
              </a:rPr>
              <a:t>LB211 results</a:t>
            </a:r>
          </a:p>
        </p:txBody>
      </p:sp>
      <p:graphicFrame>
        <p:nvGraphicFramePr>
          <p:cNvPr id="254" name="Table 253"/>
          <p:cNvGraphicFramePr/>
          <p:nvPr/>
        </p:nvGraphicFramePr>
        <p:xfrm>
          <a:off x="1388520" y="2319570"/>
          <a:ext cx="6305760" cy="3076200"/>
        </p:xfrm>
        <a:graphic>
          <a:graphicData uri="http://schemas.openxmlformats.org/drawingml/2006/table">
            <a:tbl>
              <a:tblPr/>
              <a:tblGrid>
                <a:gridCol w="1467720">
                  <a:extLst>
                    <a:ext uri="{9D8B030D-6E8A-4147-A177-3AD203B41FA5}">
                      <a16:colId xmlns:a16="http://schemas.microsoft.com/office/drawing/2014/main" val="20000"/>
                    </a:ext>
                  </a:extLst>
                </a:gridCol>
                <a:gridCol w="1396080">
                  <a:extLst>
                    <a:ext uri="{9D8B030D-6E8A-4147-A177-3AD203B41FA5}">
                      <a16:colId xmlns:a16="http://schemas.microsoft.com/office/drawing/2014/main" val="20001"/>
                    </a:ext>
                  </a:extLst>
                </a:gridCol>
                <a:gridCol w="1785960">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tblGrid>
              <a:tr h="387360">
                <a:tc gridSpan="2">
                  <a:txBody>
                    <a:bodyPr/>
                    <a:lstStyle/>
                    <a:p>
                      <a:r>
                        <a:rPr lang="fi-FI" sz="1800" b="0" strike="noStrike" spc="-1">
                          <a:solidFill>
                            <a:srgbClr val="000000"/>
                          </a:solidFill>
                          <a:latin typeface="Arial"/>
                        </a:rPr>
                        <a:t>Draft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gridSpan="2">
                  <a:txBody>
                    <a:bodyPr/>
                    <a:lstStyle/>
                    <a:p>
                      <a:r>
                        <a:rPr lang="fi-FI" sz="1800" b="0" strike="noStrike" spc="-1">
                          <a:solidFill>
                            <a:srgbClr val="000000"/>
                          </a:solidFill>
                          <a:latin typeface="Arial"/>
                        </a:rPr>
                        <a:t>D0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87360">
                <a:tc>
                  <a:txBody>
                    <a:bodyPr/>
                    <a:lstStyle/>
                    <a:p>
                      <a:r>
                        <a:rPr lang="fi-FI" sz="1800" b="0" strike="noStrike" spc="-1">
                          <a:solidFill>
                            <a:srgbClr val="000000"/>
                          </a:solidFill>
                          <a:latin typeface="Arial"/>
                        </a:rPr>
                        <a:t>Open Date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2025-01-23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Close Date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2025-02-22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87360">
                <a:tc>
                  <a:txBody>
                    <a:bodyPr/>
                    <a:lstStyle/>
                    <a:p>
                      <a:r>
                        <a:rPr lang="fi-FI" sz="1800" b="0" strike="noStrike" spc="-1">
                          <a:solidFill>
                            <a:srgbClr val="000000"/>
                          </a:solidFill>
                          <a:latin typeface="Arial"/>
                        </a:rPr>
                        <a:t>Voters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116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87360">
                <a:tc>
                  <a:txBody>
                    <a:bodyPr/>
                    <a:lstStyle/>
                    <a:p>
                      <a:r>
                        <a:rPr lang="fi-FI" sz="1800" b="0" strike="noStrike" spc="-1">
                          <a:solidFill>
                            <a:srgbClr val="000000"/>
                          </a:solidFill>
                          <a:latin typeface="Arial"/>
                        </a:rPr>
                        <a:t>Voted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85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 Voters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73.28%</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87000">
                <a:tc>
                  <a:txBody>
                    <a:bodyPr/>
                    <a:lstStyle/>
                    <a:p>
                      <a:r>
                        <a:rPr lang="fi-FI" sz="1800" b="0" strike="noStrike" spc="-1">
                          <a:solidFill>
                            <a:srgbClr val="000000"/>
                          </a:solidFill>
                          <a:latin typeface="Arial"/>
                        </a:rPr>
                        <a:t>Yes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76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 Yes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96.20%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87000">
                <a:tc>
                  <a:txBody>
                    <a:bodyPr/>
                    <a:lstStyle/>
                    <a:p>
                      <a:r>
                        <a:rPr lang="fi-FI" sz="1800" b="0" strike="noStrike" spc="-1">
                          <a:solidFill>
                            <a:srgbClr val="000000"/>
                          </a:solidFill>
                          <a:latin typeface="Arial"/>
                        </a:rPr>
                        <a:t>Abstain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 Abstain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7.06%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87000">
                <a:tc>
                  <a:txBody>
                    <a:bodyPr/>
                    <a:lstStyle/>
                    <a:p>
                      <a:r>
                        <a:rPr lang="fi-FI" sz="1800" b="0" strike="noStrike" spc="-1">
                          <a:solidFill>
                            <a:srgbClr val="000000"/>
                          </a:solidFill>
                          <a:latin typeface="Arial"/>
                        </a:rPr>
                        <a:t>No</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349920">
                <a:tc>
                  <a:txBody>
                    <a:bodyPr/>
                    <a:lstStyle/>
                    <a:p>
                      <a:r>
                        <a:rPr lang="fi-FI" sz="1800" b="0" strike="noStrike" spc="-1">
                          <a:solidFill>
                            <a:srgbClr val="000000"/>
                          </a:solidFill>
                          <a:latin typeface="Arial"/>
                        </a:rPr>
                        <a:t>Did not vote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31</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Did not vote %</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26.7%</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Foliennummernplatzhalter 3">
            <a:extLst>
              <a:ext uri="{FF2B5EF4-FFF2-40B4-BE49-F238E27FC236}">
                <a16:creationId xmlns:a16="http://schemas.microsoft.com/office/drawing/2014/main" id="{5488F744-8145-FCD5-D174-47E4DBB8855A}"/>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47</a:t>
            </a:fld>
            <a:endParaRPr 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1314450"/>
            <a:ext cx="8229240" cy="858600"/>
          </a:xfrm>
          <a:prstGeom prst="rect">
            <a:avLst/>
          </a:prstGeom>
          <a:noFill/>
          <a:ln w="0">
            <a:noFill/>
          </a:ln>
        </p:spPr>
        <p:txBody>
          <a:bodyPr vert="horz" wrap="square" lIns="0" tIns="0" rIns="0" bIns="0" numCol="1" anchor="ctr" anchorCtr="0" compatLnSpc="1">
            <a:prstTxWarp prst="textNoShape">
              <a:avLst/>
            </a:prstTxWarp>
            <a:noAutofit/>
          </a:bodyPr>
          <a:lstStyle/>
          <a:p>
            <a:pPr>
              <a:tabLst>
                <a:tab pos="0" algn="l"/>
              </a:tabLst>
            </a:pPr>
            <a:r>
              <a:rPr lang="fi-FI" sz="3200" spc="-1">
                <a:solidFill>
                  <a:srgbClr val="000000"/>
                </a:solidFill>
                <a:latin typeface="Arial"/>
              </a:rPr>
              <a:t>LB211 comments</a:t>
            </a:r>
          </a:p>
        </p:txBody>
      </p:sp>
      <p:graphicFrame>
        <p:nvGraphicFramePr>
          <p:cNvPr id="256" name="Table 255"/>
          <p:cNvGraphicFramePr/>
          <p:nvPr/>
        </p:nvGraphicFramePr>
        <p:xfrm>
          <a:off x="1451880" y="2590290"/>
          <a:ext cx="6305760" cy="1936440"/>
        </p:xfrm>
        <a:graphic>
          <a:graphicData uri="http://schemas.openxmlformats.org/drawingml/2006/table">
            <a:tbl>
              <a:tblPr/>
              <a:tblGrid>
                <a:gridCol w="1467720">
                  <a:extLst>
                    <a:ext uri="{9D8B030D-6E8A-4147-A177-3AD203B41FA5}">
                      <a16:colId xmlns:a16="http://schemas.microsoft.com/office/drawing/2014/main" val="20000"/>
                    </a:ext>
                  </a:extLst>
                </a:gridCol>
                <a:gridCol w="1396080">
                  <a:extLst>
                    <a:ext uri="{9D8B030D-6E8A-4147-A177-3AD203B41FA5}">
                      <a16:colId xmlns:a16="http://schemas.microsoft.com/office/drawing/2014/main" val="20001"/>
                    </a:ext>
                  </a:extLst>
                </a:gridCol>
                <a:gridCol w="1785960">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tblGrid>
              <a:tr h="387360">
                <a:tc gridSpan="4">
                  <a:txBody>
                    <a:bodyPr/>
                    <a:lstStyle/>
                    <a:p>
                      <a:pPr algn="ctr"/>
                      <a:r>
                        <a:rPr lang="fi-FI" sz="1800" b="0" strike="noStrike" spc="-1">
                          <a:solidFill>
                            <a:srgbClr val="000000"/>
                          </a:solidFill>
                          <a:latin typeface="Arial"/>
                        </a:rPr>
                        <a:t>Comments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pPr algn="ct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pPr algn="ct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pPr algn="ct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87360">
                <a:tc>
                  <a:txBody>
                    <a:bodyPr/>
                    <a:lstStyle/>
                    <a:p>
                      <a:r>
                        <a:rPr lang="fi-FI" sz="1800" b="0" strike="noStrike" spc="-1">
                          <a:solidFill>
                            <a:srgbClr val="000000"/>
                          </a:solidFill>
                          <a:latin typeface="Arial"/>
                        </a:rPr>
                        <a:t>Total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131</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87360">
                <a:tc>
                  <a:txBody>
                    <a:bodyPr/>
                    <a:lstStyle/>
                    <a:p>
                      <a:r>
                        <a:rPr lang="fi-FI" sz="1800" b="0" strike="noStrike" spc="-1">
                          <a:solidFill>
                            <a:srgbClr val="000000"/>
                          </a:solidFill>
                          <a:latin typeface="Arial"/>
                        </a:rPr>
                        <a:t>Editorial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94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Accepted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71</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87360">
                <a:tc>
                  <a:txBody>
                    <a:bodyPr/>
                    <a:lstStyle/>
                    <a:p>
                      <a:r>
                        <a:rPr lang="fi-FI" sz="1800" b="0" strike="noStrike" spc="-1">
                          <a:solidFill>
                            <a:srgbClr val="000000"/>
                          </a:solidFill>
                          <a:latin typeface="Arial"/>
                        </a:rPr>
                        <a:t>Technical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29</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Revised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800" b="0" strike="noStrike" spc="-1">
                          <a:solidFill>
                            <a:srgbClr val="000000"/>
                          </a:solidFill>
                          <a:latin typeface="Arial"/>
                        </a:rPr>
                        <a:t>33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87000">
                <a:tc>
                  <a:txBody>
                    <a:bodyPr/>
                    <a:lstStyle/>
                    <a:p>
                      <a:r>
                        <a:rPr lang="fi-FI" sz="1800" b="0" strike="noStrike" spc="-1">
                          <a:solidFill>
                            <a:srgbClr val="000000"/>
                          </a:solidFill>
                          <a:latin typeface="Arial"/>
                        </a:rPr>
                        <a:t>General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8</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Rejected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800" b="0" strike="noStrike" spc="-1">
                          <a:solidFill>
                            <a:srgbClr val="000000"/>
                          </a:solidFill>
                          <a:latin typeface="Arial"/>
                        </a:rPr>
                        <a:t>27</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2" name="Foliennummernplatzhalter 3">
            <a:extLst>
              <a:ext uri="{FF2B5EF4-FFF2-40B4-BE49-F238E27FC236}">
                <a16:creationId xmlns:a16="http://schemas.microsoft.com/office/drawing/2014/main" id="{EBFDC5B9-B594-60B7-EFBA-247BE334D78E}"/>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48</a:t>
            </a:fld>
            <a:endParaRPr lang="en-US"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21"/>
          <p:cNvSpPr/>
          <p:nvPr/>
        </p:nvSpPr>
        <p:spPr>
          <a:xfrm>
            <a:off x="457200" y="2492370"/>
            <a:ext cx="8224560" cy="297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a:solidFill>
                  <a:srgbClr val="000000"/>
                </a:solidFill>
                <a:latin typeface="Arial"/>
                <a:ea typeface="DejaVu Sans"/>
              </a:rPr>
              <a:t>Move that TG4ac formally request that 802.15 WG start a WG recirculation requesting approval of document P802.15.4ac_D01 and to forward document P802.15.4ac_D01, to Standards Association ballot.</a:t>
            </a:r>
            <a:endParaRPr lang="fi-FI" sz="2000" spc="-1">
              <a:solidFill>
                <a:srgbClr val="000000"/>
              </a:solidFill>
              <a:latin typeface="Arial"/>
            </a:endParaRPr>
          </a:p>
          <a:p>
            <a:pPr>
              <a:lnSpc>
                <a:spcPct val="100000"/>
              </a:lnSpc>
            </a:pPr>
            <a:endParaRPr lang="fi-FI" sz="2000" spc="-1">
              <a:solidFill>
                <a:srgbClr val="000000"/>
              </a:solidFill>
              <a:latin typeface="Arial"/>
            </a:endParaRPr>
          </a:p>
          <a:p>
            <a:pPr>
              <a:lnSpc>
                <a:spcPct val="100000"/>
              </a:lnSpc>
            </a:pPr>
            <a:r>
              <a:rPr lang="en-US" sz="2000" spc="-1">
                <a:solidFill>
                  <a:srgbClr val="000000"/>
                </a:solidFill>
                <a:latin typeface="Arial"/>
                <a:ea typeface="DejaVu Sans"/>
              </a:rPr>
              <a:t>Moved by: Tero Kivinen</a:t>
            </a:r>
            <a:endParaRPr lang="fi-FI" sz="2000" spc="-1">
              <a:solidFill>
                <a:srgbClr val="000000"/>
              </a:solidFill>
              <a:latin typeface="Arial"/>
            </a:endParaRPr>
          </a:p>
          <a:p>
            <a:pPr>
              <a:lnSpc>
                <a:spcPct val="100000"/>
              </a:lnSpc>
            </a:pPr>
            <a:r>
              <a:rPr lang="en-US" sz="2000" spc="-1">
                <a:solidFill>
                  <a:srgbClr val="000000"/>
                </a:solidFill>
                <a:latin typeface="Arial"/>
                <a:ea typeface="DejaVu Sans"/>
              </a:rPr>
              <a:t>Seconded by: Ann Krieger</a:t>
            </a:r>
            <a:endParaRPr lang="fi-FI" sz="2000" spc="-1">
              <a:solidFill>
                <a:srgbClr val="000000"/>
              </a:solidFill>
              <a:latin typeface="Arial"/>
            </a:endParaRPr>
          </a:p>
          <a:p>
            <a:pPr>
              <a:lnSpc>
                <a:spcPct val="100000"/>
              </a:lnSpc>
            </a:pPr>
            <a:r>
              <a:rPr lang="en-US" sz="2000" spc="-1">
                <a:solidFill>
                  <a:srgbClr val="000000"/>
                </a:solidFill>
                <a:latin typeface="Arial"/>
                <a:ea typeface="DejaVu Sans"/>
              </a:rPr>
              <a:t>Result: Motion passes </a:t>
            </a:r>
            <a:endParaRPr lang="fi-FI" sz="2000" spc="-1">
              <a:solidFill>
                <a:srgbClr val="000000"/>
              </a:solidFill>
              <a:latin typeface="Arial"/>
            </a:endParaRPr>
          </a:p>
        </p:txBody>
      </p:sp>
      <p:sp>
        <p:nvSpPr>
          <p:cNvPr id="258" name="PlaceHolder 1"/>
          <p:cNvSpPr>
            <a:spLocks noGrp="1"/>
          </p:cNvSpPr>
          <p:nvPr>
            <p:ph type="title"/>
          </p:nvPr>
        </p:nvSpPr>
        <p:spPr>
          <a:xfrm>
            <a:off x="228600" y="1440450"/>
            <a:ext cx="8685360" cy="85716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4000" spc="-1">
                <a:solidFill>
                  <a:srgbClr val="000000"/>
                </a:solidFill>
                <a:latin typeface="Arial"/>
                <a:ea typeface="DejaVu Sans"/>
              </a:rPr>
              <a:t>TG motion:</a:t>
            </a:r>
            <a:br>
              <a:rPr sz="4000"/>
            </a:br>
            <a:r>
              <a:rPr lang="en-US" sz="4000" spc="-1">
                <a:solidFill>
                  <a:srgbClr val="000000"/>
                </a:solidFill>
                <a:latin typeface="Arial"/>
                <a:ea typeface="DejaVu Sans"/>
              </a:rPr>
              <a:t>Draft ready for recirculation</a:t>
            </a:r>
            <a:endParaRPr lang="fi-FI" sz="4000" spc="-1">
              <a:solidFill>
                <a:srgbClr val="000000"/>
              </a:solidFill>
              <a:latin typeface="Arial"/>
            </a:endParaRPr>
          </a:p>
        </p:txBody>
      </p:sp>
      <p:sp>
        <p:nvSpPr>
          <p:cNvPr id="2" name="Foliennummernplatzhalter 3">
            <a:extLst>
              <a:ext uri="{FF2B5EF4-FFF2-40B4-BE49-F238E27FC236}">
                <a16:creationId xmlns:a16="http://schemas.microsoft.com/office/drawing/2014/main" id="{C91486EC-7FC4-04C7-C073-D0D805955AF2}"/>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49</a:t>
            </a:fld>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6858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31"/>
          <p:cNvSpPr/>
          <p:nvPr/>
        </p:nvSpPr>
        <p:spPr>
          <a:xfrm>
            <a:off x="457200" y="2492370"/>
            <a:ext cx="8224560" cy="297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a:solidFill>
                  <a:srgbClr val="000000"/>
                </a:solidFill>
                <a:latin typeface="Arial"/>
                <a:ea typeface="DejaVu Sans"/>
              </a:rPr>
              <a:t>Move that 802.15 WG start a WG recirculation requesting approval of document P802.15.4ac_D01 and to forward document P802.15.4ac_D01, to Standards Association ballot.</a:t>
            </a:r>
            <a:endParaRPr lang="fi-FI" sz="2000" spc="-1">
              <a:solidFill>
                <a:srgbClr val="000000"/>
              </a:solidFill>
              <a:latin typeface="Arial"/>
            </a:endParaRPr>
          </a:p>
          <a:p>
            <a:pPr>
              <a:lnSpc>
                <a:spcPct val="100000"/>
              </a:lnSpc>
            </a:pPr>
            <a:endParaRPr lang="fi-FI" sz="2000" spc="-1">
              <a:solidFill>
                <a:srgbClr val="000000"/>
              </a:solidFill>
              <a:latin typeface="Arial"/>
            </a:endParaRPr>
          </a:p>
          <a:p>
            <a:pPr>
              <a:lnSpc>
                <a:spcPct val="100000"/>
              </a:lnSpc>
            </a:pPr>
            <a:r>
              <a:rPr lang="en-US" sz="2000" spc="-1">
                <a:solidFill>
                  <a:srgbClr val="000000"/>
                </a:solidFill>
                <a:latin typeface="Arial"/>
                <a:ea typeface="DejaVu Sans"/>
              </a:rPr>
              <a:t>Moved by: </a:t>
            </a:r>
            <a:endParaRPr lang="fi-FI" sz="2000" spc="-1">
              <a:solidFill>
                <a:srgbClr val="000000"/>
              </a:solidFill>
              <a:latin typeface="Arial"/>
            </a:endParaRPr>
          </a:p>
          <a:p>
            <a:pPr>
              <a:lnSpc>
                <a:spcPct val="100000"/>
              </a:lnSpc>
            </a:pPr>
            <a:r>
              <a:rPr lang="en-US" sz="2000" spc="-1">
                <a:solidFill>
                  <a:srgbClr val="000000"/>
                </a:solidFill>
                <a:latin typeface="Arial"/>
                <a:ea typeface="DejaVu Sans"/>
              </a:rPr>
              <a:t>Seconded by: </a:t>
            </a:r>
            <a:endParaRPr lang="fi-FI" sz="2000" spc="-1">
              <a:solidFill>
                <a:srgbClr val="000000"/>
              </a:solidFill>
              <a:latin typeface="Arial"/>
            </a:endParaRPr>
          </a:p>
          <a:p>
            <a:pPr>
              <a:lnSpc>
                <a:spcPct val="100000"/>
              </a:lnSpc>
            </a:pPr>
            <a:r>
              <a:rPr lang="en-US" sz="2000" spc="-1">
                <a:solidFill>
                  <a:srgbClr val="000000"/>
                </a:solidFill>
                <a:latin typeface="Arial"/>
                <a:ea typeface="DejaVu Sans"/>
              </a:rPr>
              <a:t>Result: </a:t>
            </a:r>
            <a:endParaRPr lang="fi-FI" sz="2000" spc="-1">
              <a:solidFill>
                <a:srgbClr val="000000"/>
              </a:solidFill>
              <a:latin typeface="Arial"/>
            </a:endParaRPr>
          </a:p>
        </p:txBody>
      </p:sp>
      <p:sp>
        <p:nvSpPr>
          <p:cNvPr id="260" name="PlaceHolder 1"/>
          <p:cNvSpPr>
            <a:spLocks noGrp="1"/>
          </p:cNvSpPr>
          <p:nvPr>
            <p:ph type="title"/>
          </p:nvPr>
        </p:nvSpPr>
        <p:spPr>
          <a:xfrm>
            <a:off x="228600" y="1440450"/>
            <a:ext cx="8685360" cy="85716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4000" spc="-1">
                <a:solidFill>
                  <a:srgbClr val="000000"/>
                </a:solidFill>
                <a:latin typeface="Arial"/>
                <a:ea typeface="DejaVu Sans"/>
              </a:rPr>
              <a:t>WG motion:</a:t>
            </a:r>
            <a:br>
              <a:rPr sz="4000"/>
            </a:br>
            <a:r>
              <a:rPr lang="en-US" sz="4000" spc="-1">
                <a:solidFill>
                  <a:srgbClr val="000000"/>
                </a:solidFill>
                <a:latin typeface="Arial"/>
                <a:ea typeface="DejaVu Sans"/>
              </a:rPr>
              <a:t>Draft ready for recirculation</a:t>
            </a:r>
            <a:endParaRPr lang="fi-FI" sz="4000" spc="-1">
              <a:solidFill>
                <a:srgbClr val="000000"/>
              </a:solidFill>
              <a:latin typeface="Arial"/>
            </a:endParaRPr>
          </a:p>
        </p:txBody>
      </p:sp>
      <p:sp>
        <p:nvSpPr>
          <p:cNvPr id="2" name="Foliennummernplatzhalter 3">
            <a:extLst>
              <a:ext uri="{FF2B5EF4-FFF2-40B4-BE49-F238E27FC236}">
                <a16:creationId xmlns:a16="http://schemas.microsoft.com/office/drawing/2014/main" id="{C5892C35-2E4C-9A29-A1D5-F5F696D99A6F}"/>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50</a:t>
            </a:fld>
            <a:endParaRPr lang="en-US" sz="1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35"/>
          <p:cNvSpPr/>
          <p:nvPr/>
        </p:nvSpPr>
        <p:spPr>
          <a:xfrm>
            <a:off x="457200" y="2492370"/>
            <a:ext cx="8224560" cy="297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8500" lnSpcReduction="20000"/>
          </a:bodyPr>
          <a:lstStyle/>
          <a:p>
            <a:pPr>
              <a:lnSpc>
                <a:spcPct val="100000"/>
              </a:lnSpc>
            </a:pPr>
            <a:r>
              <a:rPr lang="en-US" sz="2000" i="1" spc="-1">
                <a:solidFill>
                  <a:srgbClr val="000000"/>
                </a:solidFill>
                <a:latin typeface="Arial"/>
                <a:ea typeface="DejaVu Sans"/>
              </a:rPr>
              <a:t>Move that TG4ac requests that 802.15 WG approve the formation of a Comment Resolution Group (CRG) for the WG balloting of the P802.15.4ac_D01 with the following membership: Tero Kivinen (Chair), Ann Krieger, Alex Krebs, and Peter Yee. The 802.15.4ac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fi-FI" sz="2000" spc="-1">
              <a:solidFill>
                <a:srgbClr val="000000"/>
              </a:solidFill>
              <a:latin typeface="Arial"/>
            </a:endParaRPr>
          </a:p>
          <a:p>
            <a:pPr>
              <a:lnSpc>
                <a:spcPct val="100000"/>
              </a:lnSpc>
            </a:pPr>
            <a:endParaRPr lang="fi-FI" sz="2000" spc="-1">
              <a:solidFill>
                <a:srgbClr val="000000"/>
              </a:solidFill>
              <a:latin typeface="Arial"/>
            </a:endParaRPr>
          </a:p>
          <a:p>
            <a:pPr>
              <a:lnSpc>
                <a:spcPct val="100000"/>
              </a:lnSpc>
            </a:pPr>
            <a:r>
              <a:rPr lang="en-US" sz="2000" spc="-1">
                <a:solidFill>
                  <a:srgbClr val="000000"/>
                </a:solidFill>
                <a:latin typeface="Arial"/>
                <a:ea typeface="DejaVu Sans"/>
              </a:rPr>
              <a:t>Moved by: Tero Kivinen</a:t>
            </a:r>
            <a:endParaRPr lang="fi-FI" sz="2000" spc="-1">
              <a:solidFill>
                <a:srgbClr val="000000"/>
              </a:solidFill>
              <a:latin typeface="Arial"/>
            </a:endParaRPr>
          </a:p>
          <a:p>
            <a:pPr>
              <a:lnSpc>
                <a:spcPct val="100000"/>
              </a:lnSpc>
            </a:pPr>
            <a:r>
              <a:rPr lang="en-US" sz="2000" spc="-1">
                <a:solidFill>
                  <a:srgbClr val="000000"/>
                </a:solidFill>
                <a:latin typeface="Arial"/>
                <a:ea typeface="DejaVu Sans"/>
              </a:rPr>
              <a:t>Seconded by: Ann Krieger</a:t>
            </a:r>
            <a:endParaRPr lang="fi-FI" sz="2000" spc="-1">
              <a:solidFill>
                <a:srgbClr val="000000"/>
              </a:solidFill>
              <a:latin typeface="Arial"/>
            </a:endParaRPr>
          </a:p>
          <a:p>
            <a:pPr>
              <a:lnSpc>
                <a:spcPct val="100000"/>
              </a:lnSpc>
            </a:pPr>
            <a:r>
              <a:rPr lang="en-US" sz="2000" spc="-1">
                <a:solidFill>
                  <a:srgbClr val="000000"/>
                </a:solidFill>
                <a:latin typeface="Arial"/>
                <a:ea typeface="DejaVu Sans"/>
              </a:rPr>
              <a:t>Result: Motion passes</a:t>
            </a:r>
            <a:endParaRPr lang="fi-FI" sz="2000" spc="-1">
              <a:solidFill>
                <a:srgbClr val="000000"/>
              </a:solidFill>
              <a:latin typeface="Arial"/>
            </a:endParaRPr>
          </a:p>
        </p:txBody>
      </p:sp>
      <p:sp>
        <p:nvSpPr>
          <p:cNvPr id="262" name="PlaceHolder 1"/>
          <p:cNvSpPr>
            <a:spLocks noGrp="1"/>
          </p:cNvSpPr>
          <p:nvPr>
            <p:ph type="title"/>
          </p:nvPr>
        </p:nvSpPr>
        <p:spPr>
          <a:xfrm>
            <a:off x="228600" y="1440450"/>
            <a:ext cx="8685360" cy="85716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4000" spc="-1">
                <a:solidFill>
                  <a:srgbClr val="000000"/>
                </a:solidFill>
                <a:latin typeface="Arial"/>
                <a:ea typeface="DejaVu Sans"/>
              </a:rPr>
              <a:t>TG motion:</a:t>
            </a:r>
            <a:br>
              <a:rPr sz="4000"/>
            </a:br>
            <a:r>
              <a:rPr lang="en-US" sz="4000" spc="-1">
                <a:solidFill>
                  <a:srgbClr val="000000"/>
                </a:solidFill>
                <a:latin typeface="Arial"/>
                <a:ea typeface="DejaVu Sans"/>
              </a:rPr>
              <a:t>CRG formation for LB</a:t>
            </a:r>
            <a:endParaRPr lang="fi-FI" sz="4000" spc="-1">
              <a:solidFill>
                <a:srgbClr val="000000"/>
              </a:solidFill>
              <a:latin typeface="Arial"/>
            </a:endParaRPr>
          </a:p>
        </p:txBody>
      </p:sp>
      <p:sp>
        <p:nvSpPr>
          <p:cNvPr id="2" name="Foliennummernplatzhalter 3">
            <a:extLst>
              <a:ext uri="{FF2B5EF4-FFF2-40B4-BE49-F238E27FC236}">
                <a16:creationId xmlns:a16="http://schemas.microsoft.com/office/drawing/2014/main" id="{6D6EDF55-5739-2ABC-7157-A7FD30DC5DC0}"/>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51</a:t>
            </a:fld>
            <a:endParaRPr lang="en-US"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8"/>
          <p:cNvSpPr/>
          <p:nvPr/>
        </p:nvSpPr>
        <p:spPr>
          <a:xfrm>
            <a:off x="457200" y="2492370"/>
            <a:ext cx="8224560" cy="297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8500" lnSpcReduction="10000"/>
          </a:bodyPr>
          <a:lstStyle/>
          <a:p>
            <a:pPr>
              <a:lnSpc>
                <a:spcPct val="100000"/>
              </a:lnSpc>
            </a:pPr>
            <a:r>
              <a:rPr lang="en-US" sz="2000" i="1" spc="-1" dirty="0">
                <a:solidFill>
                  <a:srgbClr val="000000"/>
                </a:solidFill>
                <a:latin typeface="Arial"/>
                <a:ea typeface="DejaVu Sans"/>
              </a:rPr>
              <a:t>Move that 802.15 WG approve the formation of a Comment Resolution Group (CRG) for the WG balloting of the P802.15.4ac_D01 with the following membership: Tero Kivinen (Chair),  Ann Krieger, Alex Krebs, and Peter Yee. The 802.15.4ac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fi-FI" sz="2000" spc="-1" dirty="0">
              <a:solidFill>
                <a:srgbClr val="000000"/>
              </a:solidFill>
              <a:latin typeface="Arial"/>
            </a:endParaRPr>
          </a:p>
          <a:p>
            <a:pPr>
              <a:lnSpc>
                <a:spcPct val="100000"/>
              </a:lnSpc>
            </a:pPr>
            <a:endParaRPr lang="fi-FI" sz="2000" spc="-1" dirty="0">
              <a:solidFill>
                <a:srgbClr val="000000"/>
              </a:solidFill>
              <a:latin typeface="Arial"/>
            </a:endParaRPr>
          </a:p>
          <a:p>
            <a:pPr>
              <a:lnSpc>
                <a:spcPct val="100000"/>
              </a:lnSpc>
            </a:pPr>
            <a:r>
              <a:rPr lang="en-US" sz="2000" spc="-1" dirty="0">
                <a:solidFill>
                  <a:srgbClr val="000000"/>
                </a:solidFill>
                <a:latin typeface="Arial"/>
                <a:ea typeface="DejaVu Sans"/>
              </a:rPr>
              <a:t>Moved by: </a:t>
            </a:r>
            <a:endParaRPr lang="fi-FI" sz="2000" spc="-1" dirty="0">
              <a:solidFill>
                <a:srgbClr val="000000"/>
              </a:solidFill>
              <a:latin typeface="Arial"/>
            </a:endParaRPr>
          </a:p>
          <a:p>
            <a:pPr>
              <a:lnSpc>
                <a:spcPct val="100000"/>
              </a:lnSpc>
            </a:pPr>
            <a:r>
              <a:rPr lang="en-US" sz="2000" spc="-1" dirty="0">
                <a:solidFill>
                  <a:srgbClr val="000000"/>
                </a:solidFill>
                <a:latin typeface="Arial"/>
                <a:ea typeface="DejaVu Sans"/>
              </a:rPr>
              <a:t>Seconded by: </a:t>
            </a:r>
            <a:endParaRPr lang="fi-FI" sz="2000" spc="-1" dirty="0">
              <a:solidFill>
                <a:srgbClr val="000000"/>
              </a:solidFill>
              <a:latin typeface="Arial"/>
            </a:endParaRPr>
          </a:p>
          <a:p>
            <a:pPr>
              <a:lnSpc>
                <a:spcPct val="100000"/>
              </a:lnSpc>
            </a:pPr>
            <a:r>
              <a:rPr lang="en-US" sz="2000" spc="-1" dirty="0">
                <a:solidFill>
                  <a:srgbClr val="000000"/>
                </a:solidFill>
                <a:latin typeface="Arial"/>
                <a:ea typeface="DejaVu Sans"/>
              </a:rPr>
              <a:t>Result: </a:t>
            </a:r>
            <a:endParaRPr lang="fi-FI" sz="2000" spc="-1" dirty="0">
              <a:solidFill>
                <a:srgbClr val="000000"/>
              </a:solidFill>
              <a:latin typeface="Arial"/>
            </a:endParaRPr>
          </a:p>
        </p:txBody>
      </p:sp>
      <p:sp>
        <p:nvSpPr>
          <p:cNvPr id="264" name="PlaceHolder 1"/>
          <p:cNvSpPr>
            <a:spLocks noGrp="1"/>
          </p:cNvSpPr>
          <p:nvPr>
            <p:ph type="title"/>
          </p:nvPr>
        </p:nvSpPr>
        <p:spPr>
          <a:xfrm>
            <a:off x="228600" y="1440450"/>
            <a:ext cx="8685360" cy="85716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4000" spc="-1">
                <a:solidFill>
                  <a:srgbClr val="000000"/>
                </a:solidFill>
                <a:latin typeface="Arial"/>
                <a:ea typeface="DejaVu Sans"/>
              </a:rPr>
              <a:t>WG motion:</a:t>
            </a:r>
            <a:br>
              <a:rPr sz="4000"/>
            </a:br>
            <a:r>
              <a:rPr lang="en-US" sz="4000" spc="-1">
                <a:solidFill>
                  <a:srgbClr val="000000"/>
                </a:solidFill>
                <a:latin typeface="Arial"/>
                <a:ea typeface="DejaVu Sans"/>
              </a:rPr>
              <a:t>CRG formation for LB</a:t>
            </a:r>
            <a:endParaRPr lang="fi-FI" sz="4000" spc="-1">
              <a:solidFill>
                <a:srgbClr val="000000"/>
              </a:solidFill>
              <a:latin typeface="Arial"/>
            </a:endParaRPr>
          </a:p>
        </p:txBody>
      </p:sp>
      <p:sp>
        <p:nvSpPr>
          <p:cNvPr id="2" name="Foliennummernplatzhalter 3">
            <a:extLst>
              <a:ext uri="{FF2B5EF4-FFF2-40B4-BE49-F238E27FC236}">
                <a16:creationId xmlns:a16="http://schemas.microsoft.com/office/drawing/2014/main" id="{84C935A2-19DD-094F-71E6-A802B760EE9F}"/>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52</a:t>
            </a:fld>
            <a:endParaRPr lang="en-US"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1296810"/>
            <a:ext cx="8227440" cy="94212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Timeline</a:t>
            </a:r>
          </a:p>
        </p:txBody>
      </p:sp>
      <p:graphicFrame>
        <p:nvGraphicFramePr>
          <p:cNvPr id="266" name="Table 265"/>
          <p:cNvGraphicFramePr/>
          <p:nvPr/>
        </p:nvGraphicFramePr>
        <p:xfrm>
          <a:off x="1077840" y="2142090"/>
          <a:ext cx="7110000" cy="3612600"/>
        </p:xfrm>
        <a:graphic>
          <a:graphicData uri="http://schemas.openxmlformats.org/drawingml/2006/table">
            <a:tbl>
              <a:tblPr/>
              <a:tblGrid>
                <a:gridCol w="5625360">
                  <a:extLst>
                    <a:ext uri="{9D8B030D-6E8A-4147-A177-3AD203B41FA5}">
                      <a16:colId xmlns:a16="http://schemas.microsoft.com/office/drawing/2014/main" val="20000"/>
                    </a:ext>
                  </a:extLst>
                </a:gridCol>
                <a:gridCol w="1484640">
                  <a:extLst>
                    <a:ext uri="{9D8B030D-6E8A-4147-A177-3AD203B41FA5}">
                      <a16:colId xmlns:a16="http://schemas.microsoft.com/office/drawing/2014/main" val="20001"/>
                    </a:ext>
                  </a:extLst>
                </a:gridCol>
              </a:tblGrid>
              <a:tr h="374040">
                <a:tc>
                  <a:txBody>
                    <a:bodyPr/>
                    <a:lstStyle/>
                    <a:p>
                      <a:pPr>
                        <a:lnSpc>
                          <a:spcPct val="100000"/>
                        </a:lnSpc>
                      </a:pPr>
                      <a:r>
                        <a:rPr lang="en-US" sz="1800" b="0" strike="sngStrike" spc="-1">
                          <a:solidFill>
                            <a:srgbClr val="003300"/>
                          </a:solidFill>
                          <a:latin typeface="Arial"/>
                        </a:rPr>
                        <a:t>Finalize the list of issues to be solved</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800" b="0" strike="noStrike" spc="-1">
                          <a:solidFill>
                            <a:srgbClr val="000000"/>
                          </a:solidFill>
                          <a:latin typeface="Arial"/>
                        </a:rPr>
                        <a:t>Jan 2024</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603720">
                <a:tc>
                  <a:txBody>
                    <a:bodyPr/>
                    <a:lstStyle/>
                    <a:p>
                      <a:pPr>
                        <a:lnSpc>
                          <a:spcPct val="100000"/>
                        </a:lnSpc>
                      </a:pPr>
                      <a:r>
                        <a:rPr lang="en-US" sz="1800" b="0" strike="sngStrike" spc="-1">
                          <a:solidFill>
                            <a:srgbClr val="003300"/>
                          </a:solidFill>
                          <a:latin typeface="Arial"/>
                        </a:rPr>
                        <a:t>First version of the draft for WG pre-ballot commenting</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Nov 2024</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74040">
                <a:tc>
                  <a:txBody>
                    <a:bodyPr/>
                    <a:lstStyle/>
                    <a:p>
                      <a:pPr>
                        <a:lnSpc>
                          <a:spcPct val="100000"/>
                        </a:lnSpc>
                      </a:pPr>
                      <a:r>
                        <a:rPr lang="en-US" sz="1800" b="0" strike="sngStrike" spc="-1">
                          <a:solidFill>
                            <a:srgbClr val="003300"/>
                          </a:solidFill>
                          <a:latin typeface="Arial"/>
                        </a:rPr>
                        <a:t>Draft ready for letter ballot</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Jan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47760">
                <a:tc>
                  <a:txBody>
                    <a:bodyPr/>
                    <a:lstStyle/>
                    <a:p>
                      <a:pPr>
                        <a:lnSpc>
                          <a:spcPct val="100000"/>
                        </a:lnSpc>
                      </a:pPr>
                      <a:r>
                        <a:rPr lang="fi-FI" sz="1800" b="0" strike="sngStrike" spc="-1">
                          <a:solidFill>
                            <a:srgbClr val="003300"/>
                          </a:solidFill>
                          <a:latin typeface="Arial"/>
                        </a:rPr>
                        <a:t>Letter ballot recirculation</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noFill/>
                    </a:lnB>
                    <a:solidFill>
                      <a:srgbClr val="CCCCCC"/>
                    </a:solidFill>
                  </a:tcPr>
                </a:tc>
                <a:tc>
                  <a:txBody>
                    <a:bodyPr/>
                    <a:lstStyle/>
                    <a:p>
                      <a:pPr>
                        <a:lnSpc>
                          <a:spcPct val="100000"/>
                        </a:lnSpc>
                      </a:pPr>
                      <a:r>
                        <a:rPr lang="fi-FI" sz="1800" b="0" strike="noStrike" spc="-1">
                          <a:solidFill>
                            <a:srgbClr val="000000"/>
                          </a:solidFill>
                          <a:latin typeface="Arial"/>
                        </a:rPr>
                        <a:t>Mar 2025</a:t>
                      </a:r>
                    </a:p>
                  </a:txBody>
                  <a:tcPr marL="90000" marR="90000">
                    <a:lnL w="720">
                      <a:solidFill>
                        <a:srgbClr val="FFFFFF"/>
                      </a:solidFill>
                    </a:lnL>
                    <a:lnR w="720">
                      <a:solidFill>
                        <a:srgbClr val="FFFFFF"/>
                      </a:solidFill>
                    </a:lnR>
                    <a:lnT w="720">
                      <a:solidFill>
                        <a:srgbClr val="FFFFFF"/>
                      </a:solidFill>
                    </a:lnT>
                    <a:lnB w="720">
                      <a:noFill/>
                    </a:lnB>
                    <a:solidFill>
                      <a:srgbClr val="CCCCCC"/>
                    </a:solidFill>
                  </a:tcPr>
                </a:tc>
                <a:extLst>
                  <a:ext uri="{0D108BD9-81ED-4DB2-BD59-A6C34878D82A}">
                    <a16:rowId xmlns:a16="http://schemas.microsoft.com/office/drawing/2014/main" val="10003"/>
                  </a:ext>
                </a:extLst>
              </a:tr>
              <a:tr h="0">
                <a:tc>
                  <a:txBody>
                    <a:bodyPr/>
                    <a:lstStyle/>
                    <a:p>
                      <a:pPr>
                        <a:lnSpc>
                          <a:spcPct val="100000"/>
                        </a:lnSpc>
                      </a:pPr>
                      <a:r>
                        <a:rPr lang="en-US" sz="1800" b="0" strike="noStrike" spc="-1">
                          <a:solidFill>
                            <a:srgbClr val="000000"/>
                          </a:solidFill>
                          <a:latin typeface="Arial"/>
                        </a:rPr>
                        <a:t>Draft ready for SA ballot</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noFill/>
                    </a:lnT>
                    <a:lnB w="720">
                      <a:noFill/>
                    </a:lnB>
                    <a:solidFill>
                      <a:srgbClr val="E6E6E6"/>
                    </a:solidFill>
                  </a:tcPr>
                </a:tc>
                <a:tc>
                  <a:txBody>
                    <a:bodyPr/>
                    <a:lstStyle/>
                    <a:p>
                      <a:pPr>
                        <a:lnSpc>
                          <a:spcPct val="100000"/>
                        </a:lnSpc>
                      </a:pPr>
                      <a:r>
                        <a:rPr lang="en-US" sz="1800" b="0" strike="noStrike" spc="-1">
                          <a:solidFill>
                            <a:srgbClr val="000000"/>
                          </a:solidFill>
                          <a:latin typeface="Arial"/>
                        </a:rPr>
                        <a:t>May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noFill/>
                    </a:lnT>
                    <a:lnB w="720">
                      <a:noFill/>
                    </a:lnB>
                    <a:solidFill>
                      <a:srgbClr val="E6E6E6"/>
                    </a:solidFill>
                  </a:tcPr>
                </a:tc>
                <a:extLst>
                  <a:ext uri="{0D108BD9-81ED-4DB2-BD59-A6C34878D82A}">
                    <a16:rowId xmlns:a16="http://schemas.microsoft.com/office/drawing/2014/main" val="10004"/>
                  </a:ext>
                </a:extLst>
              </a:tr>
              <a:tr h="374040">
                <a:tc>
                  <a:txBody>
                    <a:bodyPr/>
                    <a:lstStyle/>
                    <a:p>
                      <a:pPr>
                        <a:lnSpc>
                          <a:spcPct val="100000"/>
                        </a:lnSpc>
                      </a:pPr>
                      <a:r>
                        <a:rPr lang="en-US" sz="1800" b="0" strike="noStrike" spc="-1">
                          <a:solidFill>
                            <a:srgbClr val="000000"/>
                          </a:solidFill>
                          <a:latin typeface="Arial"/>
                        </a:rPr>
                        <a:t>SA ballot start</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no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Jun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noFill/>
                    </a:lnT>
                    <a:lnB w="720">
                      <a:solidFill>
                        <a:srgbClr val="FFFFFF"/>
                      </a:solidFill>
                    </a:lnB>
                    <a:solidFill>
                      <a:srgbClr val="CCCCCC"/>
                    </a:solidFill>
                  </a:tcPr>
                </a:tc>
                <a:extLst>
                  <a:ext uri="{0D108BD9-81ED-4DB2-BD59-A6C34878D82A}">
                    <a16:rowId xmlns:a16="http://schemas.microsoft.com/office/drawing/2014/main" val="10005"/>
                  </a:ext>
                </a:extLst>
              </a:tr>
              <a:tr h="374040">
                <a:tc>
                  <a:txBody>
                    <a:bodyPr/>
                    <a:lstStyle/>
                    <a:p>
                      <a:pPr>
                        <a:lnSpc>
                          <a:spcPct val="100000"/>
                        </a:lnSpc>
                      </a:pPr>
                      <a:r>
                        <a:rPr lang="en-US" sz="1800" b="0" strike="noStrike" spc="-1">
                          <a:solidFill>
                            <a:srgbClr val="000000"/>
                          </a:solidFill>
                          <a:latin typeface="Arial"/>
                        </a:rPr>
                        <a:t>SA ballot done</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a:noFill/>
                    </a:lnB>
                    <a:solidFill>
                      <a:srgbClr val="E6E6E6"/>
                    </a:solidFill>
                  </a:tcPr>
                </a:tc>
                <a:tc>
                  <a:txBody>
                    <a:bodyPr/>
                    <a:lstStyle/>
                    <a:p>
                      <a:pPr>
                        <a:lnSpc>
                          <a:spcPct val="100000"/>
                        </a:lnSpc>
                      </a:pPr>
                      <a:r>
                        <a:rPr lang="en-US" sz="1800" b="0" strike="noStrike" spc="-1">
                          <a:solidFill>
                            <a:srgbClr val="000000"/>
                          </a:solidFill>
                          <a:latin typeface="Arial"/>
                        </a:rPr>
                        <a:t>Jul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a:noFill/>
                    </a:lnB>
                    <a:solidFill>
                      <a:srgbClr val="E6E6E6"/>
                    </a:solidFill>
                  </a:tcPr>
                </a:tc>
                <a:extLst>
                  <a:ext uri="{0D108BD9-81ED-4DB2-BD59-A6C34878D82A}">
                    <a16:rowId xmlns:a16="http://schemas.microsoft.com/office/drawing/2014/main" val="10006"/>
                  </a:ext>
                </a:extLst>
              </a:tr>
              <a:tr h="374040">
                <a:tc>
                  <a:txBody>
                    <a:bodyPr/>
                    <a:lstStyle/>
                    <a:p>
                      <a:pPr>
                        <a:lnSpc>
                          <a:spcPct val="100000"/>
                        </a:lnSpc>
                      </a:pPr>
                      <a:r>
                        <a:rPr lang="en-US" sz="1800" b="0" strike="noStrike" spc="-1">
                          <a:solidFill>
                            <a:srgbClr val="000000"/>
                          </a:solidFill>
                          <a:latin typeface="Arial"/>
                        </a:rPr>
                        <a:t>Submit to RevCom</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no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Sep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noFill/>
                    </a:lnT>
                    <a:lnB w="720">
                      <a:solidFill>
                        <a:srgbClr val="FFFFFF"/>
                      </a:solidFill>
                    </a:lnB>
                    <a:solidFill>
                      <a:srgbClr val="CCCCCC"/>
                    </a:solidFill>
                  </a:tcPr>
                </a:tc>
                <a:extLst>
                  <a:ext uri="{0D108BD9-81ED-4DB2-BD59-A6C34878D82A}">
                    <a16:rowId xmlns:a16="http://schemas.microsoft.com/office/drawing/2014/main" val="10007"/>
                  </a:ext>
                </a:extLst>
              </a:tr>
              <a:tr h="370800">
                <a:tc>
                  <a:txBody>
                    <a:bodyPr/>
                    <a:lstStyle/>
                    <a:p>
                      <a:pPr>
                        <a:lnSpc>
                          <a:spcPct val="100000"/>
                        </a:lnSpc>
                      </a:pPr>
                      <a:r>
                        <a:rPr lang="en-US" sz="1800" b="0" strike="noStrike" spc="-1">
                          <a:solidFill>
                            <a:srgbClr val="000000"/>
                          </a:solidFill>
                          <a:latin typeface="Arial"/>
                        </a:rPr>
                        <a:t>Standard published</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Jan 2026</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w="720">
                      <a:solidFill>
                        <a:srgbClr val="FFFFFF"/>
                      </a:solidFill>
                    </a:lnB>
                    <a:solidFill>
                      <a:srgbClr val="E6E6E6"/>
                    </a:solidFill>
                  </a:tcPr>
                </a:tc>
                <a:extLst>
                  <a:ext uri="{0D108BD9-81ED-4DB2-BD59-A6C34878D82A}">
                    <a16:rowId xmlns:a16="http://schemas.microsoft.com/office/drawing/2014/main" val="10008"/>
                  </a:ext>
                </a:extLst>
              </a:tr>
            </a:tbl>
          </a:graphicData>
        </a:graphic>
      </p:graphicFrame>
      <p:sp>
        <p:nvSpPr>
          <p:cNvPr id="2" name="Foliennummernplatzhalter 3">
            <a:extLst>
              <a:ext uri="{FF2B5EF4-FFF2-40B4-BE49-F238E27FC236}">
                <a16:creationId xmlns:a16="http://schemas.microsoft.com/office/drawing/2014/main" id="{760C940B-06AB-356A-A71E-5BE4DDA28025}"/>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53</a:t>
            </a:fld>
            <a:endParaRPr lang="en-US" sz="1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1296810"/>
            <a:ext cx="8227440" cy="94212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Meeting achievements</a:t>
            </a:r>
          </a:p>
        </p:txBody>
      </p:sp>
      <p:sp>
        <p:nvSpPr>
          <p:cNvPr id="268" name="PlaceHolder 2"/>
          <p:cNvSpPr>
            <a:spLocks noGrp="1"/>
          </p:cNvSpPr>
          <p:nvPr>
            <p:ph/>
          </p:nvPr>
        </p:nvSpPr>
        <p:spPr>
          <a:xfrm>
            <a:off x="457200" y="2240730"/>
            <a:ext cx="8227440" cy="3472920"/>
          </a:xfrm>
          <a:prstGeom prst="rect">
            <a:avLst/>
          </a:prstGeom>
          <a:noFill/>
          <a:ln w="0">
            <a:noFill/>
          </a:ln>
        </p:spPr>
        <p:txBody>
          <a:bodyPr lIns="0" tIns="0" rIns="0" bIns="0" anchor="t">
            <a:normAutofit fontScale="85500" lnSpcReduction="20000"/>
          </a:bodyPr>
          <a:lstStyle/>
          <a:p>
            <a:pPr marL="168480" indent="-168480">
              <a:spcBef>
                <a:spcPts val="1417"/>
              </a:spcBef>
              <a:buClr>
                <a:srgbClr val="000000"/>
              </a:buClr>
              <a:buSzPct val="50000"/>
              <a:buFont typeface="DejaVu Sans"/>
              <a:buChar char="●"/>
            </a:pPr>
            <a:r>
              <a:rPr lang="fi-FI" spc="-1">
                <a:solidFill>
                  <a:srgbClr val="000000"/>
                </a:solidFill>
                <a:latin typeface="Arial"/>
              </a:rPr>
              <a:t>Processed all letter ballot comments</a:t>
            </a:r>
          </a:p>
          <a:p>
            <a:pPr marL="168480" indent="-168480">
              <a:spcBef>
                <a:spcPts val="1417"/>
              </a:spcBef>
              <a:buClr>
                <a:srgbClr val="000000"/>
              </a:buClr>
              <a:buSzPct val="50000"/>
              <a:buFont typeface="DejaVu Sans"/>
              <a:buChar char="●"/>
            </a:pPr>
            <a:r>
              <a:rPr lang="fi-FI" spc="-1">
                <a:solidFill>
                  <a:srgbClr val="000000"/>
                </a:solidFill>
                <a:latin typeface="Arial"/>
              </a:rPr>
              <a:t>Prepared draft for recirculation</a:t>
            </a:r>
          </a:p>
          <a:p>
            <a:pPr marL="168480" indent="-168480">
              <a:spcBef>
                <a:spcPts val="1417"/>
              </a:spcBef>
              <a:buClr>
                <a:srgbClr val="000000"/>
              </a:buClr>
              <a:buSzPct val="50000"/>
              <a:buFont typeface="DejaVu Sans"/>
              <a:buChar char="●"/>
            </a:pPr>
            <a:r>
              <a:rPr lang="fi-FI" spc="-1">
                <a:solidFill>
                  <a:srgbClr val="000000"/>
                </a:solidFill>
                <a:latin typeface="Arial"/>
              </a:rPr>
              <a:t>Start recirculation ballot after this session</a:t>
            </a:r>
          </a:p>
          <a:p>
            <a:pPr marL="168480" indent="-168480">
              <a:spcBef>
                <a:spcPts val="1417"/>
              </a:spcBef>
              <a:buClr>
                <a:srgbClr val="000000"/>
              </a:buClr>
              <a:buSzPct val="50000"/>
              <a:buFont typeface="DejaVu Sans"/>
              <a:buChar char="●"/>
            </a:pPr>
            <a:r>
              <a:rPr lang="fi-FI" spc="-1">
                <a:solidFill>
                  <a:srgbClr val="000000"/>
                </a:solidFill>
                <a:latin typeface="Arial"/>
              </a:rPr>
              <a:t>Form a CRG</a:t>
            </a:r>
          </a:p>
          <a:p>
            <a:pPr marL="168480" indent="-168480">
              <a:spcBef>
                <a:spcPts val="1417"/>
              </a:spcBef>
              <a:buClr>
                <a:srgbClr val="000000"/>
              </a:buClr>
              <a:buSzPct val="50000"/>
              <a:buFont typeface="DejaVu Sans"/>
              <a:buChar char="●"/>
            </a:pPr>
            <a:r>
              <a:rPr lang="fi-FI" spc="-1">
                <a:solidFill>
                  <a:srgbClr val="000000"/>
                </a:solidFill>
                <a:latin typeface="Arial"/>
              </a:rPr>
              <a:t>Get ready for SA ballot before May session</a:t>
            </a:r>
          </a:p>
          <a:p>
            <a:pPr marL="336960" lvl="1" indent="-168480">
              <a:spcBef>
                <a:spcPts val="1134"/>
              </a:spcBef>
              <a:buClr>
                <a:srgbClr val="000000"/>
              </a:buClr>
              <a:buSzPct val="50000"/>
              <a:buFont typeface="DejaVu Sans"/>
              <a:buChar char="●"/>
            </a:pPr>
            <a:r>
              <a:rPr lang="fi-FI" sz="3200" spc="-1">
                <a:solidFill>
                  <a:srgbClr val="000000"/>
                </a:solidFill>
                <a:latin typeface="Arial"/>
              </a:rPr>
              <a:t>Start forming a SA ballot pool</a:t>
            </a:r>
          </a:p>
          <a:p>
            <a:pPr marL="336960" lvl="1" indent="-168480">
              <a:spcBef>
                <a:spcPts val="1134"/>
              </a:spcBef>
              <a:buClr>
                <a:srgbClr val="000000"/>
              </a:buClr>
              <a:buSzPct val="50000"/>
              <a:buFont typeface="DejaVu Sans"/>
              <a:buChar char="●"/>
            </a:pPr>
            <a:r>
              <a:rPr lang="fi-FI" sz="3200" spc="-1">
                <a:solidFill>
                  <a:srgbClr val="000000"/>
                </a:solidFill>
                <a:latin typeface="Arial"/>
              </a:rPr>
              <a:t>Start MEC</a:t>
            </a:r>
          </a:p>
        </p:txBody>
      </p:sp>
      <p:sp>
        <p:nvSpPr>
          <p:cNvPr id="2" name="Foliennummernplatzhalter 3">
            <a:extLst>
              <a:ext uri="{FF2B5EF4-FFF2-40B4-BE49-F238E27FC236}">
                <a16:creationId xmlns:a16="http://schemas.microsoft.com/office/drawing/2014/main" id="{8CD7613B-2B34-A92E-25E4-E49227999B12}"/>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54</a:t>
            </a:fld>
            <a:endParaRPr lang="en-US"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1296810"/>
            <a:ext cx="8227440" cy="94212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Agenda of TG4ac for May</a:t>
            </a:r>
          </a:p>
        </p:txBody>
      </p:sp>
      <p:sp>
        <p:nvSpPr>
          <p:cNvPr id="270" name="PlaceHolder 2"/>
          <p:cNvSpPr>
            <a:spLocks noGrp="1"/>
          </p:cNvSpPr>
          <p:nvPr>
            <p:ph/>
          </p:nvPr>
        </p:nvSpPr>
        <p:spPr>
          <a:xfrm>
            <a:off x="457200" y="2240730"/>
            <a:ext cx="8227440" cy="3472920"/>
          </a:xfrm>
          <a:prstGeom prst="rect">
            <a:avLst/>
          </a:prstGeom>
          <a:noFill/>
          <a:ln w="0">
            <a:noFill/>
          </a:ln>
        </p:spPr>
        <p:txBody>
          <a:bodyPr lIns="0" tIns="0" rIns="0" bIns="0" anchor="t">
            <a:normAutofit fontScale="95000"/>
          </a:bodyPr>
          <a:lstStyle/>
          <a:p>
            <a:pPr marL="410400" indent="-307800">
              <a:spcBef>
                <a:spcPts val="1417"/>
              </a:spcBef>
              <a:buClr>
                <a:srgbClr val="000000"/>
              </a:buClr>
              <a:buSzPct val="45000"/>
              <a:buFont typeface="Wingdings" charset="2"/>
              <a:buChar char=""/>
            </a:pPr>
            <a:r>
              <a:rPr lang="fi-FI" spc="-1">
                <a:solidFill>
                  <a:srgbClr val="000000"/>
                </a:solidFill>
                <a:latin typeface="Arial"/>
              </a:rPr>
              <a:t>Two meetings</a:t>
            </a:r>
          </a:p>
          <a:p>
            <a:pPr marL="410400" indent="-307800">
              <a:spcBef>
                <a:spcPts val="1417"/>
              </a:spcBef>
              <a:buClr>
                <a:srgbClr val="000000"/>
              </a:buClr>
              <a:buSzPct val="45000"/>
              <a:buFont typeface="Wingdings" charset="2"/>
              <a:buChar char=""/>
            </a:pPr>
            <a:r>
              <a:rPr lang="fi-FI" spc="-1">
                <a:solidFill>
                  <a:srgbClr val="000000"/>
                </a:solidFill>
                <a:latin typeface="Arial"/>
              </a:rPr>
              <a:t>Not overlapping with TG9a, or TG4ae.</a:t>
            </a:r>
          </a:p>
          <a:p>
            <a:pPr marL="410400" indent="-307800">
              <a:spcBef>
                <a:spcPts val="1417"/>
              </a:spcBef>
              <a:buClr>
                <a:srgbClr val="000000"/>
              </a:buClr>
              <a:buSzPct val="45000"/>
              <a:buFont typeface="Wingdings" charset="2"/>
              <a:buChar char=""/>
            </a:pPr>
            <a:r>
              <a:rPr lang="fi-FI" spc="-1">
                <a:solidFill>
                  <a:srgbClr val="000000"/>
                </a:solidFill>
                <a:latin typeface="Arial"/>
              </a:rPr>
              <a:t>Process comments received in the letter ballots</a:t>
            </a:r>
          </a:p>
          <a:p>
            <a:pPr marL="410400" indent="-307800">
              <a:spcBef>
                <a:spcPts val="1417"/>
              </a:spcBef>
              <a:buClr>
                <a:srgbClr val="000000"/>
              </a:buClr>
              <a:buSzPct val="45000"/>
              <a:buFont typeface="Wingdings" charset="2"/>
              <a:buChar char=""/>
            </a:pPr>
            <a:r>
              <a:rPr lang="fi-FI" spc="-1">
                <a:solidFill>
                  <a:srgbClr val="000000"/>
                </a:solidFill>
                <a:latin typeface="Arial"/>
              </a:rPr>
              <a:t>Form a CRG</a:t>
            </a:r>
          </a:p>
          <a:p>
            <a:pPr marL="410400" indent="-307800">
              <a:spcBef>
                <a:spcPts val="1417"/>
              </a:spcBef>
              <a:buClr>
                <a:srgbClr val="000000"/>
              </a:buClr>
              <a:buSzPct val="45000"/>
              <a:buFont typeface="Wingdings" charset="2"/>
              <a:buChar char=""/>
            </a:pPr>
            <a:r>
              <a:rPr lang="fi-FI" spc="-1">
                <a:solidFill>
                  <a:srgbClr val="000000"/>
                </a:solidFill>
                <a:latin typeface="Arial"/>
              </a:rPr>
              <a:t>Forward draft to standard association ballot</a:t>
            </a:r>
          </a:p>
        </p:txBody>
      </p:sp>
      <p:sp>
        <p:nvSpPr>
          <p:cNvPr id="2" name="Foliennummernplatzhalter 3">
            <a:extLst>
              <a:ext uri="{FF2B5EF4-FFF2-40B4-BE49-F238E27FC236}">
                <a16:creationId xmlns:a16="http://schemas.microsoft.com/office/drawing/2014/main" id="{2D535BA3-E4F3-A31E-1D0B-A04A7EF543EE}"/>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55</a:t>
            </a:fld>
            <a:endParaRPr lang="en-US" sz="1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TG4ad (NG-SUN PHY)</a:t>
            </a:r>
            <a:br>
              <a:rPr lang="de-DE" dirty="0"/>
            </a:br>
            <a:r>
              <a:rPr lang="de-DE" dirty="0"/>
              <a:t>March 2025</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56</a:t>
            </a:fld>
            <a:endParaRPr lang="en-US" dirty="0"/>
          </a:p>
        </p:txBody>
      </p:sp>
    </p:spTree>
    <p:extLst>
      <p:ext uri="{BB962C8B-B14F-4D97-AF65-F5344CB8AC3E}">
        <p14:creationId xmlns:p14="http://schemas.microsoft.com/office/powerpoint/2010/main" val="3025034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71500" y="1600200"/>
            <a:ext cx="3876297" cy="4057055"/>
          </a:xfrm>
          <a:ln/>
        </p:spPr>
        <p:txBody>
          <a:bodyPr/>
          <a:lstStyle/>
          <a:p>
            <a:pPr marL="0" indent="0">
              <a:buNone/>
            </a:pPr>
            <a:r>
              <a:rPr lang="en-US" altLang="de-DE" sz="1200" dirty="0"/>
              <a:t>Monday PM1:</a:t>
            </a:r>
          </a:p>
          <a:p>
            <a:pPr marL="385763" indent="-385763">
              <a:buFont typeface="+mj-lt"/>
              <a:buAutoNum type="arabicPeriod"/>
            </a:pPr>
            <a:r>
              <a:rPr lang="en-US" altLang="de-DE" sz="1200" dirty="0"/>
              <a:t>Policies and guidelines</a:t>
            </a:r>
          </a:p>
          <a:p>
            <a:pPr marL="385763" indent="-385763">
              <a:buFont typeface="+mj-lt"/>
              <a:buAutoNum type="arabicPeriod"/>
            </a:pPr>
            <a:r>
              <a:rPr lang="en-US" altLang="de-DE" sz="1200" dirty="0"/>
              <a:t>Call for Patents</a:t>
            </a:r>
          </a:p>
          <a:p>
            <a:pPr marL="385763" indent="-385763">
              <a:buFont typeface="+mj-lt"/>
              <a:buAutoNum type="arabicPeriod"/>
            </a:pPr>
            <a:r>
              <a:rPr lang="en-US" altLang="de-DE" sz="1200" dirty="0"/>
              <a:t>Approval of the agenda</a:t>
            </a:r>
          </a:p>
          <a:p>
            <a:pPr marL="385763" indent="-385763">
              <a:buFont typeface="+mj-lt"/>
              <a:buAutoNum type="arabicPeriod"/>
            </a:pPr>
            <a:r>
              <a:rPr lang="en-US" altLang="de-DE" sz="1200" dirty="0"/>
              <a:t>Approval of minutes </a:t>
            </a:r>
          </a:p>
          <a:p>
            <a:pPr marL="685800" lvl="1" indent="-385763">
              <a:buFont typeface="+mj-lt"/>
              <a:buAutoNum type="arabicPeriod"/>
            </a:pPr>
            <a:r>
              <a:rPr lang="en-US" altLang="de-DE" sz="900" dirty="0">
                <a:hlinkClick r:id="rId3"/>
              </a:rPr>
              <a:t>https://mentor.ieee.org/802.15/dcn/25/15-25-0036-00-04ad-802-15-tg4ad-minutes-january-2024.docx</a:t>
            </a:r>
            <a:endParaRPr lang="en-US" altLang="de-DE" sz="900" dirty="0"/>
          </a:p>
          <a:p>
            <a:pPr marL="685800" lvl="1" indent="-385763">
              <a:buFont typeface="+mj-lt"/>
              <a:buAutoNum type="arabicPeriod"/>
            </a:pPr>
            <a:r>
              <a:rPr lang="en-US" altLang="de-DE" sz="900">
                <a:hlinkClick r:id="rId4"/>
              </a:rPr>
              <a:t>https://mentor.ieee.org/802.15/dcn/25/15-25-0084-01-04ad-ieee-802-15-4ad-conference-call-minutes.docx</a:t>
            </a:r>
            <a:r>
              <a:rPr lang="en-US" altLang="de-DE" sz="900"/>
              <a:t> </a:t>
            </a:r>
            <a:r>
              <a:rPr lang="en-US" altLang="de-DE" sz="900" dirty="0"/>
              <a:t>	</a:t>
            </a:r>
          </a:p>
          <a:p>
            <a:pPr marL="385763" indent="-385763">
              <a:buFont typeface="+mj-lt"/>
              <a:buAutoNum type="arabicPeriod"/>
            </a:pPr>
            <a:r>
              <a:rPr lang="en-US" altLang="de-DE" sz="1200" dirty="0"/>
              <a:t>Hear updated proposals</a:t>
            </a:r>
          </a:p>
          <a:p>
            <a:pPr marL="385763" indent="-385763">
              <a:buFont typeface="+mj-lt"/>
              <a:buAutoNum type="arabicPeriod"/>
            </a:pPr>
            <a:r>
              <a:rPr lang="en-US" altLang="de-DE" sz="1200" dirty="0"/>
              <a:t>Recess</a:t>
            </a:r>
          </a:p>
          <a:p>
            <a:pPr marL="385763" indent="-385763">
              <a:buFont typeface="+mj-lt"/>
              <a:buAutoNum type="arabicPeriod"/>
            </a:pPr>
            <a:endParaRPr lang="en-US" altLang="de-DE" sz="1200" dirty="0"/>
          </a:p>
          <a:p>
            <a:pPr marL="0" indent="0">
              <a:buNone/>
            </a:pPr>
            <a:r>
              <a:rPr lang="en-US" altLang="de-DE" sz="1200" dirty="0"/>
              <a:t>Tuesday AM1:</a:t>
            </a:r>
          </a:p>
          <a:p>
            <a:pPr marL="385763" indent="-385763">
              <a:buFont typeface="+mj-lt"/>
              <a:buAutoNum type="arabicPeriod"/>
            </a:pPr>
            <a:r>
              <a:rPr lang="en-US" altLang="de-DE" sz="1200" dirty="0"/>
              <a:t>Hear updated proposals</a:t>
            </a:r>
          </a:p>
          <a:p>
            <a:pPr marL="385763" indent="-385763">
              <a:buFont typeface="+mj-lt"/>
              <a:buAutoNum type="arabicPeriod"/>
            </a:pPr>
            <a:r>
              <a:rPr lang="en-US" altLang="de-DE" sz="1200" dirty="0"/>
              <a:t>Recess</a:t>
            </a:r>
          </a:p>
          <a:p>
            <a:pPr marL="0" indent="0">
              <a:buNone/>
            </a:pPr>
            <a:endParaRPr lang="en-US" altLang="de-DE" sz="1200" dirty="0"/>
          </a:p>
          <a:p>
            <a:pPr marL="0" indent="0">
              <a:buNone/>
            </a:pPr>
            <a:r>
              <a:rPr lang="en-US" altLang="de-DE" sz="1200" dirty="0"/>
              <a:t>Tuesday PM1:</a:t>
            </a:r>
          </a:p>
          <a:p>
            <a:pPr marL="385763" indent="-385763">
              <a:buFont typeface="+mj-lt"/>
              <a:buAutoNum type="arabicPeriod"/>
            </a:pPr>
            <a:r>
              <a:rPr lang="en-US" altLang="de-DE" sz="1200" dirty="0"/>
              <a:t>Hear updated proposals</a:t>
            </a:r>
          </a:p>
          <a:p>
            <a:pPr marL="385763" indent="-385763">
              <a:buFont typeface="+mj-lt"/>
              <a:buAutoNum type="arabicPeriod"/>
            </a:pPr>
            <a:r>
              <a:rPr lang="en-US" altLang="de-DE" sz="1200" dirty="0"/>
              <a:t>Recess</a:t>
            </a:r>
          </a:p>
          <a:p>
            <a:pPr marL="385763" indent="-385763">
              <a:buFont typeface="+mj-lt"/>
              <a:buAutoNum type="arabicPeriod"/>
            </a:pPr>
            <a:endParaRPr lang="en-US" altLang="de-DE" sz="1500" dirty="0"/>
          </a:p>
        </p:txBody>
      </p:sp>
      <p:sp>
        <p:nvSpPr>
          <p:cNvPr id="4098" name="Rectangle 2"/>
          <p:cNvSpPr>
            <a:spLocks noGrp="1" noChangeArrowheads="1"/>
          </p:cNvSpPr>
          <p:nvPr>
            <p:ph type="title"/>
          </p:nvPr>
        </p:nvSpPr>
        <p:spPr>
          <a:xfrm>
            <a:off x="723901" y="1200746"/>
            <a:ext cx="7772400" cy="514350"/>
          </a:xfrm>
          <a:ln/>
        </p:spPr>
        <p:txBody>
          <a:bodyPr/>
          <a:lstStyle/>
          <a:p>
            <a:r>
              <a:rPr lang="de-DE" altLang="de-DE" sz="2400" dirty="0"/>
              <a:t>Agenda</a:t>
            </a:r>
          </a:p>
        </p:txBody>
      </p:sp>
      <p:sp>
        <p:nvSpPr>
          <p:cNvPr id="7" name="Rectangle 3"/>
          <p:cNvSpPr txBox="1">
            <a:spLocks noChangeArrowheads="1"/>
          </p:cNvSpPr>
          <p:nvPr/>
        </p:nvSpPr>
        <p:spPr bwMode="auto">
          <a:xfrm>
            <a:off x="4772405" y="1715096"/>
            <a:ext cx="3600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056" tIns="34529" rIns="69056" bIns="34529"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200" dirty="0"/>
              <a:t>Wednesday PM1:</a:t>
            </a:r>
          </a:p>
          <a:p>
            <a:pPr marL="385763" indent="-385763">
              <a:buFont typeface="+mj-lt"/>
              <a:buAutoNum type="arabicPeriod"/>
            </a:pPr>
            <a:r>
              <a:rPr lang="en-US" altLang="de-DE" sz="1200" dirty="0"/>
              <a:t>Hear updated proposals</a:t>
            </a:r>
          </a:p>
          <a:p>
            <a:pPr marL="385763" indent="-385763">
              <a:buFont typeface="+mj-lt"/>
              <a:buAutoNum type="arabicPeriod"/>
            </a:pPr>
            <a:r>
              <a:rPr lang="en-US" altLang="de-DE" sz="1200" dirty="0"/>
              <a:t>Recess</a:t>
            </a:r>
          </a:p>
          <a:p>
            <a:pPr marL="0" indent="0">
              <a:buNone/>
            </a:pPr>
            <a:endParaRPr lang="en-US" altLang="de-DE" sz="1200" dirty="0"/>
          </a:p>
          <a:p>
            <a:pPr marL="0" indent="0">
              <a:buNone/>
            </a:pPr>
            <a:r>
              <a:rPr lang="en-US" altLang="de-DE" sz="1200" dirty="0"/>
              <a:t>Thursday AM1:</a:t>
            </a:r>
          </a:p>
          <a:p>
            <a:pPr marL="385763" indent="-385763">
              <a:buFont typeface="+mj-lt"/>
              <a:buAutoNum type="arabicPeriod"/>
            </a:pPr>
            <a:r>
              <a:rPr lang="en-US" altLang="de-DE" sz="1200" dirty="0"/>
              <a:t>Hear updated proposals</a:t>
            </a:r>
          </a:p>
          <a:p>
            <a:pPr marL="385763" indent="-385763">
              <a:buFont typeface="+mj-lt"/>
              <a:buAutoNum type="arabicPeriod"/>
            </a:pPr>
            <a:r>
              <a:rPr lang="en-US" altLang="de-DE" sz="1200" dirty="0"/>
              <a:t>Recess</a:t>
            </a:r>
          </a:p>
          <a:p>
            <a:pPr marL="0" indent="0">
              <a:buNone/>
            </a:pPr>
            <a:endParaRPr lang="en-US" altLang="de-DE" sz="1200" dirty="0"/>
          </a:p>
          <a:p>
            <a:pPr marL="0" indent="0">
              <a:buNone/>
            </a:pPr>
            <a:r>
              <a:rPr lang="en-US" altLang="de-DE" sz="1200" dirty="0"/>
              <a:t>Thursday AM2:</a:t>
            </a:r>
          </a:p>
          <a:p>
            <a:pPr marL="385763" indent="-385763">
              <a:buFont typeface="+mj-lt"/>
              <a:buAutoNum type="arabicPeriod"/>
            </a:pPr>
            <a:r>
              <a:rPr lang="en-US" altLang="de-DE" sz="1200" dirty="0"/>
              <a:t>Hear updated proposals</a:t>
            </a:r>
          </a:p>
          <a:p>
            <a:pPr marL="385763" indent="-385763">
              <a:buFont typeface="+mj-lt"/>
              <a:buAutoNum type="arabicPeriod"/>
            </a:pPr>
            <a:r>
              <a:rPr lang="en-US" altLang="de-DE" sz="1200" dirty="0"/>
              <a:t>Next Steps and Timeline</a:t>
            </a:r>
          </a:p>
          <a:p>
            <a:pPr marL="385763" indent="-385763">
              <a:buFont typeface="+mj-lt"/>
              <a:buAutoNum type="arabicPeriod"/>
            </a:pPr>
            <a:r>
              <a:rPr lang="en-US" altLang="de-DE" sz="1200" dirty="0" err="1"/>
              <a:t>AoB</a:t>
            </a:r>
            <a:endParaRPr lang="en-US" altLang="de-DE" sz="1200" dirty="0"/>
          </a:p>
          <a:p>
            <a:pPr marL="385763" indent="-385763">
              <a:buFont typeface="+mj-lt"/>
              <a:buAutoNum type="arabicPeriod"/>
            </a:pPr>
            <a:r>
              <a:rPr lang="en-US" altLang="de-DE" sz="1200" dirty="0"/>
              <a:t>Adjourn</a:t>
            </a:r>
          </a:p>
          <a:p>
            <a:pPr marL="385763" indent="-385763">
              <a:buFont typeface="+mj-lt"/>
              <a:buAutoNum type="arabicPeriod"/>
            </a:pPr>
            <a:endParaRPr lang="en-US" altLang="de-DE" sz="1500" dirty="0"/>
          </a:p>
        </p:txBody>
      </p:sp>
      <p:sp>
        <p:nvSpPr>
          <p:cNvPr id="3" name="Foliennummernplatzhalter 3">
            <a:extLst>
              <a:ext uri="{FF2B5EF4-FFF2-40B4-BE49-F238E27FC236}">
                <a16:creationId xmlns:a16="http://schemas.microsoft.com/office/drawing/2014/main" id="{42122551-1B2F-7E30-9BF3-01AD9AA5A776}"/>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57</a:t>
            </a:fld>
            <a:endParaRPr lang="en-US" sz="1200" dirty="0"/>
          </a:p>
        </p:txBody>
      </p:sp>
    </p:spTree>
    <p:extLst>
      <p:ext uri="{BB962C8B-B14F-4D97-AF65-F5344CB8AC3E}">
        <p14:creationId xmlns:p14="http://schemas.microsoft.com/office/powerpoint/2010/main" val="2328046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E4C84-BD1D-E8F1-5DA2-A2DCBF865A81}"/>
            </a:ext>
          </a:extLst>
        </p:cNvPr>
        <p:cNvGrpSpPr/>
        <p:nvPr/>
      </p:nvGrpSpPr>
      <p:grpSpPr>
        <a:xfrm>
          <a:off x="0" y="0"/>
          <a:ext cx="0" cy="0"/>
          <a:chOff x="0" y="0"/>
          <a:chExt cx="0" cy="0"/>
        </a:xfrm>
      </p:grpSpPr>
      <p:sp>
        <p:nvSpPr>
          <p:cNvPr id="3" name="Foliennummernplatzhalter 3">
            <a:extLst>
              <a:ext uri="{FF2B5EF4-FFF2-40B4-BE49-F238E27FC236}">
                <a16:creationId xmlns:a16="http://schemas.microsoft.com/office/drawing/2014/main" id="{BC4E19B7-8272-B7B1-405F-24BE26F22121}"/>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58</a:t>
            </a:fld>
            <a:endParaRPr lang="en-US" sz="1200" dirty="0"/>
          </a:p>
        </p:txBody>
      </p:sp>
      <p:sp>
        <p:nvSpPr>
          <p:cNvPr id="5" name="Rectangle 2">
            <a:extLst>
              <a:ext uri="{FF2B5EF4-FFF2-40B4-BE49-F238E27FC236}">
                <a16:creationId xmlns:a16="http://schemas.microsoft.com/office/drawing/2014/main" id="{AC0E80D0-7A5D-E713-2ED6-18CF0734CF59}"/>
              </a:ext>
            </a:extLst>
          </p:cNvPr>
          <p:cNvSpPr>
            <a:spLocks noGrp="1" noChangeArrowheads="1"/>
          </p:cNvSpPr>
          <p:nvPr>
            <p:ph type="title"/>
          </p:nvPr>
        </p:nvSpPr>
        <p:spPr>
          <a:xfrm>
            <a:off x="628650" y="1196346"/>
            <a:ext cx="7772400" cy="346704"/>
          </a:xfrm>
          <a:ln/>
        </p:spPr>
        <p:txBody>
          <a:bodyPr/>
          <a:lstStyle/>
          <a:p>
            <a:r>
              <a:rPr lang="de-DE" altLang="de-DE" sz="2400" dirty="0"/>
              <a:t>Achievements</a:t>
            </a:r>
          </a:p>
        </p:txBody>
      </p:sp>
      <p:sp>
        <p:nvSpPr>
          <p:cNvPr id="6" name="Rectangle 3">
            <a:extLst>
              <a:ext uri="{FF2B5EF4-FFF2-40B4-BE49-F238E27FC236}">
                <a16:creationId xmlns:a16="http://schemas.microsoft.com/office/drawing/2014/main" id="{18CB1AA1-C399-39C2-E352-3A76A283F320}"/>
              </a:ext>
            </a:extLst>
          </p:cNvPr>
          <p:cNvSpPr txBox="1">
            <a:spLocks noChangeArrowheads="1"/>
          </p:cNvSpPr>
          <p:nvPr/>
        </p:nvSpPr>
        <p:spPr bwMode="auto">
          <a:xfrm>
            <a:off x="114300" y="1600200"/>
            <a:ext cx="89725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buFont typeface="Wingdings" panose="05000000000000000000" pitchFamily="2" charset="2"/>
              <a:buChar char="ü"/>
            </a:pPr>
            <a:r>
              <a:rPr lang="en-US" altLang="de-DE" sz="1500" kern="0"/>
              <a:t>Approval of January 2025 minutes</a:t>
            </a:r>
          </a:p>
          <a:p>
            <a:pPr>
              <a:buFont typeface="Wingdings" panose="05000000000000000000" pitchFamily="2" charset="2"/>
              <a:buChar char="ü"/>
            </a:pPr>
            <a:r>
              <a:rPr lang="en-US" altLang="de-DE" sz="1500" kern="0"/>
              <a:t>Presentations:</a:t>
            </a:r>
          </a:p>
          <a:p>
            <a:pPr>
              <a:buFont typeface="Wingdings" panose="05000000000000000000" pitchFamily="2" charset="2"/>
              <a:buChar char="ü"/>
            </a:pPr>
            <a:r>
              <a:rPr lang="en-GB" sz="1350" kern="0">
                <a:latin typeface="Aptos" panose="020B0004020202020204" pitchFamily="34" charset="0"/>
                <a:ea typeface="Yu Gothic" panose="020B0400000000000000" pitchFamily="34" charset="-128"/>
                <a:cs typeface="Times New Roman" panose="02020603050405020304" pitchFamily="18" charset="0"/>
              </a:rPr>
              <a:t>15-24-0651-01-4ad</a:t>
            </a:r>
          </a:p>
          <a:p>
            <a:pPr>
              <a:buFont typeface="Wingdings" panose="05000000000000000000" pitchFamily="2" charset="2"/>
              <a:buChar char="ü"/>
            </a:pPr>
            <a:r>
              <a:rPr lang="en-GB" sz="1350" kern="100">
                <a:latin typeface="Aptos" panose="020B0004020202020204" pitchFamily="34" charset="0"/>
                <a:ea typeface="Yu Gothic" panose="020B0400000000000000" pitchFamily="34" charset="-128"/>
                <a:cs typeface="Times New Roman" panose="02020603050405020304" pitchFamily="18" charset="0"/>
              </a:rPr>
              <a:t>15-25-0135-01-04ad</a:t>
            </a:r>
          </a:p>
          <a:p>
            <a:pPr>
              <a:buFont typeface="Wingdings" panose="05000000000000000000" pitchFamily="2" charset="2"/>
              <a:buChar char="ü"/>
            </a:pPr>
            <a:r>
              <a:rPr lang="en-GB" sz="1350" kern="100">
                <a:latin typeface="Aptos" panose="020B0004020202020204" pitchFamily="34" charset="0"/>
                <a:ea typeface="Yu Gothic" panose="020B0400000000000000" pitchFamily="34" charset="-128"/>
                <a:cs typeface="Times New Roman" panose="02020603050405020304" pitchFamily="18" charset="0"/>
              </a:rPr>
              <a:t>15-25-0139-000-04ad</a:t>
            </a:r>
          </a:p>
          <a:p>
            <a:pPr>
              <a:buFont typeface="Wingdings" panose="05000000000000000000" pitchFamily="2" charset="2"/>
              <a:buChar char="ü"/>
            </a:pPr>
            <a:r>
              <a:rPr lang="en-GB" sz="1350" kern="100">
                <a:latin typeface="Aptos" panose="020B0004020202020204" pitchFamily="34" charset="0"/>
                <a:ea typeface="Yu Gothic" panose="020B0400000000000000" pitchFamily="34" charset="-128"/>
                <a:cs typeface="Times New Roman" panose="02020603050405020304" pitchFamily="18" charset="0"/>
              </a:rPr>
              <a:t>15-25-0007-03-04ad</a:t>
            </a:r>
          </a:p>
          <a:p>
            <a:pPr>
              <a:buFont typeface="Wingdings" panose="05000000000000000000" pitchFamily="2" charset="2"/>
              <a:buChar char="ü"/>
            </a:pPr>
            <a:r>
              <a:rPr lang="en-GB" sz="1350" kern="100">
                <a:latin typeface="Aptos" panose="020B0004020202020204" pitchFamily="34" charset="0"/>
                <a:ea typeface="Yu Gothic" panose="020B0400000000000000" pitchFamily="34" charset="-128"/>
                <a:cs typeface="Times New Roman" panose="02020603050405020304" pitchFamily="18" charset="0"/>
              </a:rPr>
              <a:t>15-25-0148-00-04ad</a:t>
            </a:r>
          </a:p>
          <a:p>
            <a:pPr>
              <a:buFont typeface="Wingdings" panose="05000000000000000000" pitchFamily="2" charset="2"/>
              <a:buChar char="ü"/>
            </a:pPr>
            <a:r>
              <a:rPr lang="en-GB" sz="1350" kern="100">
                <a:latin typeface="Aptos" panose="020B0004020202020204" pitchFamily="34" charset="0"/>
                <a:ea typeface="Yu Gothic" panose="020B0400000000000000" pitchFamily="34" charset="-128"/>
                <a:cs typeface="Times New Roman" panose="02020603050405020304" pitchFamily="18" charset="0"/>
              </a:rPr>
              <a:t>15-25-0158-00-04ad</a:t>
            </a:r>
          </a:p>
          <a:p>
            <a:pPr>
              <a:buFont typeface="Wingdings" panose="05000000000000000000" pitchFamily="2" charset="2"/>
              <a:buChar char="ü"/>
            </a:pPr>
            <a:r>
              <a:rPr lang="en-GB" sz="1350" kern="100">
                <a:latin typeface="Aptos" panose="020B0004020202020204" pitchFamily="34" charset="0"/>
                <a:ea typeface="Yu Gothic" panose="020B0400000000000000" pitchFamily="34" charset="-128"/>
                <a:cs typeface="Times New Roman" panose="02020603050405020304" pitchFamily="18" charset="0"/>
              </a:rPr>
              <a:t>15-25-0150-01-04ad</a:t>
            </a:r>
          </a:p>
          <a:p>
            <a:pPr>
              <a:buFont typeface="Wingdings" panose="05000000000000000000" pitchFamily="2" charset="2"/>
              <a:buChar char="ü"/>
            </a:pPr>
            <a:r>
              <a:rPr lang="en-GB" sz="1350" kern="100">
                <a:latin typeface="Aptos" panose="020B0004020202020204" pitchFamily="34" charset="0"/>
                <a:ea typeface="Yu Gothic" panose="020B0400000000000000" pitchFamily="34" charset="-128"/>
                <a:cs typeface="Times New Roman" panose="02020603050405020304" pitchFamily="18" charset="0"/>
              </a:rPr>
              <a:t>15-25-0046-03-04ad	</a:t>
            </a:r>
          </a:p>
          <a:p>
            <a:pPr>
              <a:buFont typeface="Wingdings" panose="05000000000000000000" pitchFamily="2" charset="2"/>
              <a:buChar char="ü"/>
            </a:pPr>
            <a:endParaRPr lang="en-GB" sz="1350" kern="100">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endParaRPr lang="en-GB" sz="1350" kern="100">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r>
              <a:rPr lang="en-GB" sz="1350" kern="100">
                <a:latin typeface="Aptos" panose="020B0004020202020204" pitchFamily="34" charset="0"/>
                <a:ea typeface="Yu Gothic" panose="020B0400000000000000" pitchFamily="34" charset="-128"/>
                <a:cs typeface="Times New Roman" panose="02020603050405020304" pitchFamily="18" charset="0"/>
              </a:rPr>
              <a:t>March meeting minutes posted as 15-25-0134-00</a:t>
            </a:r>
          </a:p>
          <a:p>
            <a:pPr>
              <a:buFont typeface="Wingdings" panose="05000000000000000000" pitchFamily="2" charset="2"/>
              <a:buChar char="ü"/>
            </a:pPr>
            <a:endParaRPr lang="en-US" altLang="de-DE" sz="1200" kern="0"/>
          </a:p>
          <a:p>
            <a:pPr marL="0" indent="0">
              <a:buFontTx/>
              <a:buNone/>
            </a:pPr>
            <a:endParaRPr lang="en-US" altLang="de-DE" sz="1200" kern="0"/>
          </a:p>
          <a:p>
            <a:pPr marL="0" indent="0">
              <a:buFontTx/>
              <a:buNone/>
            </a:pPr>
            <a:endParaRPr lang="en-US" altLang="de-DE" sz="1200" kern="0"/>
          </a:p>
          <a:p>
            <a:pPr>
              <a:buFont typeface="Wingdings" panose="05000000000000000000" pitchFamily="2" charset="2"/>
              <a:buChar char="ü"/>
            </a:pPr>
            <a:endParaRPr lang="en-US" altLang="de-DE" sz="1500" kern="0"/>
          </a:p>
          <a:p>
            <a:pPr>
              <a:buFont typeface="Wingdings" panose="05000000000000000000" pitchFamily="2" charset="2"/>
              <a:buChar char="ü"/>
            </a:pPr>
            <a:endParaRPr lang="en-US" altLang="de-DE" sz="1500" kern="0"/>
          </a:p>
          <a:p>
            <a:pPr marL="385763" indent="-385763">
              <a:buFont typeface="+mj-lt"/>
              <a:buAutoNum type="arabicPeriod"/>
            </a:pPr>
            <a:endParaRPr lang="en-US" altLang="de-DE" sz="1500" kern="0"/>
          </a:p>
          <a:p>
            <a:pPr marL="685800" lvl="1" indent="-385763">
              <a:buFont typeface="+mj-lt"/>
              <a:buAutoNum type="arabicPeriod"/>
            </a:pPr>
            <a:endParaRPr lang="en-US" altLang="de-DE" sz="1200" kern="0"/>
          </a:p>
          <a:p>
            <a:pPr marL="385763" indent="-385763">
              <a:buFont typeface="+mj-lt"/>
              <a:buAutoNum type="arabicPeriod"/>
            </a:pPr>
            <a:endParaRPr lang="en-US" altLang="de-DE" sz="1500" kern="0" dirty="0"/>
          </a:p>
        </p:txBody>
      </p:sp>
      <p:sp>
        <p:nvSpPr>
          <p:cNvPr id="8" name="Rectangle 1">
            <a:extLst>
              <a:ext uri="{FF2B5EF4-FFF2-40B4-BE49-F238E27FC236}">
                <a16:creationId xmlns:a16="http://schemas.microsoft.com/office/drawing/2014/main" id="{94AC02A5-0305-85A8-E5F4-B71478290537}"/>
              </a:ext>
            </a:extLst>
          </p:cNvPr>
          <p:cNvSpPr>
            <a:spLocks noChangeArrowheads="1"/>
          </p:cNvSpPr>
          <p:nvPr/>
        </p:nvSpPr>
        <p:spPr bwMode="auto">
          <a:xfrm>
            <a:off x="1557338" y="2097206"/>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br>
              <a:rPr lang="en-US" altLang="en-US" sz="1350">
                <a:latin typeface="Arial" panose="020B0604020202020204" pitchFamily="34" charset="0"/>
              </a:rPr>
            </a:br>
            <a:endParaRPr lang="en-US" altLang="en-US" sz="1350">
              <a:latin typeface="Arial" panose="020B0604020202020204" pitchFamily="34" charset="0"/>
            </a:endParaRPr>
          </a:p>
        </p:txBody>
      </p:sp>
    </p:spTree>
    <p:extLst>
      <p:ext uri="{BB962C8B-B14F-4D97-AF65-F5344CB8AC3E}">
        <p14:creationId xmlns:p14="http://schemas.microsoft.com/office/powerpoint/2010/main" val="2574604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F86-B751-C5B4-C896-89D74BA79049}"/>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426BE14-4F2F-B619-5DB9-D0B713A82F40}"/>
              </a:ext>
            </a:extLst>
          </p:cNvPr>
          <p:cNvSpPr>
            <a:spLocks noGrp="1" noChangeArrowheads="1"/>
          </p:cNvSpPr>
          <p:nvPr>
            <p:ph type="title"/>
          </p:nvPr>
        </p:nvSpPr>
        <p:spPr>
          <a:xfrm>
            <a:off x="628650" y="1196346"/>
            <a:ext cx="7772400" cy="346704"/>
          </a:xfrm>
          <a:ln/>
        </p:spPr>
        <p:txBody>
          <a:bodyPr/>
          <a:lstStyle/>
          <a:p>
            <a:r>
              <a:rPr lang="de-DE" altLang="de-DE" sz="2400" dirty="0"/>
              <a:t>Conference Call Schedule</a:t>
            </a:r>
          </a:p>
        </p:txBody>
      </p:sp>
      <p:sp>
        <p:nvSpPr>
          <p:cNvPr id="4099" name="Rectangle 3">
            <a:extLst>
              <a:ext uri="{FF2B5EF4-FFF2-40B4-BE49-F238E27FC236}">
                <a16:creationId xmlns:a16="http://schemas.microsoft.com/office/drawing/2014/main" id="{5098FE38-238B-AA4B-545B-659EF5CB8B42}"/>
              </a:ext>
            </a:extLst>
          </p:cNvPr>
          <p:cNvSpPr>
            <a:spLocks noGrp="1" noChangeArrowheads="1"/>
          </p:cNvSpPr>
          <p:nvPr>
            <p:ph type="body" idx="1"/>
          </p:nvPr>
        </p:nvSpPr>
        <p:spPr>
          <a:xfrm>
            <a:off x="685800" y="1600200"/>
            <a:ext cx="7829550" cy="3943350"/>
          </a:xfrm>
          <a:ln/>
        </p:spPr>
        <p:txBody>
          <a:bodyPr/>
          <a:lstStyle/>
          <a:p>
            <a:pPr marL="0" indent="0">
              <a:buNone/>
            </a:pPr>
            <a:endParaRPr lang="en-US" altLang="de-DE" sz="1500" dirty="0"/>
          </a:p>
          <a:p>
            <a:pPr marL="0" indent="0">
              <a:buNone/>
            </a:pPr>
            <a:r>
              <a:rPr lang="en-US" altLang="de-DE" sz="1500" dirty="0"/>
              <a:t>Wednesday 16 April 22:00 JST, 15:00 CEST, 14:00 BST, 08:00 CDT, 06:00 PDT</a:t>
            </a:r>
          </a:p>
          <a:p>
            <a:pPr marL="0" indent="0">
              <a:buNone/>
            </a:pPr>
            <a:r>
              <a:rPr lang="en-US" altLang="de-DE" sz="1500" dirty="0"/>
              <a:t>Goals: Remaining Initial simulation results from presentations.</a:t>
            </a:r>
          </a:p>
          <a:p>
            <a:pPr marL="0" indent="0">
              <a:buNone/>
            </a:pPr>
            <a:endParaRPr lang="en-US" altLang="de-DE" sz="1500" dirty="0"/>
          </a:p>
          <a:p>
            <a:pPr marL="0" indent="0">
              <a:buNone/>
            </a:pPr>
            <a:r>
              <a:rPr lang="en-US" altLang="de-DE" sz="1500" dirty="0"/>
              <a:t>Wednesday 30 April 22:00 JST, 15:00 CEST, 14:00 BST, 08:00 CDT, 06:00 PDT</a:t>
            </a:r>
          </a:p>
          <a:p>
            <a:pPr marL="0" indent="0">
              <a:buNone/>
            </a:pPr>
            <a:r>
              <a:rPr lang="en-US" altLang="de-DE" sz="1500" dirty="0"/>
              <a:t>Goals: 	</a:t>
            </a:r>
          </a:p>
          <a:p>
            <a:pPr marL="0" indent="0">
              <a:buNone/>
            </a:pPr>
            <a:r>
              <a:rPr lang="en-US" altLang="de-DE" sz="1500" dirty="0"/>
              <a:t>	1) Remaining Initial simulation results from presentations</a:t>
            </a:r>
          </a:p>
          <a:p>
            <a:pPr marL="0" indent="0">
              <a:buNone/>
            </a:pPr>
            <a:r>
              <a:rPr lang="en-US" altLang="de-DE" sz="1500" dirty="0"/>
              <a:t>	2) Checklist of presentations </a:t>
            </a:r>
            <a:r>
              <a:rPr lang="en-US" altLang="de-DE" sz="1500" dirty="0" err="1"/>
              <a:t>w.r.t.</a:t>
            </a:r>
            <a:r>
              <a:rPr lang="en-US" altLang="de-DE" sz="1500" dirty="0"/>
              <a:t> technical guidance document </a:t>
            </a:r>
          </a:p>
          <a:p>
            <a:pPr marL="0" indent="0">
              <a:buNone/>
            </a:pPr>
            <a:endParaRPr lang="en-US" altLang="de-DE" sz="1500" dirty="0"/>
          </a:p>
          <a:p>
            <a:pPr marL="0" indent="0">
              <a:buNone/>
            </a:pPr>
            <a:endParaRPr lang="en-US" altLang="de-DE" sz="1500" dirty="0"/>
          </a:p>
          <a:p>
            <a:pPr marL="0" indent="0">
              <a:buNone/>
            </a:pPr>
            <a:endParaRPr lang="en-US" altLang="de-DE" sz="1500" dirty="0"/>
          </a:p>
          <a:p>
            <a:pPr marL="0" indent="0">
              <a:buNone/>
            </a:pPr>
            <a:endParaRPr lang="en-US" altLang="de-DE" sz="1500" dirty="0"/>
          </a:p>
          <a:p>
            <a:pPr marL="300038" lvl="1" indent="0">
              <a:buNone/>
            </a:pPr>
            <a:endParaRPr lang="en-US" altLang="de-DE" sz="1200" dirty="0"/>
          </a:p>
          <a:p>
            <a:pPr marL="0" indent="0">
              <a:buNone/>
            </a:pPr>
            <a:endParaRPr lang="en-US" altLang="de-DE" sz="1500" dirty="0"/>
          </a:p>
        </p:txBody>
      </p:sp>
      <p:sp>
        <p:nvSpPr>
          <p:cNvPr id="4" name="Rectangle 1">
            <a:extLst>
              <a:ext uri="{FF2B5EF4-FFF2-40B4-BE49-F238E27FC236}">
                <a16:creationId xmlns:a16="http://schemas.microsoft.com/office/drawing/2014/main" id="{766E132E-A2C4-2927-62B8-D15AF0969226}"/>
              </a:ext>
            </a:extLst>
          </p:cNvPr>
          <p:cNvSpPr>
            <a:spLocks noChangeArrowheads="1"/>
          </p:cNvSpPr>
          <p:nvPr/>
        </p:nvSpPr>
        <p:spPr bwMode="auto">
          <a:xfrm>
            <a:off x="1557338" y="2097206"/>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br>
              <a:rPr lang="en-US" altLang="en-US" sz="1350">
                <a:latin typeface="Arial" panose="020B0604020202020204" pitchFamily="34" charset="0"/>
              </a:rPr>
            </a:br>
            <a:endParaRPr lang="en-US" altLang="en-US" sz="1350">
              <a:latin typeface="Arial" panose="020B0604020202020204" pitchFamily="34" charset="0"/>
            </a:endParaRPr>
          </a:p>
        </p:txBody>
      </p:sp>
      <p:sp>
        <p:nvSpPr>
          <p:cNvPr id="3" name="Foliennummernplatzhalter 3">
            <a:extLst>
              <a:ext uri="{FF2B5EF4-FFF2-40B4-BE49-F238E27FC236}">
                <a16:creationId xmlns:a16="http://schemas.microsoft.com/office/drawing/2014/main" id="{59D0EC51-44DA-C096-8970-A2F0DC3D67F2}"/>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59</a:t>
            </a:fld>
            <a:endParaRPr lang="en-US" sz="1200" dirty="0"/>
          </a:p>
        </p:txBody>
      </p:sp>
    </p:spTree>
    <p:extLst>
      <p:ext uri="{BB962C8B-B14F-4D97-AF65-F5344CB8AC3E}">
        <p14:creationId xmlns:p14="http://schemas.microsoft.com/office/powerpoint/2010/main" val="221024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116</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17</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23</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685800" y="943571"/>
            <a:ext cx="7772400" cy="8001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342900" y="1657350"/>
            <a:ext cx="8115300" cy="3771900"/>
          </a:xfrm>
        </p:spPr>
        <p:txBody>
          <a:bodyPr/>
          <a:lstStyle/>
          <a:p>
            <a:pPr marL="0" indent="0">
              <a:buNone/>
            </a:pPr>
            <a:r>
              <a:rPr lang="en-GB" sz="1800" b="1" dirty="0"/>
              <a:t>2024</a:t>
            </a:r>
          </a:p>
          <a:p>
            <a:pPr>
              <a:buFont typeface="Wingdings" panose="05000000000000000000" pitchFamily="2" charset="2"/>
              <a:buChar char="ü"/>
            </a:pPr>
            <a:r>
              <a:rPr lang="en-GB" sz="1800" dirty="0"/>
              <a:t>November: Approve Technical Guidance Document </a:t>
            </a:r>
          </a:p>
          <a:p>
            <a:pPr>
              <a:buFont typeface="Wingdings" panose="05000000000000000000" pitchFamily="2" charset="2"/>
              <a:buChar char="ü"/>
            </a:pPr>
            <a:r>
              <a:rPr lang="en-GB" sz="1800" dirty="0"/>
              <a:t>Issue call for proposals (next week)</a:t>
            </a:r>
          </a:p>
          <a:p>
            <a:pPr marL="0" indent="0">
              <a:buNone/>
            </a:pPr>
            <a:endParaRPr lang="en-GB" sz="1800" b="1" dirty="0"/>
          </a:p>
          <a:p>
            <a:pPr marL="0" indent="0">
              <a:buNone/>
            </a:pPr>
            <a:r>
              <a:rPr lang="en-GB" sz="1800" b="1" dirty="0"/>
              <a:t>2025</a:t>
            </a:r>
          </a:p>
          <a:p>
            <a:pPr>
              <a:buFont typeface="Wingdings" panose="05000000000000000000" pitchFamily="2" charset="2"/>
              <a:buChar char="ü"/>
            </a:pPr>
            <a:r>
              <a:rPr lang="en-GB" sz="1800" dirty="0"/>
              <a:t>January: Hear initial proposals</a:t>
            </a:r>
          </a:p>
          <a:p>
            <a:r>
              <a:rPr lang="en-GB" sz="1800" dirty="0"/>
              <a:t>March: Hear updated proposals</a:t>
            </a:r>
          </a:p>
          <a:p>
            <a:r>
              <a:rPr lang="en-GB" sz="1800" dirty="0"/>
              <a:t>March to May – 2 conference calls </a:t>
            </a:r>
          </a:p>
          <a:p>
            <a:pPr lvl="1"/>
            <a:r>
              <a:rPr lang="en-GB" sz="1500" dirty="0"/>
              <a:t>simulation results of remaining proposals not yet provided</a:t>
            </a:r>
          </a:p>
          <a:p>
            <a:pPr lvl="1"/>
            <a:r>
              <a:rPr lang="en-GB" sz="1500" dirty="0"/>
              <a:t>Prepare table of proposals for analysing against technical guidance document</a:t>
            </a:r>
          </a:p>
          <a:p>
            <a:r>
              <a:rPr lang="en-GB" sz="1800" dirty="0"/>
              <a:t>May: Hear final proposals</a:t>
            </a:r>
          </a:p>
          <a:p>
            <a:r>
              <a:rPr lang="en-GB" sz="1800" dirty="0"/>
              <a:t>July and beyond: Merging and start drafting the standard</a:t>
            </a:r>
          </a:p>
          <a:p>
            <a:endParaRPr lang="en-GB"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a:xfrm>
            <a:off x="4355223" y="6475413"/>
            <a:ext cx="509755" cy="184666"/>
          </a:xfrm>
        </p:spPr>
        <p:txBody>
          <a:bodyPr/>
          <a:lstStyle/>
          <a:p>
            <a:pPr>
              <a:defRPr/>
            </a:pPr>
            <a:r>
              <a:rPr lang="en-US"/>
              <a:t>Slide </a:t>
            </a:r>
            <a:fld id="{7415733E-E371-8944-98C6-8B637C4A033A}" type="slidenum">
              <a:rPr lang="en-US" smtClean="0"/>
              <a:pPr>
                <a:defRPr/>
              </a:pPr>
              <a:t>60</a:t>
            </a:fld>
            <a:endParaRPr lang="en-US"/>
          </a:p>
        </p:txBody>
      </p:sp>
    </p:spTree>
    <p:extLst>
      <p:ext uri="{BB962C8B-B14F-4D97-AF65-F5344CB8AC3E}">
        <p14:creationId xmlns:p14="http://schemas.microsoft.com/office/powerpoint/2010/main" val="2271878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345E0-A322-306A-04F4-576924E525B2}"/>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2632F2AB-1437-E9A8-76E4-B355FA48A932}"/>
              </a:ext>
            </a:extLst>
          </p:cNvPr>
          <p:cNvSpPr>
            <a:spLocks noGrp="1"/>
          </p:cNvSpPr>
          <p:nvPr>
            <p:ph type="ctrTitle"/>
          </p:nvPr>
        </p:nvSpPr>
        <p:spPr/>
        <p:txBody>
          <a:bodyPr/>
          <a:lstStyle/>
          <a:p>
            <a:r>
              <a:rPr lang="de-DE" dirty="0"/>
              <a:t>TG4ae (ASCON)</a:t>
            </a:r>
            <a:br>
              <a:rPr lang="de-DE" dirty="0"/>
            </a:br>
            <a:r>
              <a:rPr lang="de-DE" dirty="0"/>
              <a:t>March 2025</a:t>
            </a:r>
            <a:br>
              <a:rPr lang="de-DE" dirty="0"/>
            </a:br>
            <a:r>
              <a:rPr lang="de-DE" dirty="0"/>
              <a:t>Closing Report</a:t>
            </a:r>
          </a:p>
        </p:txBody>
      </p:sp>
      <p:sp>
        <p:nvSpPr>
          <p:cNvPr id="4" name="Foliennummernplatzhalter 3">
            <a:extLst>
              <a:ext uri="{FF2B5EF4-FFF2-40B4-BE49-F238E27FC236}">
                <a16:creationId xmlns:a16="http://schemas.microsoft.com/office/drawing/2014/main" id="{AC742463-C7D3-F66A-7EEA-9FFCF69E69AE}"/>
              </a:ext>
            </a:extLst>
          </p:cNvPr>
          <p:cNvSpPr>
            <a:spLocks noGrp="1"/>
          </p:cNvSpPr>
          <p:nvPr>
            <p:ph type="sldNum" sz="quarter" idx="12"/>
          </p:nvPr>
        </p:nvSpPr>
        <p:spPr/>
        <p:txBody>
          <a:bodyPr/>
          <a:lstStyle/>
          <a:p>
            <a:r>
              <a:rPr lang="en-US" dirty="0"/>
              <a:t>Slide </a:t>
            </a:r>
            <a:fld id="{D0FF068C-9A81-4A5F-8F84-6EE3A290DD00}" type="slidenum">
              <a:rPr lang="en-US" smtClean="0"/>
              <a:pPr/>
              <a:t>61</a:t>
            </a:fld>
            <a:endParaRPr lang="en-US" dirty="0"/>
          </a:p>
        </p:txBody>
      </p:sp>
    </p:spTree>
    <p:extLst>
      <p:ext uri="{BB962C8B-B14F-4D97-AF65-F5344CB8AC3E}">
        <p14:creationId xmlns:p14="http://schemas.microsoft.com/office/powerpoint/2010/main" val="3223488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Agenda for March</a:t>
            </a:r>
          </a:p>
        </p:txBody>
      </p:sp>
      <p:sp>
        <p:nvSpPr>
          <p:cNvPr id="156" name="PlaceHolder 2"/>
          <p:cNvSpPr>
            <a:spLocks noGrp="1"/>
          </p:cNvSpPr>
          <p:nvPr>
            <p:ph/>
          </p:nvPr>
        </p:nvSpPr>
        <p:spPr>
          <a:xfrm>
            <a:off x="457200" y="2240730"/>
            <a:ext cx="8228160" cy="34736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pc="-1">
                <a:solidFill>
                  <a:srgbClr val="000000"/>
                </a:solidFill>
                <a:latin typeface="Arial"/>
              </a:rPr>
              <a:t>Go through comments to NIST IPD on ASCON</a:t>
            </a:r>
          </a:p>
          <a:p>
            <a:pPr marL="432000" indent="-324000">
              <a:spcBef>
                <a:spcPts val="1417"/>
              </a:spcBef>
              <a:buClr>
                <a:srgbClr val="000000"/>
              </a:buClr>
              <a:buSzPct val="45000"/>
              <a:buFont typeface="Wingdings" charset="2"/>
              <a:buChar char=""/>
            </a:pPr>
            <a:r>
              <a:rPr lang="fi-FI" spc="-1">
                <a:solidFill>
                  <a:srgbClr val="000000"/>
                </a:solidFill>
                <a:latin typeface="Arial"/>
              </a:rPr>
              <a:t>Prepare test vectors for draft</a:t>
            </a:r>
          </a:p>
          <a:p>
            <a:pPr marL="432000" indent="-324000">
              <a:spcBef>
                <a:spcPts val="1417"/>
              </a:spcBef>
              <a:buClr>
                <a:srgbClr val="000000"/>
              </a:buClr>
              <a:buSzPct val="45000"/>
              <a:buFont typeface="Wingdings" charset="2"/>
              <a:buChar char=""/>
            </a:pPr>
            <a:r>
              <a:rPr lang="fi-FI" spc="-1">
                <a:solidFill>
                  <a:srgbClr val="000000"/>
                </a:solidFill>
                <a:latin typeface="Arial"/>
              </a:rPr>
              <a:t>Finalize draft</a:t>
            </a:r>
          </a:p>
        </p:txBody>
      </p:sp>
      <p:sp>
        <p:nvSpPr>
          <p:cNvPr id="2" name="Foliennummernplatzhalter 3">
            <a:extLst>
              <a:ext uri="{FF2B5EF4-FFF2-40B4-BE49-F238E27FC236}">
                <a16:creationId xmlns:a16="http://schemas.microsoft.com/office/drawing/2014/main" id="{919B7E79-50A1-074A-8E72-E0107A9BBB43}"/>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62</a:t>
            </a:fld>
            <a:endParaRPr lang="en-US"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Detailed Agenda for March</a:t>
            </a:r>
          </a:p>
        </p:txBody>
      </p:sp>
      <p:sp>
        <p:nvSpPr>
          <p:cNvPr id="158" name="PlaceHolder 2"/>
          <p:cNvSpPr>
            <a:spLocks noGrp="1"/>
          </p:cNvSpPr>
          <p:nvPr>
            <p:ph/>
          </p:nvPr>
        </p:nvSpPr>
        <p:spPr>
          <a:xfrm>
            <a:off x="457200" y="2240730"/>
            <a:ext cx="8228160" cy="3473640"/>
          </a:xfrm>
          <a:prstGeom prst="rect">
            <a:avLst/>
          </a:prstGeom>
          <a:noFill/>
          <a:ln w="0">
            <a:noFill/>
          </a:ln>
        </p:spPr>
        <p:txBody>
          <a:bodyPr lIns="0" tIns="0" rIns="0" bIns="0" anchor="t">
            <a:normAutofit fontScale="67000" lnSpcReduction="20000"/>
          </a:bodyPr>
          <a:lstStyle/>
          <a:p>
            <a:pPr marL="144720" indent="-144720">
              <a:spcBef>
                <a:spcPts val="1417"/>
              </a:spcBef>
              <a:buClr>
                <a:srgbClr val="000000"/>
              </a:buClr>
              <a:buSzPct val="50000"/>
              <a:buFont typeface="DejaVu Sans"/>
              <a:buChar char="●"/>
            </a:pPr>
            <a:r>
              <a:rPr lang="fi-FI" spc="-1">
                <a:solidFill>
                  <a:srgbClr val="000000"/>
                </a:solidFill>
                <a:latin typeface="Arial"/>
              </a:rPr>
              <a:t>Tuesday 11th of March 13:30-15:30</a:t>
            </a:r>
          </a:p>
          <a:p>
            <a:pPr marL="289440" lvl="1" indent="-144720">
              <a:spcBef>
                <a:spcPts val="1134"/>
              </a:spcBef>
              <a:buClr>
                <a:srgbClr val="000000"/>
              </a:buClr>
              <a:buSzPct val="50000"/>
              <a:buFont typeface="DejaVu Sans"/>
              <a:buChar char="●"/>
            </a:pPr>
            <a:r>
              <a:rPr lang="fi-FI" spc="-1">
                <a:solidFill>
                  <a:srgbClr val="000000"/>
                </a:solidFill>
                <a:latin typeface="Arial"/>
              </a:rPr>
              <a:t>Opening slides</a:t>
            </a:r>
          </a:p>
          <a:p>
            <a:pPr marL="289440" lvl="1" indent="-144720">
              <a:spcBef>
                <a:spcPts val="1134"/>
              </a:spcBef>
              <a:buClr>
                <a:srgbClr val="000000"/>
              </a:buClr>
              <a:buSzPct val="50000"/>
              <a:buFont typeface="DejaVu Sans"/>
              <a:buChar char="●"/>
            </a:pPr>
            <a:r>
              <a:rPr lang="fi-FI" spc="-1">
                <a:solidFill>
                  <a:srgbClr val="000000"/>
                </a:solidFill>
                <a:latin typeface="Arial"/>
              </a:rPr>
              <a:t>Approve agenda (this document)</a:t>
            </a:r>
          </a:p>
          <a:p>
            <a:pPr marL="289440" lvl="1" indent="-144720">
              <a:spcBef>
                <a:spcPts val="1134"/>
              </a:spcBef>
              <a:buClr>
                <a:srgbClr val="000000"/>
              </a:buClr>
              <a:buSzPct val="50000"/>
              <a:buFont typeface="DejaVu Sans"/>
              <a:buChar char="●"/>
            </a:pPr>
            <a:r>
              <a:rPr lang="fi-FI" spc="-1">
                <a:solidFill>
                  <a:srgbClr val="000000"/>
                </a:solidFill>
                <a:latin typeface="Arial"/>
              </a:rPr>
              <a:t>Approve minutes </a:t>
            </a:r>
            <a:r>
              <a:rPr lang="fi-FI" u="sng" spc="-1">
                <a:solidFill>
                  <a:srgbClr val="0000FF"/>
                </a:solidFill>
                <a:latin typeface="Arial"/>
                <a:hlinkClick r:id="rId2"/>
              </a:rPr>
              <a:t>15-25-0041-00</a:t>
            </a:r>
            <a:endParaRPr lang="fi-FI" spc="-1">
              <a:solidFill>
                <a:srgbClr val="000000"/>
              </a:solidFill>
              <a:latin typeface="Arial"/>
            </a:endParaRPr>
          </a:p>
          <a:p>
            <a:pPr marL="289440" lvl="1" indent="-144720">
              <a:spcBef>
                <a:spcPts val="1134"/>
              </a:spcBef>
              <a:buClr>
                <a:srgbClr val="000000"/>
              </a:buClr>
              <a:buSzPct val="50000"/>
              <a:buFont typeface="DejaVu Sans"/>
              <a:buChar char="●"/>
            </a:pPr>
            <a:r>
              <a:rPr lang="fi-FI" spc="-1">
                <a:solidFill>
                  <a:srgbClr val="000000"/>
                </a:solidFill>
                <a:latin typeface="Arial"/>
              </a:rPr>
              <a:t>Go through comments NIST received in IPD</a:t>
            </a:r>
          </a:p>
          <a:p>
            <a:pPr marL="289440" lvl="1" indent="-144720">
              <a:spcBef>
                <a:spcPts val="1134"/>
              </a:spcBef>
              <a:buClr>
                <a:srgbClr val="000000"/>
              </a:buClr>
              <a:buSzPct val="50000"/>
              <a:buFont typeface="DejaVu Sans"/>
              <a:buChar char="●"/>
            </a:pPr>
            <a:r>
              <a:rPr lang="fi-FI" spc="-1">
                <a:solidFill>
                  <a:srgbClr val="000000"/>
                </a:solidFill>
                <a:latin typeface="Arial"/>
              </a:rPr>
              <a:t>Work on the test vectors</a:t>
            </a:r>
          </a:p>
          <a:p>
            <a:pPr marL="144720" indent="-144720">
              <a:spcBef>
                <a:spcPts val="1417"/>
              </a:spcBef>
              <a:buClr>
                <a:srgbClr val="000000"/>
              </a:buClr>
              <a:buSzPct val="50000"/>
              <a:buFont typeface="DejaVu Sans"/>
              <a:buChar char="●"/>
            </a:pPr>
            <a:r>
              <a:rPr lang="fi-FI" spc="-1">
                <a:solidFill>
                  <a:srgbClr val="000000"/>
                </a:solidFill>
                <a:latin typeface="Arial"/>
              </a:rPr>
              <a:t>Thursday 13th of March 10:30-12:30</a:t>
            </a:r>
          </a:p>
          <a:p>
            <a:pPr marL="289440" lvl="1" indent="-144720">
              <a:spcBef>
                <a:spcPts val="1134"/>
              </a:spcBef>
              <a:buClr>
                <a:srgbClr val="000000"/>
              </a:buClr>
              <a:buSzPct val="50000"/>
              <a:buFont typeface="DejaVu Sans"/>
              <a:buChar char="●"/>
            </a:pPr>
            <a:r>
              <a:rPr lang="fi-FI" spc="-1">
                <a:solidFill>
                  <a:srgbClr val="000000"/>
                </a:solidFill>
                <a:latin typeface="Arial"/>
              </a:rPr>
              <a:t>Review the draft</a:t>
            </a:r>
          </a:p>
          <a:p>
            <a:pPr marL="289440" lvl="1" indent="-144720">
              <a:spcBef>
                <a:spcPts val="1134"/>
              </a:spcBef>
              <a:buClr>
                <a:srgbClr val="000000"/>
              </a:buClr>
              <a:buSzPct val="50000"/>
              <a:buFont typeface="DejaVu Sans"/>
              <a:buChar char="●"/>
            </a:pPr>
            <a:r>
              <a:rPr lang="fi-FI" spc="-1">
                <a:solidFill>
                  <a:srgbClr val="000000"/>
                </a:solidFill>
                <a:latin typeface="Arial"/>
              </a:rPr>
              <a:t>Closing report</a:t>
            </a:r>
          </a:p>
        </p:txBody>
      </p:sp>
      <p:sp>
        <p:nvSpPr>
          <p:cNvPr id="2" name="Foliennummernplatzhalter 3">
            <a:extLst>
              <a:ext uri="{FF2B5EF4-FFF2-40B4-BE49-F238E27FC236}">
                <a16:creationId xmlns:a16="http://schemas.microsoft.com/office/drawing/2014/main" id="{14E7164D-AF91-9419-8B75-60B0E8428A90}"/>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63</a:t>
            </a:fld>
            <a:endParaRPr lang="en-US" sz="1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More information</a:t>
            </a:r>
          </a:p>
        </p:txBody>
      </p:sp>
      <p:sp>
        <p:nvSpPr>
          <p:cNvPr id="160" name="PlaceHolder 2"/>
          <p:cNvSpPr>
            <a:spLocks noGrp="1"/>
          </p:cNvSpPr>
          <p:nvPr>
            <p:ph/>
          </p:nvPr>
        </p:nvSpPr>
        <p:spPr>
          <a:xfrm>
            <a:off x="457200" y="2240730"/>
            <a:ext cx="8228160" cy="3473640"/>
          </a:xfrm>
          <a:prstGeom prst="rect">
            <a:avLst/>
          </a:prstGeom>
          <a:noFill/>
          <a:ln w="0">
            <a:noFill/>
          </a:ln>
        </p:spPr>
        <p:txBody>
          <a:bodyPr lIns="0" tIns="0" rIns="0" bIns="0" anchor="t">
            <a:normAutofit/>
          </a:bodyPr>
          <a:lstStyle/>
          <a:p>
            <a:pPr marL="216000" indent="-216000">
              <a:spcBef>
                <a:spcPts val="1417"/>
              </a:spcBef>
              <a:buClr>
                <a:srgbClr val="000000"/>
              </a:buClr>
              <a:buSzPct val="50000"/>
              <a:buFont typeface="DejaVu Sans"/>
              <a:buChar char="●"/>
            </a:pPr>
            <a:r>
              <a:rPr lang="fi-FI" sz="2800" spc="-1">
                <a:solidFill>
                  <a:srgbClr val="000000"/>
                </a:solidFill>
                <a:latin typeface="Arial"/>
              </a:rPr>
              <a:t>Project tasklist </a:t>
            </a:r>
            <a:r>
              <a:rPr lang="fi-FI" sz="2800" u="sng" spc="-1">
                <a:solidFill>
                  <a:srgbClr val="0000FF"/>
                </a:solidFill>
                <a:latin typeface="Arial"/>
                <a:hlinkClick r:id="rId2"/>
              </a:rPr>
              <a:t>15-24-0466-01</a:t>
            </a:r>
            <a:endParaRPr lang="fi-FI" sz="2800" spc="-1">
              <a:solidFill>
                <a:srgbClr val="000000"/>
              </a:solidFill>
              <a:latin typeface="Arial"/>
            </a:endParaRPr>
          </a:p>
          <a:p>
            <a:pPr marL="216000" indent="-216000">
              <a:spcBef>
                <a:spcPts val="1417"/>
              </a:spcBef>
              <a:buClr>
                <a:srgbClr val="000000"/>
              </a:buClr>
              <a:buSzPct val="50000"/>
              <a:buFont typeface="DejaVu Sans"/>
              <a:buChar char="●"/>
            </a:pPr>
            <a:r>
              <a:rPr lang="fi-FI" sz="2800" spc="-1">
                <a:solidFill>
                  <a:srgbClr val="000000"/>
                </a:solidFill>
                <a:latin typeface="Arial"/>
              </a:rPr>
              <a:t>Comments NIST received during IPD:</a:t>
            </a:r>
          </a:p>
          <a:p>
            <a:pPr marL="432000" lvl="1" indent="-216000">
              <a:spcBef>
                <a:spcPts val="1134"/>
              </a:spcBef>
              <a:buClr>
                <a:srgbClr val="000000"/>
              </a:buClr>
              <a:buSzPct val="50000"/>
              <a:buFont typeface="DejaVu Sans"/>
              <a:buChar char="●"/>
            </a:pPr>
            <a:r>
              <a:rPr lang="fi-FI" u="sng" spc="-1">
                <a:solidFill>
                  <a:srgbClr val="0000FF"/>
                </a:solidFill>
                <a:latin typeface="Arial"/>
                <a:hlinkClick r:id="rId3"/>
              </a:rPr>
              <a:t>https://csrc.nist.gov/pubs/sp/800/232/ipd</a:t>
            </a:r>
            <a:endParaRPr lang="fi-FI" spc="-1">
              <a:solidFill>
                <a:srgbClr val="000000"/>
              </a:solidFill>
              <a:latin typeface="Arial"/>
            </a:endParaRPr>
          </a:p>
          <a:p>
            <a:pPr marL="432000" lvl="1" indent="-216000">
              <a:spcBef>
                <a:spcPts val="1134"/>
              </a:spcBef>
              <a:buClr>
                <a:srgbClr val="000000"/>
              </a:buClr>
              <a:buSzPct val="50000"/>
              <a:buFont typeface="DejaVu Sans"/>
              <a:buChar char="●"/>
            </a:pPr>
            <a:r>
              <a:rPr lang="fi-FI" u="sng" spc="-1">
                <a:solidFill>
                  <a:srgbClr val="0000FF"/>
                </a:solidFill>
                <a:latin typeface="Arial"/>
                <a:hlinkClick r:id="rId4"/>
              </a:rPr>
              <a:t>sp800-232-ipd-public-comments-received.pdf</a:t>
            </a:r>
            <a:endParaRPr lang="fi-FI" spc="-1">
              <a:solidFill>
                <a:srgbClr val="000000"/>
              </a:solidFill>
              <a:latin typeface="Arial"/>
            </a:endParaRPr>
          </a:p>
        </p:txBody>
      </p:sp>
      <p:sp>
        <p:nvSpPr>
          <p:cNvPr id="2" name="Foliennummernplatzhalter 3">
            <a:extLst>
              <a:ext uri="{FF2B5EF4-FFF2-40B4-BE49-F238E27FC236}">
                <a16:creationId xmlns:a16="http://schemas.microsoft.com/office/drawing/2014/main" id="{50267655-73AC-18E5-2AD9-76297F031BAE}"/>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64</a:t>
            </a:fld>
            <a:endParaRPr lang="en-US" sz="1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Timeline</a:t>
            </a:r>
          </a:p>
        </p:txBody>
      </p:sp>
      <p:graphicFrame>
        <p:nvGraphicFramePr>
          <p:cNvPr id="162" name="Table 161"/>
          <p:cNvGraphicFramePr/>
          <p:nvPr/>
        </p:nvGraphicFramePr>
        <p:xfrm>
          <a:off x="692280" y="2241090"/>
          <a:ext cx="7773840" cy="3116160"/>
        </p:xfrm>
        <a:graphic>
          <a:graphicData uri="http://schemas.openxmlformats.org/drawingml/2006/table">
            <a:tbl>
              <a:tblPr/>
              <a:tblGrid>
                <a:gridCol w="6150600">
                  <a:extLst>
                    <a:ext uri="{9D8B030D-6E8A-4147-A177-3AD203B41FA5}">
                      <a16:colId xmlns:a16="http://schemas.microsoft.com/office/drawing/2014/main" val="20000"/>
                    </a:ext>
                  </a:extLst>
                </a:gridCol>
                <a:gridCol w="1623240">
                  <a:extLst>
                    <a:ext uri="{9D8B030D-6E8A-4147-A177-3AD203B41FA5}">
                      <a16:colId xmlns:a16="http://schemas.microsoft.com/office/drawing/2014/main" val="20001"/>
                    </a:ext>
                  </a:extLst>
                </a:gridCol>
              </a:tblGrid>
              <a:tr h="390240">
                <a:tc>
                  <a:txBody>
                    <a:bodyPr/>
                    <a:lstStyle/>
                    <a:p>
                      <a:pPr>
                        <a:lnSpc>
                          <a:spcPct val="100000"/>
                        </a:lnSpc>
                      </a:pPr>
                      <a:r>
                        <a:rPr lang="en-US" sz="1800" b="0" strike="sngStrike" spc="-1">
                          <a:solidFill>
                            <a:srgbClr val="003300"/>
                          </a:solidFill>
                          <a:latin typeface="Arial"/>
                        </a:rPr>
                        <a:t>Finalize the list of issues to be solved</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800" b="0" strike="noStrike" spc="-1">
                          <a:solidFill>
                            <a:srgbClr val="000000"/>
                          </a:solidFill>
                          <a:latin typeface="Arial"/>
                        </a:rPr>
                        <a:t>Nov 2024</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90240">
                <a:tc>
                  <a:txBody>
                    <a:bodyPr/>
                    <a:lstStyle/>
                    <a:p>
                      <a:pPr>
                        <a:lnSpc>
                          <a:spcPct val="100000"/>
                        </a:lnSpc>
                      </a:pPr>
                      <a:r>
                        <a:rPr lang="en-US" sz="1800" b="0" strike="sngStrike" spc="-1">
                          <a:solidFill>
                            <a:srgbClr val="003300"/>
                          </a:solidFill>
                          <a:latin typeface="Arial"/>
                        </a:rPr>
                        <a:t>First version of the draft for WG pre-ballot commenting</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Mar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90240">
                <a:tc>
                  <a:txBody>
                    <a:bodyPr/>
                    <a:lstStyle/>
                    <a:p>
                      <a:pPr>
                        <a:lnSpc>
                          <a:spcPct val="100000"/>
                        </a:lnSpc>
                      </a:pPr>
                      <a:r>
                        <a:rPr lang="en-US" sz="1800" b="0" strike="noStrike" spc="-1">
                          <a:solidFill>
                            <a:srgbClr val="000000"/>
                          </a:solidFill>
                          <a:latin typeface="Arial"/>
                        </a:rPr>
                        <a:t>Draft ready for letter ballot</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Jul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90240">
                <a:tc>
                  <a:txBody>
                    <a:bodyPr/>
                    <a:lstStyle/>
                    <a:p>
                      <a:pPr>
                        <a:lnSpc>
                          <a:spcPct val="100000"/>
                        </a:lnSpc>
                      </a:pPr>
                      <a:r>
                        <a:rPr lang="en-US" sz="1800" b="0" strike="noStrike" spc="-1">
                          <a:solidFill>
                            <a:srgbClr val="000000"/>
                          </a:solidFill>
                          <a:latin typeface="Arial"/>
                        </a:rPr>
                        <a:t>Draft ready for SA ballot</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Sep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90240">
                <a:tc>
                  <a:txBody>
                    <a:bodyPr/>
                    <a:lstStyle/>
                    <a:p>
                      <a:pPr>
                        <a:lnSpc>
                          <a:spcPct val="100000"/>
                        </a:lnSpc>
                      </a:pPr>
                      <a:r>
                        <a:rPr lang="en-US" sz="1800" b="0" strike="noStrike" spc="-1">
                          <a:solidFill>
                            <a:srgbClr val="000000"/>
                          </a:solidFill>
                          <a:latin typeface="Arial"/>
                        </a:rPr>
                        <a:t>SA ballot start</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Nov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90240">
                <a:tc>
                  <a:txBody>
                    <a:bodyPr/>
                    <a:lstStyle/>
                    <a:p>
                      <a:pPr>
                        <a:lnSpc>
                          <a:spcPct val="100000"/>
                        </a:lnSpc>
                      </a:pPr>
                      <a:r>
                        <a:rPr lang="en-US" sz="1800" b="0" strike="noStrike" spc="-1">
                          <a:solidFill>
                            <a:srgbClr val="000000"/>
                          </a:solidFill>
                          <a:latin typeface="Arial"/>
                        </a:rPr>
                        <a:t>SA ballot done</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2026</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90240">
                <a:tc>
                  <a:txBody>
                    <a:bodyPr/>
                    <a:lstStyle/>
                    <a:p>
                      <a:pPr>
                        <a:lnSpc>
                          <a:spcPct val="100000"/>
                        </a:lnSpc>
                      </a:pPr>
                      <a:r>
                        <a:rPr lang="en-US" sz="1800" b="0" strike="noStrike" spc="-1">
                          <a:solidFill>
                            <a:srgbClr val="000000"/>
                          </a:solidFill>
                          <a:latin typeface="Arial"/>
                        </a:rPr>
                        <a:t>Submit to RevCom</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Mar 2026</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384480">
                <a:tc>
                  <a:txBody>
                    <a:bodyPr/>
                    <a:lstStyle/>
                    <a:p>
                      <a:pPr>
                        <a:lnSpc>
                          <a:spcPct val="100000"/>
                        </a:lnSpc>
                      </a:pPr>
                      <a:r>
                        <a:rPr lang="en-US" sz="1800" b="0" strike="noStrike" spc="-1">
                          <a:solidFill>
                            <a:srgbClr val="000000"/>
                          </a:solidFill>
                          <a:latin typeface="Arial"/>
                        </a:rPr>
                        <a:t>Standard published</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Jul 2026</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Foliennummernplatzhalter 3">
            <a:extLst>
              <a:ext uri="{FF2B5EF4-FFF2-40B4-BE49-F238E27FC236}">
                <a16:creationId xmlns:a16="http://schemas.microsoft.com/office/drawing/2014/main" id="{749AE0B1-F65B-B048-27E6-DD703228D2FA}"/>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65</a:t>
            </a:fld>
            <a:endParaRPr lang="en-US" sz="1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Meeting achievements</a:t>
            </a:r>
          </a:p>
        </p:txBody>
      </p:sp>
      <p:sp>
        <p:nvSpPr>
          <p:cNvPr id="164" name="PlaceHolder 2"/>
          <p:cNvSpPr>
            <a:spLocks noGrp="1"/>
          </p:cNvSpPr>
          <p:nvPr>
            <p:ph/>
          </p:nvPr>
        </p:nvSpPr>
        <p:spPr>
          <a:xfrm>
            <a:off x="457200" y="2240730"/>
            <a:ext cx="8228160" cy="3473640"/>
          </a:xfrm>
          <a:prstGeom prst="rect">
            <a:avLst/>
          </a:prstGeom>
          <a:noFill/>
          <a:ln w="0">
            <a:noFill/>
          </a:ln>
        </p:spPr>
        <p:txBody>
          <a:bodyPr lIns="0" tIns="0" rIns="0" bIns="0" anchor="t">
            <a:normAutofit/>
          </a:bodyPr>
          <a:lstStyle/>
          <a:p>
            <a:pPr marL="216000" indent="-216000">
              <a:spcBef>
                <a:spcPts val="1417"/>
              </a:spcBef>
              <a:buClr>
                <a:srgbClr val="000000"/>
              </a:buClr>
              <a:buSzPct val="50000"/>
              <a:buFont typeface="DejaVu Sans"/>
              <a:buChar char="●"/>
            </a:pPr>
            <a:r>
              <a:rPr lang="fi-FI" spc="-1">
                <a:solidFill>
                  <a:srgbClr val="000000"/>
                </a:solidFill>
                <a:latin typeface="Arial"/>
              </a:rPr>
              <a:t>Reviewed comments NIST received</a:t>
            </a:r>
          </a:p>
          <a:p>
            <a:pPr marL="216000" indent="-216000">
              <a:spcBef>
                <a:spcPts val="1417"/>
              </a:spcBef>
              <a:buClr>
                <a:srgbClr val="000000"/>
              </a:buClr>
              <a:buSzPct val="50000"/>
              <a:buFont typeface="DejaVu Sans"/>
              <a:buChar char="●"/>
            </a:pPr>
            <a:r>
              <a:rPr lang="fi-FI" spc="-1">
                <a:solidFill>
                  <a:srgbClr val="000000"/>
                </a:solidFill>
                <a:latin typeface="Arial"/>
              </a:rPr>
              <a:t>Created draft ready for letter ballot</a:t>
            </a:r>
          </a:p>
          <a:p>
            <a:pPr marL="432000" lvl="1" indent="-216000">
              <a:spcBef>
                <a:spcPts val="1134"/>
              </a:spcBef>
              <a:buClr>
                <a:srgbClr val="000000"/>
              </a:buClr>
              <a:buSzPct val="50000"/>
              <a:buFont typeface="DejaVu Sans"/>
              <a:buChar char="●"/>
            </a:pPr>
            <a:r>
              <a:rPr lang="fi-FI" sz="3200" spc="-1">
                <a:solidFill>
                  <a:srgbClr val="000000"/>
                </a:solidFill>
                <a:latin typeface="Arial"/>
              </a:rPr>
              <a:t>Created test vectors </a:t>
            </a:r>
          </a:p>
          <a:p>
            <a:pPr marL="216000" indent="-216000">
              <a:spcBef>
                <a:spcPts val="1417"/>
              </a:spcBef>
              <a:buClr>
                <a:srgbClr val="000000"/>
              </a:buClr>
              <a:buSzPct val="50000"/>
              <a:buFont typeface="DejaVu Sans"/>
              <a:buChar char="●"/>
            </a:pPr>
            <a:r>
              <a:rPr lang="fi-FI" spc="-1">
                <a:solidFill>
                  <a:srgbClr val="000000"/>
                </a:solidFill>
                <a:latin typeface="Arial"/>
              </a:rPr>
              <a:t>Start pre-letter ballot comment collection after this session</a:t>
            </a:r>
          </a:p>
        </p:txBody>
      </p:sp>
      <p:sp>
        <p:nvSpPr>
          <p:cNvPr id="2" name="Foliennummernplatzhalter 3">
            <a:extLst>
              <a:ext uri="{FF2B5EF4-FFF2-40B4-BE49-F238E27FC236}">
                <a16:creationId xmlns:a16="http://schemas.microsoft.com/office/drawing/2014/main" id="{3E1E5F4E-408A-B9EA-F224-4DDC7B483CD5}"/>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66</a:t>
            </a:fld>
            <a:endParaRPr lang="en-US" sz="12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Agenda of TG4ae for May</a:t>
            </a:r>
          </a:p>
        </p:txBody>
      </p:sp>
      <p:sp>
        <p:nvSpPr>
          <p:cNvPr id="166" name="PlaceHolder 2"/>
          <p:cNvSpPr>
            <a:spLocks noGrp="1"/>
          </p:cNvSpPr>
          <p:nvPr>
            <p:ph/>
          </p:nvPr>
        </p:nvSpPr>
        <p:spPr>
          <a:xfrm>
            <a:off x="457200" y="2240730"/>
            <a:ext cx="8228160" cy="3473640"/>
          </a:xfrm>
          <a:prstGeom prst="rect">
            <a:avLst/>
          </a:prstGeom>
          <a:noFill/>
          <a:ln w="0">
            <a:noFill/>
          </a:ln>
        </p:spPr>
        <p:txBody>
          <a:bodyPr lIns="0" tIns="0" rIns="0" bIns="0" anchor="t">
            <a:normAutofit fontScale="95000"/>
          </a:bodyPr>
          <a:lstStyle/>
          <a:p>
            <a:pPr marL="410400" indent="-307800">
              <a:spcBef>
                <a:spcPts val="1417"/>
              </a:spcBef>
              <a:buClr>
                <a:srgbClr val="000000"/>
              </a:buClr>
              <a:buSzPct val="45000"/>
              <a:buFont typeface="Wingdings" charset="2"/>
              <a:buChar char=""/>
            </a:pPr>
            <a:r>
              <a:rPr lang="fi-FI" spc="-1">
                <a:solidFill>
                  <a:srgbClr val="000000"/>
                </a:solidFill>
                <a:latin typeface="Arial"/>
              </a:rPr>
              <a:t>Two meetings</a:t>
            </a:r>
          </a:p>
          <a:p>
            <a:pPr marL="410400" indent="-307800">
              <a:spcBef>
                <a:spcPts val="1417"/>
              </a:spcBef>
              <a:buClr>
                <a:srgbClr val="000000"/>
              </a:buClr>
              <a:buSzPct val="45000"/>
              <a:buFont typeface="Wingdings" charset="2"/>
              <a:buChar char=""/>
            </a:pPr>
            <a:r>
              <a:rPr lang="fi-FI" spc="-1">
                <a:solidFill>
                  <a:srgbClr val="000000"/>
                </a:solidFill>
                <a:latin typeface="Arial"/>
              </a:rPr>
              <a:t>Not overlapping with TG4ac, or TG9a.</a:t>
            </a:r>
          </a:p>
          <a:p>
            <a:pPr marL="410400" indent="-307800">
              <a:spcBef>
                <a:spcPts val="1417"/>
              </a:spcBef>
              <a:buClr>
                <a:srgbClr val="000000"/>
              </a:buClr>
              <a:buSzPct val="45000"/>
              <a:buFont typeface="Wingdings" charset="2"/>
              <a:buChar char=""/>
            </a:pPr>
            <a:r>
              <a:rPr lang="fi-FI" spc="-1">
                <a:solidFill>
                  <a:srgbClr val="000000"/>
                </a:solidFill>
                <a:latin typeface="Arial"/>
              </a:rPr>
              <a:t>Process comments received in the pre-letter ballot comment collection period</a:t>
            </a:r>
          </a:p>
          <a:p>
            <a:pPr marL="410400" indent="-307800">
              <a:spcBef>
                <a:spcPts val="1417"/>
              </a:spcBef>
              <a:buClr>
                <a:srgbClr val="000000"/>
              </a:buClr>
              <a:buSzPct val="45000"/>
              <a:buFont typeface="Wingdings" charset="2"/>
              <a:buChar char=""/>
            </a:pPr>
            <a:r>
              <a:rPr lang="fi-FI" spc="-1">
                <a:solidFill>
                  <a:srgbClr val="000000"/>
                </a:solidFill>
                <a:latin typeface="Arial"/>
              </a:rPr>
              <a:t>Finalize draft</a:t>
            </a:r>
          </a:p>
          <a:p>
            <a:pPr marL="410400" indent="-307800">
              <a:spcBef>
                <a:spcPts val="1417"/>
              </a:spcBef>
              <a:buClr>
                <a:srgbClr val="000000"/>
              </a:buClr>
              <a:buSzPct val="45000"/>
              <a:buFont typeface="Wingdings" charset="2"/>
              <a:buChar char=""/>
            </a:pPr>
            <a:r>
              <a:rPr lang="fi-FI" spc="-1">
                <a:solidFill>
                  <a:srgbClr val="000000"/>
                </a:solidFill>
                <a:latin typeface="Arial"/>
              </a:rPr>
              <a:t>Start initial letter ballot</a:t>
            </a:r>
          </a:p>
        </p:txBody>
      </p:sp>
      <p:sp>
        <p:nvSpPr>
          <p:cNvPr id="2" name="Foliennummernplatzhalter 3">
            <a:extLst>
              <a:ext uri="{FF2B5EF4-FFF2-40B4-BE49-F238E27FC236}">
                <a16:creationId xmlns:a16="http://schemas.microsoft.com/office/drawing/2014/main" id="{EC8C0241-664E-1A7C-ED91-AD4B130E711F}"/>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67</a:t>
            </a:fld>
            <a:endParaRPr lang="en-US" sz="12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TG6ma (BAN/VAN)</a:t>
            </a:r>
            <a:br>
              <a:rPr lang="de-DE" dirty="0"/>
            </a:br>
            <a:r>
              <a:rPr lang="de-DE" dirty="0"/>
              <a:t>March 2025</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68</a:t>
            </a:fld>
            <a:endParaRPr lang="en-US" dirty="0"/>
          </a:p>
        </p:txBody>
      </p:sp>
    </p:spTree>
    <p:extLst>
      <p:ext uri="{BB962C8B-B14F-4D97-AF65-F5344CB8AC3E}">
        <p14:creationId xmlns:p14="http://schemas.microsoft.com/office/powerpoint/2010/main" val="19562903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highlight>
                  <a:srgbClr val="FFFF00"/>
                </a:highlight>
              </a:rPr>
              <a:t>•Comments Resolutions for LB212 recirculation of LB210 </a:t>
            </a:r>
          </a:p>
          <a:p>
            <a:pPr marL="0" indent="0">
              <a:lnSpc>
                <a:spcPts val="1900"/>
              </a:lnSpc>
              <a:buNone/>
            </a:pPr>
            <a:r>
              <a:rPr lang="en-US" altLang="ja-JP" sz="1600" dirty="0">
                <a:solidFill>
                  <a:srgbClr val="FF0000"/>
                </a:solidFill>
                <a:highlight>
                  <a:srgbClr val="FFFF00"/>
                </a:highlight>
              </a:rPr>
              <a:t>•Review of Comments for draft D04</a:t>
            </a:r>
          </a:p>
          <a:p>
            <a:pPr marL="0" indent="0">
              <a:lnSpc>
                <a:spcPts val="1900"/>
              </a:lnSpc>
              <a:buNone/>
            </a:pPr>
            <a:r>
              <a:rPr lang="en-US" altLang="ja-JP" sz="1600" dirty="0">
                <a:solidFill>
                  <a:srgbClr val="FF0000"/>
                </a:solidFill>
                <a:highlight>
                  <a:srgbClr val="FFFF00"/>
                </a:highlight>
              </a:rPr>
              <a:t>•Necessary Process and Documentation for Recirculation Letter Ballot such as Coexistence Assurance Document, </a:t>
            </a:r>
            <a:r>
              <a:rPr lang="en-US" altLang="ja-JP" sz="1600" dirty="0" err="1">
                <a:solidFill>
                  <a:srgbClr val="FF0000"/>
                </a:solidFill>
                <a:highlight>
                  <a:srgbClr val="FFFF00"/>
                </a:highlight>
              </a:rPr>
              <a:t>Progess</a:t>
            </a:r>
            <a:r>
              <a:rPr lang="en-US" altLang="ja-JP" sz="1600" dirty="0">
                <a:solidFill>
                  <a:srgbClr val="FF0000"/>
                </a:solidFill>
                <a:highlight>
                  <a:srgbClr val="FFFF00"/>
                </a:highlight>
              </a:rPr>
              <a:t> Report,  Project Task List</a:t>
            </a:r>
          </a:p>
          <a:p>
            <a:pPr marL="0" indent="0">
              <a:lnSpc>
                <a:spcPts val="1900"/>
              </a:lnSpc>
              <a:buNone/>
            </a:pPr>
            <a:r>
              <a:rPr lang="en-US" altLang="ja-JP" sz="1600" dirty="0">
                <a:solidFill>
                  <a:srgbClr val="FF0000"/>
                </a:solidFill>
                <a:highlight>
                  <a:srgbClr val="FFFF00"/>
                </a:highlight>
              </a:rPr>
              <a:t>•Performance Evaluation of Technologies in PHY; Channel Coding According to 8 QoS Levels of Packets and  Coexistence Levels, Interference.</a:t>
            </a:r>
          </a:p>
          <a:p>
            <a:pPr marL="0" indent="0">
              <a:lnSpc>
                <a:spcPts val="1900"/>
              </a:lnSpc>
              <a:buNone/>
            </a:pPr>
            <a:r>
              <a:rPr lang="en-US" altLang="ja-JP" sz="1600" dirty="0">
                <a:solidFill>
                  <a:srgbClr val="FF0000"/>
                </a:solidFill>
                <a:highlight>
                  <a:srgbClr val="FFFF00"/>
                </a:highlight>
              </a:rPr>
              <a:t>•Performance Evaluation of Technologies in MAC; Channel Management, CCA, Hybrid Contention Free/Access Protocol According to 8 </a:t>
            </a:r>
            <a:r>
              <a:rPr lang="en-US" altLang="ja-JP" sz="1600" dirty="0" err="1">
                <a:solidFill>
                  <a:srgbClr val="FF0000"/>
                </a:solidFill>
                <a:highlight>
                  <a:srgbClr val="FFFF00"/>
                </a:highlight>
              </a:rPr>
              <a:t>QoSs</a:t>
            </a:r>
            <a:r>
              <a:rPr lang="en-US" altLang="ja-JP" sz="1600" dirty="0">
                <a:solidFill>
                  <a:srgbClr val="FF0000"/>
                </a:solidFill>
                <a:highlight>
                  <a:srgbClr val="FFFF00"/>
                </a:highlight>
              </a:rPr>
              <a:t> and Coexistences.</a:t>
            </a:r>
          </a:p>
          <a:p>
            <a:pPr marL="0" indent="0">
              <a:lnSpc>
                <a:spcPts val="1900"/>
              </a:lnSpc>
              <a:buNone/>
            </a:pPr>
            <a:r>
              <a:rPr lang="en-US" altLang="ja-JP" sz="1600" dirty="0">
                <a:solidFill>
                  <a:srgbClr val="FF0000"/>
                </a:solidFill>
                <a:highlight>
                  <a:srgbClr val="FFFF00"/>
                </a:highlight>
              </a:rPr>
              <a:t>•Harmonization or Commonality with 4ab in Coexistence and Feasible Implementation of 6ma and 4ab</a:t>
            </a:r>
          </a:p>
          <a:p>
            <a:pPr marL="0" indent="0">
              <a:lnSpc>
                <a:spcPts val="1900"/>
              </a:lnSpc>
              <a:buNone/>
            </a:pPr>
            <a:r>
              <a:rPr lang="en-US" altLang="ja-JP" sz="1600" dirty="0">
                <a:solidFill>
                  <a:srgbClr val="FF0000"/>
                </a:solidFill>
                <a:highlight>
                  <a:srgbClr val="FFFF00"/>
                </a:highlight>
              </a:rPr>
              <a:t>•Feasibility of TSN of 802.1 in MAC</a:t>
            </a:r>
          </a:p>
          <a:p>
            <a:pPr marL="0" indent="0">
              <a:lnSpc>
                <a:spcPts val="1900"/>
              </a:lnSpc>
              <a:buNone/>
            </a:pPr>
            <a:r>
              <a:rPr lang="en-US" altLang="ja-JP" sz="1600" dirty="0">
                <a:solidFill>
                  <a:srgbClr val="FF0000"/>
                </a:solidFill>
                <a:highlight>
                  <a:srgbClr val="FFFF00"/>
                </a:highlight>
              </a:rPr>
              <a:t>•WG Motion to Recirculation				</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Recirculation of draft D05 for 3rd Letter Ballot</a:t>
            </a:r>
            <a:endParaRPr lang="en-US" altLang="ja-JP" sz="1800" dirty="0"/>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69</a:t>
            </a:fld>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D3A81-3F77-ABC6-5D25-5A74A2D14644}"/>
            </a:ext>
          </a:extLst>
        </p:cNvPr>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24C844A-6A6B-02A4-1747-00373A16FAB9}"/>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448A7BAF-9EB0-9439-A043-89A614E58809}"/>
              </a:ext>
            </a:extLst>
          </p:cNvPr>
          <p:cNvSpPr txBox="1"/>
          <p:nvPr/>
        </p:nvSpPr>
        <p:spPr>
          <a:xfrm>
            <a:off x="94053" y="1180165"/>
            <a:ext cx="9049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10:30-12;30AM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12(WED)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10:00-11:00AM March 12(WED) in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13(THU)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85991B7B-B814-9163-53AD-60FCD8E72724}"/>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2025</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16" name="図 15">
            <a:extLst>
              <a:ext uri="{FF2B5EF4-FFF2-40B4-BE49-F238E27FC236}">
                <a16:creationId xmlns:a16="http://schemas.microsoft.com/office/drawing/2014/main" id="{807A6077-4984-2157-E27C-81F7DF9DD255}"/>
              </a:ext>
            </a:extLst>
          </p:cNvPr>
          <p:cNvPicPr>
            <a:picLocks noChangeAspect="1"/>
          </p:cNvPicPr>
          <p:nvPr/>
        </p:nvPicPr>
        <p:blipFill>
          <a:blip r:embed="rId3"/>
          <a:stretch>
            <a:fillRect/>
          </a:stretch>
        </p:blipFill>
        <p:spPr>
          <a:xfrm>
            <a:off x="0" y="2244129"/>
            <a:ext cx="1553887" cy="4111610"/>
          </a:xfrm>
          <a:prstGeom prst="rect">
            <a:avLst/>
          </a:prstGeom>
        </p:spPr>
      </p:pic>
      <p:pic>
        <p:nvPicPr>
          <p:cNvPr id="5" name="図 4">
            <a:extLst>
              <a:ext uri="{FF2B5EF4-FFF2-40B4-BE49-F238E27FC236}">
                <a16:creationId xmlns:a16="http://schemas.microsoft.com/office/drawing/2014/main" id="{3F92AE81-0351-6FE5-D1AA-9B01C9BA5FE1}"/>
              </a:ext>
            </a:extLst>
          </p:cNvPr>
          <p:cNvPicPr>
            <a:picLocks noChangeAspect="1"/>
          </p:cNvPicPr>
          <p:nvPr/>
        </p:nvPicPr>
        <p:blipFill>
          <a:blip r:embed="rId4"/>
          <a:stretch>
            <a:fillRect/>
          </a:stretch>
        </p:blipFill>
        <p:spPr>
          <a:xfrm>
            <a:off x="1553887" y="2248678"/>
            <a:ext cx="7496060" cy="4111610"/>
          </a:xfrm>
          <a:prstGeom prst="rect">
            <a:avLst/>
          </a:prstGeom>
        </p:spPr>
      </p:pic>
      <p:sp>
        <p:nvSpPr>
          <p:cNvPr id="4" name="Foliennummernplatzhalter 3">
            <a:extLst>
              <a:ext uri="{FF2B5EF4-FFF2-40B4-BE49-F238E27FC236}">
                <a16:creationId xmlns:a16="http://schemas.microsoft.com/office/drawing/2014/main" id="{47CA449B-6B1E-2668-6491-1BD81F1D5576}"/>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70</a:t>
            </a:fld>
            <a:endParaRPr lang="en-US" sz="1200" dirty="0"/>
          </a:p>
        </p:txBody>
      </p:sp>
    </p:spTree>
    <p:extLst>
      <p:ext uri="{BB962C8B-B14F-4D97-AF65-F5344CB8AC3E}">
        <p14:creationId xmlns:p14="http://schemas.microsoft.com/office/powerpoint/2010/main" val="1859332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6720" y="989993"/>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doc.#15-25-0113-02-06ma </a:t>
            </a:r>
            <a:endParaRPr lang="en-US" altLang="ja-JP" sz="1200" dirty="0"/>
          </a:p>
          <a:p>
            <a:pPr>
              <a:lnSpc>
                <a:spcPts val="1300"/>
              </a:lnSpc>
            </a:pPr>
            <a:r>
              <a:rPr lang="en-US" altLang="ja-JP" sz="1200" dirty="0"/>
              <a:t>Approve last meeting minutes: TG 15.6ma Meeting Minutes for March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15-25-0064-00-</a:t>
            </a:r>
            <a:r>
              <a:rPr lang="en-US" altLang="ja-JP" sz="1200" dirty="0"/>
              <a:t>06ma</a:t>
            </a:r>
          </a:p>
          <a:p>
            <a:pPr>
              <a:lnSpc>
                <a:spcPts val="1300"/>
              </a:lnSpc>
            </a:pPr>
            <a:r>
              <a:rPr lang="en-US" altLang="ja-JP" sz="1200" dirty="0"/>
              <a:t>Agenda of TG15.6ma March 2025                                                                                              doc.#15-25-0112-08-06ma   </a:t>
            </a:r>
          </a:p>
          <a:p>
            <a:pPr>
              <a:lnSpc>
                <a:spcPts val="1300"/>
              </a:lnSpc>
            </a:pPr>
            <a:r>
              <a:rPr lang="en-US" altLang="ja-JP" sz="1200" dirty="0"/>
              <a:t>Review and Summary</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doc.#15-25-0033-01-06ma</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doc.#15-23-0557-07-06ma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Ballot(LB)210 for draft D04                                                                       doc.#15-25-0115-03-06ma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LB212                                                                     doc.#15-25-0138-04-06ma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P802.15.6ma_D04</a:t>
            </a:r>
          </a:p>
          <a:p>
            <a:pPr marL="171450" lvl="1" indent="-171450">
              <a:lnSpc>
                <a:spcPts val="13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 Selection of Suitable Preamble Sequence Sets in UWB Wireless Communications in the Presence of Multiple Coexisting VBANs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doc.#15-25-0002-01-06ma</a:t>
            </a:r>
            <a:endParaRPr lang="en-US" altLang="ja-JP" sz="1200" dirty="0">
              <a:solidFill>
                <a:srgbClr val="000000"/>
              </a:solidFill>
              <a:latin typeface="Arial"/>
              <a:cs typeface="Times New Roman" pitchFamily="18" charset="0"/>
            </a:endParaRP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2.  Hybrid ARQ Scheme for High QoS Packets in High Class of Coexistence of IEEE 802.15.6ma  #15-23-0576-07-06ma         3.  Evaluation of IEEE 802.15.6 Ultra-wideband Physical Layer Utilizing Super Orthogonal Convolutional 22-0562-14-06ma</a:t>
            </a:r>
          </a:p>
          <a:p>
            <a:pPr marL="514350" marR="0" lvl="1" indent="0" algn="l" defTabSz="914400" rtl="0" eaLnBrk="1" fontAlgn="base" latinLnBrk="0" hangingPunct="1">
              <a:lnSpc>
                <a:spcPts val="13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4.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doc.#15-24-0248-06-06ma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5.  MAC Performance Evaluation of Multiple BAN Coexistence Under TG6ma Channel          doc.#15-24-0246-05-06ma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7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doc.#15-24-0573-03-06ma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8   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9   MAC Service Feature                                                                                                           doc.#15-24-0356-02-06ma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10.  TG Motion to Recirculation                                                                                                  doc.#15-25-0161-00-06ma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11.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doc.#15-24-0074-07-06ma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12.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13. TG15.6ma Coexistence Assessment Document                                                                  doc.#15-24-0348-04-06ma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14  MAC services support for IEEE P802.1ACea                                                                       doc.#15-24-0594-01-006a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15..</a:t>
            </a:r>
            <a:r>
              <a:rPr lang="it-IT" altLang="ja-JP" sz="1200" dirty="0">
                <a:solidFill>
                  <a:srgbClr val="000000"/>
                </a:solidFill>
                <a:latin typeface="Arial"/>
                <a:cs typeface="Times New Roman" pitchFamily="18" charset="0"/>
              </a:rPr>
              <a:t>TG6ma Channel Model Document for Enhanced Dependability                                           doc.#15-22-0519-09-06ma</a:t>
            </a:r>
            <a:endParaRPr lang="en-US" altLang="ja-JP" sz="1200" dirty="0">
              <a:solidFill>
                <a:srgbClr val="000000"/>
              </a:solidFill>
              <a:latin typeface="Arial"/>
              <a:cs typeface="Times New Roman" pitchFamily="18" charset="0"/>
            </a:endParaRP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16. Comments to channel-model-document                                                                               doc.#15-24-0073-04-06ma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17. Progress Report of TG6ma                                                                                                  doc8#15-23-0056-12-06ma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18. Timeline of TG6ma                                                                                                               doc.#15.23-0056-11-06ma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19. TG15.6ma Closing Report for March 2025                                                                           doc.#15-25-0151-00-06ma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20. TG15.6ma Meeting Minutes for March 2025                                                                         doc.#15-25-0152-00-06ma</a:t>
            </a: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71</a:t>
            </a:fld>
            <a:endParaRPr lang="en-US" altLang="ja-JP" dirty="0"/>
          </a:p>
        </p:txBody>
      </p:sp>
    </p:spTree>
    <p:extLst>
      <p:ext uri="{BB962C8B-B14F-4D97-AF65-F5344CB8AC3E}">
        <p14:creationId xmlns:p14="http://schemas.microsoft.com/office/powerpoint/2010/main" val="2020354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20BBF37-174F-49B5-E981-E4D7A26FC5C0}"/>
              </a:ext>
            </a:extLst>
          </p:cNvPr>
          <p:cNvSpPr>
            <a:spLocks noGrp="1"/>
          </p:cNvSpPr>
          <p:nvPr>
            <p:ph idx="1"/>
          </p:nvPr>
        </p:nvSpPr>
        <p:spPr>
          <a:xfrm>
            <a:off x="373039" y="2247330"/>
            <a:ext cx="8657230" cy="3835021"/>
          </a:xfrm>
        </p:spPr>
        <p:txBody>
          <a:bodyPr/>
          <a:lstStyle/>
          <a:p>
            <a:r>
              <a:rPr kumimoji="1" lang="en-US" altLang="ja-JP" sz="2400" dirty="0"/>
              <a:t>TG motion: Approval of Comment Resolutions  25-0161-00</a:t>
            </a:r>
          </a:p>
          <a:p>
            <a:r>
              <a:rPr lang="en-US" altLang="ja-JP" sz="2400" dirty="0">
                <a:latin typeface="+mn-lt"/>
              </a:rPr>
              <a:t>TG Motion to approve the formation of CRG      25-0161-00</a:t>
            </a:r>
            <a:endParaRPr kumimoji="1" lang="en-US" altLang="ja-JP" sz="2400" dirty="0"/>
          </a:p>
          <a:p>
            <a:r>
              <a:rPr kumimoji="1" lang="en-US" altLang="ja-JP" sz="2400" dirty="0"/>
              <a:t>TG6ma Coexistence Assurance Document	    24-0348-04</a:t>
            </a:r>
          </a:p>
          <a:p>
            <a:r>
              <a:rPr kumimoji="1" lang="en-US" altLang="ja-JP" sz="2400" dirty="0"/>
              <a:t>Project Task List of 802.15.6ma	               25-0062-01</a:t>
            </a:r>
          </a:p>
          <a:p>
            <a:r>
              <a:rPr kumimoji="1" lang="en-US" altLang="ja-JP" sz="2400" dirty="0"/>
              <a:t>Progress report of 802.15.6ma	                          23-0056-12</a:t>
            </a:r>
          </a:p>
          <a:p>
            <a:endParaRPr kumimoji="1" lang="en-US" altLang="ja-JP" sz="2400" dirty="0"/>
          </a:p>
          <a:p>
            <a:endParaRPr kumimoji="1" lang="en-US" altLang="ja-JP" sz="2400" dirty="0"/>
          </a:p>
          <a:p>
            <a:endParaRPr kumimoji="1" lang="ja-JP" altLang="en-US" sz="2400" dirty="0"/>
          </a:p>
        </p:txBody>
      </p:sp>
      <p:sp>
        <p:nvSpPr>
          <p:cNvPr id="3" name="タイトル 2">
            <a:extLst>
              <a:ext uri="{FF2B5EF4-FFF2-40B4-BE49-F238E27FC236}">
                <a16:creationId xmlns:a16="http://schemas.microsoft.com/office/drawing/2014/main" id="{4FFBAF30-F361-218D-8E26-15B542A0EC54}"/>
              </a:ext>
            </a:extLst>
          </p:cNvPr>
          <p:cNvSpPr>
            <a:spLocks noGrp="1"/>
          </p:cNvSpPr>
          <p:nvPr>
            <p:ph type="title"/>
          </p:nvPr>
        </p:nvSpPr>
        <p:spPr/>
        <p:txBody>
          <a:bodyPr/>
          <a:lstStyle/>
          <a:p>
            <a:r>
              <a:rPr kumimoji="1" lang="en-US" altLang="ja-JP" dirty="0"/>
              <a:t>Preparation for 2</a:t>
            </a:r>
            <a:r>
              <a:rPr kumimoji="1" lang="en-US" altLang="ja-JP" baseline="30000" dirty="0"/>
              <a:t>nd</a:t>
            </a:r>
            <a:r>
              <a:rPr kumimoji="1" lang="en-US" altLang="ja-JP" dirty="0"/>
              <a:t> Recirculation </a:t>
            </a:r>
            <a:endParaRPr kumimoji="1" lang="ja-JP" altLang="en-US" dirty="0"/>
          </a:p>
        </p:txBody>
      </p:sp>
      <p:sp>
        <p:nvSpPr>
          <p:cNvPr id="4" name="スライド番号プレースホルダー 3">
            <a:extLst>
              <a:ext uri="{FF2B5EF4-FFF2-40B4-BE49-F238E27FC236}">
                <a16:creationId xmlns:a16="http://schemas.microsoft.com/office/drawing/2014/main" id="{2AB24658-A3C1-A036-2CE8-5F24ECF44C31}"/>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72</a:t>
            </a:fld>
            <a:endParaRPr lang="en-US" altLang="ja-JP" dirty="0"/>
          </a:p>
        </p:txBody>
      </p:sp>
    </p:spTree>
    <p:extLst>
      <p:ext uri="{BB962C8B-B14F-4D97-AF65-F5344CB8AC3E}">
        <p14:creationId xmlns:p14="http://schemas.microsoft.com/office/powerpoint/2010/main" val="3502702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25"/>
          <p:cNvSpPr/>
          <p:nvPr/>
        </p:nvSpPr>
        <p:spPr>
          <a:xfrm>
            <a:off x="457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dirty="0">
                <a:solidFill>
                  <a:srgbClr val="000000"/>
                </a:solidFill>
                <a:latin typeface="Arial"/>
                <a:ea typeface="DejaVu Sans"/>
              </a:rPr>
              <a:t>TG6ma Approves comment resolutions in document 15-25-0138-04-006a.</a:t>
            </a: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Ryuji Kohno</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Seconded by: Marco Hernandez</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Anonymously approved</a:t>
            </a:r>
            <a:endParaRPr lang="en-US" sz="2000" b="0" strike="noStrike" spc="-1" dirty="0">
              <a:solidFill>
                <a:srgbClr val="000000"/>
              </a:solidFill>
              <a:latin typeface="Arial"/>
            </a:endParaRPr>
          </a:p>
        </p:txBody>
      </p:sp>
      <p:sp>
        <p:nvSpPr>
          <p:cNvPr id="80" name="PlaceHolder 1"/>
          <p:cNvSpPr>
            <a:spLocks noGrp="1"/>
          </p:cNvSpPr>
          <p:nvPr>
            <p:ph type="title"/>
          </p:nvPr>
        </p:nvSpPr>
        <p:spPr>
          <a:xfrm>
            <a:off x="228600" y="777600"/>
            <a:ext cx="8686800" cy="1144800"/>
          </a:xfrm>
          <a:prstGeom prst="rect">
            <a:avLst/>
          </a:prstGeom>
          <a:noFill/>
          <a:ln w="0">
            <a:noFill/>
          </a:ln>
        </p:spPr>
        <p:txBody>
          <a:bodyPr lIns="0" tIns="0" rIns="0" bIns="0" anchor="ctr">
            <a:noAutofit/>
          </a:bodyPr>
          <a:lstStyle/>
          <a:p>
            <a:pPr indent="0" algn="ctr">
              <a:buNone/>
            </a:pPr>
            <a:r>
              <a:rPr lang="en-US" sz="4000" b="0" strike="noStrike" spc="-1" dirty="0">
                <a:solidFill>
                  <a:srgbClr val="000000"/>
                </a:solidFill>
                <a:latin typeface="Arial"/>
              </a:rPr>
              <a:t>TG motion:</a:t>
            </a:r>
            <a:br>
              <a:rPr sz="4000" dirty="0"/>
            </a:br>
            <a:r>
              <a:rPr lang="en-US" sz="4000" b="0" strike="noStrike" spc="-1" dirty="0">
                <a:solidFill>
                  <a:srgbClr val="000000"/>
                </a:solidFill>
                <a:latin typeface="Arial"/>
              </a:rPr>
              <a:t>Approval of comment resolutions</a:t>
            </a:r>
          </a:p>
        </p:txBody>
      </p:sp>
      <p:sp>
        <p:nvSpPr>
          <p:cNvPr id="5" name="Foliennummernplatzhalter 3">
            <a:extLst>
              <a:ext uri="{FF2B5EF4-FFF2-40B4-BE49-F238E27FC236}">
                <a16:creationId xmlns:a16="http://schemas.microsoft.com/office/drawing/2014/main" id="{900FCBCC-20F3-EE24-87E2-81830E732935}"/>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73</a:t>
            </a:fld>
            <a:endParaRPr lang="en-US" sz="1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1131A-BD81-1C3D-7DC2-826F7E82763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534810A-B721-BB97-0CBD-82862C3C8DBE}"/>
              </a:ext>
            </a:extLst>
          </p:cNvPr>
          <p:cNvSpPr>
            <a:spLocks noGrp="1"/>
          </p:cNvSpPr>
          <p:nvPr>
            <p:ph idx="1"/>
          </p:nvPr>
        </p:nvSpPr>
        <p:spPr>
          <a:xfrm>
            <a:off x="479611" y="1698327"/>
            <a:ext cx="8368553" cy="4722681"/>
          </a:xfrm>
        </p:spPr>
        <p:txBody>
          <a:bodyPr>
            <a:normAutofit/>
          </a:bodyPr>
          <a:lstStyle/>
          <a:p>
            <a:pPr marL="0" indent="0" algn="just">
              <a:buNone/>
            </a:pPr>
            <a:r>
              <a:rPr kumimoji="1" lang="en-US" altLang="ja-JP" sz="1600" dirty="0"/>
              <a:t>Move that 802.15 WG approves the formation of a Comment Resolution Group (CRG) for the WG balloting of P802.15.6ma with the following membership: Ryuji Kohno (YNU/YRP-IAI), Marco Hernandez(CWC), Huan-Bang Li(NICT), Takumi Kobayashi (</a:t>
            </a:r>
            <a:r>
              <a:rPr kumimoji="1" lang="en-US" altLang="ja-JP" sz="1600" dirty="0" err="1"/>
              <a:t>Nitech</a:t>
            </a:r>
            <a:r>
              <a:rPr kumimoji="1" lang="en-US" altLang="ja-JP" sz="1600" dirty="0"/>
              <a:t>), Seong-Soon Joo (NHT). The 802.15.6ma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marL="0" indent="0">
              <a:buNone/>
            </a:pPr>
            <a:r>
              <a:rPr kumimoji="1" lang="en-US" altLang="ja-JP" sz="1600" dirty="0"/>
              <a:t>Moved By: Ryuji Kohno</a:t>
            </a:r>
          </a:p>
          <a:p>
            <a:pPr marL="0" indent="0">
              <a:buNone/>
            </a:pPr>
            <a:r>
              <a:rPr kumimoji="1" lang="en-US" altLang="ja-JP" sz="1600" dirty="0"/>
              <a:t>Seconded By: Takumi Kobayashi</a:t>
            </a:r>
          </a:p>
          <a:p>
            <a:pPr marL="0" indent="0">
              <a:buNone/>
            </a:pPr>
            <a:r>
              <a:rPr lang="en-US" altLang="ja-JP" sz="1600" dirty="0"/>
              <a:t>Motion; </a:t>
            </a:r>
            <a:r>
              <a:rPr lang="en-US" altLang="ja-JP" sz="1600" b="0" strike="noStrike" spc="-1" dirty="0">
                <a:solidFill>
                  <a:srgbClr val="000000"/>
                </a:solidFill>
                <a:latin typeface="Arial"/>
                <a:ea typeface="DejaVu Sans"/>
              </a:rPr>
              <a:t>Anonymously approved</a:t>
            </a:r>
            <a:endParaRPr kumimoji="1" lang="en-US" altLang="ja-JP" sz="1600" dirty="0"/>
          </a:p>
        </p:txBody>
      </p:sp>
      <p:sp>
        <p:nvSpPr>
          <p:cNvPr id="3" name="タイトル 2">
            <a:extLst>
              <a:ext uri="{FF2B5EF4-FFF2-40B4-BE49-F238E27FC236}">
                <a16:creationId xmlns:a16="http://schemas.microsoft.com/office/drawing/2014/main" id="{02FB927B-EF61-9C68-D640-6108061782D3}"/>
              </a:ext>
            </a:extLst>
          </p:cNvPr>
          <p:cNvSpPr>
            <a:spLocks noGrp="1"/>
          </p:cNvSpPr>
          <p:nvPr>
            <p:ph type="title"/>
          </p:nvPr>
        </p:nvSpPr>
        <p:spPr>
          <a:xfrm>
            <a:off x="1210234" y="722428"/>
            <a:ext cx="7404847" cy="895498"/>
          </a:xfrm>
        </p:spPr>
        <p:txBody>
          <a:bodyPr/>
          <a:lstStyle/>
          <a:p>
            <a:br>
              <a:rPr lang="en-US" altLang="ja-JP" sz="3600" dirty="0">
                <a:latin typeface="+mn-lt"/>
              </a:rPr>
            </a:br>
            <a:r>
              <a:rPr lang="en-US" altLang="ja-JP" sz="3600" dirty="0">
                <a:latin typeface="+mn-lt"/>
              </a:rPr>
              <a:t>TG Motion to approve the formation of CRG</a:t>
            </a:r>
            <a:br>
              <a:rPr lang="en-US" altLang="ja-JP" sz="3600" dirty="0">
                <a:latin typeface="+mn-lt"/>
              </a:rPr>
            </a:br>
            <a:endParaRPr kumimoji="1" lang="ja-JP" altLang="en-US" sz="3600" dirty="0">
              <a:latin typeface="+mn-lt"/>
            </a:endParaRPr>
          </a:p>
        </p:txBody>
      </p:sp>
      <p:sp>
        <p:nvSpPr>
          <p:cNvPr id="5" name="スライド番号プレースホルダー 4">
            <a:extLst>
              <a:ext uri="{FF2B5EF4-FFF2-40B4-BE49-F238E27FC236}">
                <a16:creationId xmlns:a16="http://schemas.microsoft.com/office/drawing/2014/main" id="{FF85B7BA-8A6F-EBB3-1933-86CADF6BBB30}"/>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74</a:t>
            </a:fld>
            <a:endParaRPr lang="en-US" altLang="ja-JP" dirty="0"/>
          </a:p>
        </p:txBody>
      </p:sp>
    </p:spTree>
    <p:extLst>
      <p:ext uri="{BB962C8B-B14F-4D97-AF65-F5344CB8AC3E}">
        <p14:creationId xmlns:p14="http://schemas.microsoft.com/office/powerpoint/2010/main" val="2158211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1131A-BD81-1C3D-7DC2-826F7E82763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534810A-B721-BB97-0CBD-82862C3C8DBE}"/>
              </a:ext>
            </a:extLst>
          </p:cNvPr>
          <p:cNvSpPr>
            <a:spLocks noGrp="1"/>
          </p:cNvSpPr>
          <p:nvPr>
            <p:ph idx="1"/>
          </p:nvPr>
        </p:nvSpPr>
        <p:spPr>
          <a:xfrm>
            <a:off x="282907" y="1698327"/>
            <a:ext cx="8714586" cy="4722681"/>
          </a:xfrm>
        </p:spPr>
        <p:txBody>
          <a:bodyPr/>
          <a:lstStyle/>
          <a:p>
            <a:pPr marL="0" indent="0" algn="just">
              <a:buNone/>
            </a:pPr>
            <a:r>
              <a:rPr kumimoji="1" lang="en-US" altLang="ja-JP" sz="1600" dirty="0"/>
              <a:t>Move that 802.15 WG approves the formation of a Comment Resolution Group (CRG) for the WG balloting of P802.15.6ma with the following membership: Ryuji Kohno (YNU/YRP-IAI), Marco Hernandez(CWC), Huan-Bang Li(NICT), Takumi Kobayashi (</a:t>
            </a:r>
            <a:r>
              <a:rPr kumimoji="1" lang="en-US" altLang="ja-JP" sz="1600" dirty="0" err="1"/>
              <a:t>Nitech</a:t>
            </a:r>
            <a:r>
              <a:rPr kumimoji="1" lang="en-US" altLang="ja-JP" sz="1600" dirty="0"/>
              <a:t>), Seong-Soon Joo (NHT)</a:t>
            </a:r>
            <a:r>
              <a:rPr lang="en-US" altLang="ja-JP" sz="1600" dirty="0"/>
              <a:t>.</a:t>
            </a:r>
            <a:r>
              <a:rPr kumimoji="1" lang="en-US" altLang="ja-JP" sz="1600" dirty="0"/>
              <a:t> The 802.15.6ma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marL="0" indent="0">
              <a:buNone/>
            </a:pPr>
            <a:r>
              <a:rPr kumimoji="1" lang="en-US" altLang="ja-JP" sz="1600" dirty="0"/>
              <a:t>Moved By: Ryuji Kohno</a:t>
            </a:r>
          </a:p>
          <a:p>
            <a:pPr marL="0" indent="0">
              <a:buNone/>
            </a:pPr>
            <a:r>
              <a:rPr kumimoji="1" lang="en-US" altLang="ja-JP" sz="1600" dirty="0"/>
              <a:t>Seconded By: Phil Beecher</a:t>
            </a:r>
          </a:p>
          <a:p>
            <a:pPr marL="0" indent="0">
              <a:buNone/>
            </a:pPr>
            <a:r>
              <a:rPr lang="en-US" altLang="ja-JP" sz="1600" dirty="0"/>
              <a:t>Motion; Approved</a:t>
            </a:r>
          </a:p>
          <a:p>
            <a:pPr marL="0" indent="0">
              <a:buNone/>
            </a:pPr>
            <a:r>
              <a:rPr lang="en-US" altLang="ja-JP" sz="1600" dirty="0"/>
              <a:t>Yes	33	100.0%</a:t>
            </a:r>
          </a:p>
          <a:p>
            <a:pPr marL="0" indent="0">
              <a:buNone/>
            </a:pPr>
            <a:r>
              <a:rPr lang="en-US" altLang="ja-JP" sz="1600" dirty="0"/>
              <a:t>No	0	0.0%</a:t>
            </a:r>
          </a:p>
          <a:p>
            <a:pPr marL="0" indent="0">
              <a:buNone/>
            </a:pPr>
            <a:r>
              <a:rPr lang="en-US" altLang="ja-JP" sz="1600" dirty="0"/>
              <a:t>Abstain	0	0.0%</a:t>
            </a:r>
          </a:p>
          <a:p>
            <a:pPr marL="0" indent="0">
              <a:buNone/>
            </a:pPr>
            <a:r>
              <a:rPr lang="en-US" altLang="ja-JP" sz="1600" dirty="0"/>
              <a:t>Valid	33	</a:t>
            </a:r>
          </a:p>
          <a:p>
            <a:pPr marL="0" indent="0">
              <a:buNone/>
            </a:pPr>
            <a:r>
              <a:rPr lang="en-US" altLang="ja-JP" sz="1600" dirty="0"/>
              <a:t>Unexercised	0	</a:t>
            </a:r>
          </a:p>
          <a:p>
            <a:pPr marL="0" indent="0">
              <a:buNone/>
            </a:pPr>
            <a:r>
              <a:rPr lang="en-US" altLang="ja-JP" sz="1600" dirty="0"/>
              <a:t>Total	33	</a:t>
            </a:r>
          </a:p>
          <a:p>
            <a:pPr marL="0" indent="0">
              <a:buNone/>
            </a:pPr>
            <a:endParaRPr lang="en-US" altLang="ja-JP" sz="1600" dirty="0"/>
          </a:p>
          <a:p>
            <a:pPr marL="0" indent="0">
              <a:buNone/>
            </a:pPr>
            <a:r>
              <a:rPr kumimoji="1" lang="en-US" altLang="ja-JP" sz="1600" dirty="0"/>
              <a:t>	</a:t>
            </a:r>
          </a:p>
        </p:txBody>
      </p:sp>
      <p:sp>
        <p:nvSpPr>
          <p:cNvPr id="3" name="タイトル 2">
            <a:extLst>
              <a:ext uri="{FF2B5EF4-FFF2-40B4-BE49-F238E27FC236}">
                <a16:creationId xmlns:a16="http://schemas.microsoft.com/office/drawing/2014/main" id="{02FB927B-EF61-9C68-D640-6108061782D3}"/>
              </a:ext>
            </a:extLst>
          </p:cNvPr>
          <p:cNvSpPr>
            <a:spLocks noGrp="1"/>
          </p:cNvSpPr>
          <p:nvPr>
            <p:ph type="title"/>
          </p:nvPr>
        </p:nvSpPr>
        <p:spPr>
          <a:xfrm>
            <a:off x="1041778" y="722428"/>
            <a:ext cx="7315383" cy="895498"/>
          </a:xfrm>
        </p:spPr>
        <p:txBody>
          <a:bodyPr/>
          <a:lstStyle/>
          <a:p>
            <a:br>
              <a:rPr lang="en-US" altLang="ja-JP" dirty="0">
                <a:latin typeface="+mn-lt"/>
              </a:rPr>
            </a:br>
            <a:r>
              <a:rPr lang="en-US" altLang="ja-JP" dirty="0">
                <a:latin typeface="+mn-lt"/>
              </a:rPr>
              <a:t>WG Motion to approve the formation of CRG</a:t>
            </a:r>
            <a:br>
              <a:rPr lang="en-US" altLang="ja-JP" dirty="0">
                <a:latin typeface="+mn-lt"/>
              </a:rPr>
            </a:br>
            <a:endParaRPr kumimoji="1" lang="ja-JP" altLang="en-US" dirty="0">
              <a:latin typeface="+mn-lt"/>
            </a:endParaRPr>
          </a:p>
        </p:txBody>
      </p:sp>
      <p:sp>
        <p:nvSpPr>
          <p:cNvPr id="6" name="Foliennummernplatzhalter 3">
            <a:extLst>
              <a:ext uri="{FF2B5EF4-FFF2-40B4-BE49-F238E27FC236}">
                <a16:creationId xmlns:a16="http://schemas.microsoft.com/office/drawing/2014/main" id="{DFDD93C8-6265-D0D6-8A32-50F78CFEBA33}"/>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75</a:t>
            </a:fld>
            <a:endParaRPr lang="en-US" sz="1200" dirty="0"/>
          </a:p>
        </p:txBody>
      </p:sp>
    </p:spTree>
    <p:extLst>
      <p:ext uri="{BB962C8B-B14F-4D97-AF65-F5344CB8AC3E}">
        <p14:creationId xmlns:p14="http://schemas.microsoft.com/office/powerpoint/2010/main" val="8065764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31"/>
          <p:cNvSpPr/>
          <p:nvPr/>
        </p:nvSpPr>
        <p:spPr>
          <a:xfrm>
            <a:off x="743803" y="2169994"/>
            <a:ext cx="8226000" cy="415801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5000" lnSpcReduction="10000"/>
          </a:bodyPr>
          <a:lstStyle/>
          <a:p>
            <a:pPr>
              <a:lnSpc>
                <a:spcPct val="100000"/>
              </a:lnSpc>
            </a:pPr>
            <a:r>
              <a:rPr lang="en-US" sz="2000" b="0" strike="noStrike" spc="-1" dirty="0">
                <a:solidFill>
                  <a:srgbClr val="000000"/>
                </a:solidFill>
                <a:latin typeface="Arial"/>
                <a:ea typeface="DejaVu Sans"/>
              </a:rPr>
              <a:t>Move that 802.15 WG start a WG Letter Ballot requesting approval of CA document 15-24-0348-04 and document P802-15-6ma_D04 (as edited in accordance with the instructions in document 15-25-0138-04) and to forward document P802-15-6ma_D05, as edited in accordance with the instructions in document 15-25-0138-04, and CA document 15-24-0348-04 to Standards Association ballot pending the completion and inclusion of the edits in the draft.</a:t>
            </a:r>
          </a:p>
          <a:p>
            <a:pPr>
              <a:lnSpc>
                <a:spcPct val="100000"/>
              </a:lnSpc>
            </a:pPr>
            <a:endParaRPr lang="en-US" sz="2000" b="0" i="1" strike="noStrike" spc="-1" dirty="0">
              <a:solidFill>
                <a:srgbClr val="000000"/>
              </a:solidFill>
              <a:latin typeface="Arial"/>
              <a:ea typeface="DejaVu Sans"/>
            </a:endParaRPr>
          </a:p>
          <a:p>
            <a:pPr>
              <a:lnSpc>
                <a:spcPct val="100000"/>
              </a:lnSpc>
            </a:pPr>
            <a:r>
              <a:rPr lang="en-US" sz="2000" b="0" strike="noStrike" spc="-1" dirty="0">
                <a:solidFill>
                  <a:srgbClr val="000000"/>
                </a:solidFill>
                <a:latin typeface="Arial"/>
                <a:ea typeface="DejaVu Sans"/>
              </a:rPr>
              <a:t>Moved by: Ryuji Kohno</a:t>
            </a:r>
          </a:p>
          <a:p>
            <a:pPr>
              <a:lnSpc>
                <a:spcPct val="100000"/>
              </a:lnSpc>
            </a:pPr>
            <a:r>
              <a:rPr lang="en-US" sz="2000" b="0" strike="noStrike" spc="-1" dirty="0">
                <a:solidFill>
                  <a:srgbClr val="000000"/>
                </a:solidFill>
                <a:latin typeface="Arial"/>
                <a:ea typeface="DejaVu Sans"/>
              </a:rPr>
              <a:t>Seconded by: Phil Beecher</a:t>
            </a:r>
          </a:p>
          <a:p>
            <a:pPr>
              <a:lnSpc>
                <a:spcPct val="100000"/>
              </a:lnSpc>
            </a:pPr>
            <a:r>
              <a:rPr lang="en-US" sz="2000" b="0" strike="noStrike" spc="-1" dirty="0">
                <a:solidFill>
                  <a:srgbClr val="000000"/>
                </a:solidFill>
                <a:latin typeface="Arial"/>
                <a:ea typeface="DejaVu Sans"/>
              </a:rPr>
              <a:t>Result: Approved</a:t>
            </a:r>
          </a:p>
          <a:p>
            <a:pPr>
              <a:lnSpc>
                <a:spcPct val="100000"/>
              </a:lnSpc>
            </a:pPr>
            <a:endParaRPr lang="en-US" sz="2000" b="0" strike="noStrike" spc="-1" dirty="0">
              <a:solidFill>
                <a:srgbClr val="000000"/>
              </a:solidFill>
              <a:latin typeface="Arial"/>
              <a:ea typeface="DejaVu Sans"/>
            </a:endParaRPr>
          </a:p>
          <a:p>
            <a:pPr>
              <a:lnSpc>
                <a:spcPct val="100000"/>
              </a:lnSpc>
            </a:pPr>
            <a:r>
              <a:rPr lang="en-US" sz="2000" b="0" strike="noStrike" spc="-1" dirty="0">
                <a:solidFill>
                  <a:srgbClr val="000000"/>
                </a:solidFill>
                <a:latin typeface="Arial"/>
              </a:rPr>
              <a:t>Yes	38	100.0%</a:t>
            </a:r>
          </a:p>
          <a:p>
            <a:pPr>
              <a:lnSpc>
                <a:spcPct val="100000"/>
              </a:lnSpc>
            </a:pPr>
            <a:r>
              <a:rPr lang="en-US" sz="2000" b="0" strike="noStrike" spc="-1" dirty="0">
                <a:solidFill>
                  <a:srgbClr val="000000"/>
                </a:solidFill>
                <a:latin typeface="Arial"/>
              </a:rPr>
              <a:t>No	0	0.0%</a:t>
            </a:r>
          </a:p>
          <a:p>
            <a:pPr>
              <a:lnSpc>
                <a:spcPct val="100000"/>
              </a:lnSpc>
            </a:pPr>
            <a:r>
              <a:rPr lang="en-US" sz="2000" b="0" strike="noStrike" spc="-1" dirty="0">
                <a:solidFill>
                  <a:srgbClr val="000000"/>
                </a:solidFill>
                <a:latin typeface="Arial"/>
              </a:rPr>
              <a:t>Abstain	0	0.0%</a:t>
            </a:r>
          </a:p>
          <a:p>
            <a:pPr>
              <a:lnSpc>
                <a:spcPct val="100000"/>
              </a:lnSpc>
            </a:pPr>
            <a:r>
              <a:rPr lang="en-US" sz="2000" b="0" strike="noStrike" spc="-1" dirty="0">
                <a:solidFill>
                  <a:srgbClr val="000000"/>
                </a:solidFill>
                <a:latin typeface="Arial"/>
              </a:rPr>
              <a:t>Valid	38	</a:t>
            </a:r>
          </a:p>
          <a:p>
            <a:pPr>
              <a:lnSpc>
                <a:spcPct val="100000"/>
              </a:lnSpc>
            </a:pPr>
            <a:r>
              <a:rPr lang="en-US" sz="2000" b="0" strike="noStrike" spc="-1" dirty="0">
                <a:solidFill>
                  <a:srgbClr val="000000"/>
                </a:solidFill>
                <a:latin typeface="Arial"/>
              </a:rPr>
              <a:t>Unexercised	0	</a:t>
            </a:r>
          </a:p>
          <a:p>
            <a:pPr>
              <a:lnSpc>
                <a:spcPct val="100000"/>
              </a:lnSpc>
            </a:pPr>
            <a:r>
              <a:rPr lang="en-US" sz="2000" b="0" strike="noStrike" spc="-1" dirty="0">
                <a:solidFill>
                  <a:srgbClr val="000000"/>
                </a:solidFill>
                <a:latin typeface="Arial"/>
              </a:rPr>
              <a:t>Tota 	38	</a:t>
            </a:r>
          </a:p>
          <a:p>
            <a:pPr>
              <a:lnSpc>
                <a:spcPct val="100000"/>
              </a:lnSpc>
            </a:pPr>
            <a:endParaRPr lang="en-US" sz="2000" b="0" strike="noStrike" spc="-1" dirty="0">
              <a:solidFill>
                <a:srgbClr val="000000"/>
              </a:solidFill>
              <a:latin typeface="Arial"/>
            </a:endParaRPr>
          </a:p>
        </p:txBody>
      </p:sp>
      <p:sp>
        <p:nvSpPr>
          <p:cNvPr id="86" name="PlaceHolder 1"/>
          <p:cNvSpPr>
            <a:spLocks noGrp="1"/>
          </p:cNvSpPr>
          <p:nvPr>
            <p:ph type="title"/>
          </p:nvPr>
        </p:nvSpPr>
        <p:spPr>
          <a:xfrm>
            <a:off x="228600" y="777600"/>
            <a:ext cx="8686800" cy="1144800"/>
          </a:xfrm>
          <a:prstGeom prst="rect">
            <a:avLst/>
          </a:prstGeom>
          <a:noFill/>
          <a:ln w="0">
            <a:noFill/>
          </a:ln>
        </p:spPr>
        <p:txBody>
          <a:bodyPr lIns="0" tIns="0" rIns="0" bIns="0" anchor="ctr">
            <a:noAutofit/>
          </a:bodyPr>
          <a:lstStyle/>
          <a:p>
            <a:pPr indent="0" algn="ctr">
              <a:buNone/>
            </a:pPr>
            <a:r>
              <a:rPr lang="en-US" sz="4000" b="0" strike="noStrike" spc="-1" dirty="0">
                <a:solidFill>
                  <a:srgbClr val="000000"/>
                </a:solidFill>
                <a:latin typeface="Arial"/>
              </a:rPr>
              <a:t>WG Motion to start Recirculation Letter Ballot</a:t>
            </a:r>
          </a:p>
        </p:txBody>
      </p:sp>
      <p:sp>
        <p:nvSpPr>
          <p:cNvPr id="2" name="Foliennummernplatzhalter 3">
            <a:extLst>
              <a:ext uri="{FF2B5EF4-FFF2-40B4-BE49-F238E27FC236}">
                <a16:creationId xmlns:a16="http://schemas.microsoft.com/office/drawing/2014/main" id="{405B443D-3B2C-A031-568F-136590E52C2D}"/>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76</a:t>
            </a:fld>
            <a:endParaRPr lang="en-US" sz="1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14EB0E-B9CF-075B-5093-D06159F95FFF}"/>
              </a:ext>
            </a:extLst>
          </p:cNvPr>
          <p:cNvSpPr txBox="1"/>
          <p:nvPr/>
        </p:nvSpPr>
        <p:spPr>
          <a:xfrm>
            <a:off x="2324631" y="816130"/>
            <a:ext cx="4180183" cy="461665"/>
          </a:xfrm>
          <a:prstGeom prst="rect">
            <a:avLst/>
          </a:prstGeom>
          <a:noFill/>
        </p:spPr>
        <p:txBody>
          <a:bodyPr wrap="none" rtlCol="0">
            <a:spAutoFit/>
          </a:bodyPr>
          <a:lstStyle/>
          <a:p>
            <a:r>
              <a:rPr lang="en-US" sz="2400"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06093" y="2717593"/>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8030400" y="1601218"/>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2025</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740934" y="3530196"/>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August</a:t>
            </a:r>
            <a:r>
              <a:rPr lang="en-US" sz="1400" b="1" kern="1200" dirty="0">
                <a:solidFill>
                  <a:srgbClr val="000000">
                    <a:hueOff val="0"/>
                    <a:satOff val="0"/>
                    <a:lumOff val="0"/>
                    <a:alphaOff val="0"/>
                  </a:srgbClr>
                </a:solidFill>
                <a:latin typeface="Times New Roman"/>
                <a:ea typeface="+mn-ea"/>
                <a:cs typeface="+mn-cs"/>
              </a:rPr>
              <a:t> 2025</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7230229"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SA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737894" y="1669193"/>
            <a:ext cx="772516" cy="3339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SA recirculation</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May 2025</a:t>
            </a:r>
            <a:endParaRPr lang="en-US" sz="1400" b="1" kern="1200" dirty="0">
              <a:solidFill>
                <a:srgbClr val="000000">
                  <a:hueOff val="0"/>
                  <a:satOff val="0"/>
                  <a:lumOff val="0"/>
                  <a:alphaOff val="0"/>
                </a:srgbClr>
              </a:solidFill>
              <a:latin typeface="Times New Roman"/>
              <a:ea typeface="+mn-ea"/>
              <a:cs typeface="+mn-cs"/>
            </a:endParaRP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6002870" y="1609548"/>
            <a:ext cx="1055364"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SA, SA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5323631" y="3799878"/>
            <a:ext cx="1339992" cy="1658699"/>
            <a:chOff x="4758751" y="2157579"/>
            <a:chExt cx="1122696" cy="1658699"/>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957691" y="2157579"/>
              <a:ext cx="92375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Conditional approval for Standard Association Ballot (SA)</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kumimoji="1" lang="en-US" altLang="ja-JP" sz="1400" b="1" kern="1200" dirty="0">
                  <a:solidFill>
                    <a:srgbClr val="000000">
                      <a:hueOff val="0"/>
                      <a:satOff val="0"/>
                      <a:lumOff val="0"/>
                      <a:alphaOff val="0"/>
                    </a:srgbClr>
                  </a:solidFill>
                  <a:latin typeface="Times New Roman"/>
                  <a:ea typeface="+mn-ea"/>
                  <a:cs typeface="+mn-cs"/>
                </a:rPr>
                <a:t>February 2025</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4174569" y="1535999"/>
            <a:ext cx="997151" cy="1626596"/>
            <a:chOff x="4298861" y="71418"/>
            <a:chExt cx="822635"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98861" y="71418"/>
              <a:ext cx="82263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3709366" y="3692595"/>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Letter</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Ballot</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(LB)</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3080638" y="1800002"/>
            <a:ext cx="1056795" cy="1355521"/>
            <a:chOff x="2144325" y="89518"/>
            <a:chExt cx="1056795"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144325" y="89518"/>
              <a:ext cx="1056795"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2000" kern="1200" baseline="30000" dirty="0">
                  <a:solidFill>
                    <a:srgbClr val="000000">
                      <a:hueOff val="0"/>
                      <a:satOff val="0"/>
                      <a:lumOff val="0"/>
                      <a:alphaOff val="0"/>
                    </a:srgbClr>
                  </a:solidFill>
                  <a:latin typeface="Times New Roman"/>
                  <a:ea typeface="+mn-ea"/>
                  <a:cs typeface="+mn-cs"/>
                </a:rPr>
                <a:t>WG </a:t>
              </a:r>
              <a:r>
                <a:rPr kumimoji="1" lang="en-US" altLang="ja-JP" sz="2000" baseline="30000" dirty="0">
                  <a:solidFill>
                    <a:srgbClr val="000000">
                      <a:hueOff val="0"/>
                      <a:satOff val="0"/>
                      <a:lumOff val="0"/>
                      <a:alphaOff val="0"/>
                    </a:srgbClr>
                  </a:solidFill>
                  <a:latin typeface="Times New Roman"/>
                </a:rPr>
                <a:t>      </a:t>
              </a:r>
              <a:r>
                <a:rPr kumimoji="1" lang="en-US" altLang="ja-JP" sz="2000" kern="1200" baseline="30000" dirty="0" err="1">
                  <a:solidFill>
                    <a:srgbClr val="000000">
                      <a:hueOff val="0"/>
                      <a:satOff val="0"/>
                      <a:lumOff val="0"/>
                      <a:alphaOff val="0"/>
                    </a:srgbClr>
                  </a:solidFill>
                  <a:latin typeface="Times New Roman"/>
                  <a:ea typeface="+mn-ea"/>
                  <a:cs typeface="+mn-cs"/>
                </a:rPr>
                <a:t>PreBa</a:t>
              </a:r>
              <a:r>
                <a:rPr kumimoji="1" lang="en-US" altLang="ja-JP" sz="2000" baseline="30000" dirty="0" err="1">
                  <a:solidFill>
                    <a:srgbClr val="000000">
                      <a:hueOff val="0"/>
                      <a:satOff val="0"/>
                      <a:lumOff val="0"/>
                      <a:alphaOff val="0"/>
                    </a:srgbClr>
                  </a:solidFill>
                  <a:latin typeface="Times New Roman"/>
                </a:rPr>
                <a:t>llot</a:t>
              </a:r>
              <a:r>
                <a:rPr kumimoji="1" lang="en-US" altLang="ja-JP" sz="2000" baseline="30000" dirty="0">
                  <a:solidFill>
                    <a:srgbClr val="000000">
                      <a:hueOff val="0"/>
                      <a:satOff val="0"/>
                      <a:lumOff val="0"/>
                      <a:alphaOff val="0"/>
                    </a:srgbClr>
                  </a:solidFill>
                  <a:latin typeface="Times New Roman"/>
                </a:rPr>
                <a:t> </a:t>
              </a:r>
              <a:r>
                <a:rPr kumimoji="1" lang="en-US" altLang="ja-JP" sz="2000" kern="1200" baseline="30000" dirty="0">
                  <a:solidFill>
                    <a:srgbClr val="000000">
                      <a:hueOff val="0"/>
                      <a:satOff val="0"/>
                      <a:lumOff val="0"/>
                      <a:alphaOff val="0"/>
                    </a:srgbClr>
                  </a:solidFill>
                  <a:latin typeface="Times New Roman"/>
                  <a:ea typeface="+mn-ea"/>
                  <a:cs typeface="+mn-cs"/>
                </a:rPr>
                <a:t>submission for </a:t>
              </a:r>
              <a:r>
                <a:rPr lang="en-US" sz="1400" kern="1200" dirty="0">
                  <a:solidFill>
                    <a:srgbClr val="000000">
                      <a:hueOff val="0"/>
                      <a:satOff val="0"/>
                      <a:lumOff val="0"/>
                      <a:alphaOff val="0"/>
                    </a:srgbClr>
                  </a:solidFill>
                  <a:latin typeface="Times New Roman"/>
                  <a:ea typeface="+mn-ea"/>
                  <a:cs typeface="+mn-cs"/>
                </a:rPr>
                <a:t>Draft2.5 August </a:t>
              </a:r>
              <a:r>
                <a:rPr lang="en-US" sz="1400" b="1" dirty="0">
                  <a:solidFill>
                    <a:srgbClr val="000000">
                      <a:hueOff val="0"/>
                      <a:satOff val="0"/>
                      <a:lumOff val="0"/>
                      <a:alphaOff val="0"/>
                    </a:srgbClr>
                  </a:solidFill>
                  <a:latin typeface="Times New Roman"/>
                </a:rPr>
                <a:t>2024</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2542479" y="3797431"/>
            <a:ext cx="1044057" cy="1526511"/>
            <a:chOff x="2784222" y="2239438"/>
            <a:chExt cx="783039"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784222" y="2239438"/>
              <a:ext cx="783039"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kern="1200" dirty="0" err="1">
                  <a:solidFill>
                    <a:srgbClr val="000000">
                      <a:hueOff val="0"/>
                      <a:satOff val="0"/>
                      <a:lumOff val="0"/>
                      <a:alphaOff val="0"/>
                    </a:srgbClr>
                  </a:solidFill>
                  <a:latin typeface="Times New Roman"/>
                  <a:ea typeface="+mn-ea"/>
                  <a:cs typeface="+mn-cs"/>
                </a:rPr>
                <a:t>fo</a:t>
              </a:r>
              <a:r>
                <a:rPr kumimoji="1" lang="en-US" altLang="ja-JP" sz="1400" kern="1200" dirty="0">
                  <a:solidFill>
                    <a:srgbClr val="000000">
                      <a:hueOff val="0"/>
                      <a:satOff val="0"/>
                      <a:lumOff val="0"/>
                      <a:alphaOff val="0"/>
                    </a:srgbClr>
                  </a:solidFill>
                  <a:latin typeface="Times New Roman"/>
                  <a:ea typeface="+mn-ea"/>
                  <a:cs typeface="+mn-cs"/>
                </a:rPr>
                <a:t> Draft v2.3 on WG for </a:t>
              </a:r>
              <a:r>
                <a:rPr kumimoji="1" lang="en-US" altLang="ja-JP" sz="1400" kern="1200" dirty="0" err="1">
                  <a:solidFill>
                    <a:srgbClr val="000000">
                      <a:hueOff val="0"/>
                      <a:satOff val="0"/>
                      <a:lumOff val="0"/>
                      <a:alphaOff val="0"/>
                    </a:srgbClr>
                  </a:solidFill>
                  <a:latin typeface="Times New Roman"/>
                  <a:ea typeface="+mn-ea"/>
                  <a:cs typeface="+mn-cs"/>
                </a:rPr>
                <a:t>PreBallot</a:t>
              </a:r>
              <a:r>
                <a:rPr kumimoji="1" lang="en-US" altLang="ja-JP" sz="1400" kern="1200" dirty="0">
                  <a:solidFill>
                    <a:srgbClr val="000000">
                      <a:hueOff val="0"/>
                      <a:satOff val="0"/>
                      <a:lumOff val="0"/>
                      <a:alphaOff val="0"/>
                    </a:srgbClr>
                  </a:solidFill>
                  <a:latin typeface="Times New Roman"/>
                  <a:ea typeface="+mn-ea"/>
                  <a:cs typeface="+mn-cs"/>
                </a:rPr>
                <a:t> </a:t>
              </a:r>
              <a:r>
                <a:rPr kumimoji="1" lang="en-US" altLang="ja-JP" sz="1400" b="1" dirty="0">
                  <a:solidFill>
                    <a:srgbClr val="000000">
                      <a:hueOff val="0"/>
                      <a:satOff val="0"/>
                      <a:lumOff val="0"/>
                      <a:alphaOff val="0"/>
                    </a:srgbClr>
                  </a:solidFill>
                  <a:latin typeface="Times New Roman"/>
                </a:rPr>
                <a:t>July </a:t>
              </a:r>
              <a:r>
                <a:rPr lang="en-US" sz="1400" b="1" kern="1200" dirty="0">
                  <a:solidFill>
                    <a:srgbClr val="000000">
                      <a:hueOff val="0"/>
                      <a:satOff val="0"/>
                      <a:lumOff val="0"/>
                      <a:alphaOff val="0"/>
                    </a:srgbClr>
                  </a:solidFill>
                  <a:latin typeface="Times New Roman"/>
                  <a:ea typeface="+mn-ea"/>
                  <a:cs typeface="+mn-cs"/>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801311" y="2129346"/>
            <a:ext cx="3123730" cy="2039217"/>
            <a:chOff x="1205811" y="-1400625"/>
            <a:chExt cx="1846233"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205811"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 Draft V1,18  Com</a:t>
              </a:r>
            </a:p>
            <a:p>
              <a:pPr marL="0" lvl="0" indent="0" algn="ctr" defTabSz="800100">
                <a:lnSpc>
                  <a:spcPct val="90000"/>
                </a:lnSpc>
                <a:spcBef>
                  <a:spcPct val="0"/>
                </a:spcBef>
                <a:spcAft>
                  <a:spcPct val="35000"/>
                </a:spcAft>
                <a:buNone/>
              </a:pPr>
              <a:r>
                <a:rPr lang="en-US" sz="1200" b="1" dirty="0">
                  <a:solidFill>
                    <a:srgbClr val="000000">
                      <a:hueOff val="0"/>
                      <a:satOff val="0"/>
                      <a:lumOff val="0"/>
                      <a:alphaOff val="0"/>
                    </a:srgbClr>
                  </a:solidFill>
                  <a:latin typeface="Times New Roman"/>
                </a:rPr>
                <a:t>May</a:t>
              </a:r>
              <a:r>
                <a:rPr lang="en-US" sz="1200" b="1" kern="1200" dirty="0">
                  <a:solidFill>
                    <a:srgbClr val="000000">
                      <a:hueOff val="0"/>
                      <a:satOff val="0"/>
                      <a:lumOff val="0"/>
                      <a:alphaOff val="0"/>
                    </a:srgbClr>
                  </a:solidFill>
                  <a:latin typeface="Times New Roman"/>
                  <a:ea typeface="+mn-ea"/>
                  <a:cs typeface="+mn-cs"/>
                </a:rPr>
                <a:t>.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1555764" y="3855627"/>
            <a:ext cx="790239" cy="1510147"/>
            <a:chOff x="2022891" y="2274853"/>
            <a:chExt cx="491092"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022891"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a:t>
              </a:r>
              <a:r>
                <a:rPr kumimoji="1" lang="en-US" altLang="ja-JP" sz="1200" kern="1200" dirty="0" err="1">
                  <a:solidFill>
                    <a:srgbClr val="000000">
                      <a:hueOff val="0"/>
                      <a:satOff val="0"/>
                      <a:lumOff val="0"/>
                      <a:alphaOff val="0"/>
                    </a:srgbClr>
                  </a:solidFill>
                  <a:latin typeface="Times New Roman"/>
                  <a:ea typeface="+mn-ea"/>
                  <a:cs typeface="+mn-cs"/>
                </a:rPr>
                <a:t>Draf</a:t>
              </a:r>
              <a:r>
                <a:rPr kumimoji="1" lang="en-US" altLang="ja-JP" sz="1200" kern="1200" dirty="0">
                  <a:solidFill>
                    <a:srgbClr val="000000">
                      <a:hueOff val="0"/>
                      <a:satOff val="0"/>
                      <a:lumOff val="0"/>
                      <a:alphaOff val="0"/>
                    </a:srgbClr>
                  </a:solidFill>
                  <a:latin typeface="Times New Roman"/>
                  <a:ea typeface="+mn-ea"/>
                  <a:cs typeface="+mn-cs"/>
                </a:rPr>
                <a:t> 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11199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723075" y="2665744"/>
            <a:ext cx="4079200" cy="2726740"/>
            <a:chOff x="-2309449" y="2289767"/>
            <a:chExt cx="4079200"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2309449"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43688"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513336" y="326029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7972501" y="3260290"/>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7442817" y="3265875"/>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6901981" y="327144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6393900" y="327143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5465650"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4514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4015635" y="32826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348466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2893653"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2297069" y="326772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1794120"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1320899"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852987"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284279" y="32510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4979636"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4687382" y="3526719"/>
            <a:ext cx="942015"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Dec. 2024</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5079713" y="154694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2025</a:t>
            </a:r>
          </a:p>
        </p:txBody>
      </p:sp>
      <p:sp>
        <p:nvSpPr>
          <p:cNvPr id="9" name="楕円 8">
            <a:extLst>
              <a:ext uri="{FF2B5EF4-FFF2-40B4-BE49-F238E27FC236}">
                <a16:creationId xmlns:a16="http://schemas.microsoft.com/office/drawing/2014/main" id="{135793AD-CF30-28A8-F1CE-CA4B55ADCA8B}"/>
              </a:ext>
            </a:extLst>
          </p:cNvPr>
          <p:cNvSpPr/>
          <p:nvPr/>
        </p:nvSpPr>
        <p:spPr>
          <a:xfrm>
            <a:off x="5921170"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Foliennummernplatzhalter 3">
            <a:extLst>
              <a:ext uri="{FF2B5EF4-FFF2-40B4-BE49-F238E27FC236}">
                <a16:creationId xmlns:a16="http://schemas.microsoft.com/office/drawing/2014/main" id="{ACF62BB2-A1CC-E383-9139-2D76D81EFCE2}"/>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77</a:t>
            </a:fld>
            <a:endParaRPr lang="en-US" sz="1200" dirty="0"/>
          </a:p>
        </p:txBody>
      </p:sp>
    </p:spTree>
    <p:extLst>
      <p:ext uri="{BB962C8B-B14F-4D97-AF65-F5344CB8AC3E}">
        <p14:creationId xmlns:p14="http://schemas.microsoft.com/office/powerpoint/2010/main" val="3227131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2455399" y="541509"/>
            <a:ext cx="3954159" cy="461665"/>
          </a:xfrm>
          <a:prstGeom prst="rect">
            <a:avLst/>
          </a:prstGeom>
          <a:noFill/>
        </p:spPr>
        <p:txBody>
          <a:bodyPr wrap="none" rtlCol="0">
            <a:spAutoFit/>
          </a:bodyPr>
          <a:lstStyle/>
          <a:p>
            <a:r>
              <a:rPr lang="en-US" sz="2400" b="1" dirty="0"/>
              <a:t> Expecting Timeline detail</a:t>
            </a:r>
          </a:p>
        </p:txBody>
      </p:sp>
      <p:sp>
        <p:nvSpPr>
          <p:cNvPr id="8" name="TextBox 15">
            <a:extLst>
              <a:ext uri="{FF2B5EF4-FFF2-40B4-BE49-F238E27FC236}">
                <a16:creationId xmlns:a16="http://schemas.microsoft.com/office/drawing/2014/main" id="{19CB4F6E-861E-62C4-C702-51704F5C2FC1}"/>
              </a:ext>
            </a:extLst>
          </p:cNvPr>
          <p:cNvSpPr txBox="1"/>
          <p:nvPr/>
        </p:nvSpPr>
        <p:spPr>
          <a:xfrm>
            <a:off x="4944094" y="6199605"/>
            <a:ext cx="4111741" cy="307777"/>
          </a:xfrm>
          <a:prstGeom prst="rect">
            <a:avLst/>
          </a:prstGeom>
          <a:noFill/>
        </p:spPr>
        <p:txBody>
          <a:bodyPr wrap="square">
            <a:spAutoFit/>
          </a:bodyPr>
          <a:lstStyle/>
          <a:p>
            <a:r>
              <a:rPr lang="en-US" sz="1400" dirty="0">
                <a:highlight>
                  <a:srgbClr val="FFFF00"/>
                </a:highlight>
              </a:rPr>
              <a:t>Reference: doc.#15-23-0369-09-06ma</a:t>
            </a:r>
          </a:p>
        </p:txBody>
      </p:sp>
      <p:graphicFrame>
        <p:nvGraphicFramePr>
          <p:cNvPr id="7" name="表 6">
            <a:extLst>
              <a:ext uri="{FF2B5EF4-FFF2-40B4-BE49-F238E27FC236}">
                <a16:creationId xmlns:a16="http://schemas.microsoft.com/office/drawing/2014/main" id="{84EB501E-8A8C-6E0A-9449-0F4ACDAAEF60}"/>
              </a:ext>
            </a:extLst>
          </p:cNvPr>
          <p:cNvGraphicFramePr>
            <a:graphicFrameLocks noGrp="1"/>
          </p:cNvGraphicFramePr>
          <p:nvPr/>
        </p:nvGraphicFramePr>
        <p:xfrm>
          <a:off x="88164" y="986445"/>
          <a:ext cx="9055836" cy="5220104"/>
        </p:xfrm>
        <a:graphic>
          <a:graphicData uri="http://schemas.openxmlformats.org/drawingml/2006/table">
            <a:tbl>
              <a:tblPr/>
              <a:tblGrid>
                <a:gridCol w="2646343">
                  <a:extLst>
                    <a:ext uri="{9D8B030D-6E8A-4147-A177-3AD203B41FA5}">
                      <a16:colId xmlns:a16="http://schemas.microsoft.com/office/drawing/2014/main" val="2843118563"/>
                    </a:ext>
                  </a:extLst>
                </a:gridCol>
                <a:gridCol w="695981">
                  <a:extLst>
                    <a:ext uri="{9D8B030D-6E8A-4147-A177-3AD203B41FA5}">
                      <a16:colId xmlns:a16="http://schemas.microsoft.com/office/drawing/2014/main" val="1009682093"/>
                    </a:ext>
                  </a:extLst>
                </a:gridCol>
                <a:gridCol w="2658078">
                  <a:extLst>
                    <a:ext uri="{9D8B030D-6E8A-4147-A177-3AD203B41FA5}">
                      <a16:colId xmlns:a16="http://schemas.microsoft.com/office/drawing/2014/main" val="3527062817"/>
                    </a:ext>
                  </a:extLst>
                </a:gridCol>
                <a:gridCol w="3055434">
                  <a:extLst>
                    <a:ext uri="{9D8B030D-6E8A-4147-A177-3AD203B41FA5}">
                      <a16:colId xmlns:a16="http://schemas.microsoft.com/office/drawing/2014/main" val="279579154"/>
                    </a:ext>
                  </a:extLst>
                </a:gridCol>
              </a:tblGrid>
              <a:tr h="336505">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Topic item</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Deadline</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Action </a:t>
                      </a:r>
                      <a:r>
                        <a:rPr lang="fi-FI" sz="1100" b="1" i="0" u="none" strike="noStrike" dirty="0" err="1">
                          <a:solidFill>
                            <a:srgbClr val="FFFFFF"/>
                          </a:solidFill>
                          <a:effectLst/>
                          <a:latin typeface="Work Sans" pitchFamily="2" charset="0"/>
                          <a:ea typeface="ＭＳ Ｐゴシック" panose="020B0600070205080204" pitchFamily="50" charset="-128"/>
                        </a:rPr>
                        <a:t>items</a:t>
                      </a:r>
                      <a:endParaRPr lang="fi-FI" sz="1100" b="1" i="0" u="none" strike="noStrike" dirty="0">
                        <a:solidFill>
                          <a:srgbClr val="FFFFFF"/>
                        </a:solidFill>
                        <a:effectLst/>
                        <a:latin typeface="Work Sans" pitchFamily="2" charset="0"/>
                        <a:ea typeface="ＭＳ Ｐゴシック" panose="020B0600070205080204" pitchFamily="50" charset="-128"/>
                      </a:endParaRP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Notes</a:t>
                      </a:r>
                    </a:p>
                  </a:txBody>
                  <a:tcPr marL="1736" marR="1736" marT="1736" marB="0" anchor="ctr">
                    <a:lnL>
                      <a:noFill/>
                    </a:lnL>
                    <a:lnR>
                      <a:noFill/>
                    </a:lnR>
                    <a:lnT>
                      <a:noFill/>
                    </a:lnT>
                    <a:lnB>
                      <a:noFill/>
                    </a:lnB>
                    <a:solidFill>
                      <a:srgbClr val="00B050"/>
                    </a:solidFill>
                  </a:tcPr>
                </a:tc>
                <a:extLst>
                  <a:ext uri="{0D108BD9-81ED-4DB2-BD59-A6C34878D82A}">
                    <a16:rowId xmlns:a16="http://schemas.microsoft.com/office/drawing/2014/main" val="2977210075"/>
                  </a:ext>
                </a:extLst>
              </a:tr>
              <a:tr h="0">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Std Draft D2_3 WG pre-ballot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Editorial comments from 802.15 technical editor were addressed. Still missing cross-references.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7500253"/>
                  </a:ext>
                </a:extLst>
              </a:tr>
              <a:tr h="310372">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Towards the July 2024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Adding MAC text. Revise PHY text.</a:t>
                      </a:r>
                      <a:b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b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Editorial revisions.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815893"/>
                  </a:ext>
                </a:extLst>
              </a:tr>
              <a:tr h="342441">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Target WG letter ballot (LB) submission: </a:t>
                      </a:r>
                      <a:r>
                        <a:rPr lang="en-US" sz="1050" b="1" i="0" u="none" strike="noStrike" dirty="0">
                          <a:solidFill>
                            <a:srgbClr val="000000"/>
                          </a:solidFill>
                          <a:effectLst/>
                          <a:latin typeface="Times New Roman" panose="02020603050405020304" pitchFamily="18" charset="0"/>
                          <a:ea typeface="ＭＳ Ｐゴシック" panose="020B0600070205080204" pitchFamily="50" charset="-128"/>
                        </a:rPr>
                        <a:t>submit draft to TEG</a:t>
                      </a:r>
                      <a:endParaRPr lang="en-US"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August/2024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Disposition of comments.</a:t>
                      </a:r>
                      <a:br>
                        <a:rPr lang="fi-FI" sz="1050" b="0" i="0" u="none" strike="noStrike">
                          <a:solidFill>
                            <a:srgbClr val="000000"/>
                          </a:solidFill>
                          <a:effectLst/>
                          <a:latin typeface="Times New Roman" panose="02020603050405020304" pitchFamily="18" charset="0"/>
                          <a:ea typeface="ＭＳ Ｐゴシック" panose="020B0600070205080204" pitchFamily="50" charset="-128"/>
                        </a:rPr>
                      </a:br>
                      <a:endParaRPr lang="fi-FI" sz="105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1.</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Based on pre-ballot resolutions, prepare Draft D2_4</a:t>
                      </a:r>
                      <a:br>
                        <a:rPr lang="en-US" sz="1050" b="0" i="0" u="none" strike="noStrike">
                          <a:solidFill>
                            <a:srgbClr val="000000"/>
                          </a:solidFill>
                          <a:effectLst/>
                          <a:latin typeface="Times New Roman" panose="02020603050405020304" pitchFamily="18" charset="0"/>
                          <a:ea typeface="ＭＳ Ｐゴシック" panose="020B0600070205080204" pitchFamily="50" charset="-128"/>
                        </a:rPr>
                      </a:b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2.</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Request LB submission before the September meeting. Consequently, the July meeting is used to resolve comments.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3129579"/>
                  </a:ext>
                </a:extLst>
              </a:tr>
              <a:tr h="398607">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letter ballot (LB) submission: submit draft to EC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Prepare all necessary documents: Project Task List, Progress Repor, Coexistence Assurance(CA) document, TG Motion to LB,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8060256"/>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1st LB 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050979"/>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 Resolution for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766934"/>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2nd LB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78576"/>
                  </a:ext>
                </a:extLst>
              </a:tr>
              <a:tr h="3217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Conditional approval for </a:t>
                      </a:r>
                      <a:r>
                        <a:rPr lang="en-US" sz="1050" b="0" i="0" u="none" strike="noStrike" dirty="0" err="1">
                          <a:solidFill>
                            <a:srgbClr val="000000"/>
                          </a:solidFill>
                          <a:effectLst/>
                          <a:latin typeface="Times New Roman" panose="02020603050405020304" pitchFamily="18" charset="0"/>
                          <a:ea typeface="ＭＳ Ｐゴシック" panose="020B0600070205080204" pitchFamily="50" charset="-128"/>
                        </a:rPr>
                        <a:t>Stanadard</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Association(SA  Ballot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Seek conditional approval for SB by the Executive Committee.</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373768"/>
                  </a:ext>
                </a:extLst>
              </a:tr>
              <a:tr h="215365">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Final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259402"/>
                  </a:ext>
                </a:extLst>
              </a:tr>
              <a:tr h="3217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Request EC approval for SA Ballot</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Request SB approval by the EC (conditional or not)</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567322"/>
                  </a:ext>
                </a:extLst>
              </a:tr>
              <a:tr h="212721">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IEEE Standard  Association(SA)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March/2025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One month for IEEE SA editorial review.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291027"/>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SA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May/2025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366230"/>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SA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664465"/>
                  </a:ext>
                </a:extLst>
              </a:tr>
              <a:tr h="3217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Request conditional/unconditional approval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Submission to SASB agenda</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41726"/>
                  </a:ext>
                </a:extLst>
              </a:tr>
              <a:tr h="245528">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Submission to SASB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899603"/>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RevCom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296439"/>
                  </a:ext>
                </a:extLst>
              </a:tr>
            </a:tbl>
          </a:graphicData>
        </a:graphic>
      </p:graphicFrame>
      <p:sp>
        <p:nvSpPr>
          <p:cNvPr id="2" name="Foliennummernplatzhalter 3">
            <a:extLst>
              <a:ext uri="{FF2B5EF4-FFF2-40B4-BE49-F238E27FC236}">
                <a16:creationId xmlns:a16="http://schemas.microsoft.com/office/drawing/2014/main" id="{145173EC-8104-2146-0A03-0BF64047A214}"/>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78</a:t>
            </a:fld>
            <a:endParaRPr lang="en-US" sz="1200" dirty="0"/>
          </a:p>
        </p:txBody>
      </p:sp>
    </p:spTree>
    <p:extLst>
      <p:ext uri="{BB962C8B-B14F-4D97-AF65-F5344CB8AC3E}">
        <p14:creationId xmlns:p14="http://schemas.microsoft.com/office/powerpoint/2010/main" val="30837739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4171" y="1134778"/>
            <a:ext cx="8969829" cy="5462774"/>
          </a:xfrm>
        </p:spPr>
        <p:txBody>
          <a:bodyPr/>
          <a:lstStyle/>
          <a:p>
            <a:pPr marL="0" indent="0">
              <a:lnSpc>
                <a:spcPts val="1500"/>
              </a:lnSpc>
              <a:buNone/>
            </a:pPr>
            <a:r>
              <a:rPr lang="ja-JP" altLang="en-US" sz="1400" dirty="0"/>
              <a:t>・</a:t>
            </a:r>
            <a:r>
              <a:rPr lang="is-IS" altLang="ja-JP" sz="1400" dirty="0"/>
              <a:t>TG15.6ma opening report for March 2025 meeting                                                     15-25-0113-02-06ma</a:t>
            </a:r>
          </a:p>
          <a:p>
            <a:pPr marL="0" indent="0">
              <a:lnSpc>
                <a:spcPts val="1500"/>
              </a:lnSpc>
              <a:buNone/>
            </a:pPr>
            <a:r>
              <a:rPr lang="ja-JP" altLang="en-US" sz="1400" dirty="0"/>
              <a:t>・</a:t>
            </a:r>
            <a:r>
              <a:rPr lang="is-IS" altLang="ja-JP" sz="1400" dirty="0"/>
              <a:t>TG15.6ma Agenda of  March 2025 Meeting                                                                15-25-0112-08-06ma</a:t>
            </a:r>
            <a:endParaRPr lang="en-US" altLang="ja-JP" sz="1400" dirty="0">
              <a:solidFill>
                <a:srgbClr val="000000"/>
              </a:solidFill>
              <a:latin typeface="Arial"/>
              <a:cs typeface="Times New Roman" pitchFamily="18" charset="0"/>
            </a:endParaRP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report of 802.15.6ma                                                                                     15-23-0056-08-06ma</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Consolidated comments resolutions LB212                                                                  15-25-0138-04-06ma</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of IG-DEP, SG6a, TG6a </a:t>
            </a: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 TG15.6ma BAN  with Enhanced Dependability15-25-0033-01-06ma</a:t>
            </a:r>
            <a:r>
              <a:rPr lang="ja-JP" altLang="en-US" sz="1400" dirty="0">
                <a:solidFill>
                  <a:srgbClr val="000000"/>
                </a:solidFill>
                <a:latin typeface="Arial"/>
                <a:cs typeface="Times New Roman" pitchFamily="18" charset="0"/>
              </a:rPr>
              <a:t>　　　　　　　　　　　　　　　　　　　　　　　　　　　</a:t>
            </a:r>
            <a:endParaRPr lang="en-US" altLang="ja-JP" sz="1400" dirty="0">
              <a:solidFill>
                <a:srgbClr val="000000"/>
              </a:solidFill>
              <a:latin typeface="Arial"/>
              <a:cs typeface="Times New Roman" pitchFamily="18" charset="0"/>
            </a:endParaRP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Review of Letter Ballot(LB)212 for draft D04                                                                15-24-0xxx-00-06ma</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Propagation Channel Parameters of UWB  for Human BAN (HBAN) Use Cases        15-24-0145-04-06ma</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15.6ma MAC time reference base for </a:t>
            </a:r>
            <a:r>
              <a:rPr lang="en-US" altLang="ja-JP" sz="1400" dirty="0" err="1">
                <a:solidFill>
                  <a:srgbClr val="000000"/>
                </a:solidFill>
                <a:latin typeface="Arial"/>
                <a:cs typeface="Times New Roman" pitchFamily="18" charset="0"/>
              </a:rPr>
              <a:t>superframe</a:t>
            </a:r>
            <a:r>
              <a:rPr lang="en-US" altLang="ja-JP" sz="1400" dirty="0">
                <a:solidFill>
                  <a:srgbClr val="000000"/>
                </a:solidFill>
                <a:latin typeface="Arial"/>
                <a:cs typeface="Times New Roman" pitchFamily="18" charset="0"/>
              </a:rPr>
              <a:t> and group </a:t>
            </a:r>
            <a:r>
              <a:rPr lang="en-US" altLang="ja-JP" sz="1400" dirty="0" err="1">
                <a:solidFill>
                  <a:srgbClr val="000000"/>
                </a:solidFill>
                <a:latin typeface="Arial"/>
                <a:cs typeface="Times New Roman" pitchFamily="18" charset="0"/>
              </a:rPr>
              <a:t>superframe</a:t>
            </a:r>
            <a:r>
              <a:rPr lang="en-US" altLang="ja-JP" sz="1400" dirty="0">
                <a:solidFill>
                  <a:srgbClr val="000000"/>
                </a:solidFill>
                <a:latin typeface="Arial"/>
                <a:cs typeface="Times New Roman" pitchFamily="18" charset="0"/>
              </a:rPr>
              <a:t> structure</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15-25-0132-00-06ma</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Performance Evaluation of Multiple BAN Coexistence Under TG6ma Channel Model</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24-246-05</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Performance Evaluation of Channel Coding with </a:t>
            </a:r>
            <a:r>
              <a:rPr lang="en-US" altLang="ja-JP" sz="1400" dirty="0" err="1">
                <a:solidFill>
                  <a:srgbClr val="000000"/>
                </a:solidFill>
                <a:latin typeface="Arial"/>
                <a:cs typeface="Times New Roman" pitchFamily="18" charset="0"/>
              </a:rPr>
              <a:t>Interleaver</a:t>
            </a:r>
            <a:r>
              <a:rPr lang="en-US" altLang="ja-JP" sz="1400" dirty="0">
                <a:solidFill>
                  <a:srgbClr val="000000"/>
                </a:solidFill>
                <a:latin typeface="Arial"/>
                <a:cs typeface="Times New Roman" pitchFamily="18" charset="0"/>
              </a:rPr>
              <a:t> for Some Classes of Coexistence</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24-247-05</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Ranging Accuracy Evaluation under TG6ma Communication </a:t>
            </a:r>
            <a:r>
              <a:rPr lang="en-US" altLang="ja-JP" sz="1400" dirty="0" err="1">
                <a:solidFill>
                  <a:srgbClr val="000000"/>
                </a:solidFill>
                <a:latin typeface="Arial"/>
                <a:cs typeface="Times New Roman" pitchFamily="18" charset="0"/>
              </a:rPr>
              <a:t>Senarios</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15-24-0248-06-06ma</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Interference </a:t>
            </a:r>
            <a:r>
              <a:rPr lang="en-US" altLang="ja-JP" sz="1400" dirty="0" err="1">
                <a:solidFill>
                  <a:srgbClr val="000000"/>
                </a:solidFill>
                <a:latin typeface="Arial"/>
                <a:cs typeface="Times New Roman" pitchFamily="18" charset="0"/>
              </a:rPr>
              <a:t>Mittigation</a:t>
            </a:r>
            <a:r>
              <a:rPr lang="en-US" altLang="ja-JP" sz="1400" dirty="0">
                <a:solidFill>
                  <a:srgbClr val="000000"/>
                </a:solidFill>
                <a:latin typeface="Arial"/>
                <a:cs typeface="Times New Roman" pitchFamily="18" charset="0"/>
              </a:rPr>
              <a:t> Schemes in Class 3, 5, 6, and 7 of </a:t>
            </a:r>
            <a:r>
              <a:rPr lang="en-US" altLang="ja-JP" sz="1400" dirty="0" err="1">
                <a:solidFill>
                  <a:srgbClr val="000000"/>
                </a:solidFill>
                <a:latin typeface="Arial"/>
                <a:cs typeface="Times New Roman" pitchFamily="18" charset="0"/>
              </a:rPr>
              <a:t>Coexisitence</a:t>
            </a:r>
            <a:r>
              <a:rPr lang="en-US" altLang="ja-JP" sz="1400" dirty="0">
                <a:solidFill>
                  <a:srgbClr val="000000"/>
                </a:solidFill>
                <a:latin typeface="Arial"/>
                <a:cs typeface="Times New Roman" pitchFamily="18" charset="0"/>
              </a:rPr>
              <a:t> in TG6ma</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15-24-0073-07-06ma</a:t>
            </a:r>
            <a:r>
              <a:rPr lang="ja-JP" altLang="en-US" sz="1400" dirty="0">
                <a:solidFill>
                  <a:srgbClr val="000000"/>
                </a:solidFill>
                <a:latin typeface="Arial"/>
                <a:cs typeface="Times New Roman" pitchFamily="18" charset="0"/>
              </a:rPr>
              <a:t>　　</a:t>
            </a:r>
            <a:endParaRPr lang="en-US" altLang="ja-JP" sz="1400" dirty="0">
              <a:solidFill>
                <a:srgbClr val="000000"/>
              </a:solidFill>
              <a:latin typeface="Arial"/>
              <a:cs typeface="Times New Roman" pitchFamily="18" charset="0"/>
            </a:endParaRP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Hybrid ARQ Scheme for High QoS Packets in High Class of Coexistence of IEEE 802.15.6ma 23-0576-07</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Evaluation of IEEE 802.15.6 UWB PHY Utilizing Super Orthogonal Convolutional Code</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15-22-0562-11</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Coordinator-to-Coordinator(C2C) Ranging and Communication for Multiple BAN Coexistence24-0406-00</a:t>
            </a: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 </a:t>
            </a:r>
            <a:endParaRPr lang="en-US" altLang="ja-JP" sz="1400" dirty="0">
              <a:solidFill>
                <a:srgbClr val="000000"/>
              </a:solidFill>
              <a:latin typeface="Arial"/>
              <a:cs typeface="Times New Roman" pitchFamily="18" charset="0"/>
            </a:endParaRPr>
          </a:p>
          <a:p>
            <a:pPr marL="0" indent="0">
              <a:lnSpc>
                <a:spcPts val="15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a:t>
            </a:r>
            <a:r>
              <a:rPr lang="fi-FI" altLang="ja-JP" sz="1400" dirty="0" err="1">
                <a:solidFill>
                  <a:srgbClr val="000000"/>
                </a:solidFill>
                <a:latin typeface="Arial"/>
                <a:cs typeface="Times New Roman" pitchFamily="18" charset="0"/>
              </a:rPr>
              <a:t>Coexistence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Assessment</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Document</a:t>
            </a:r>
            <a:r>
              <a:rPr lang="fi-FI" altLang="ja-JP" sz="1400" dirty="0">
                <a:solidFill>
                  <a:srgbClr val="000000"/>
                </a:solidFill>
                <a:latin typeface="Arial"/>
                <a:cs typeface="Times New Roman" pitchFamily="18" charset="0"/>
              </a:rPr>
              <a:t>                                                           </a:t>
            </a:r>
            <a:r>
              <a:rPr lang="ja-JP" altLang="en-US" sz="1400" dirty="0">
                <a:solidFill>
                  <a:srgbClr val="000000"/>
                </a:solidFill>
                <a:latin typeface="Arial"/>
                <a:cs typeface="Times New Roman" pitchFamily="18" charset="0"/>
              </a:rPr>
              <a:t> </a:t>
            </a:r>
            <a:r>
              <a:rPr lang="fi-FI" altLang="ja-JP" sz="1400" dirty="0">
                <a:solidFill>
                  <a:srgbClr val="000000"/>
                </a:solidFill>
                <a:latin typeface="Arial"/>
                <a:cs typeface="Times New Roman" pitchFamily="18" charset="0"/>
              </a:rPr>
              <a:t>15-24-0348-04-06ma</a:t>
            </a:r>
          </a:p>
          <a:p>
            <a:pPr marL="0" indent="0">
              <a:lnSpc>
                <a:spcPts val="15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Interference </a:t>
            </a:r>
            <a:r>
              <a:rPr lang="en-US" altLang="ja-JP" sz="1400" dirty="0" err="1">
                <a:solidFill>
                  <a:srgbClr val="000000"/>
                </a:solidFill>
                <a:latin typeface="Arial"/>
                <a:cs typeface="Times New Roman" pitchFamily="18" charset="0"/>
              </a:rPr>
              <a:t>Mittigation</a:t>
            </a:r>
            <a:r>
              <a:rPr lang="en-US" altLang="ja-JP" sz="1400" dirty="0">
                <a:solidFill>
                  <a:srgbClr val="000000"/>
                </a:solidFill>
                <a:latin typeface="Arial"/>
                <a:cs typeface="Times New Roman" pitchFamily="18" charset="0"/>
              </a:rPr>
              <a:t> Schemes in Class 3, 5, 6, and 7 of </a:t>
            </a:r>
            <a:r>
              <a:rPr lang="en-US" altLang="ja-JP" sz="1400" dirty="0" err="1">
                <a:solidFill>
                  <a:srgbClr val="000000"/>
                </a:solidFill>
                <a:latin typeface="Arial"/>
                <a:cs typeface="Times New Roman" pitchFamily="18" charset="0"/>
              </a:rPr>
              <a:t>Coexisitence</a:t>
            </a:r>
            <a:r>
              <a:rPr lang="en-US" altLang="ja-JP" sz="1400" dirty="0">
                <a:solidFill>
                  <a:srgbClr val="000000"/>
                </a:solidFill>
                <a:latin typeface="Arial"/>
                <a:cs typeface="Times New Roman" pitchFamily="18" charset="0"/>
              </a:rPr>
              <a:t> in TG6ma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a:t>
            </a:r>
            <a:r>
              <a:rPr lang="fi-FI" altLang="ja-JP" sz="1400" dirty="0">
                <a:solidFill>
                  <a:srgbClr val="000000"/>
                </a:solidFill>
                <a:latin typeface="Arial"/>
                <a:cs typeface="Times New Roman" pitchFamily="18" charset="0"/>
              </a:rPr>
              <a:t>5-24-0073-07-06ma</a:t>
            </a:r>
            <a:endParaRPr lang="en-US" altLang="ja-JP" sz="1400" dirty="0">
              <a:solidFill>
                <a:srgbClr val="000000"/>
              </a:solidFill>
              <a:latin typeface="Arial"/>
              <a:cs typeface="Times New Roman" pitchFamily="18" charset="0"/>
            </a:endParaRPr>
          </a:p>
          <a:p>
            <a:pPr marL="0" indent="0">
              <a:lnSpc>
                <a:spcPts val="15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Project </a:t>
            </a:r>
            <a:r>
              <a:rPr lang="fi-FI" altLang="ja-JP" sz="1400" dirty="0" err="1">
                <a:solidFill>
                  <a:srgbClr val="000000"/>
                </a:solidFill>
                <a:latin typeface="Arial"/>
                <a:cs typeface="Times New Roman" pitchFamily="18" charset="0"/>
              </a:rPr>
              <a:t>Task</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List</a:t>
            </a:r>
            <a:r>
              <a:rPr lang="fi-FI" altLang="ja-JP" sz="1400" dirty="0">
                <a:solidFill>
                  <a:srgbClr val="000000"/>
                </a:solidFill>
                <a:latin typeface="Arial"/>
                <a:cs typeface="Times New Roman" pitchFamily="18" charset="0"/>
              </a:rPr>
              <a:t> of TG6ma                                                                                            15-25-0062-01-06ma</a:t>
            </a:r>
          </a:p>
          <a:p>
            <a:pPr marL="0" indent="0">
              <a:lnSpc>
                <a:spcPts val="15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Progress</a:t>
            </a:r>
            <a:r>
              <a:rPr lang="fi-FI" altLang="ja-JP" sz="1400" dirty="0">
                <a:solidFill>
                  <a:srgbClr val="000000"/>
                </a:solidFill>
                <a:latin typeface="Arial"/>
                <a:cs typeface="Times New Roman" pitchFamily="18" charset="0"/>
              </a:rPr>
              <a:t> Report of TG6ma                                                                                            15-23-0056-12-06ma</a:t>
            </a:r>
          </a:p>
          <a:p>
            <a:pPr marL="0" indent="0">
              <a:lnSpc>
                <a:spcPts val="15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Timeline</a:t>
            </a:r>
            <a:r>
              <a:rPr lang="fi-FI" altLang="ja-JP" sz="1400" dirty="0">
                <a:solidFill>
                  <a:srgbClr val="000000"/>
                </a:solidFill>
                <a:latin typeface="Arial"/>
                <a:cs typeface="Times New Roman" pitchFamily="18" charset="0"/>
              </a:rPr>
              <a:t> of TG6ma                                                                                                         </a:t>
            </a:r>
            <a:r>
              <a:rPr lang="en-US" altLang="ja-JP" sz="1400" dirty="0">
                <a:solidFill>
                  <a:srgbClr val="000000"/>
                </a:solidFill>
                <a:latin typeface="Arial"/>
                <a:cs typeface="Times New Roman" pitchFamily="18" charset="0"/>
              </a:rPr>
              <a:t>1</a:t>
            </a:r>
            <a:r>
              <a:rPr lang="fi-FI" altLang="ja-JP" sz="1400" dirty="0">
                <a:solidFill>
                  <a:srgbClr val="000000"/>
                </a:solidFill>
                <a:latin typeface="Arial"/>
                <a:cs typeface="Times New Roman" pitchFamily="18" charset="0"/>
              </a:rPr>
              <a:t>5.2-0361-11-06ma</a:t>
            </a:r>
          </a:p>
          <a:p>
            <a:pPr marL="0" indent="0">
              <a:lnSpc>
                <a:spcPts val="15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a:t>
            </a:r>
            <a:r>
              <a:rPr lang="fi-FI" altLang="ja-JP" sz="1400" dirty="0" err="1">
                <a:solidFill>
                  <a:srgbClr val="000000"/>
                </a:solidFill>
                <a:latin typeface="Arial"/>
                <a:cs typeface="Times New Roman" pitchFamily="18" charset="0"/>
              </a:rPr>
              <a:t>Closing</a:t>
            </a:r>
            <a:r>
              <a:rPr lang="fi-FI" altLang="ja-JP" sz="1400" dirty="0">
                <a:solidFill>
                  <a:srgbClr val="000000"/>
                </a:solidFill>
                <a:latin typeface="Arial"/>
                <a:cs typeface="Times New Roman" pitchFamily="18" charset="0"/>
              </a:rPr>
              <a:t> Report for </a:t>
            </a:r>
            <a:r>
              <a:rPr lang="fi-FI" altLang="ja-JP" sz="1400" dirty="0" err="1">
                <a:solidFill>
                  <a:srgbClr val="000000"/>
                </a:solidFill>
                <a:latin typeface="Arial"/>
                <a:cs typeface="Times New Roman" pitchFamily="18" charset="0"/>
              </a:rPr>
              <a:t>March</a:t>
            </a:r>
            <a:r>
              <a:rPr lang="fi-FI" altLang="ja-JP" sz="1400" dirty="0">
                <a:solidFill>
                  <a:srgbClr val="000000"/>
                </a:solidFill>
                <a:latin typeface="Arial"/>
                <a:cs typeface="Times New Roman" pitchFamily="18" charset="0"/>
              </a:rPr>
              <a:t> 2025                                                                    15-25-0151-00-06ma    </a:t>
            </a:r>
          </a:p>
          <a:p>
            <a:pPr marL="0" indent="0">
              <a:lnSpc>
                <a:spcPts val="15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Meeting </a:t>
            </a:r>
            <a:r>
              <a:rPr lang="fi-FI" altLang="ja-JP" sz="1400" dirty="0" err="1">
                <a:solidFill>
                  <a:srgbClr val="000000"/>
                </a:solidFill>
                <a:latin typeface="Arial"/>
                <a:cs typeface="Times New Roman" pitchFamily="18" charset="0"/>
              </a:rPr>
              <a:t>Minutes</a:t>
            </a:r>
            <a:r>
              <a:rPr lang="fi-FI" altLang="ja-JP" sz="1400" dirty="0">
                <a:solidFill>
                  <a:srgbClr val="000000"/>
                </a:solidFill>
                <a:latin typeface="Arial"/>
                <a:cs typeface="Times New Roman" pitchFamily="18" charset="0"/>
              </a:rPr>
              <a:t> for </a:t>
            </a:r>
            <a:r>
              <a:rPr lang="fi-FI" altLang="ja-JP" sz="1400" dirty="0" err="1">
                <a:solidFill>
                  <a:srgbClr val="000000"/>
                </a:solidFill>
                <a:latin typeface="Arial"/>
                <a:cs typeface="Times New Roman" pitchFamily="18" charset="0"/>
              </a:rPr>
              <a:t>March</a:t>
            </a:r>
            <a:r>
              <a:rPr lang="fi-FI" altLang="ja-JP" sz="1400" dirty="0">
                <a:solidFill>
                  <a:srgbClr val="000000"/>
                </a:solidFill>
                <a:latin typeface="Arial"/>
                <a:cs typeface="Times New Roman" pitchFamily="18" charset="0"/>
              </a:rPr>
              <a:t> 2025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15-25-0152-00-06ma</a:t>
            </a:r>
          </a:p>
        </p:txBody>
      </p:sp>
      <p:sp>
        <p:nvSpPr>
          <p:cNvPr id="3" name="タイトル 2"/>
          <p:cNvSpPr>
            <a:spLocks noGrp="1"/>
          </p:cNvSpPr>
          <p:nvPr>
            <p:ph type="title"/>
          </p:nvPr>
        </p:nvSpPr>
        <p:spPr>
          <a:xfrm>
            <a:off x="611560" y="680979"/>
            <a:ext cx="7727370" cy="436855"/>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79</a:t>
            </a:fld>
            <a:endParaRPr lang="en-US" altLang="ja-JP" dirty="0"/>
          </a:p>
        </p:txBody>
      </p:sp>
    </p:spTree>
    <p:extLst>
      <p:ext uri="{BB962C8B-B14F-4D97-AF65-F5344CB8AC3E}">
        <p14:creationId xmlns:p14="http://schemas.microsoft.com/office/powerpoint/2010/main" val="205426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B9440-818A-F8EF-6EED-6EB93CCBE291}"/>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71624F6F-9F02-C3C1-F8AD-DA01420113F4}"/>
              </a:ext>
            </a:extLst>
          </p:cNvPr>
          <p:cNvSpPr>
            <a:spLocks noGrp="1"/>
          </p:cNvSpPr>
          <p:nvPr>
            <p:ph type="ctrTitle"/>
          </p:nvPr>
        </p:nvSpPr>
        <p:spPr/>
        <p:txBody>
          <a:bodyPr/>
          <a:lstStyle/>
          <a:p>
            <a:r>
              <a:rPr lang="de-DE" dirty="0"/>
              <a:t>TG9a (EDHOC)</a:t>
            </a:r>
            <a:br>
              <a:rPr lang="de-DE" dirty="0"/>
            </a:br>
            <a:r>
              <a:rPr lang="de-DE" dirty="0"/>
              <a:t>March 2025</a:t>
            </a:r>
            <a:br>
              <a:rPr lang="de-DE" dirty="0"/>
            </a:br>
            <a:r>
              <a:rPr lang="de-DE" dirty="0"/>
              <a:t>Closing Report</a:t>
            </a:r>
          </a:p>
        </p:txBody>
      </p:sp>
      <p:sp>
        <p:nvSpPr>
          <p:cNvPr id="4" name="Foliennummernplatzhalter 3">
            <a:extLst>
              <a:ext uri="{FF2B5EF4-FFF2-40B4-BE49-F238E27FC236}">
                <a16:creationId xmlns:a16="http://schemas.microsoft.com/office/drawing/2014/main" id="{331163F1-18EC-96A2-AD55-72E926EDCDB6}"/>
              </a:ext>
            </a:extLst>
          </p:cNvPr>
          <p:cNvSpPr>
            <a:spLocks noGrp="1"/>
          </p:cNvSpPr>
          <p:nvPr>
            <p:ph type="sldNum" sz="quarter" idx="12"/>
          </p:nvPr>
        </p:nvSpPr>
        <p:spPr/>
        <p:txBody>
          <a:bodyPr/>
          <a:lstStyle/>
          <a:p>
            <a:r>
              <a:rPr lang="en-US" dirty="0"/>
              <a:t>Slide </a:t>
            </a:r>
            <a:fld id="{D0FF068C-9A81-4A5F-8F84-6EE3A290DD00}" type="slidenum">
              <a:rPr lang="en-US" smtClean="0"/>
              <a:pPr/>
              <a:t>80</a:t>
            </a:fld>
            <a:endParaRPr lang="en-US" dirty="0"/>
          </a:p>
        </p:txBody>
      </p:sp>
    </p:spTree>
    <p:extLst>
      <p:ext uri="{BB962C8B-B14F-4D97-AF65-F5344CB8AC3E}">
        <p14:creationId xmlns:p14="http://schemas.microsoft.com/office/powerpoint/2010/main" val="3703305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Agenda for March</a:t>
            </a:r>
          </a:p>
        </p:txBody>
      </p:sp>
      <p:sp>
        <p:nvSpPr>
          <p:cNvPr id="248" name="PlaceHolder 2"/>
          <p:cNvSpPr>
            <a:spLocks noGrp="1"/>
          </p:cNvSpPr>
          <p:nvPr>
            <p:ph/>
          </p:nvPr>
        </p:nvSpPr>
        <p:spPr>
          <a:xfrm>
            <a:off x="457200" y="2240730"/>
            <a:ext cx="8228160" cy="34736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pc="-1">
                <a:solidFill>
                  <a:srgbClr val="000000"/>
                </a:solidFill>
                <a:latin typeface="Arial"/>
              </a:rPr>
              <a:t>Go through pre-letter ballot comments</a:t>
            </a:r>
          </a:p>
          <a:p>
            <a:pPr marL="432000" indent="-324000">
              <a:spcBef>
                <a:spcPts val="1417"/>
              </a:spcBef>
              <a:buClr>
                <a:srgbClr val="000000"/>
              </a:buClr>
              <a:buSzPct val="45000"/>
              <a:buFont typeface="Wingdings" charset="2"/>
              <a:buChar char=""/>
            </a:pPr>
            <a:r>
              <a:rPr lang="fi-FI" spc="-1">
                <a:solidFill>
                  <a:srgbClr val="000000"/>
                </a:solidFill>
                <a:latin typeface="Arial"/>
              </a:rPr>
              <a:t>Prepare draft ready for letter ballot</a:t>
            </a:r>
          </a:p>
          <a:p>
            <a:pPr marL="432000" indent="-324000">
              <a:spcBef>
                <a:spcPts val="1417"/>
              </a:spcBef>
              <a:buClr>
                <a:srgbClr val="000000"/>
              </a:buClr>
              <a:buSzPct val="45000"/>
              <a:buFont typeface="Wingdings" charset="2"/>
              <a:buChar char=""/>
            </a:pPr>
            <a:r>
              <a:rPr lang="fi-FI" spc="-1">
                <a:solidFill>
                  <a:srgbClr val="000000"/>
                </a:solidFill>
                <a:latin typeface="Arial"/>
              </a:rPr>
              <a:t>Start letter ballot</a:t>
            </a:r>
          </a:p>
        </p:txBody>
      </p:sp>
      <p:sp>
        <p:nvSpPr>
          <p:cNvPr id="2" name="Foliennummernplatzhalter 3">
            <a:extLst>
              <a:ext uri="{FF2B5EF4-FFF2-40B4-BE49-F238E27FC236}">
                <a16:creationId xmlns:a16="http://schemas.microsoft.com/office/drawing/2014/main" id="{AEA4EAEC-E548-15B1-9217-8C4EF7A4D822}"/>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81</a:t>
            </a:fld>
            <a:endParaRPr lang="en-US" sz="1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Detailed Agenda for March</a:t>
            </a:r>
          </a:p>
        </p:txBody>
      </p:sp>
      <p:sp>
        <p:nvSpPr>
          <p:cNvPr id="250" name="PlaceHolder 2"/>
          <p:cNvSpPr>
            <a:spLocks noGrp="1"/>
          </p:cNvSpPr>
          <p:nvPr>
            <p:ph/>
          </p:nvPr>
        </p:nvSpPr>
        <p:spPr>
          <a:xfrm>
            <a:off x="457200" y="2240730"/>
            <a:ext cx="8228160" cy="3473640"/>
          </a:xfrm>
          <a:prstGeom prst="rect">
            <a:avLst/>
          </a:prstGeom>
          <a:noFill/>
          <a:ln w="0">
            <a:noFill/>
          </a:ln>
        </p:spPr>
        <p:txBody>
          <a:bodyPr lIns="0" tIns="0" rIns="0" bIns="0" anchor="t">
            <a:normAutofit fontScale="60000" lnSpcReduction="20000"/>
          </a:bodyPr>
          <a:lstStyle/>
          <a:p>
            <a:pPr marL="129600" indent="-129600">
              <a:spcBef>
                <a:spcPts val="1417"/>
              </a:spcBef>
              <a:buClr>
                <a:srgbClr val="000000"/>
              </a:buClr>
              <a:buSzPct val="50000"/>
              <a:buFont typeface="DejaVu Sans"/>
              <a:buChar char="●"/>
            </a:pPr>
            <a:r>
              <a:rPr lang="fi-FI" spc="-1">
                <a:solidFill>
                  <a:srgbClr val="000000"/>
                </a:solidFill>
                <a:latin typeface="Arial"/>
              </a:rPr>
              <a:t>Tuesday 11th of March 17:00-18:00</a:t>
            </a:r>
          </a:p>
          <a:p>
            <a:pPr marL="259200" lvl="1" indent="-129600">
              <a:spcBef>
                <a:spcPts val="1134"/>
              </a:spcBef>
              <a:buClr>
                <a:srgbClr val="000000"/>
              </a:buClr>
              <a:buSzPct val="50000"/>
              <a:buFont typeface="DejaVu Sans"/>
              <a:buChar char="●"/>
            </a:pPr>
            <a:r>
              <a:rPr lang="fi-FI" spc="-1">
                <a:solidFill>
                  <a:srgbClr val="000000"/>
                </a:solidFill>
                <a:latin typeface="Arial"/>
              </a:rPr>
              <a:t>Opening slides</a:t>
            </a:r>
          </a:p>
          <a:p>
            <a:pPr marL="259200" lvl="1" indent="-129600">
              <a:spcBef>
                <a:spcPts val="1134"/>
              </a:spcBef>
              <a:buClr>
                <a:srgbClr val="000000"/>
              </a:buClr>
              <a:buSzPct val="50000"/>
              <a:buFont typeface="DejaVu Sans"/>
              <a:buChar char="●"/>
            </a:pPr>
            <a:r>
              <a:rPr lang="fi-FI" spc="-1">
                <a:solidFill>
                  <a:srgbClr val="000000"/>
                </a:solidFill>
                <a:latin typeface="Arial"/>
              </a:rPr>
              <a:t>Approve agenda (this document)</a:t>
            </a:r>
          </a:p>
          <a:p>
            <a:pPr marL="259200" lvl="1" indent="-129600">
              <a:spcBef>
                <a:spcPts val="1134"/>
              </a:spcBef>
              <a:buClr>
                <a:srgbClr val="000000"/>
              </a:buClr>
              <a:buSzPct val="50000"/>
              <a:buFont typeface="DejaVu Sans"/>
              <a:buChar char="●"/>
            </a:pPr>
            <a:r>
              <a:rPr lang="fi-FI" spc="-1">
                <a:solidFill>
                  <a:srgbClr val="000000"/>
                </a:solidFill>
                <a:latin typeface="Arial"/>
              </a:rPr>
              <a:t>Approve minutes </a:t>
            </a:r>
            <a:r>
              <a:rPr lang="fi-FI" u="sng" spc="-1">
                <a:solidFill>
                  <a:srgbClr val="0000FF"/>
                </a:solidFill>
                <a:latin typeface="Arial"/>
                <a:hlinkClick r:id="rId2"/>
              </a:rPr>
              <a:t>15-25-0045-00</a:t>
            </a:r>
            <a:endParaRPr lang="fi-FI" spc="-1">
              <a:solidFill>
                <a:srgbClr val="000000"/>
              </a:solidFill>
              <a:latin typeface="Arial"/>
            </a:endParaRPr>
          </a:p>
          <a:p>
            <a:pPr marL="259200" lvl="1" indent="-129600">
              <a:spcBef>
                <a:spcPts val="1134"/>
              </a:spcBef>
              <a:buClr>
                <a:srgbClr val="000000"/>
              </a:buClr>
              <a:buSzPct val="50000"/>
              <a:buFont typeface="DejaVu Sans"/>
              <a:buChar char="●"/>
            </a:pPr>
            <a:r>
              <a:rPr lang="fi-FI" spc="-1">
                <a:solidFill>
                  <a:srgbClr val="000000"/>
                </a:solidFill>
                <a:latin typeface="Arial"/>
              </a:rPr>
              <a:t>Go through pre-letter ballot comments</a:t>
            </a:r>
          </a:p>
          <a:p>
            <a:pPr marL="129600" indent="-129600">
              <a:spcBef>
                <a:spcPts val="1417"/>
              </a:spcBef>
              <a:buClr>
                <a:srgbClr val="000000"/>
              </a:buClr>
              <a:buSzPct val="50000"/>
              <a:buFont typeface="DejaVu Sans"/>
              <a:buChar char="●"/>
            </a:pPr>
            <a:r>
              <a:rPr lang="fi-FI" spc="-1">
                <a:solidFill>
                  <a:srgbClr val="000000"/>
                </a:solidFill>
                <a:latin typeface="Arial"/>
              </a:rPr>
              <a:t>Thursday 13th of March 13:30-15:30</a:t>
            </a:r>
          </a:p>
          <a:p>
            <a:pPr marL="259200" lvl="1" indent="-129600">
              <a:spcBef>
                <a:spcPts val="1134"/>
              </a:spcBef>
              <a:buClr>
                <a:srgbClr val="000000"/>
              </a:buClr>
              <a:buSzPct val="50000"/>
              <a:buFont typeface="DejaVu Sans"/>
              <a:buChar char="●"/>
            </a:pPr>
            <a:r>
              <a:rPr lang="fi-FI" spc="-1">
                <a:solidFill>
                  <a:srgbClr val="000000"/>
                </a:solidFill>
                <a:latin typeface="Arial"/>
              </a:rPr>
              <a:t>Review draft ready for the letter ballot</a:t>
            </a:r>
          </a:p>
          <a:p>
            <a:pPr marL="259200" lvl="1" indent="-129600">
              <a:spcBef>
                <a:spcPts val="1134"/>
              </a:spcBef>
              <a:buClr>
                <a:srgbClr val="000000"/>
              </a:buClr>
              <a:buSzPct val="50000"/>
              <a:buFont typeface="DejaVu Sans"/>
              <a:buChar char="●"/>
            </a:pPr>
            <a:r>
              <a:rPr lang="fi-FI" spc="-1">
                <a:solidFill>
                  <a:srgbClr val="000000"/>
                </a:solidFill>
                <a:latin typeface="Arial"/>
              </a:rPr>
              <a:t>Do motion to start letter ballot</a:t>
            </a:r>
          </a:p>
          <a:p>
            <a:pPr marL="259200" lvl="1" indent="-129600">
              <a:spcBef>
                <a:spcPts val="1134"/>
              </a:spcBef>
              <a:buClr>
                <a:srgbClr val="000000"/>
              </a:buClr>
              <a:buSzPct val="50000"/>
              <a:buFont typeface="DejaVu Sans"/>
              <a:buChar char="●"/>
            </a:pPr>
            <a:r>
              <a:rPr lang="fi-FI" spc="-1">
                <a:solidFill>
                  <a:srgbClr val="000000"/>
                </a:solidFill>
                <a:latin typeface="Arial"/>
              </a:rPr>
              <a:t>Update the project task list</a:t>
            </a:r>
          </a:p>
          <a:p>
            <a:pPr marL="259200" lvl="1" indent="-129600">
              <a:spcBef>
                <a:spcPts val="1134"/>
              </a:spcBef>
              <a:buClr>
                <a:srgbClr val="000000"/>
              </a:buClr>
              <a:buSzPct val="50000"/>
              <a:buFont typeface="DejaVu Sans"/>
              <a:buChar char="●"/>
            </a:pPr>
            <a:r>
              <a:rPr lang="fi-FI" spc="-1">
                <a:solidFill>
                  <a:srgbClr val="000000"/>
                </a:solidFill>
                <a:latin typeface="Arial"/>
              </a:rPr>
              <a:t>Closing report</a:t>
            </a:r>
          </a:p>
        </p:txBody>
      </p:sp>
      <p:sp>
        <p:nvSpPr>
          <p:cNvPr id="2" name="Foliennummernplatzhalter 3">
            <a:extLst>
              <a:ext uri="{FF2B5EF4-FFF2-40B4-BE49-F238E27FC236}">
                <a16:creationId xmlns:a16="http://schemas.microsoft.com/office/drawing/2014/main" id="{739AE8BE-A96A-BFFD-A8DE-D755F2F3B7C6}"/>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82</a:t>
            </a:fld>
            <a:endParaRPr lang="en-US" sz="1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More information</a:t>
            </a:r>
          </a:p>
        </p:txBody>
      </p:sp>
      <p:sp>
        <p:nvSpPr>
          <p:cNvPr id="252" name="PlaceHolder 2"/>
          <p:cNvSpPr>
            <a:spLocks noGrp="1"/>
          </p:cNvSpPr>
          <p:nvPr>
            <p:ph/>
          </p:nvPr>
        </p:nvSpPr>
        <p:spPr>
          <a:xfrm>
            <a:off x="457200" y="2240730"/>
            <a:ext cx="8228160" cy="34736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pc="-1">
                <a:solidFill>
                  <a:srgbClr val="000000"/>
                </a:solidFill>
                <a:latin typeface="Arial"/>
              </a:rPr>
              <a:t>Project tasklist </a:t>
            </a:r>
            <a:r>
              <a:rPr lang="fi-FI" u="sng" spc="-1">
                <a:solidFill>
                  <a:srgbClr val="0000FF"/>
                </a:solidFill>
                <a:latin typeface="Arial"/>
                <a:hlinkClick r:id="rId2"/>
              </a:rPr>
              <a:t>15-24-0468-02</a:t>
            </a:r>
            <a:endParaRPr lang="fi-FI" spc="-1">
              <a:solidFill>
                <a:srgbClr val="000000"/>
              </a:solidFill>
              <a:latin typeface="Arial"/>
            </a:endParaRPr>
          </a:p>
        </p:txBody>
      </p:sp>
      <p:sp>
        <p:nvSpPr>
          <p:cNvPr id="2" name="Foliennummernplatzhalter 3">
            <a:extLst>
              <a:ext uri="{FF2B5EF4-FFF2-40B4-BE49-F238E27FC236}">
                <a16:creationId xmlns:a16="http://schemas.microsoft.com/office/drawing/2014/main" id="{7A46E2D3-614F-9EA0-3AB3-4236A03A5063}"/>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83</a:t>
            </a:fld>
            <a:endParaRPr lang="en-US" sz="12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8"/>
          <p:cNvSpPr/>
          <p:nvPr/>
        </p:nvSpPr>
        <p:spPr>
          <a:xfrm>
            <a:off x="457200" y="2492370"/>
            <a:ext cx="8224920" cy="2979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a:solidFill>
                  <a:srgbClr val="000000"/>
                </a:solidFill>
                <a:latin typeface="Arial"/>
                <a:ea typeface="DejaVu Sans"/>
              </a:rPr>
              <a:t>Move that TG9a formally request that the 802.15 WG start a WG Letter Ballot requesting approval of document P802-15-9a_D00 and to forward document P802-15-9a_D00, to Standards Association ballot.</a:t>
            </a:r>
            <a:endParaRPr lang="fi-FI" sz="2000" spc="-1">
              <a:solidFill>
                <a:srgbClr val="000000"/>
              </a:solidFill>
              <a:latin typeface="Arial"/>
            </a:endParaRPr>
          </a:p>
          <a:p>
            <a:pPr>
              <a:lnSpc>
                <a:spcPct val="100000"/>
              </a:lnSpc>
            </a:pPr>
            <a:endParaRPr lang="fi-FI" sz="2000" spc="-1">
              <a:solidFill>
                <a:srgbClr val="000000"/>
              </a:solidFill>
              <a:latin typeface="Arial"/>
            </a:endParaRPr>
          </a:p>
          <a:p>
            <a:pPr>
              <a:lnSpc>
                <a:spcPct val="100000"/>
              </a:lnSpc>
            </a:pPr>
            <a:r>
              <a:rPr lang="en-US" sz="2000" spc="-1">
                <a:solidFill>
                  <a:srgbClr val="000000"/>
                </a:solidFill>
                <a:latin typeface="Arial"/>
                <a:ea typeface="DejaVu Sans"/>
              </a:rPr>
              <a:t>Moved by: Ben Rolfe</a:t>
            </a:r>
            <a:endParaRPr lang="fi-FI" sz="2000" spc="-1">
              <a:solidFill>
                <a:srgbClr val="000000"/>
              </a:solidFill>
              <a:latin typeface="Arial"/>
            </a:endParaRPr>
          </a:p>
          <a:p>
            <a:pPr>
              <a:lnSpc>
                <a:spcPct val="100000"/>
              </a:lnSpc>
            </a:pPr>
            <a:r>
              <a:rPr lang="en-US" sz="2000" spc="-1">
                <a:solidFill>
                  <a:srgbClr val="000000"/>
                </a:solidFill>
                <a:latin typeface="Arial"/>
                <a:ea typeface="DejaVu Sans"/>
              </a:rPr>
              <a:t>Seconded by: Ann Krieger</a:t>
            </a:r>
            <a:endParaRPr lang="fi-FI" sz="2000" spc="-1">
              <a:solidFill>
                <a:srgbClr val="000000"/>
              </a:solidFill>
              <a:latin typeface="Arial"/>
            </a:endParaRPr>
          </a:p>
          <a:p>
            <a:pPr>
              <a:lnSpc>
                <a:spcPct val="100000"/>
              </a:lnSpc>
            </a:pPr>
            <a:r>
              <a:rPr lang="en-US" sz="2000" spc="-1">
                <a:solidFill>
                  <a:srgbClr val="000000"/>
                </a:solidFill>
                <a:latin typeface="Arial"/>
                <a:ea typeface="DejaVu Sans"/>
              </a:rPr>
              <a:t>Result: </a:t>
            </a:r>
            <a:endParaRPr lang="fi-FI" sz="2000" spc="-1">
              <a:solidFill>
                <a:srgbClr val="000000"/>
              </a:solidFill>
              <a:latin typeface="Arial"/>
            </a:endParaRPr>
          </a:p>
        </p:txBody>
      </p:sp>
      <p:sp>
        <p:nvSpPr>
          <p:cNvPr id="254" name="PlaceHolder 1"/>
          <p:cNvSpPr>
            <a:spLocks noGrp="1"/>
          </p:cNvSpPr>
          <p:nvPr>
            <p:ph type="title"/>
          </p:nvPr>
        </p:nvSpPr>
        <p:spPr>
          <a:xfrm>
            <a:off x="228600" y="1440450"/>
            <a:ext cx="8685720" cy="85752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4000" spc="-1">
                <a:solidFill>
                  <a:srgbClr val="000000"/>
                </a:solidFill>
                <a:latin typeface="Arial"/>
                <a:ea typeface="DejaVu Sans"/>
              </a:rPr>
              <a:t>TG motion:</a:t>
            </a:r>
            <a:br>
              <a:rPr sz="4000"/>
            </a:br>
            <a:r>
              <a:rPr lang="en-US" sz="4000" spc="-1">
                <a:solidFill>
                  <a:srgbClr val="000000"/>
                </a:solidFill>
                <a:latin typeface="Arial"/>
                <a:ea typeface="DejaVu Sans"/>
              </a:rPr>
              <a:t>Draft ready for LB</a:t>
            </a:r>
            <a:endParaRPr lang="fi-FI" sz="4000" spc="-1">
              <a:solidFill>
                <a:srgbClr val="000000"/>
              </a:solidFill>
              <a:latin typeface="Arial"/>
            </a:endParaRPr>
          </a:p>
        </p:txBody>
      </p:sp>
      <p:sp>
        <p:nvSpPr>
          <p:cNvPr id="2" name="Foliennummernplatzhalter 3">
            <a:extLst>
              <a:ext uri="{FF2B5EF4-FFF2-40B4-BE49-F238E27FC236}">
                <a16:creationId xmlns:a16="http://schemas.microsoft.com/office/drawing/2014/main" id="{D87ED379-FF5C-0673-F80B-4BCE3B9793EF}"/>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84</a:t>
            </a:fld>
            <a:endParaRPr lang="en-US" sz="1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27"/>
          <p:cNvSpPr/>
          <p:nvPr/>
        </p:nvSpPr>
        <p:spPr>
          <a:xfrm>
            <a:off x="457200" y="2492370"/>
            <a:ext cx="8224920" cy="2979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a:solidFill>
                  <a:srgbClr val="000000"/>
                </a:solidFill>
                <a:latin typeface="Arial"/>
                <a:ea typeface="DejaVu Sans"/>
              </a:rPr>
              <a:t>Move that 802.15 WG start a WG Letter Ballot requesting approval of document P802-15-9a_D00 and to forward document P802-15-9a_D00, to Standards Association ballot.</a:t>
            </a:r>
            <a:endParaRPr lang="fi-FI" sz="2000" spc="-1">
              <a:solidFill>
                <a:srgbClr val="000000"/>
              </a:solidFill>
              <a:latin typeface="Arial"/>
            </a:endParaRPr>
          </a:p>
          <a:p>
            <a:pPr>
              <a:lnSpc>
                <a:spcPct val="100000"/>
              </a:lnSpc>
            </a:pPr>
            <a:endParaRPr lang="fi-FI" sz="2000" spc="-1">
              <a:solidFill>
                <a:srgbClr val="000000"/>
              </a:solidFill>
              <a:latin typeface="Arial"/>
            </a:endParaRPr>
          </a:p>
          <a:p>
            <a:pPr>
              <a:lnSpc>
                <a:spcPct val="100000"/>
              </a:lnSpc>
            </a:pPr>
            <a:r>
              <a:rPr lang="en-US" sz="2000" spc="-1">
                <a:solidFill>
                  <a:srgbClr val="000000"/>
                </a:solidFill>
                <a:latin typeface="Arial"/>
                <a:ea typeface="DejaVu Sans"/>
              </a:rPr>
              <a:t>Moved by: </a:t>
            </a:r>
            <a:endParaRPr lang="fi-FI" sz="2000" spc="-1">
              <a:solidFill>
                <a:srgbClr val="000000"/>
              </a:solidFill>
              <a:latin typeface="Arial"/>
            </a:endParaRPr>
          </a:p>
          <a:p>
            <a:pPr>
              <a:lnSpc>
                <a:spcPct val="100000"/>
              </a:lnSpc>
            </a:pPr>
            <a:r>
              <a:rPr lang="en-US" sz="2000" spc="-1">
                <a:solidFill>
                  <a:srgbClr val="000000"/>
                </a:solidFill>
                <a:latin typeface="Arial"/>
                <a:ea typeface="DejaVu Sans"/>
              </a:rPr>
              <a:t>Seconded by: </a:t>
            </a:r>
            <a:endParaRPr lang="fi-FI" sz="2000" spc="-1">
              <a:solidFill>
                <a:srgbClr val="000000"/>
              </a:solidFill>
              <a:latin typeface="Arial"/>
            </a:endParaRPr>
          </a:p>
          <a:p>
            <a:pPr>
              <a:lnSpc>
                <a:spcPct val="100000"/>
              </a:lnSpc>
            </a:pPr>
            <a:r>
              <a:rPr lang="en-US" sz="2000" spc="-1">
                <a:solidFill>
                  <a:srgbClr val="000000"/>
                </a:solidFill>
                <a:latin typeface="Arial"/>
                <a:ea typeface="DejaVu Sans"/>
              </a:rPr>
              <a:t>Result: </a:t>
            </a:r>
            <a:endParaRPr lang="fi-FI" sz="2000" spc="-1">
              <a:solidFill>
                <a:srgbClr val="000000"/>
              </a:solidFill>
              <a:latin typeface="Arial"/>
            </a:endParaRPr>
          </a:p>
        </p:txBody>
      </p:sp>
      <p:sp>
        <p:nvSpPr>
          <p:cNvPr id="256" name="PlaceHolder 1"/>
          <p:cNvSpPr>
            <a:spLocks noGrp="1"/>
          </p:cNvSpPr>
          <p:nvPr>
            <p:ph type="title"/>
          </p:nvPr>
        </p:nvSpPr>
        <p:spPr>
          <a:xfrm>
            <a:off x="228600" y="1440450"/>
            <a:ext cx="8685720" cy="85752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4000" spc="-1">
                <a:solidFill>
                  <a:srgbClr val="000000"/>
                </a:solidFill>
                <a:latin typeface="Arial"/>
                <a:ea typeface="DejaVu Sans"/>
              </a:rPr>
              <a:t>WG motion:</a:t>
            </a:r>
            <a:br>
              <a:rPr sz="4000"/>
            </a:br>
            <a:r>
              <a:rPr lang="en-US" sz="4000" spc="-1">
                <a:solidFill>
                  <a:srgbClr val="000000"/>
                </a:solidFill>
                <a:latin typeface="Arial"/>
                <a:ea typeface="DejaVu Sans"/>
              </a:rPr>
              <a:t>Draft ready for LB</a:t>
            </a:r>
            <a:endParaRPr lang="fi-FI" sz="4000" spc="-1">
              <a:solidFill>
                <a:srgbClr val="000000"/>
              </a:solidFill>
              <a:latin typeface="Arial"/>
            </a:endParaRPr>
          </a:p>
        </p:txBody>
      </p:sp>
      <p:sp>
        <p:nvSpPr>
          <p:cNvPr id="2" name="Foliennummernplatzhalter 3">
            <a:extLst>
              <a:ext uri="{FF2B5EF4-FFF2-40B4-BE49-F238E27FC236}">
                <a16:creationId xmlns:a16="http://schemas.microsoft.com/office/drawing/2014/main" id="{9D616FE3-0794-4A27-BFE8-56ED9C731F88}"/>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85</a:t>
            </a:fld>
            <a:endParaRPr lang="en-US" sz="1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Timeline</a:t>
            </a:r>
          </a:p>
        </p:txBody>
      </p:sp>
      <p:graphicFrame>
        <p:nvGraphicFramePr>
          <p:cNvPr id="258" name="Table 257"/>
          <p:cNvGraphicFramePr/>
          <p:nvPr/>
        </p:nvGraphicFramePr>
        <p:xfrm>
          <a:off x="1118160" y="2201850"/>
          <a:ext cx="7053840" cy="3498480"/>
        </p:xfrm>
        <a:graphic>
          <a:graphicData uri="http://schemas.openxmlformats.org/drawingml/2006/table">
            <a:tbl>
              <a:tblPr/>
              <a:tblGrid>
                <a:gridCol w="5581080">
                  <a:extLst>
                    <a:ext uri="{9D8B030D-6E8A-4147-A177-3AD203B41FA5}">
                      <a16:colId xmlns:a16="http://schemas.microsoft.com/office/drawing/2014/main" val="20000"/>
                    </a:ext>
                  </a:extLst>
                </a:gridCol>
                <a:gridCol w="1472760">
                  <a:extLst>
                    <a:ext uri="{9D8B030D-6E8A-4147-A177-3AD203B41FA5}">
                      <a16:colId xmlns:a16="http://schemas.microsoft.com/office/drawing/2014/main" val="20001"/>
                    </a:ext>
                  </a:extLst>
                </a:gridCol>
              </a:tblGrid>
              <a:tr h="415440">
                <a:tc>
                  <a:txBody>
                    <a:bodyPr/>
                    <a:lstStyle/>
                    <a:p>
                      <a:pPr>
                        <a:lnSpc>
                          <a:spcPct val="100000"/>
                        </a:lnSpc>
                      </a:pPr>
                      <a:r>
                        <a:rPr lang="en-US" sz="1800" b="0" strike="sngStrike" spc="-1">
                          <a:solidFill>
                            <a:srgbClr val="003300"/>
                          </a:solidFill>
                          <a:latin typeface="Arial"/>
                        </a:rPr>
                        <a:t>Finalize the list of issues to be solved</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800" b="0" strike="noStrike" spc="-1">
                          <a:solidFill>
                            <a:srgbClr val="000000"/>
                          </a:solidFill>
                          <a:latin typeface="Arial"/>
                        </a:rPr>
                        <a:t>Nov 2024</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603720">
                <a:tc>
                  <a:txBody>
                    <a:bodyPr/>
                    <a:lstStyle/>
                    <a:p>
                      <a:pPr>
                        <a:lnSpc>
                          <a:spcPct val="100000"/>
                        </a:lnSpc>
                      </a:pPr>
                      <a:r>
                        <a:rPr lang="en-US" sz="1800" b="0" strike="sngStrike" spc="-1">
                          <a:solidFill>
                            <a:srgbClr val="003300"/>
                          </a:solidFill>
                          <a:latin typeface="Arial"/>
                        </a:rPr>
                        <a:t>First version of the draft for WG pre-ballot commenting</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415440">
                <a:tc>
                  <a:txBody>
                    <a:bodyPr/>
                    <a:lstStyle/>
                    <a:p>
                      <a:pPr>
                        <a:lnSpc>
                          <a:spcPct val="100000"/>
                        </a:lnSpc>
                      </a:pPr>
                      <a:r>
                        <a:rPr lang="en-US" sz="1800" b="0" strike="sngStrike" spc="-1">
                          <a:solidFill>
                            <a:srgbClr val="003300"/>
                          </a:solidFill>
                          <a:latin typeface="Arial"/>
                        </a:rPr>
                        <a:t>Draft ready for letter ballot</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Mar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15440">
                <a:tc>
                  <a:txBody>
                    <a:bodyPr/>
                    <a:lstStyle/>
                    <a:p>
                      <a:pPr>
                        <a:lnSpc>
                          <a:spcPct val="100000"/>
                        </a:lnSpc>
                      </a:pPr>
                      <a:r>
                        <a:rPr lang="en-US" sz="1800" b="0" strike="noStrike" spc="-1">
                          <a:solidFill>
                            <a:srgbClr val="000000"/>
                          </a:solidFill>
                          <a:latin typeface="Arial"/>
                        </a:rPr>
                        <a:t>Draft ready for SA ballot</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Jul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415440">
                <a:tc>
                  <a:txBody>
                    <a:bodyPr/>
                    <a:lstStyle/>
                    <a:p>
                      <a:pPr>
                        <a:lnSpc>
                          <a:spcPct val="100000"/>
                        </a:lnSpc>
                      </a:pPr>
                      <a:r>
                        <a:rPr lang="en-US" sz="1800" b="0" strike="noStrike" spc="-1">
                          <a:solidFill>
                            <a:srgbClr val="000000"/>
                          </a:solidFill>
                          <a:latin typeface="Arial"/>
                        </a:rPr>
                        <a:t>SA ballot start</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Sep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415440">
                <a:tc>
                  <a:txBody>
                    <a:bodyPr/>
                    <a:lstStyle/>
                    <a:p>
                      <a:pPr>
                        <a:lnSpc>
                          <a:spcPct val="100000"/>
                        </a:lnSpc>
                      </a:pPr>
                      <a:r>
                        <a:rPr lang="en-US" sz="1800" b="0" strike="noStrike" spc="-1">
                          <a:solidFill>
                            <a:srgbClr val="000000"/>
                          </a:solidFill>
                          <a:latin typeface="Arial"/>
                        </a:rPr>
                        <a:t>SA ballot done</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Nov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415440">
                <a:tc>
                  <a:txBody>
                    <a:bodyPr/>
                    <a:lstStyle/>
                    <a:p>
                      <a:pPr>
                        <a:lnSpc>
                          <a:spcPct val="100000"/>
                        </a:lnSpc>
                      </a:pPr>
                      <a:r>
                        <a:rPr lang="en-US" sz="1800" b="0" strike="noStrike" spc="-1">
                          <a:solidFill>
                            <a:srgbClr val="000000"/>
                          </a:solidFill>
                          <a:latin typeface="Arial"/>
                        </a:rPr>
                        <a:t>Submit to RevCom</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Dec 2025</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347760">
                <a:tc>
                  <a:txBody>
                    <a:bodyPr/>
                    <a:lstStyle/>
                    <a:p>
                      <a:pPr>
                        <a:lnSpc>
                          <a:spcPct val="100000"/>
                        </a:lnSpc>
                      </a:pPr>
                      <a:r>
                        <a:rPr lang="en-US" sz="1800" b="0" strike="noStrike" spc="-1">
                          <a:solidFill>
                            <a:srgbClr val="000000"/>
                          </a:solidFill>
                          <a:latin typeface="Arial"/>
                        </a:rPr>
                        <a:t>Standard published</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2026</a:t>
                      </a:r>
                      <a:endParaRPr lang="fi-FI" sz="1800" b="0" strike="no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Foliennummernplatzhalter 3">
            <a:extLst>
              <a:ext uri="{FF2B5EF4-FFF2-40B4-BE49-F238E27FC236}">
                <a16:creationId xmlns:a16="http://schemas.microsoft.com/office/drawing/2014/main" id="{9062FD48-B014-C516-BEB8-5823A67540DF}"/>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86</a:t>
            </a:fld>
            <a:endParaRPr lang="en-US" sz="1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Meeting achievements</a:t>
            </a:r>
          </a:p>
        </p:txBody>
      </p:sp>
      <p:sp>
        <p:nvSpPr>
          <p:cNvPr id="260" name="PlaceHolder 2"/>
          <p:cNvSpPr>
            <a:spLocks noGrp="1"/>
          </p:cNvSpPr>
          <p:nvPr>
            <p:ph/>
          </p:nvPr>
        </p:nvSpPr>
        <p:spPr>
          <a:xfrm>
            <a:off x="457200" y="2240730"/>
            <a:ext cx="8228160" cy="34736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pc="-1">
                <a:solidFill>
                  <a:srgbClr val="000000"/>
                </a:solidFill>
                <a:latin typeface="Arial"/>
              </a:rPr>
              <a:t>Created draft ready for letter ballot</a:t>
            </a:r>
          </a:p>
          <a:p>
            <a:pPr marL="432000" indent="-324000">
              <a:spcBef>
                <a:spcPts val="1417"/>
              </a:spcBef>
              <a:buClr>
                <a:srgbClr val="000000"/>
              </a:buClr>
              <a:buSzPct val="45000"/>
              <a:buFont typeface="Wingdings" charset="2"/>
              <a:buChar char=""/>
            </a:pPr>
            <a:r>
              <a:rPr lang="fi-FI" spc="-1">
                <a:solidFill>
                  <a:srgbClr val="000000"/>
                </a:solidFill>
                <a:latin typeface="Arial"/>
              </a:rPr>
              <a:t>Start letter ballot after this session</a:t>
            </a:r>
          </a:p>
        </p:txBody>
      </p:sp>
      <p:sp>
        <p:nvSpPr>
          <p:cNvPr id="2" name="Foliennummernplatzhalter 3">
            <a:extLst>
              <a:ext uri="{FF2B5EF4-FFF2-40B4-BE49-F238E27FC236}">
                <a16:creationId xmlns:a16="http://schemas.microsoft.com/office/drawing/2014/main" id="{2D1623CC-2C7C-35E5-CDDC-C18717D1DCEC}"/>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87</a:t>
            </a:fld>
            <a:endParaRPr lang="en-US" sz="1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1296810"/>
            <a:ext cx="8228160" cy="942840"/>
          </a:xfrm>
          <a:prstGeom prst="rect">
            <a:avLst/>
          </a:prstGeom>
          <a:noFill/>
          <a:ln w="0">
            <a:noFill/>
          </a:ln>
        </p:spPr>
        <p:txBody>
          <a:bodyPr lIns="0" tIns="0" rIns="0" bIns="0" anchor="ctr">
            <a:noAutofit/>
          </a:bodyPr>
          <a:lstStyle/>
          <a:p>
            <a:pPr>
              <a:tabLst>
                <a:tab pos="0" algn="l"/>
              </a:tabLst>
            </a:pPr>
            <a:r>
              <a:rPr lang="fi-FI" sz="3200" spc="-1">
                <a:solidFill>
                  <a:srgbClr val="000000"/>
                </a:solidFill>
                <a:latin typeface="Arial"/>
              </a:rPr>
              <a:t>Agenda of TG9a for May</a:t>
            </a:r>
          </a:p>
        </p:txBody>
      </p:sp>
      <p:sp>
        <p:nvSpPr>
          <p:cNvPr id="262" name="PlaceHolder 2"/>
          <p:cNvSpPr>
            <a:spLocks noGrp="1"/>
          </p:cNvSpPr>
          <p:nvPr>
            <p:ph/>
          </p:nvPr>
        </p:nvSpPr>
        <p:spPr>
          <a:xfrm>
            <a:off x="457200" y="2240730"/>
            <a:ext cx="8228160" cy="3473640"/>
          </a:xfrm>
          <a:prstGeom prst="rect">
            <a:avLst/>
          </a:prstGeom>
          <a:noFill/>
          <a:ln w="0">
            <a:noFill/>
          </a:ln>
        </p:spPr>
        <p:txBody>
          <a:bodyPr lIns="0" tIns="0" rIns="0" bIns="0" anchor="t">
            <a:normAutofit fontScale="95000"/>
          </a:bodyPr>
          <a:lstStyle/>
          <a:p>
            <a:pPr marL="410400" indent="-307800">
              <a:spcBef>
                <a:spcPts val="1417"/>
              </a:spcBef>
              <a:buClr>
                <a:srgbClr val="000000"/>
              </a:buClr>
              <a:buSzPct val="45000"/>
              <a:buFont typeface="Wingdings" charset="2"/>
              <a:buChar char=""/>
            </a:pPr>
            <a:r>
              <a:rPr lang="fi-FI" spc="-1">
                <a:solidFill>
                  <a:srgbClr val="000000"/>
                </a:solidFill>
                <a:latin typeface="Arial"/>
              </a:rPr>
              <a:t>Two meetings</a:t>
            </a:r>
          </a:p>
          <a:p>
            <a:pPr marL="410400" indent="-307800">
              <a:spcBef>
                <a:spcPts val="1417"/>
              </a:spcBef>
              <a:buClr>
                <a:srgbClr val="000000"/>
              </a:buClr>
              <a:buSzPct val="45000"/>
              <a:buFont typeface="Wingdings" charset="2"/>
              <a:buChar char=""/>
            </a:pPr>
            <a:r>
              <a:rPr lang="fi-FI" spc="-1">
                <a:solidFill>
                  <a:srgbClr val="000000"/>
                </a:solidFill>
                <a:latin typeface="Arial"/>
              </a:rPr>
              <a:t>Not overlapping with TG4ac, or TG4ae.</a:t>
            </a:r>
          </a:p>
          <a:p>
            <a:pPr marL="410400" indent="-307800">
              <a:spcBef>
                <a:spcPts val="1417"/>
              </a:spcBef>
              <a:buClr>
                <a:srgbClr val="000000"/>
              </a:buClr>
              <a:buSzPct val="45000"/>
              <a:buFont typeface="Wingdings" charset="2"/>
              <a:buChar char=""/>
            </a:pPr>
            <a:r>
              <a:rPr lang="fi-FI" spc="-1">
                <a:solidFill>
                  <a:srgbClr val="000000"/>
                </a:solidFill>
                <a:latin typeface="Arial"/>
              </a:rPr>
              <a:t>Process comments received in the initial letter ballot</a:t>
            </a:r>
          </a:p>
          <a:p>
            <a:pPr marL="410400" indent="-307800">
              <a:spcBef>
                <a:spcPts val="1417"/>
              </a:spcBef>
              <a:buClr>
                <a:srgbClr val="000000"/>
              </a:buClr>
              <a:buSzPct val="45000"/>
              <a:buFont typeface="Wingdings" charset="2"/>
              <a:buChar char=""/>
            </a:pPr>
            <a:r>
              <a:rPr lang="fi-FI" spc="-1">
                <a:solidFill>
                  <a:srgbClr val="000000"/>
                </a:solidFill>
                <a:latin typeface="Arial"/>
              </a:rPr>
              <a:t>Form a CRG</a:t>
            </a:r>
          </a:p>
          <a:p>
            <a:pPr marL="410400" indent="-307800">
              <a:spcBef>
                <a:spcPts val="1417"/>
              </a:spcBef>
              <a:buClr>
                <a:srgbClr val="000000"/>
              </a:buClr>
              <a:buSzPct val="45000"/>
              <a:buFont typeface="Wingdings" charset="2"/>
              <a:buChar char=""/>
            </a:pPr>
            <a:r>
              <a:rPr lang="fi-FI" spc="-1">
                <a:solidFill>
                  <a:srgbClr val="000000"/>
                </a:solidFill>
                <a:latin typeface="Arial"/>
              </a:rPr>
              <a:t>Start recirculation ballot</a:t>
            </a:r>
          </a:p>
        </p:txBody>
      </p:sp>
      <p:sp>
        <p:nvSpPr>
          <p:cNvPr id="2" name="Foliennummernplatzhalter 3">
            <a:extLst>
              <a:ext uri="{FF2B5EF4-FFF2-40B4-BE49-F238E27FC236}">
                <a16:creationId xmlns:a16="http://schemas.microsoft.com/office/drawing/2014/main" id="{E080E0F7-6884-B982-6510-D30713DA5183}"/>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88</a:t>
            </a:fld>
            <a:endParaRPr lang="en-US" sz="12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TG16t (LIC-NB)</a:t>
            </a:r>
            <a:br>
              <a:rPr lang="de-DE" dirty="0"/>
            </a:br>
            <a:r>
              <a:rPr lang="de-DE" dirty="0"/>
              <a:t>March 2025</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89</a:t>
            </a:fld>
            <a:endParaRPr lang="en-US" dirty="0"/>
          </a:p>
        </p:txBody>
      </p:sp>
    </p:spTree>
    <p:extLst>
      <p:ext uri="{BB962C8B-B14F-4D97-AF65-F5344CB8AC3E}">
        <p14:creationId xmlns:p14="http://schemas.microsoft.com/office/powerpoint/2010/main" val="415967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March 2025 802.15 WG Agenda</a:t>
            </a:r>
          </a:p>
        </p:txBody>
      </p:sp>
      <p:pic>
        <p:nvPicPr>
          <p:cNvPr id="3" name="Picture 2">
            <a:extLst>
              <a:ext uri="{FF2B5EF4-FFF2-40B4-BE49-F238E27FC236}">
                <a16:creationId xmlns:a16="http://schemas.microsoft.com/office/drawing/2014/main" id="{719F6F0E-5472-6BEB-CB0A-6353E780D983}"/>
              </a:ext>
            </a:extLst>
          </p:cNvPr>
          <p:cNvPicPr>
            <a:picLocks noChangeAspect="1"/>
          </p:cNvPicPr>
          <p:nvPr/>
        </p:nvPicPr>
        <p:blipFill>
          <a:blip r:embed="rId2"/>
          <a:stretch>
            <a:fillRect/>
          </a:stretch>
        </p:blipFill>
        <p:spPr>
          <a:xfrm>
            <a:off x="514430" y="1219200"/>
            <a:ext cx="8115139" cy="5256213"/>
          </a:xfrm>
          <a:prstGeom prst="rect">
            <a:avLst/>
          </a:prstGeom>
          <a:ln>
            <a:solidFill>
              <a:schemeClr val="tx1"/>
            </a:solidFill>
          </a:ln>
        </p:spPr>
      </p:pic>
    </p:spTree>
    <p:extLst>
      <p:ext uri="{BB962C8B-B14F-4D97-AF65-F5344CB8AC3E}">
        <p14:creationId xmlns:p14="http://schemas.microsoft.com/office/powerpoint/2010/main" val="22595367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4475C-A9EB-483F-98AF-B14E5D270153}"/>
              </a:ext>
            </a:extLst>
          </p:cNvPr>
          <p:cNvSpPr>
            <a:spLocks noGrp="1"/>
          </p:cNvSpPr>
          <p:nvPr>
            <p:ph type="title"/>
          </p:nvPr>
        </p:nvSpPr>
        <p:spPr/>
        <p:txBody>
          <a:bodyPr>
            <a:normAutofit/>
          </a:bodyPr>
          <a:lstStyle/>
          <a:p>
            <a:r>
              <a:rPr lang="en-US" dirty="0"/>
              <a:t>TG16t March Plenary Agenda</a:t>
            </a:r>
          </a:p>
        </p:txBody>
      </p:sp>
      <p:sp>
        <p:nvSpPr>
          <p:cNvPr id="6" name="Content Placeholder 5">
            <a:extLst>
              <a:ext uri="{FF2B5EF4-FFF2-40B4-BE49-F238E27FC236}">
                <a16:creationId xmlns:a16="http://schemas.microsoft.com/office/drawing/2014/main" id="{C058C766-5081-4EC1-AA46-AB8069E3A9CC}"/>
              </a:ext>
            </a:extLst>
          </p:cNvPr>
          <p:cNvSpPr>
            <a:spLocks noGrp="1"/>
          </p:cNvSpPr>
          <p:nvPr>
            <p:ph idx="1"/>
          </p:nvPr>
        </p:nvSpPr>
        <p:spPr>
          <a:xfrm>
            <a:off x="628650" y="2226469"/>
            <a:ext cx="8001000" cy="3263504"/>
          </a:xfrm>
        </p:spPr>
        <p:txBody>
          <a:bodyPr>
            <a:normAutofit fontScale="92500" lnSpcReduction="20000"/>
          </a:bodyPr>
          <a:lstStyle/>
          <a:p>
            <a:r>
              <a:rPr lang="en-US" dirty="0"/>
              <a:t>Introductions, Secretary, Review and Approve Agenda</a:t>
            </a:r>
          </a:p>
          <a:p>
            <a:r>
              <a:rPr lang="en-US" dirty="0"/>
              <a:t>Policy Review</a:t>
            </a:r>
          </a:p>
          <a:p>
            <a:r>
              <a:rPr lang="en-US" dirty="0"/>
              <a:t>Review and resolve comments from SA recirculation ballot on D7.0</a:t>
            </a:r>
          </a:p>
          <a:p>
            <a:r>
              <a:rPr lang="en-US" dirty="0"/>
              <a:t>Motion to RevCom</a:t>
            </a:r>
          </a:p>
          <a:p>
            <a:r>
              <a:rPr lang="en-US" dirty="0"/>
              <a:t>Adjourn</a:t>
            </a:r>
          </a:p>
          <a:p>
            <a:endParaRPr lang="en-US" dirty="0"/>
          </a:p>
        </p:txBody>
      </p:sp>
      <p:sp>
        <p:nvSpPr>
          <p:cNvPr id="4" name="Foliennummernplatzhalter 3">
            <a:extLst>
              <a:ext uri="{FF2B5EF4-FFF2-40B4-BE49-F238E27FC236}">
                <a16:creationId xmlns:a16="http://schemas.microsoft.com/office/drawing/2014/main" id="{108757B4-EF8F-1300-D5EE-66EF58D3A611}"/>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90</a:t>
            </a:fld>
            <a:endParaRPr lang="en-US" sz="1200" dirty="0"/>
          </a:p>
        </p:txBody>
      </p:sp>
    </p:spTree>
    <p:extLst>
      <p:ext uri="{BB962C8B-B14F-4D97-AF65-F5344CB8AC3E}">
        <p14:creationId xmlns:p14="http://schemas.microsoft.com/office/powerpoint/2010/main" val="20064856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E542-D8CA-B4EC-CF88-618E60E936DD}"/>
              </a:ext>
            </a:extLst>
          </p:cNvPr>
          <p:cNvSpPr>
            <a:spLocks noGrp="1"/>
          </p:cNvSpPr>
          <p:nvPr>
            <p:ph type="title"/>
          </p:nvPr>
        </p:nvSpPr>
        <p:spPr/>
        <p:txBody>
          <a:bodyPr/>
          <a:lstStyle/>
          <a:p>
            <a:r>
              <a:rPr lang="en-US" dirty="0"/>
              <a:t>Plan for week</a:t>
            </a:r>
          </a:p>
        </p:txBody>
      </p:sp>
      <p:sp>
        <p:nvSpPr>
          <p:cNvPr id="3" name="Content Placeholder 2">
            <a:extLst>
              <a:ext uri="{FF2B5EF4-FFF2-40B4-BE49-F238E27FC236}">
                <a16:creationId xmlns:a16="http://schemas.microsoft.com/office/drawing/2014/main" id="{E2B27A02-CA0F-47A8-9034-A8728F168401}"/>
              </a:ext>
            </a:extLst>
          </p:cNvPr>
          <p:cNvSpPr>
            <a:spLocks noGrp="1"/>
          </p:cNvSpPr>
          <p:nvPr>
            <p:ph idx="1"/>
          </p:nvPr>
        </p:nvSpPr>
        <p:spPr/>
        <p:txBody>
          <a:bodyPr/>
          <a:lstStyle/>
          <a:p>
            <a:r>
              <a:rPr lang="en-US" dirty="0"/>
              <a:t>Tuesday PM1 1:30pm EDT</a:t>
            </a:r>
          </a:p>
          <a:p>
            <a:endParaRPr lang="en-US" dirty="0"/>
          </a:p>
        </p:txBody>
      </p:sp>
      <p:sp>
        <p:nvSpPr>
          <p:cNvPr id="7" name="Foliennummernplatzhalter 3">
            <a:extLst>
              <a:ext uri="{FF2B5EF4-FFF2-40B4-BE49-F238E27FC236}">
                <a16:creationId xmlns:a16="http://schemas.microsoft.com/office/drawing/2014/main" id="{CC5C7378-70E9-1273-DC78-7807E309D27A}"/>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91</a:t>
            </a:fld>
            <a:endParaRPr lang="en-US" sz="1200" dirty="0"/>
          </a:p>
        </p:txBody>
      </p:sp>
    </p:spTree>
    <p:extLst>
      <p:ext uri="{BB962C8B-B14F-4D97-AF65-F5344CB8AC3E}">
        <p14:creationId xmlns:p14="http://schemas.microsoft.com/office/powerpoint/2010/main" val="29616876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6433-2D31-78BC-9935-7444F3B333B2}"/>
              </a:ext>
            </a:extLst>
          </p:cNvPr>
          <p:cNvSpPr>
            <a:spLocks noGrp="1"/>
          </p:cNvSpPr>
          <p:nvPr>
            <p:ph type="title"/>
          </p:nvPr>
        </p:nvSpPr>
        <p:spPr/>
        <p:txBody>
          <a:bodyPr/>
          <a:lstStyle/>
          <a:p>
            <a:r>
              <a:rPr lang="en-US" dirty="0"/>
              <a:t>March Meeting Start Status</a:t>
            </a:r>
          </a:p>
        </p:txBody>
      </p:sp>
      <p:sp>
        <p:nvSpPr>
          <p:cNvPr id="3" name="Content Placeholder 2">
            <a:extLst>
              <a:ext uri="{FF2B5EF4-FFF2-40B4-BE49-F238E27FC236}">
                <a16:creationId xmlns:a16="http://schemas.microsoft.com/office/drawing/2014/main" id="{9CAE0CAB-2FED-4C04-9AED-80FF35F05763}"/>
              </a:ext>
            </a:extLst>
          </p:cNvPr>
          <p:cNvSpPr>
            <a:spLocks noGrp="1"/>
          </p:cNvSpPr>
          <p:nvPr>
            <p:ph idx="1"/>
          </p:nvPr>
        </p:nvSpPr>
        <p:spPr>
          <a:xfrm>
            <a:off x="628650" y="2226469"/>
            <a:ext cx="7886700" cy="3263504"/>
          </a:xfrm>
        </p:spPr>
        <p:txBody>
          <a:bodyPr>
            <a:normAutofit fontScale="55000" lnSpcReduction="20000"/>
          </a:bodyPr>
          <a:lstStyle/>
          <a:p>
            <a:r>
              <a:rPr lang="en-US" dirty="0"/>
              <a:t>SA Ballot 2</a:t>
            </a:r>
            <a:r>
              <a:rPr lang="en-US" baseline="30000" dirty="0"/>
              <a:t>nd</a:t>
            </a:r>
            <a:r>
              <a:rPr lang="en-US" dirty="0"/>
              <a:t> recirculation on P802.16t D6.0 closed Jan 10</a:t>
            </a:r>
            <a:r>
              <a:rPr lang="en-US" baseline="30000" dirty="0"/>
              <a:t>th</a:t>
            </a:r>
            <a:r>
              <a:rPr lang="en-US" dirty="0"/>
              <a:t>. </a:t>
            </a:r>
          </a:p>
          <a:p>
            <a:pPr lvl="1"/>
            <a:r>
              <a:rPr lang="en-US" dirty="0"/>
              <a:t>New “No” vote from Roger Marks</a:t>
            </a:r>
          </a:p>
          <a:p>
            <a:r>
              <a:rPr lang="en-US" dirty="0"/>
              <a:t>CRG Meeting Held Jan 20</a:t>
            </a:r>
            <a:r>
              <a:rPr lang="en-US" baseline="30000" dirty="0"/>
              <a:t>th</a:t>
            </a:r>
            <a:endParaRPr lang="en-US" dirty="0"/>
          </a:p>
          <a:p>
            <a:pPr lvl="1"/>
            <a:r>
              <a:rPr lang="en-US" dirty="0">
                <a:hlinkClick r:id="rId2"/>
              </a:rPr>
              <a:t>https://mentor.ieee.org/802.15/dcn/25/15-25-0075-00-016t-minutes-of-crg-2025-01-23.docx</a:t>
            </a:r>
            <a:endParaRPr lang="en-US" dirty="0"/>
          </a:p>
          <a:p>
            <a:r>
              <a:rPr lang="en-US" dirty="0"/>
              <a:t>CRG Meeting Held Feb 12th</a:t>
            </a:r>
          </a:p>
          <a:p>
            <a:pPr lvl="1"/>
            <a:r>
              <a:rPr lang="en-US" dirty="0"/>
              <a:t>Minutes: </a:t>
            </a:r>
            <a:r>
              <a:rPr lang="en-US" dirty="0">
                <a:hlinkClick r:id="rId3"/>
              </a:rPr>
              <a:t>15-25-0092-00-016t-minutes-of-tg16t-2st-SA-Recirc-Ballot-2nd crg-teleconference-2025-02-12.docx</a:t>
            </a:r>
            <a:endParaRPr lang="en-US" dirty="0"/>
          </a:p>
          <a:p>
            <a:pPr lvl="1"/>
            <a:endParaRPr lang="en-US" dirty="0"/>
          </a:p>
          <a:p>
            <a:r>
              <a:rPr lang="en-US" dirty="0"/>
              <a:t>Comment Resolution Spreadsheet in </a:t>
            </a:r>
            <a:r>
              <a:rPr lang="en-US" dirty="0">
                <a:hlinkClick r:id="rId4"/>
              </a:rPr>
              <a:t>802.15-25-0076r2</a:t>
            </a:r>
            <a:endParaRPr lang="en-US" dirty="0"/>
          </a:p>
          <a:p>
            <a:endParaRPr lang="en-US" dirty="0"/>
          </a:p>
          <a:p>
            <a:r>
              <a:rPr lang="en-US" dirty="0"/>
              <a:t>SA Ballot 3</a:t>
            </a:r>
            <a:r>
              <a:rPr lang="en-US" baseline="30000" dirty="0"/>
              <a:t>rd</a:t>
            </a:r>
            <a:r>
              <a:rPr lang="en-US" dirty="0"/>
              <a:t> recirculation on P802.16t D7.0 Closed March 3</a:t>
            </a:r>
            <a:r>
              <a:rPr lang="en-US" baseline="30000" dirty="0"/>
              <a:t>rd</a:t>
            </a:r>
          </a:p>
          <a:p>
            <a:endParaRPr lang="en-US" baseline="30000"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sp>
        <p:nvSpPr>
          <p:cNvPr id="7" name="Foliennummernplatzhalter 3">
            <a:extLst>
              <a:ext uri="{FF2B5EF4-FFF2-40B4-BE49-F238E27FC236}">
                <a16:creationId xmlns:a16="http://schemas.microsoft.com/office/drawing/2014/main" id="{EF04A371-7686-9F27-97B3-DC0E7D516A6D}"/>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92</a:t>
            </a:fld>
            <a:endParaRPr lang="en-US" sz="1200" dirty="0"/>
          </a:p>
        </p:txBody>
      </p:sp>
    </p:spTree>
    <p:extLst>
      <p:ext uri="{BB962C8B-B14F-4D97-AF65-F5344CB8AC3E}">
        <p14:creationId xmlns:p14="http://schemas.microsoft.com/office/powerpoint/2010/main" val="14028425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C525-82E5-4AC6-6550-D44D2462D37B}"/>
              </a:ext>
            </a:extLst>
          </p:cNvPr>
          <p:cNvSpPr>
            <a:spLocks noGrp="1"/>
          </p:cNvSpPr>
          <p:nvPr>
            <p:ph type="title"/>
          </p:nvPr>
        </p:nvSpPr>
        <p:spPr/>
        <p:txBody>
          <a:bodyPr/>
          <a:lstStyle/>
          <a:p>
            <a:r>
              <a:rPr lang="en-US" dirty="0"/>
              <a:t>Plan for RevCom</a:t>
            </a:r>
          </a:p>
        </p:txBody>
      </p:sp>
      <p:sp>
        <p:nvSpPr>
          <p:cNvPr id="3" name="Content Placeholder 2">
            <a:extLst>
              <a:ext uri="{FF2B5EF4-FFF2-40B4-BE49-F238E27FC236}">
                <a16:creationId xmlns:a16="http://schemas.microsoft.com/office/drawing/2014/main" id="{7E799458-E498-4EF7-A5FF-325EED976CA3}"/>
              </a:ext>
            </a:extLst>
          </p:cNvPr>
          <p:cNvSpPr>
            <a:spLocks noGrp="1"/>
          </p:cNvSpPr>
          <p:nvPr>
            <p:ph idx="1"/>
          </p:nvPr>
        </p:nvSpPr>
        <p:spPr/>
        <p:txBody>
          <a:bodyPr>
            <a:normAutofit fontScale="92500" lnSpcReduction="20000"/>
          </a:bodyPr>
          <a:lstStyle/>
          <a:p>
            <a:r>
              <a:rPr lang="en-US" dirty="0"/>
              <a:t>Resolved 1 comment on recirculation of D7.0</a:t>
            </a:r>
          </a:p>
          <a:p>
            <a:pPr lvl="1"/>
            <a:r>
              <a:rPr lang="en-US" dirty="0"/>
              <a:t>One new comment – rejected – out of scope, comment on unchanged text. </a:t>
            </a:r>
          </a:p>
          <a:p>
            <a:pPr lvl="1"/>
            <a:r>
              <a:rPr lang="en-US" dirty="0"/>
              <a:t>Comment resolutions in </a:t>
            </a:r>
            <a:r>
              <a:rPr lang="en-US" dirty="0">
                <a:hlinkClick r:id="rId2"/>
              </a:rPr>
              <a:t>15-25-0143-00-016t-tg16t-3rd-SA-Recirc-Ballot-comments-and-resolutions</a:t>
            </a:r>
            <a:endParaRPr lang="en-US" dirty="0"/>
          </a:p>
          <a:p>
            <a:pPr lvl="1"/>
            <a:endParaRPr lang="en-US" dirty="0"/>
          </a:p>
          <a:p>
            <a:r>
              <a:rPr lang="en-US" dirty="0"/>
              <a:t>Conduct motion to forward to RevCom </a:t>
            </a:r>
          </a:p>
          <a:p>
            <a:pPr lvl="1"/>
            <a:r>
              <a:rPr lang="en-US" dirty="0"/>
              <a:t>Unconditional if no new comments</a:t>
            </a:r>
          </a:p>
          <a:p>
            <a:pPr lvl="1"/>
            <a:endParaRPr lang="en-US" dirty="0"/>
          </a:p>
          <a:p>
            <a:pPr lvl="1"/>
            <a:endParaRPr lang="en-US" dirty="0"/>
          </a:p>
          <a:p>
            <a:endParaRPr lang="en-US" dirty="0"/>
          </a:p>
        </p:txBody>
      </p:sp>
      <p:sp>
        <p:nvSpPr>
          <p:cNvPr id="7" name="Foliennummernplatzhalter 3">
            <a:extLst>
              <a:ext uri="{FF2B5EF4-FFF2-40B4-BE49-F238E27FC236}">
                <a16:creationId xmlns:a16="http://schemas.microsoft.com/office/drawing/2014/main" id="{1058FBF9-93E6-D883-CFF4-86F90D6F7DEF}"/>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93</a:t>
            </a:fld>
            <a:endParaRPr lang="en-US" sz="1200" dirty="0"/>
          </a:p>
        </p:txBody>
      </p:sp>
    </p:spTree>
    <p:extLst>
      <p:ext uri="{BB962C8B-B14F-4D97-AF65-F5344CB8AC3E}">
        <p14:creationId xmlns:p14="http://schemas.microsoft.com/office/powerpoint/2010/main" val="782894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57"/>
          <p:cNvSpPr/>
          <p:nvPr/>
        </p:nvSpPr>
        <p:spPr>
          <a:xfrm>
            <a:off x="971550" y="2492640"/>
            <a:ext cx="7429500" cy="297999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100" i="1" spc="-1" dirty="0">
                <a:solidFill>
                  <a:srgbClr val="000000"/>
                </a:solidFill>
                <a:latin typeface="Arial"/>
                <a:ea typeface="DejaVu Sans"/>
              </a:rPr>
              <a:t>Move that TG16t requests that 802.15 WG reviews and approves the CSD [</a:t>
            </a:r>
            <a:r>
              <a:rPr lang="en-US" sz="2100" i="1" spc="-1" dirty="0">
                <a:solidFill>
                  <a:srgbClr val="000000"/>
                </a:solidFill>
                <a:latin typeface="Arial"/>
                <a:ea typeface="DejaVu Sans"/>
                <a:hlinkClick r:id="rId2"/>
              </a:rPr>
              <a:t>802.24-19-0030r1</a:t>
            </a:r>
            <a:r>
              <a:rPr lang="en-US" sz="2100" i="1" spc="-1" dirty="0">
                <a:solidFill>
                  <a:srgbClr val="000000"/>
                </a:solidFill>
                <a:latin typeface="Arial"/>
                <a:ea typeface="DejaVu Sans"/>
              </a:rPr>
              <a:t>] and requests unconditional approval from the IEEE 802 LMSC to submit P802.16t-D7.0 to RevCom.</a:t>
            </a:r>
            <a:endParaRPr lang="en-US" sz="2100" spc="-1" dirty="0">
              <a:solidFill>
                <a:srgbClr val="000000"/>
              </a:solidFill>
              <a:latin typeface="Arial"/>
            </a:endParaRPr>
          </a:p>
          <a:p>
            <a:pPr>
              <a:lnSpc>
                <a:spcPct val="100000"/>
              </a:lnSpc>
            </a:pPr>
            <a:endParaRPr lang="en-US" sz="2100" spc="-1" dirty="0">
              <a:solidFill>
                <a:srgbClr val="000000"/>
              </a:solidFill>
              <a:latin typeface="Arial"/>
            </a:endParaRPr>
          </a:p>
          <a:p>
            <a:pPr>
              <a:lnSpc>
                <a:spcPct val="100000"/>
              </a:lnSpc>
            </a:pPr>
            <a:r>
              <a:rPr lang="en-US" sz="2100" spc="-1" dirty="0">
                <a:solidFill>
                  <a:srgbClr val="000000"/>
                </a:solidFill>
                <a:latin typeface="Arial"/>
                <a:ea typeface="DejaVu Sans"/>
              </a:rPr>
              <a:t>Moved by:  Tim Godfrey</a:t>
            </a:r>
            <a:endParaRPr lang="en-US" sz="2100" spc="-1" dirty="0">
              <a:solidFill>
                <a:srgbClr val="000000"/>
              </a:solidFill>
              <a:latin typeface="Arial"/>
            </a:endParaRPr>
          </a:p>
          <a:p>
            <a:pPr>
              <a:lnSpc>
                <a:spcPct val="100000"/>
              </a:lnSpc>
            </a:pPr>
            <a:r>
              <a:rPr lang="en-US" sz="2100" spc="-1" dirty="0">
                <a:solidFill>
                  <a:srgbClr val="000000"/>
                </a:solidFill>
                <a:latin typeface="Arial"/>
                <a:ea typeface="DejaVu Sans"/>
              </a:rPr>
              <a:t>Seconded by: Menashe Shahar</a:t>
            </a:r>
            <a:endParaRPr lang="en-US" sz="2100" spc="-1" dirty="0">
              <a:solidFill>
                <a:srgbClr val="000000"/>
              </a:solidFill>
              <a:latin typeface="Arial"/>
            </a:endParaRPr>
          </a:p>
          <a:p>
            <a:pPr>
              <a:lnSpc>
                <a:spcPct val="100000"/>
              </a:lnSpc>
            </a:pPr>
            <a:r>
              <a:rPr lang="en-US" sz="2100" spc="-1" dirty="0">
                <a:solidFill>
                  <a:srgbClr val="000000"/>
                </a:solidFill>
                <a:latin typeface="Arial"/>
                <a:ea typeface="DejaVu Sans"/>
              </a:rPr>
              <a:t>Result:  Passes 5 / 0 / 0 </a:t>
            </a:r>
            <a:endParaRPr lang="en-US" sz="2100" spc="-1" dirty="0">
              <a:solidFill>
                <a:srgbClr val="000000"/>
              </a:solidFill>
              <a:latin typeface="Arial"/>
            </a:endParaRPr>
          </a:p>
        </p:txBody>
      </p:sp>
      <p:sp>
        <p:nvSpPr>
          <p:cNvPr id="117" name="PlaceHolder 1"/>
          <p:cNvSpPr>
            <a:spLocks noGrp="1"/>
          </p:cNvSpPr>
          <p:nvPr>
            <p:ph type="title"/>
          </p:nvPr>
        </p:nvSpPr>
        <p:spPr>
          <a:xfrm>
            <a:off x="1314450" y="1440450"/>
            <a:ext cx="6515100" cy="858600"/>
          </a:xfrm>
          <a:prstGeom prst="rect">
            <a:avLst/>
          </a:prstGeom>
          <a:noFill/>
          <a:ln w="0">
            <a:noFill/>
          </a:ln>
        </p:spPr>
        <p:txBody>
          <a:bodyPr vert="horz" wrap="square" lIns="0" tIns="0" rIns="0" bIns="0" numCol="1" rtlCol="0" anchor="ctr" anchorCtr="0" compatLnSpc="1">
            <a:prstTxWarp prst="textNoShape">
              <a:avLst/>
            </a:prstTxWarp>
            <a:noAutofit/>
          </a:bodyPr>
          <a:lstStyle/>
          <a:p>
            <a:pPr algn="ctr"/>
            <a:r>
              <a:rPr lang="en-US" sz="3000" spc="-1">
                <a:solidFill>
                  <a:srgbClr val="000000"/>
                </a:solidFill>
                <a:latin typeface="Arial"/>
              </a:rPr>
              <a:t>TG motion:</a:t>
            </a:r>
            <a:br>
              <a:rPr sz="3000"/>
            </a:br>
            <a:r>
              <a:rPr lang="en-US" sz="3000" spc="-1">
                <a:solidFill>
                  <a:srgbClr val="000000"/>
                </a:solidFill>
                <a:latin typeface="Arial"/>
              </a:rPr>
              <a:t>RevCom unconditional submittal</a:t>
            </a:r>
          </a:p>
        </p:txBody>
      </p:sp>
      <p:sp>
        <p:nvSpPr>
          <p:cNvPr id="2" name="Foliennummernplatzhalter 3">
            <a:extLst>
              <a:ext uri="{FF2B5EF4-FFF2-40B4-BE49-F238E27FC236}">
                <a16:creationId xmlns:a16="http://schemas.microsoft.com/office/drawing/2014/main" id="{4D4411D1-4A7B-2EE3-2CFE-FEBB08BB51F8}"/>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94</a:t>
            </a:fld>
            <a:endParaRPr lang="en-US" sz="12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63"/>
          <p:cNvSpPr/>
          <p:nvPr/>
        </p:nvSpPr>
        <p:spPr>
          <a:xfrm>
            <a:off x="1485900" y="2492640"/>
            <a:ext cx="6169500" cy="297999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1800" i="1" spc="-1" dirty="0">
                <a:solidFill>
                  <a:srgbClr val="000000"/>
                </a:solidFill>
                <a:latin typeface="Arial"/>
                <a:ea typeface="DejaVu Sans"/>
              </a:rPr>
              <a:t>Move that 802.15 WG has reviewed and approves the CSD [</a:t>
            </a:r>
            <a:r>
              <a:rPr lang="en-US" sz="1800" i="1" spc="-1" dirty="0">
                <a:solidFill>
                  <a:srgbClr val="000000"/>
                </a:solidFill>
                <a:latin typeface="Arial"/>
                <a:ea typeface="DejaVu Sans"/>
                <a:hlinkClick r:id="rId2"/>
              </a:rPr>
              <a:t>802.24-19-0030r1</a:t>
            </a:r>
            <a:r>
              <a:rPr lang="en-US" sz="1800" i="1" spc="-1" dirty="0">
                <a:solidFill>
                  <a:srgbClr val="000000"/>
                </a:solidFill>
                <a:latin typeface="Arial"/>
                <a:ea typeface="DejaVu Sans"/>
              </a:rPr>
              <a:t>] and requests unconditional approval from the IEEE 802 LMSC to submit P802.16t-D7.0 to RevCom.</a:t>
            </a:r>
            <a:endParaRPr lang="en-US" sz="1800" spc="-1" dirty="0">
              <a:solidFill>
                <a:srgbClr val="000000"/>
              </a:solidFill>
              <a:latin typeface="Arial"/>
            </a:endParaRPr>
          </a:p>
          <a:p>
            <a:pPr>
              <a:lnSpc>
                <a:spcPct val="100000"/>
              </a:lnSpc>
            </a:pPr>
            <a:endParaRPr lang="en-US" sz="2400" spc="-1" dirty="0">
              <a:solidFill>
                <a:srgbClr val="000000"/>
              </a:solidFill>
              <a:latin typeface="Arial"/>
            </a:endParaRPr>
          </a:p>
          <a:p>
            <a:pPr>
              <a:lnSpc>
                <a:spcPct val="100000"/>
              </a:lnSpc>
            </a:pPr>
            <a:r>
              <a:rPr lang="en-US" sz="1800" spc="-1" dirty="0">
                <a:solidFill>
                  <a:srgbClr val="000000"/>
                </a:solidFill>
                <a:latin typeface="Arial"/>
                <a:ea typeface="DejaVu Sans"/>
              </a:rPr>
              <a:t>Moved by:  Tim Godfrey </a:t>
            </a:r>
            <a:endParaRPr lang="en-US" sz="1800" spc="-1" dirty="0">
              <a:solidFill>
                <a:srgbClr val="000000"/>
              </a:solidFill>
              <a:latin typeface="Arial"/>
            </a:endParaRPr>
          </a:p>
          <a:p>
            <a:pPr>
              <a:lnSpc>
                <a:spcPct val="100000"/>
              </a:lnSpc>
            </a:pPr>
            <a:r>
              <a:rPr lang="en-US" sz="1800" spc="-1" dirty="0">
                <a:solidFill>
                  <a:srgbClr val="000000"/>
                </a:solidFill>
                <a:latin typeface="Arial"/>
                <a:ea typeface="DejaVu Sans"/>
              </a:rPr>
              <a:t>Seconded by: </a:t>
            </a:r>
            <a:endParaRPr lang="en-US" sz="1800" spc="-1" dirty="0">
              <a:solidFill>
                <a:srgbClr val="000000"/>
              </a:solidFill>
              <a:latin typeface="Arial"/>
            </a:endParaRPr>
          </a:p>
          <a:p>
            <a:pPr>
              <a:lnSpc>
                <a:spcPct val="100000"/>
              </a:lnSpc>
            </a:pPr>
            <a:r>
              <a:rPr lang="en-US" sz="1800" spc="-1" dirty="0">
                <a:solidFill>
                  <a:srgbClr val="000000"/>
                </a:solidFill>
                <a:latin typeface="Arial"/>
                <a:ea typeface="DejaVu Sans"/>
              </a:rPr>
              <a:t>Result: </a:t>
            </a:r>
            <a:endParaRPr lang="en-US" sz="1800" spc="-1" dirty="0">
              <a:solidFill>
                <a:srgbClr val="000000"/>
              </a:solidFill>
              <a:latin typeface="Arial"/>
            </a:endParaRPr>
          </a:p>
        </p:txBody>
      </p:sp>
      <p:sp>
        <p:nvSpPr>
          <p:cNvPr id="121" name="PlaceHolder 1"/>
          <p:cNvSpPr>
            <a:spLocks noGrp="1"/>
          </p:cNvSpPr>
          <p:nvPr>
            <p:ph type="title"/>
          </p:nvPr>
        </p:nvSpPr>
        <p:spPr>
          <a:xfrm>
            <a:off x="1314450" y="1440450"/>
            <a:ext cx="6515100" cy="858600"/>
          </a:xfrm>
          <a:prstGeom prst="rect">
            <a:avLst/>
          </a:prstGeom>
          <a:noFill/>
          <a:ln w="0">
            <a:noFill/>
          </a:ln>
        </p:spPr>
        <p:txBody>
          <a:bodyPr vert="horz" wrap="square" lIns="0" tIns="0" rIns="0" bIns="0" numCol="1" rtlCol="0" anchor="ctr" anchorCtr="0" compatLnSpc="1">
            <a:prstTxWarp prst="textNoShape">
              <a:avLst/>
            </a:prstTxWarp>
            <a:noAutofit/>
          </a:bodyPr>
          <a:lstStyle/>
          <a:p>
            <a:pPr algn="ctr"/>
            <a:r>
              <a:rPr lang="en-US" sz="3000" spc="-1">
                <a:solidFill>
                  <a:srgbClr val="000000"/>
                </a:solidFill>
                <a:latin typeface="Arial"/>
              </a:rPr>
              <a:t>WG motion:</a:t>
            </a:r>
            <a:br>
              <a:rPr sz="3000"/>
            </a:br>
            <a:r>
              <a:rPr lang="en-US" sz="3000" spc="-1">
                <a:solidFill>
                  <a:srgbClr val="000000"/>
                </a:solidFill>
                <a:latin typeface="Arial"/>
              </a:rPr>
              <a:t>RevCom unconditional submittal</a:t>
            </a:r>
          </a:p>
        </p:txBody>
      </p:sp>
      <p:sp>
        <p:nvSpPr>
          <p:cNvPr id="2" name="Foliennummernplatzhalter 3">
            <a:extLst>
              <a:ext uri="{FF2B5EF4-FFF2-40B4-BE49-F238E27FC236}">
                <a16:creationId xmlns:a16="http://schemas.microsoft.com/office/drawing/2014/main" id="{2F530BAB-C11F-769A-467F-761032E8BA83}"/>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95</a:t>
            </a:fld>
            <a:endParaRPr lang="en-US" sz="12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9783-3E4A-63C3-0F18-605B2EAFAFA9}"/>
              </a:ext>
            </a:extLst>
          </p:cNvPr>
          <p:cNvSpPr>
            <a:spLocks noGrp="1"/>
          </p:cNvSpPr>
          <p:nvPr>
            <p:ph type="title"/>
          </p:nvPr>
        </p:nvSpPr>
        <p:spPr/>
        <p:txBody>
          <a:bodyPr/>
          <a:lstStyle/>
          <a:p>
            <a:r>
              <a:rPr lang="en-US" dirty="0"/>
              <a:t>Formation of Comment Resolution Group</a:t>
            </a:r>
          </a:p>
        </p:txBody>
      </p:sp>
      <p:sp>
        <p:nvSpPr>
          <p:cNvPr id="3" name="Content Placeholder 2">
            <a:extLst>
              <a:ext uri="{FF2B5EF4-FFF2-40B4-BE49-F238E27FC236}">
                <a16:creationId xmlns:a16="http://schemas.microsoft.com/office/drawing/2014/main" id="{10C91996-820F-E9D1-BBEA-0730F2C5BF1C}"/>
              </a:ext>
            </a:extLst>
          </p:cNvPr>
          <p:cNvSpPr>
            <a:spLocks noGrp="1"/>
          </p:cNvSpPr>
          <p:nvPr>
            <p:ph idx="1"/>
          </p:nvPr>
        </p:nvSpPr>
        <p:spPr/>
        <p:txBody>
          <a:bodyPr/>
          <a:lstStyle/>
          <a:p>
            <a:r>
              <a:rPr lang="en-US" sz="1350" i="1" dirty="0">
                <a:latin typeface="Calibri" panose="020F0502020204030204" pitchFamily="34" charset="0"/>
                <a:ea typeface="Aptos" panose="020B0004020202020204" pitchFamily="34" charset="0"/>
              </a:rPr>
              <a:t>Move that 802.15 WG approve the formation of a Comment Resolution Group (CRG) with the following membership: Tim Godfrey (Chair), </a:t>
            </a:r>
            <a:r>
              <a:rPr lang="en-IN" sz="1350" i="1" dirty="0">
                <a:solidFill>
                  <a:srgbClr val="000000"/>
                </a:solidFill>
                <a:latin typeface="Calibri" panose="020F0502020204030204" pitchFamily="34" charset="0"/>
                <a:ea typeface="Aptos" panose="020B0004020202020204" pitchFamily="34" charset="0"/>
              </a:rPr>
              <a:t>Vishal Kalkundrikar</a:t>
            </a:r>
            <a:r>
              <a:rPr lang="en-US" sz="1350" i="1" dirty="0">
                <a:latin typeface="Calibri" panose="020F0502020204030204" pitchFamily="34" charset="0"/>
                <a:ea typeface="Aptos" panose="020B0004020202020204" pitchFamily="34" charset="0"/>
              </a:rPr>
              <a:t>, Harry Bims, Tero Kivinen, and Joerg Robert. The 802.15.16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1350" dirty="0">
              <a:latin typeface="Calibri" panose="020F0502020204030204" pitchFamily="34" charset="0"/>
              <a:ea typeface="Times New Roman" panose="02020603050405020304" pitchFamily="18" charset="0"/>
            </a:endParaRPr>
          </a:p>
          <a:p>
            <a:endParaRPr lang="en-US" dirty="0"/>
          </a:p>
          <a:p>
            <a:r>
              <a:rPr lang="en-US" dirty="0"/>
              <a:t>TG Vote</a:t>
            </a:r>
          </a:p>
          <a:p>
            <a:pPr lvl="1"/>
            <a:r>
              <a:rPr lang="en-US" dirty="0"/>
              <a:t>Unanimous Consent</a:t>
            </a:r>
          </a:p>
          <a:p>
            <a:pPr lvl="1"/>
            <a:endParaRPr lang="en-US" dirty="0"/>
          </a:p>
          <a:p>
            <a:pPr lvl="1"/>
            <a:endParaRPr lang="en-US" dirty="0"/>
          </a:p>
          <a:p>
            <a:pPr lvl="1"/>
            <a:endParaRPr lang="en-US" dirty="0"/>
          </a:p>
        </p:txBody>
      </p:sp>
      <p:sp>
        <p:nvSpPr>
          <p:cNvPr id="7" name="Foliennummernplatzhalter 3">
            <a:extLst>
              <a:ext uri="{FF2B5EF4-FFF2-40B4-BE49-F238E27FC236}">
                <a16:creationId xmlns:a16="http://schemas.microsoft.com/office/drawing/2014/main" id="{B4AF29DE-0611-B499-BC15-1BD3BE144081}"/>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96</a:t>
            </a:fld>
            <a:endParaRPr lang="en-US" sz="1200" dirty="0"/>
          </a:p>
        </p:txBody>
      </p:sp>
    </p:spTree>
    <p:extLst>
      <p:ext uri="{BB962C8B-B14F-4D97-AF65-F5344CB8AC3E}">
        <p14:creationId xmlns:p14="http://schemas.microsoft.com/office/powerpoint/2010/main" val="30141042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F3C1E-07F0-F9B5-0C8A-98772AEDE7E1}"/>
              </a:ext>
            </a:extLst>
          </p:cNvPr>
          <p:cNvSpPr>
            <a:spLocks noGrp="1"/>
          </p:cNvSpPr>
          <p:nvPr>
            <p:ph type="title"/>
          </p:nvPr>
        </p:nvSpPr>
        <p:spPr/>
        <p:txBody>
          <a:bodyPr/>
          <a:lstStyle/>
          <a:p>
            <a:r>
              <a:rPr lang="en-US" dirty="0"/>
              <a:t>Teleconference / CRG Meeting</a:t>
            </a:r>
          </a:p>
        </p:txBody>
      </p:sp>
      <p:sp>
        <p:nvSpPr>
          <p:cNvPr id="3" name="Content Placeholder 2">
            <a:extLst>
              <a:ext uri="{FF2B5EF4-FFF2-40B4-BE49-F238E27FC236}">
                <a16:creationId xmlns:a16="http://schemas.microsoft.com/office/drawing/2014/main" id="{34D22432-9D90-D591-0546-69DE89553B6C}"/>
              </a:ext>
            </a:extLst>
          </p:cNvPr>
          <p:cNvSpPr>
            <a:spLocks noGrp="1"/>
          </p:cNvSpPr>
          <p:nvPr>
            <p:ph idx="1"/>
          </p:nvPr>
        </p:nvSpPr>
        <p:spPr/>
        <p:txBody>
          <a:bodyPr/>
          <a:lstStyle/>
          <a:p>
            <a:r>
              <a:rPr lang="en-US" dirty="0"/>
              <a:t>Wednesday April 2, 2025 </a:t>
            </a:r>
            <a:r>
              <a:rPr lang="en-US" baseline="30000" dirty="0"/>
              <a:t>--</a:t>
            </a:r>
            <a:r>
              <a:rPr lang="en-US" dirty="0"/>
              <a:t>  8am Pacific, 11am Eastern, 8:30pm India</a:t>
            </a:r>
          </a:p>
          <a:p>
            <a:endParaRPr lang="en-US" dirty="0"/>
          </a:p>
          <a:p>
            <a:endParaRPr lang="en-US" dirty="0"/>
          </a:p>
        </p:txBody>
      </p:sp>
      <p:sp>
        <p:nvSpPr>
          <p:cNvPr id="7" name="Foliennummernplatzhalter 3">
            <a:extLst>
              <a:ext uri="{FF2B5EF4-FFF2-40B4-BE49-F238E27FC236}">
                <a16:creationId xmlns:a16="http://schemas.microsoft.com/office/drawing/2014/main" id="{7459474B-9952-5091-D54B-38A51EC789F6}"/>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97</a:t>
            </a:fld>
            <a:endParaRPr lang="en-US" sz="1200" dirty="0"/>
          </a:p>
        </p:txBody>
      </p:sp>
    </p:spTree>
    <p:extLst>
      <p:ext uri="{BB962C8B-B14F-4D97-AF65-F5344CB8AC3E}">
        <p14:creationId xmlns:p14="http://schemas.microsoft.com/office/powerpoint/2010/main" val="36805516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A99A-BB46-10D9-1040-A04F38654F1E}"/>
              </a:ext>
            </a:extLst>
          </p:cNvPr>
          <p:cNvSpPr>
            <a:spLocks noGrp="1"/>
          </p:cNvSpPr>
          <p:nvPr>
            <p:ph type="title"/>
          </p:nvPr>
        </p:nvSpPr>
        <p:spPr/>
        <p:txBody>
          <a:bodyPr/>
          <a:lstStyle/>
          <a:p>
            <a:r>
              <a:rPr lang="en-US" dirty="0"/>
              <a:t>RevCom Package</a:t>
            </a:r>
          </a:p>
        </p:txBody>
      </p:sp>
      <p:sp>
        <p:nvSpPr>
          <p:cNvPr id="3" name="Content Placeholder 2">
            <a:extLst>
              <a:ext uri="{FF2B5EF4-FFF2-40B4-BE49-F238E27FC236}">
                <a16:creationId xmlns:a16="http://schemas.microsoft.com/office/drawing/2014/main" id="{17EA42AC-22B2-3A8B-6C31-489F28AA5B58}"/>
              </a:ext>
            </a:extLst>
          </p:cNvPr>
          <p:cNvSpPr>
            <a:spLocks noGrp="1"/>
          </p:cNvSpPr>
          <p:nvPr>
            <p:ph idx="1"/>
          </p:nvPr>
        </p:nvSpPr>
        <p:spPr/>
        <p:txBody>
          <a:bodyPr/>
          <a:lstStyle/>
          <a:p>
            <a:r>
              <a:rPr lang="en-US" dirty="0"/>
              <a:t>Package in document </a:t>
            </a:r>
            <a:r>
              <a:rPr lang="en-US" dirty="0">
                <a:hlinkClick r:id="rId2"/>
              </a:rPr>
              <a:t>15-25-0144-00-016t-ieee-802-16t-to-revcom-package</a:t>
            </a:r>
            <a:endParaRPr lang="en-US" dirty="0"/>
          </a:p>
          <a:p>
            <a:endParaRPr lang="en-US" dirty="0"/>
          </a:p>
          <a:p>
            <a:endParaRPr lang="en-US" dirty="0"/>
          </a:p>
        </p:txBody>
      </p:sp>
      <p:sp>
        <p:nvSpPr>
          <p:cNvPr id="7" name="Foliennummernplatzhalter 3">
            <a:extLst>
              <a:ext uri="{FF2B5EF4-FFF2-40B4-BE49-F238E27FC236}">
                <a16:creationId xmlns:a16="http://schemas.microsoft.com/office/drawing/2014/main" id="{3B6EF165-69FB-8983-2DDB-CD7EA559D045}"/>
              </a:ext>
            </a:extLst>
          </p:cNvPr>
          <p:cNvSpPr txBox="1">
            <a:spLocks/>
          </p:cNvSpPr>
          <p:nvPr/>
        </p:nvSpPr>
        <p:spPr>
          <a:xfrm>
            <a:off x="4270557"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98</a:t>
            </a:fld>
            <a:endParaRPr lang="en-US" sz="1200" dirty="0"/>
          </a:p>
        </p:txBody>
      </p:sp>
    </p:spTree>
    <p:extLst>
      <p:ext uri="{BB962C8B-B14F-4D97-AF65-F5344CB8AC3E}">
        <p14:creationId xmlns:p14="http://schemas.microsoft.com/office/powerpoint/2010/main" val="39780497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nvGraphicFramePr>
        <p:xfrm>
          <a:off x="1371600" y="1750364"/>
          <a:ext cx="6286500" cy="3455749"/>
        </p:xfrm>
        <a:graphic>
          <a:graphicData uri="http://schemas.openxmlformats.org/drawingml/2006/table">
            <a:tbl>
              <a:tblPr firstRow="1" bandRow="1">
                <a:tableStyleId>{5C22544A-7EE6-4342-B048-85BDC9FD1C3A}</a:tableStyleId>
              </a:tblPr>
              <a:tblGrid>
                <a:gridCol w="4520045">
                  <a:extLst>
                    <a:ext uri="{9D8B030D-6E8A-4147-A177-3AD203B41FA5}">
                      <a16:colId xmlns:a16="http://schemas.microsoft.com/office/drawing/2014/main" val="3384751907"/>
                    </a:ext>
                  </a:extLst>
                </a:gridCol>
                <a:gridCol w="1766455">
                  <a:extLst>
                    <a:ext uri="{9D8B030D-6E8A-4147-A177-3AD203B41FA5}">
                      <a16:colId xmlns:a16="http://schemas.microsoft.com/office/drawing/2014/main" val="434009601"/>
                    </a:ext>
                  </a:extLst>
                </a:gridCol>
              </a:tblGrid>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Milestone</a:t>
                      </a:r>
                    </a:p>
                  </a:txBody>
                  <a:tcPr marL="62345" marR="62345" marT="34290" marB="34290"/>
                </a:tc>
                <a:tc>
                  <a:txBody>
                    <a:bodyPr/>
                    <a:lstStyle/>
                    <a:p>
                      <a:r>
                        <a:rPr lang="en-US" sz="1400" dirty="0"/>
                        <a:t>Date</a:t>
                      </a:r>
                    </a:p>
                  </a:txBody>
                  <a:tcPr marL="62345" marR="62345" marT="34290" marB="34290"/>
                </a:tc>
                <a:extLst>
                  <a:ext uri="{0D108BD9-81ED-4DB2-BD59-A6C34878D82A}">
                    <a16:rowId xmlns:a16="http://schemas.microsoft.com/office/drawing/2014/main" val="4207709845"/>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Task Group Start</a:t>
                      </a:r>
                    </a:p>
                  </a:txBody>
                  <a:tcPr marL="62345" marR="62345" marT="34290" marB="34290"/>
                </a:tc>
                <a:tc>
                  <a:txBody>
                    <a:bodyPr/>
                    <a:lstStyle/>
                    <a:p>
                      <a:r>
                        <a:rPr lang="en-US" sz="1400" dirty="0">
                          <a:solidFill>
                            <a:schemeClr val="bg1">
                              <a:lumMod val="65000"/>
                            </a:schemeClr>
                          </a:solidFill>
                        </a:rPr>
                        <a:t>Jan 2020</a:t>
                      </a:r>
                    </a:p>
                  </a:txBody>
                  <a:tcPr marL="62345" marR="62345" marT="34290" marB="34290"/>
                </a:tc>
                <a:extLst>
                  <a:ext uri="{0D108BD9-81ED-4DB2-BD59-A6C34878D82A}">
                    <a16:rowId xmlns:a16="http://schemas.microsoft.com/office/drawing/2014/main" val="1668596901"/>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SRD Approval</a:t>
                      </a:r>
                    </a:p>
                  </a:txBody>
                  <a:tcPr marL="62345" marR="62345" marT="34290" marB="34290"/>
                </a:tc>
                <a:tc>
                  <a:txBody>
                    <a:bodyPr/>
                    <a:lstStyle/>
                    <a:p>
                      <a:r>
                        <a:rPr lang="en-US" sz="1400" dirty="0">
                          <a:solidFill>
                            <a:schemeClr val="bg1">
                              <a:lumMod val="75000"/>
                            </a:schemeClr>
                          </a:solidFill>
                        </a:rPr>
                        <a:t>April 2021</a:t>
                      </a:r>
                    </a:p>
                  </a:txBody>
                  <a:tcPr marL="62345" marR="62345" marT="34290" marB="34290"/>
                </a:tc>
                <a:extLst>
                  <a:ext uri="{0D108BD9-81ED-4DB2-BD59-A6C34878D82A}">
                    <a16:rowId xmlns:a16="http://schemas.microsoft.com/office/drawing/2014/main" val="3428218732"/>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SDD Approval</a:t>
                      </a:r>
                    </a:p>
                  </a:txBody>
                  <a:tcPr marL="62345" marR="62345" marT="34290" marB="34290"/>
                </a:tc>
                <a:tc>
                  <a:txBody>
                    <a:bodyPr/>
                    <a:lstStyle/>
                    <a:p>
                      <a:r>
                        <a:rPr lang="en-US" sz="1400" dirty="0">
                          <a:solidFill>
                            <a:schemeClr val="bg1">
                              <a:lumMod val="65000"/>
                            </a:schemeClr>
                          </a:solidFill>
                        </a:rPr>
                        <a:t>Jan 2022</a:t>
                      </a:r>
                    </a:p>
                  </a:txBody>
                  <a:tcPr marL="62345" marR="62345" marT="34290" marB="34290"/>
                </a:tc>
                <a:extLst>
                  <a:ext uri="{0D108BD9-81ED-4DB2-BD59-A6C34878D82A}">
                    <a16:rowId xmlns:a16="http://schemas.microsoft.com/office/drawing/2014/main" val="3689323579"/>
                  </a:ext>
                </a:extLst>
              </a:tr>
              <a:tr h="314159">
                <a:tc>
                  <a:txBody>
                    <a:bodyPr/>
                    <a:lstStyle/>
                    <a:p>
                      <a:r>
                        <a:rPr lang="en-US" sz="1400" dirty="0">
                          <a:solidFill>
                            <a:schemeClr val="bg1">
                              <a:lumMod val="65000"/>
                            </a:schemeClr>
                          </a:solidFill>
                        </a:rPr>
                        <a:t>Draft Development</a:t>
                      </a:r>
                    </a:p>
                  </a:txBody>
                  <a:tcPr marL="62345" marR="62345" marT="34290" marB="34290"/>
                </a:tc>
                <a:tc>
                  <a:txBody>
                    <a:bodyPr/>
                    <a:lstStyle/>
                    <a:p>
                      <a:endParaRPr lang="en-US" sz="1400" dirty="0">
                        <a:solidFill>
                          <a:schemeClr val="bg1">
                            <a:lumMod val="65000"/>
                          </a:schemeClr>
                        </a:solidFill>
                      </a:endParaRPr>
                    </a:p>
                  </a:txBody>
                  <a:tcPr marL="62345" marR="62345" marT="34290" marB="34290"/>
                </a:tc>
                <a:extLst>
                  <a:ext uri="{0D108BD9-81ED-4DB2-BD59-A6C34878D82A}">
                    <a16:rowId xmlns:a16="http://schemas.microsoft.com/office/drawing/2014/main" val="4038355541"/>
                  </a:ext>
                </a:extLst>
              </a:tr>
              <a:tr h="314159">
                <a:tc>
                  <a:txBody>
                    <a:bodyPr/>
                    <a:lstStyle/>
                    <a:p>
                      <a:r>
                        <a:rPr lang="en-US" sz="1400" dirty="0">
                          <a:solidFill>
                            <a:schemeClr val="bg1">
                              <a:lumMod val="65000"/>
                            </a:schemeClr>
                          </a:solidFill>
                        </a:rPr>
                        <a:t>Informal TG review of draft</a:t>
                      </a:r>
                    </a:p>
                  </a:txBody>
                  <a:tcPr marL="62345" marR="62345" marT="34290" marB="34290"/>
                </a:tc>
                <a:tc>
                  <a:txBody>
                    <a:bodyPr/>
                    <a:lstStyle/>
                    <a:p>
                      <a:r>
                        <a:rPr lang="en-US" sz="1400" dirty="0">
                          <a:solidFill>
                            <a:schemeClr val="bg1">
                              <a:lumMod val="65000"/>
                            </a:schemeClr>
                          </a:solidFill>
                        </a:rPr>
                        <a:t>Mar 2023</a:t>
                      </a:r>
                    </a:p>
                  </a:txBody>
                  <a:tcPr marL="62345" marR="62345" marT="34290" marB="34290"/>
                </a:tc>
                <a:extLst>
                  <a:ext uri="{0D108BD9-81ED-4DB2-BD59-A6C34878D82A}">
                    <a16:rowId xmlns:a16="http://schemas.microsoft.com/office/drawing/2014/main" val="1866948594"/>
                  </a:ext>
                </a:extLst>
              </a:tr>
              <a:tr h="314159">
                <a:tc>
                  <a:txBody>
                    <a:bodyPr/>
                    <a:lstStyle/>
                    <a:p>
                      <a:r>
                        <a:rPr lang="en-US" sz="1400" dirty="0">
                          <a:solidFill>
                            <a:schemeClr val="bg1">
                              <a:lumMod val="75000"/>
                            </a:schemeClr>
                          </a:solidFill>
                        </a:rPr>
                        <a:t>Working Group Letter Ballot</a:t>
                      </a:r>
                    </a:p>
                  </a:txBody>
                  <a:tcPr marL="62345" marR="62345" marT="34290" marB="34290"/>
                </a:tc>
                <a:tc>
                  <a:txBody>
                    <a:bodyPr/>
                    <a:lstStyle/>
                    <a:p>
                      <a:r>
                        <a:rPr lang="en-US" sz="1400" dirty="0">
                          <a:solidFill>
                            <a:schemeClr val="bg1">
                              <a:lumMod val="75000"/>
                            </a:schemeClr>
                          </a:solidFill>
                        </a:rPr>
                        <a:t>Nov 2023</a:t>
                      </a:r>
                    </a:p>
                  </a:txBody>
                  <a:tcPr marL="62345" marR="62345" marT="34290" marB="34290"/>
                </a:tc>
                <a:extLst>
                  <a:ext uri="{0D108BD9-81ED-4DB2-BD59-A6C34878D82A}">
                    <a16:rowId xmlns:a16="http://schemas.microsoft.com/office/drawing/2014/main" val="634721270"/>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Working Group Recirculation Letter Ballot</a:t>
                      </a:r>
                    </a:p>
                  </a:txBody>
                  <a:tcPr marL="62345" marR="62345" marT="34290" marB="34290"/>
                </a:tc>
                <a:tc>
                  <a:txBody>
                    <a:bodyPr/>
                    <a:lstStyle/>
                    <a:p>
                      <a:r>
                        <a:rPr lang="en-US" sz="1400" dirty="0">
                          <a:solidFill>
                            <a:schemeClr val="bg1">
                              <a:lumMod val="75000"/>
                            </a:schemeClr>
                          </a:solidFill>
                        </a:rPr>
                        <a:t>March 2024</a:t>
                      </a:r>
                    </a:p>
                  </a:txBody>
                  <a:tcPr marL="62345" marR="62345" marT="34290" marB="34290"/>
                </a:tc>
                <a:extLst>
                  <a:ext uri="{0D108BD9-81ED-4DB2-BD59-A6C34878D82A}">
                    <a16:rowId xmlns:a16="http://schemas.microsoft.com/office/drawing/2014/main" val="1970946961"/>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SA Ballot</a:t>
                      </a:r>
                    </a:p>
                  </a:txBody>
                  <a:tcPr marL="62345" marR="62345" marT="34290" marB="34290"/>
                </a:tc>
                <a:tc>
                  <a:txBody>
                    <a:bodyPr/>
                    <a:lstStyle/>
                    <a:p>
                      <a:r>
                        <a:rPr lang="en-US" sz="1400" dirty="0">
                          <a:solidFill>
                            <a:schemeClr val="bg1">
                              <a:lumMod val="75000"/>
                            </a:schemeClr>
                          </a:solidFill>
                        </a:rPr>
                        <a:t>Sept 2024</a:t>
                      </a:r>
                    </a:p>
                  </a:txBody>
                  <a:tcPr marL="62345" marR="62345" marT="34290" marB="34290"/>
                </a:tc>
                <a:extLst>
                  <a:ext uri="{0D108BD9-81ED-4DB2-BD59-A6C34878D82A}">
                    <a16:rowId xmlns:a16="http://schemas.microsoft.com/office/drawing/2014/main" val="1018105641"/>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lumMod val="75000"/>
                            </a:schemeClr>
                          </a:solidFill>
                          <a:latin typeface="+mn-lt"/>
                          <a:ea typeface="+mn-ea"/>
                          <a:cs typeface="+mn-cs"/>
                        </a:rPr>
                        <a:t>SA Recirc</a:t>
                      </a:r>
                    </a:p>
                  </a:txBody>
                  <a:tcPr marL="62345" marR="6234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lumMod val="75000"/>
                            </a:schemeClr>
                          </a:solidFill>
                          <a:latin typeface="+mn-lt"/>
                          <a:ea typeface="+mn-ea"/>
                          <a:cs typeface="+mn-cs"/>
                        </a:rPr>
                        <a:t>Nov 2024</a:t>
                      </a:r>
                    </a:p>
                  </a:txBody>
                  <a:tcPr marL="62345" marR="62345" marT="34290" marB="34290"/>
                </a:tc>
                <a:extLst>
                  <a:ext uri="{0D108BD9-81ED-4DB2-BD59-A6C34878D82A}">
                    <a16:rowId xmlns:a16="http://schemas.microsoft.com/office/drawing/2014/main" val="82442068"/>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Forward to RevCom</a:t>
                      </a:r>
                    </a:p>
                  </a:txBody>
                  <a:tcPr marL="62345" marR="62345" marT="34290" marB="34290"/>
                </a:tc>
                <a:tc>
                  <a:txBody>
                    <a:bodyPr/>
                    <a:lstStyle/>
                    <a:p>
                      <a:r>
                        <a:rPr lang="en-US" sz="1400" dirty="0"/>
                        <a:t>March 2025</a:t>
                      </a:r>
                    </a:p>
                  </a:txBody>
                  <a:tcPr marL="62345" marR="62345" marT="34290" marB="34290"/>
                </a:tc>
                <a:extLst>
                  <a:ext uri="{0D108BD9-81ED-4DB2-BD59-A6C34878D82A}">
                    <a16:rowId xmlns:a16="http://schemas.microsoft.com/office/drawing/2014/main" val="1058448561"/>
                  </a:ext>
                </a:extLst>
              </a:tr>
            </a:tbl>
          </a:graphicData>
        </a:graphic>
      </p:graphicFrame>
      <p:sp>
        <p:nvSpPr>
          <p:cNvPr id="3" name="Arrow: Right 2">
            <a:extLst>
              <a:ext uri="{FF2B5EF4-FFF2-40B4-BE49-F238E27FC236}">
                <a16:creationId xmlns:a16="http://schemas.microsoft.com/office/drawing/2014/main" id="{40D38A25-D564-4828-863A-D3B332BDEDFD}"/>
              </a:ext>
            </a:extLst>
          </p:cNvPr>
          <p:cNvSpPr/>
          <p:nvPr/>
        </p:nvSpPr>
        <p:spPr>
          <a:xfrm>
            <a:off x="147447" y="4834146"/>
            <a:ext cx="733806" cy="3634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dirty="0"/>
          </a:p>
        </p:txBody>
      </p:sp>
      <p:sp>
        <p:nvSpPr>
          <p:cNvPr id="4" name="Foliennummernplatzhalter 3">
            <a:extLst>
              <a:ext uri="{FF2B5EF4-FFF2-40B4-BE49-F238E27FC236}">
                <a16:creationId xmlns:a16="http://schemas.microsoft.com/office/drawing/2014/main" id="{668E0C9A-462B-DD19-12B2-BE4FC606E2FD}"/>
              </a:ext>
            </a:extLst>
          </p:cNvPr>
          <p:cNvSpPr txBox="1">
            <a:spLocks/>
          </p:cNvSpPr>
          <p:nvPr/>
        </p:nvSpPr>
        <p:spPr>
          <a:xfrm>
            <a:off x="4228025" y="6432880"/>
            <a:ext cx="836612"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99</a:t>
            </a:fld>
            <a:endParaRPr lang="en-US" sz="1200" dirty="0"/>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48862</TotalTime>
  <Words>10140</Words>
  <Application>Microsoft Office PowerPoint</Application>
  <PresentationFormat>On-screen Show (4:3)</PresentationFormat>
  <Paragraphs>1637</Paragraphs>
  <Slides>139</Slides>
  <Notes>14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139</vt:i4>
      </vt:variant>
    </vt:vector>
  </HeadingPairs>
  <TitlesOfParts>
    <vt:vector size="155" baseType="lpstr">
      <vt:lpstr>メイリオ</vt:lpstr>
      <vt:lpstr>ＭＳ Ｐゴシック</vt:lpstr>
      <vt:lpstr>游ゴシック</vt:lpstr>
      <vt:lpstr>Aptos</vt:lpstr>
      <vt:lpstr>Arial</vt:lpstr>
      <vt:lpstr>Arial Rounded MT Bold</vt:lpstr>
      <vt:lpstr>Calibri</vt:lpstr>
      <vt:lpstr>DejaVu Sans</vt:lpstr>
      <vt:lpstr>Open Sans</vt:lpstr>
      <vt:lpstr>Symbol</vt:lpstr>
      <vt:lpstr>Times New Roman</vt:lpstr>
      <vt:lpstr>TimesNewRomanPSMT</vt:lpstr>
      <vt:lpstr>Wide Latin</vt:lpstr>
      <vt:lpstr>Wingdings</vt:lpstr>
      <vt:lpstr>Work Sans</vt:lpstr>
      <vt:lpstr>IEEE-802_15</vt:lpstr>
      <vt:lpstr> 155th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TG4ab (NG-UWB) March 2025  Closing Report</vt:lpstr>
      <vt:lpstr>Agenda</vt:lpstr>
      <vt:lpstr>Project Information</vt:lpstr>
      <vt:lpstr>5.2.b Scope of the project (As approved):</vt:lpstr>
      <vt:lpstr>PowerPoint Presentation</vt:lpstr>
      <vt:lpstr>Goals for the week </vt:lpstr>
      <vt:lpstr>Next Steps</vt:lpstr>
      <vt:lpstr>Telecom/Webex Schedule</vt:lpstr>
      <vt:lpstr>TG4ac (Privacy) March 2025 Closing Report</vt:lpstr>
      <vt:lpstr>Agenda for March</vt:lpstr>
      <vt:lpstr>Detailed Agenda for March</vt:lpstr>
      <vt:lpstr>More information</vt:lpstr>
      <vt:lpstr>LB211 results</vt:lpstr>
      <vt:lpstr>LB211 comments</vt:lpstr>
      <vt:lpstr>TG motion: Draft ready for recirculation</vt:lpstr>
      <vt:lpstr>WG motion: Draft ready for recirculation</vt:lpstr>
      <vt:lpstr>TG motion: CRG formation for LB</vt:lpstr>
      <vt:lpstr>WG motion: CRG formation for LB</vt:lpstr>
      <vt:lpstr>Timeline</vt:lpstr>
      <vt:lpstr>Meeting achievements</vt:lpstr>
      <vt:lpstr>Agenda of TG4ac for May</vt:lpstr>
      <vt:lpstr>TG4ad (NG-SUN PHY) March 2025 Closing Report</vt:lpstr>
      <vt:lpstr>Agenda</vt:lpstr>
      <vt:lpstr>Achievements</vt:lpstr>
      <vt:lpstr>Conference Call Schedule</vt:lpstr>
      <vt:lpstr>Proposed Timeline</vt:lpstr>
      <vt:lpstr>TG4ae (ASCON) March 2025 Closing Report</vt:lpstr>
      <vt:lpstr>Agenda for March</vt:lpstr>
      <vt:lpstr>Detailed Agenda for March</vt:lpstr>
      <vt:lpstr>More information</vt:lpstr>
      <vt:lpstr>Timeline</vt:lpstr>
      <vt:lpstr>Meeting achievements</vt:lpstr>
      <vt:lpstr>Agenda of TG4ae for May</vt:lpstr>
      <vt:lpstr>TG6ma (BAN/VAN) March 2025 Closing Report</vt:lpstr>
      <vt:lpstr>Objectives of TG 6ma – Enhanced Dependability Body Area Network (ED-BAN)</vt:lpstr>
      <vt:lpstr>TG15.6ma Plenary Session Schedule for 9th-14th, March 2025</vt:lpstr>
      <vt:lpstr>Agenda items for the week</vt:lpstr>
      <vt:lpstr>Preparation for 2nd Recirculation </vt:lpstr>
      <vt:lpstr>TG motion: Approval of comment resolutions</vt:lpstr>
      <vt:lpstr> TG Motion to approve the formation of CRG </vt:lpstr>
      <vt:lpstr> WG Motion to approve the formation of CRG </vt:lpstr>
      <vt:lpstr>WG Motion to start Recirculation Letter Ballot</vt:lpstr>
      <vt:lpstr>PowerPoint Presentation</vt:lpstr>
      <vt:lpstr>PowerPoint Presentation</vt:lpstr>
      <vt:lpstr>Contributions</vt:lpstr>
      <vt:lpstr>TG9a (EDHOC) March 2025 Closing Report</vt:lpstr>
      <vt:lpstr>Agenda for March</vt:lpstr>
      <vt:lpstr>Detailed Agenda for March</vt:lpstr>
      <vt:lpstr>More information</vt:lpstr>
      <vt:lpstr>TG motion: Draft ready for LB</vt:lpstr>
      <vt:lpstr>WG motion: Draft ready for LB</vt:lpstr>
      <vt:lpstr>Timeline</vt:lpstr>
      <vt:lpstr>Meeting achievements</vt:lpstr>
      <vt:lpstr>Agenda of TG9a for May</vt:lpstr>
      <vt:lpstr>TG16t (LIC-NB) March 2025 Closing Report</vt:lpstr>
      <vt:lpstr>TG16t March Plenary Agenda</vt:lpstr>
      <vt:lpstr>Plan for week</vt:lpstr>
      <vt:lpstr>March Meeting Start Status</vt:lpstr>
      <vt:lpstr>Plan for RevCom</vt:lpstr>
      <vt:lpstr>TG motion: RevCom unconditional submittal</vt:lpstr>
      <vt:lpstr>WG motion: RevCom unconditional submittal</vt:lpstr>
      <vt:lpstr>Formation of Comment Resolution Group</vt:lpstr>
      <vt:lpstr>Teleconference / CRG Meeting</vt:lpstr>
      <vt:lpstr>RevCom Package</vt:lpstr>
      <vt:lpstr>Project Timeline</vt:lpstr>
      <vt:lpstr>TG16me (LIC-NB) March 2025 Closing Report</vt:lpstr>
      <vt:lpstr>TG16me March Plenary Agenda</vt:lpstr>
      <vt:lpstr>Plan for week</vt:lpstr>
      <vt:lpstr>Prior Documents related to revision</vt:lpstr>
      <vt:lpstr>New Contributions</vt:lpstr>
      <vt:lpstr>Discussion on new concepts for revision</vt:lpstr>
      <vt:lpstr>Process for Revision integration of amendment</vt:lpstr>
      <vt:lpstr>Discussion on issues with existing base standard</vt:lpstr>
      <vt:lpstr>16t amendment roll-in</vt:lpstr>
      <vt:lpstr>Project Timeline</vt:lpstr>
      <vt:lpstr>Future Meetings</vt:lpstr>
      <vt:lpstr>IG Access March 2025 Closing Report</vt:lpstr>
      <vt:lpstr>Agenda</vt:lpstr>
      <vt:lpstr>Call for contributions and Proposed Direction for IG</vt:lpstr>
      <vt:lpstr>IG NG-OCC March 2025 Closing Report</vt:lpstr>
      <vt:lpstr>Session Objectives</vt:lpstr>
      <vt:lpstr>Session Schedule</vt:lpstr>
      <vt:lpstr>Accomplishment for the meeting</vt:lpstr>
      <vt:lpstr>Accomplishment for the meeting</vt:lpstr>
      <vt:lpstr>Plan for May Meeting</vt:lpstr>
      <vt:lpstr>Plan for IG NG-OWC</vt:lpstr>
      <vt:lpstr>SC IETF March 2025 Closing Report</vt:lpstr>
      <vt:lpstr>Agenda for March</vt:lpstr>
      <vt:lpstr>IETF 122</vt:lpstr>
      <vt:lpstr>Working groups to cover</vt:lpstr>
      <vt:lpstr>6lo – Ipv6 over Networks of Resource-constrained Nodes</vt:lpstr>
      <vt:lpstr>6lo – Work in progress</vt:lpstr>
      <vt:lpstr>Lake – Lightweight Authenticated Key Exchange</vt:lpstr>
      <vt:lpstr>Lake – Work in progress</vt:lpstr>
      <vt:lpstr>Suit – Software Updates for Internet of Things</vt:lpstr>
      <vt:lpstr>Suit – Work in progress</vt:lpstr>
      <vt:lpstr>BOFs</vt:lpstr>
      <vt:lpstr>nasr – Network Attestation for Secured foRwarding</vt:lpstr>
      <vt:lpstr>skex – Symmetric Key Establishment and Exchange</vt:lpstr>
      <vt:lpstr>SC MAINT March 2025 Closing Report</vt:lpstr>
      <vt:lpstr>SC Meeting Objectives – Agenda</vt:lpstr>
      <vt:lpstr>802 PARs for Review</vt:lpstr>
      <vt:lpstr>PowerPoint Presentation</vt:lpstr>
      <vt:lpstr>SC WNG March 2025 Closing Report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1518</cp:revision>
  <cp:lastPrinted>2000-07-07T01:25:49Z</cp:lastPrinted>
  <dcterms:created xsi:type="dcterms:W3CDTF">1999-06-22T06:24:01Z</dcterms:created>
  <dcterms:modified xsi:type="dcterms:W3CDTF">2025-03-26T02:37:08Z</dcterms:modified>
  <cp:category/>
</cp:coreProperties>
</file>