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360" r:id="rId2"/>
    <p:sldId id="361" r:id="rId3"/>
    <p:sldId id="370" r:id="rId4"/>
    <p:sldId id="427" r:id="rId5"/>
    <p:sldId id="377" r:id="rId6"/>
    <p:sldId id="434" r:id="rId7"/>
    <p:sldId id="443" r:id="rId8"/>
    <p:sldId id="423" r:id="rId9"/>
    <p:sldId id="446" r:id="rId10"/>
    <p:sldId id="393" r:id="rId11"/>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6" autoAdjust="0"/>
  </p:normalViewPr>
  <p:slideViewPr>
    <p:cSldViewPr>
      <p:cViewPr>
        <p:scale>
          <a:sx n="80" d="100"/>
          <a:sy n="80" d="100"/>
        </p:scale>
        <p:origin x="782"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802.15-25-0165-00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5/15-25-0090-01-04ab-tg4ab-detailed-agenda-march-2025.xls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January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13 March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March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Thank you for listening!</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10</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March 2025 </a:t>
            </a:r>
          </a:p>
          <a:p>
            <a:r>
              <a:rPr lang="en-US" sz="2800" dirty="0"/>
              <a:t>802 Plenary Session</a:t>
            </a:r>
          </a:p>
          <a:p>
            <a:r>
              <a:rPr lang="en-US" sz="2800" dirty="0"/>
              <a:t>Mixed Mode</a:t>
            </a:r>
          </a:p>
          <a:p>
            <a:r>
              <a:rPr lang="en-US" sz="2800" dirty="0"/>
              <a:t>Live from</a:t>
            </a:r>
          </a:p>
          <a:p>
            <a:r>
              <a:rPr lang="en-US" sz="2800" dirty="0"/>
              <a:t>Atlanta, GA, USA</a:t>
            </a:r>
          </a:p>
        </p:txBody>
      </p:sp>
      <p:pic>
        <p:nvPicPr>
          <p:cNvPr id="4" name="Picture 3">
            <a:extLst>
              <a:ext uri="{FF2B5EF4-FFF2-40B4-BE49-F238E27FC236}">
                <a16:creationId xmlns:a16="http://schemas.microsoft.com/office/drawing/2014/main" id="{F668DEE2-4B31-E6EA-5B4B-42C632219BAA}"/>
              </a:ext>
            </a:extLst>
          </p:cNvPr>
          <p:cNvPicPr>
            <a:picLocks noChangeAspect="1"/>
          </p:cNvPicPr>
          <p:nvPr/>
        </p:nvPicPr>
        <p:blipFill>
          <a:blip r:embed="rId3"/>
          <a:stretch>
            <a:fillRect/>
          </a:stretch>
        </p:blipFill>
        <p:spPr>
          <a:xfrm>
            <a:off x="7772400" y="2655722"/>
            <a:ext cx="3124200" cy="3397971"/>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https://mentor.ieee.org/802.15/dcn/25/15-25-0090-07-04ab-tg4ab-detailed-agenda-march-2025.xlsx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328818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322555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600752977"/>
              </p:ext>
            </p:extLst>
          </p:nvPr>
        </p:nvGraphicFramePr>
        <p:xfrm>
          <a:off x="3699424" y="1143000"/>
          <a:ext cx="4834976" cy="51727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20256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2026</a:t>
                      </a:r>
                    </a:p>
                  </a:txBody>
                  <a:tcPr marL="5715" marR="5715" marT="5715" marB="0" anchor="ctr"/>
                </a:tc>
                <a:extLst>
                  <a:ext uri="{0D108BD9-81ED-4DB2-BD59-A6C34878D82A}">
                    <a16:rowId xmlns:a16="http://schemas.microsoft.com/office/drawing/2014/main" val="1185392186"/>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January 2027</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LMSC approval</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2027</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 2027</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433A2-EDBD-8AC7-B6F1-8A3DBE658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8DA98-90FB-80C6-45CB-54416A11E271}"/>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854A1950-3C53-E0AF-5C00-34BBDA95884E}"/>
              </a:ext>
            </a:extLst>
          </p:cNvPr>
          <p:cNvSpPr>
            <a:spLocks noGrp="1"/>
          </p:cNvSpPr>
          <p:nvPr>
            <p:ph type="body" sz="half" idx="1"/>
          </p:nvPr>
        </p:nvSpPr>
        <p:spPr/>
        <p:txBody>
          <a:bodyPr>
            <a:normAutofit fontScale="92500"/>
          </a:bodyPr>
          <a:lstStyle/>
          <a:p>
            <a:pPr marL="0" indent="0">
              <a:buNone/>
            </a:pPr>
            <a:r>
              <a:rPr lang="en-US" dirty="0"/>
              <a:t>Note: Recirculation on Draft D02 in progress</a:t>
            </a:r>
          </a:p>
          <a:p>
            <a:r>
              <a:rPr lang="en-US" dirty="0"/>
              <a:t>Review and improve draft D02</a:t>
            </a:r>
          </a:p>
          <a:p>
            <a:pPr lvl="1"/>
            <a:r>
              <a:rPr lang="en-US" dirty="0"/>
              <a:t>Early comment submissions will be reviewed</a:t>
            </a:r>
          </a:p>
          <a:p>
            <a:pPr lvl="1"/>
            <a:r>
              <a:rPr lang="en-US" dirty="0"/>
              <a:t>Collaboration to prepare good, useful comments</a:t>
            </a:r>
          </a:p>
          <a:p>
            <a:r>
              <a:rPr lang="en-US" dirty="0"/>
              <a:t>Work on outstanding issues</a:t>
            </a:r>
          </a:p>
          <a:p>
            <a:pPr lvl="1"/>
            <a:r>
              <a:rPr lang="en-US" dirty="0"/>
              <a:t>Separate out those that got caught in the crossfire from issues</a:t>
            </a:r>
          </a:p>
          <a:p>
            <a:pPr lvl="1"/>
            <a:r>
              <a:rPr lang="en-US" dirty="0"/>
              <a:t>Filter out comments with no proposed change</a:t>
            </a:r>
          </a:p>
          <a:p>
            <a:pPr lvl="1"/>
            <a:r>
              <a:rPr lang="en-US" dirty="0"/>
              <a:t>Address the elephant in the room</a:t>
            </a:r>
          </a:p>
        </p:txBody>
      </p:sp>
      <p:sp>
        <p:nvSpPr>
          <p:cNvPr id="4" name="Slide Number Placeholder 3">
            <a:extLst>
              <a:ext uri="{FF2B5EF4-FFF2-40B4-BE49-F238E27FC236}">
                <a16:creationId xmlns:a16="http://schemas.microsoft.com/office/drawing/2014/main" id="{B1F4B71F-0542-8729-FC56-80E0CCCFFF7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404253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914400" y="4572001"/>
            <a:ext cx="10363200" cy="1903412"/>
          </a:xfrm>
        </p:spPr>
        <p:txBody>
          <a:bodyPr>
            <a:normAutofit fontScale="85000" lnSpcReduction="20000"/>
          </a:bodyPr>
          <a:lstStyle/>
          <a:p>
            <a:r>
              <a:rPr lang="en-US" dirty="0"/>
              <a:t>Interim session starts 12-May</a:t>
            </a:r>
          </a:p>
          <a:p>
            <a:r>
              <a:rPr lang="en-US" dirty="0"/>
              <a:t>First call 25-March or 1-April depending on when the ballot closes</a:t>
            </a:r>
          </a:p>
          <a:p>
            <a:pPr lvl="1"/>
            <a:r>
              <a:rPr lang="en-US" dirty="0"/>
              <a:t>Twice weekly, 1 hour each, </a:t>
            </a:r>
          </a:p>
          <a:p>
            <a:pPr lvl="1"/>
            <a:r>
              <a:rPr lang="en-US" dirty="0"/>
              <a:t>Tuesday 06:00 and Thursday 14:00 </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8" name="Picture 7">
            <a:extLst>
              <a:ext uri="{FF2B5EF4-FFF2-40B4-BE49-F238E27FC236}">
                <a16:creationId xmlns:a16="http://schemas.microsoft.com/office/drawing/2014/main" id="{AF3048B1-13DD-461D-9F3A-EC0DC7DACD6D}"/>
              </a:ext>
            </a:extLst>
          </p:cNvPr>
          <p:cNvPicPr>
            <a:picLocks noChangeAspect="1"/>
          </p:cNvPicPr>
          <p:nvPr/>
        </p:nvPicPr>
        <p:blipFill>
          <a:blip r:embed="rId2"/>
          <a:stretch>
            <a:fillRect/>
          </a:stretch>
        </p:blipFill>
        <p:spPr>
          <a:xfrm>
            <a:off x="533400" y="609600"/>
            <a:ext cx="3613907" cy="3733800"/>
          </a:xfrm>
          <a:prstGeom prst="rect">
            <a:avLst/>
          </a:prstGeom>
        </p:spPr>
      </p:pic>
      <p:pic>
        <p:nvPicPr>
          <p:cNvPr id="10" name="Picture 9">
            <a:extLst>
              <a:ext uri="{FF2B5EF4-FFF2-40B4-BE49-F238E27FC236}">
                <a16:creationId xmlns:a16="http://schemas.microsoft.com/office/drawing/2014/main" id="{B0B6A3F9-3CD3-9BC2-2D37-73E07B2387B5}"/>
              </a:ext>
            </a:extLst>
          </p:cNvPr>
          <p:cNvPicPr>
            <a:picLocks noChangeAspect="1"/>
          </p:cNvPicPr>
          <p:nvPr/>
        </p:nvPicPr>
        <p:blipFill>
          <a:blip r:embed="rId3"/>
          <a:stretch>
            <a:fillRect/>
          </a:stretch>
        </p:blipFill>
        <p:spPr>
          <a:xfrm>
            <a:off x="4291349" y="762000"/>
            <a:ext cx="3605840" cy="3325094"/>
          </a:xfrm>
          <a:prstGeom prst="rect">
            <a:avLst/>
          </a:prstGeom>
        </p:spPr>
      </p:pic>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4"/>
          <a:stretch>
            <a:fillRect/>
          </a:stretch>
        </p:blipFill>
        <p:spPr>
          <a:xfrm>
            <a:off x="8197290" y="762000"/>
            <a:ext cx="3738484" cy="3325094"/>
          </a:xfrm>
          <a:prstGeom prst="rect">
            <a:avLst/>
          </a:prstGeom>
        </p:spPr>
      </p:pic>
      <p:sp>
        <p:nvSpPr>
          <p:cNvPr id="13" name="Oval 12">
            <a:extLst>
              <a:ext uri="{FF2B5EF4-FFF2-40B4-BE49-F238E27FC236}">
                <a16:creationId xmlns:a16="http://schemas.microsoft.com/office/drawing/2014/main" id="{DBAF18CF-B0D8-99A7-1476-BDD91F63CD03}"/>
              </a:ext>
            </a:extLst>
          </p:cNvPr>
          <p:cNvSpPr/>
          <p:nvPr/>
        </p:nvSpPr>
        <p:spPr bwMode="auto">
          <a:xfrm>
            <a:off x="3124200" y="3429000"/>
            <a:ext cx="457200" cy="4572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4" name="Oval 13">
            <a:extLst>
              <a:ext uri="{FF2B5EF4-FFF2-40B4-BE49-F238E27FC236}">
                <a16:creationId xmlns:a16="http://schemas.microsoft.com/office/drawing/2014/main" id="{8B3E5B9E-C9A7-3925-B975-B06DDB0E4EC5}"/>
              </a:ext>
            </a:extLst>
          </p:cNvPr>
          <p:cNvSpPr/>
          <p:nvPr/>
        </p:nvSpPr>
        <p:spPr bwMode="auto">
          <a:xfrm>
            <a:off x="53340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5" name="Oval 14">
            <a:extLst>
              <a:ext uri="{FF2B5EF4-FFF2-40B4-BE49-F238E27FC236}">
                <a16:creationId xmlns:a16="http://schemas.microsoft.com/office/drawing/2014/main" id="{C6AFA280-36A0-20E9-EDF7-8BC3BC34B596}"/>
              </a:ext>
            </a:extLst>
          </p:cNvPr>
          <p:cNvSpPr/>
          <p:nvPr/>
        </p:nvSpPr>
        <p:spPr bwMode="auto">
          <a:xfrm>
            <a:off x="53340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6" name="Oval 15">
            <a:extLst>
              <a:ext uri="{FF2B5EF4-FFF2-40B4-BE49-F238E27FC236}">
                <a16:creationId xmlns:a16="http://schemas.microsoft.com/office/drawing/2014/main" id="{1C4189FE-B192-2D2F-5BDE-7D2EB622E7DF}"/>
              </a:ext>
            </a:extLst>
          </p:cNvPr>
          <p:cNvSpPr/>
          <p:nvPr/>
        </p:nvSpPr>
        <p:spPr bwMode="auto">
          <a:xfrm>
            <a:off x="53340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7" name="Oval 16">
            <a:extLst>
              <a:ext uri="{FF2B5EF4-FFF2-40B4-BE49-F238E27FC236}">
                <a16:creationId xmlns:a16="http://schemas.microsoft.com/office/drawing/2014/main" id="{326F6C60-B806-CAFE-6542-1B05367BA40D}"/>
              </a:ext>
            </a:extLst>
          </p:cNvPr>
          <p:cNvSpPr/>
          <p:nvPr/>
        </p:nvSpPr>
        <p:spPr bwMode="auto">
          <a:xfrm>
            <a:off x="53340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8" name="Oval 17">
            <a:extLst>
              <a:ext uri="{FF2B5EF4-FFF2-40B4-BE49-F238E27FC236}">
                <a16:creationId xmlns:a16="http://schemas.microsoft.com/office/drawing/2014/main" id="{1F3FD8FE-6DFA-6D44-5E14-EC696196F13E}"/>
              </a:ext>
            </a:extLst>
          </p:cNvPr>
          <p:cNvSpPr/>
          <p:nvPr/>
        </p:nvSpPr>
        <p:spPr bwMode="auto">
          <a:xfrm>
            <a:off x="5334000" y="3657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0" name="Rectangle 19">
            <a:extLst>
              <a:ext uri="{FF2B5EF4-FFF2-40B4-BE49-F238E27FC236}">
                <a16:creationId xmlns:a16="http://schemas.microsoft.com/office/drawing/2014/main" id="{3088E478-1052-36F2-29CB-E9D671A93B41}"/>
              </a:ext>
            </a:extLst>
          </p:cNvPr>
          <p:cNvSpPr/>
          <p:nvPr/>
        </p:nvSpPr>
        <p:spPr bwMode="auto">
          <a:xfrm>
            <a:off x="8669052" y="2743200"/>
            <a:ext cx="2794960"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292A91DF-455A-CD91-0755-C11F5472BA66}"/>
              </a:ext>
            </a:extLst>
          </p:cNvPr>
          <p:cNvSpPr/>
          <p:nvPr/>
        </p:nvSpPr>
        <p:spPr bwMode="auto">
          <a:xfrm>
            <a:off x="9296400" y="2209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F025E5D5-E70E-D9A1-9F29-E6E5ED8A5288}"/>
              </a:ext>
            </a:extLst>
          </p:cNvPr>
          <p:cNvSpPr/>
          <p:nvPr/>
        </p:nvSpPr>
        <p:spPr bwMode="auto">
          <a:xfrm>
            <a:off x="63246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3" name="Oval 22">
            <a:extLst>
              <a:ext uri="{FF2B5EF4-FFF2-40B4-BE49-F238E27FC236}">
                <a16:creationId xmlns:a16="http://schemas.microsoft.com/office/drawing/2014/main" id="{29514693-C9EF-6938-C780-CF3C7B460ABB}"/>
              </a:ext>
            </a:extLst>
          </p:cNvPr>
          <p:cNvSpPr/>
          <p:nvPr/>
        </p:nvSpPr>
        <p:spPr bwMode="auto">
          <a:xfrm>
            <a:off x="63246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4" name="Oval 23">
            <a:extLst>
              <a:ext uri="{FF2B5EF4-FFF2-40B4-BE49-F238E27FC236}">
                <a16:creationId xmlns:a16="http://schemas.microsoft.com/office/drawing/2014/main" id="{F0A32BF7-DCC1-05EA-0BF9-1DFCD8E89C4D}"/>
              </a:ext>
            </a:extLst>
          </p:cNvPr>
          <p:cNvSpPr/>
          <p:nvPr/>
        </p:nvSpPr>
        <p:spPr bwMode="auto">
          <a:xfrm>
            <a:off x="63246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5" name="Oval 24">
            <a:extLst>
              <a:ext uri="{FF2B5EF4-FFF2-40B4-BE49-F238E27FC236}">
                <a16:creationId xmlns:a16="http://schemas.microsoft.com/office/drawing/2014/main" id="{3B10EA5E-1CA3-B067-D2A0-BD4C195C0171}"/>
              </a:ext>
            </a:extLst>
          </p:cNvPr>
          <p:cNvSpPr/>
          <p:nvPr/>
        </p:nvSpPr>
        <p:spPr bwMode="auto">
          <a:xfrm>
            <a:off x="63246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6" name="Oval 25">
            <a:extLst>
              <a:ext uri="{FF2B5EF4-FFF2-40B4-BE49-F238E27FC236}">
                <a16:creationId xmlns:a16="http://schemas.microsoft.com/office/drawing/2014/main" id="{84115926-EF6E-8C24-D6C5-CD6CA552E6E5}"/>
              </a:ext>
            </a:extLst>
          </p:cNvPr>
          <p:cNvSpPr/>
          <p:nvPr/>
        </p:nvSpPr>
        <p:spPr bwMode="auto">
          <a:xfrm>
            <a:off x="10363200" y="1752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7" name="Oval 26">
            <a:extLst>
              <a:ext uri="{FF2B5EF4-FFF2-40B4-BE49-F238E27FC236}">
                <a16:creationId xmlns:a16="http://schemas.microsoft.com/office/drawing/2014/main" id="{38AD4533-C149-6829-6850-81FDAEEEF1D2}"/>
              </a:ext>
            </a:extLst>
          </p:cNvPr>
          <p:cNvSpPr/>
          <p:nvPr/>
        </p:nvSpPr>
        <p:spPr bwMode="auto">
          <a:xfrm>
            <a:off x="1600200" y="3429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8" name="Oval 27">
            <a:extLst>
              <a:ext uri="{FF2B5EF4-FFF2-40B4-BE49-F238E27FC236}">
                <a16:creationId xmlns:a16="http://schemas.microsoft.com/office/drawing/2014/main" id="{2ACFFB1B-4455-5E6B-A028-6B4A725E7BBC}"/>
              </a:ext>
            </a:extLst>
          </p:cNvPr>
          <p:cNvSpPr/>
          <p:nvPr/>
        </p:nvSpPr>
        <p:spPr bwMode="auto">
          <a:xfrm>
            <a:off x="1066800" y="3429000"/>
            <a:ext cx="457200" cy="4572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6CAC41CD-B63D-A4E6-B80B-24087AE98484}"/>
              </a:ext>
            </a:extLst>
          </p:cNvPr>
          <p:cNvSpPr/>
          <p:nvPr/>
        </p:nvSpPr>
        <p:spPr bwMode="auto">
          <a:xfrm>
            <a:off x="2590800" y="3429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Tree>
    <p:extLst>
      <p:ext uri="{BB962C8B-B14F-4D97-AF65-F5344CB8AC3E}">
        <p14:creationId xmlns:p14="http://schemas.microsoft.com/office/powerpoint/2010/main" val="115637621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68273</TotalTime>
  <Words>644</Words>
  <Application>Microsoft Office PowerPoint</Application>
  <PresentationFormat>Widescreen</PresentationFormat>
  <Paragraphs>88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Open Sans</vt:lpstr>
      <vt:lpstr>Times New Roman</vt:lpstr>
      <vt:lpstr>Wide Latin</vt:lpstr>
      <vt:lpstr>IEEE-802_15</vt:lpstr>
      <vt:lpstr>PowerPoint Presentation</vt:lpstr>
      <vt:lpstr>Task Group 15.4ab Next Generation UWB Amendment</vt:lpstr>
      <vt:lpstr>Agenda</vt:lpstr>
      <vt:lpstr>Project Information</vt:lpstr>
      <vt:lpstr>5.2.b Scope of the project (As approved):</vt:lpstr>
      <vt:lpstr>PowerPoint Presentation</vt:lpstr>
      <vt:lpstr>Goals for the week </vt:lpstr>
      <vt:lpstr>Next Steps</vt:lpstr>
      <vt:lpstr>Telecom/Webex Schedule</vt:lpstr>
      <vt:lpstr>Thank you for listening!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1337</cp:revision>
  <cp:lastPrinted>2000-07-07T01:25:49Z</cp:lastPrinted>
  <dcterms:created xsi:type="dcterms:W3CDTF">1999-06-22T06:24:01Z</dcterms:created>
  <dcterms:modified xsi:type="dcterms:W3CDTF">2025-03-13T20:07:24Z</dcterms:modified>
  <cp:category/>
</cp:coreProperties>
</file>