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handoutMasterIdLst>
    <p:handoutMasterId r:id="rId11"/>
  </p:handoutMasterIdLst>
  <p:sldIdLst>
    <p:sldId id="346" r:id="rId2"/>
    <p:sldId id="311" r:id="rId3"/>
    <p:sldId id="371" r:id="rId4"/>
    <p:sldId id="372" r:id="rId5"/>
    <p:sldId id="363" r:id="rId6"/>
    <p:sldId id="358" r:id="rId7"/>
    <p:sldId id="362" r:id="rId8"/>
    <p:sldId id="37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showGuides="1">
      <p:cViewPr varScale="1">
        <p:scale>
          <a:sx n="82" d="100"/>
          <a:sy n="82" d="100"/>
        </p:scale>
        <p:origin x="1363" y="72"/>
      </p:cViewPr>
      <p:guideLst>
        <p:guide orient="horz" pos="2160"/>
        <p:guide pos="2880"/>
      </p:guideLst>
    </p:cSldViewPr>
  </p:slideViewPr>
  <p:notesTextViewPr>
    <p:cViewPr>
      <p:scale>
        <a:sx n="100" d="100"/>
        <a:sy n="100" d="100"/>
      </p:scale>
      <p:origin x="0" y="0"/>
    </p:cViewPr>
  </p:notesTextViewPr>
  <p:notesViewPr>
    <p:cSldViewPr>
      <p:cViewPr varScale="1">
        <p:scale>
          <a:sx n="108" d="100"/>
          <a:sy n="108" d="100"/>
        </p:scale>
        <p:origin x="1158"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3/14/2025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3/14/2025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3/14/2025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3/14/2025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6705"/>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March 2025</a:t>
            </a: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257800" y="150495"/>
            <a:ext cx="3276600" cy="30670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it-IT" altLang="ko-KR" sz="1400" b="0" i="0" dirty="0">
                <a:solidFill>
                  <a:srgbClr val="000000"/>
                </a:solidFill>
                <a:effectLst/>
                <a:latin typeface="Verdana" panose="020B0604030504040204" pitchFamily="34" charset="0"/>
              </a:rPr>
              <a:t>DCN </a:t>
            </a:r>
            <a:r>
              <a:rPr lang="it-IT" altLang="ko-KR" sz="1400" b="1" i="0" dirty="0">
                <a:solidFill>
                  <a:srgbClr val="000000"/>
                </a:solidFill>
                <a:effectLst/>
                <a:latin typeface="Verdana" panose="020B0604030504040204" pitchFamily="34" charset="0"/>
              </a:rPr>
              <a:t>15-25-0164-00-07ma</a:t>
            </a:r>
            <a:endParaRPr lang="en-US" altLang="en-US" sz="1400" b="0" i="0" dirty="0">
              <a:solidFill>
                <a:srgbClr val="000000"/>
              </a:solidFill>
              <a:effectLst/>
              <a:highlight>
                <a:srgbClr val="FFFFFF"/>
              </a:highlight>
              <a:latin typeface="Verdana"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3/14/2025</a:t>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3/14/2025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3/14/2025</a:t>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3/14/2025</a:t>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3/14/2025</a:t>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3/14/2025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3/14/2025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5/15-25-0162-01-07ma-ieee-802-15-ig-ng-owc-call-for-applications.do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5/15-25-0162-01-07ma-ieee-802-15-ig-ng-owc-call-for-applications.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457200" y="838200"/>
            <a:ext cx="8077200" cy="5539978"/>
          </a:xfrm>
          <a:prstGeom prst="rect">
            <a:avLst/>
          </a:prstGeom>
          <a:noFill/>
          <a:ln w="12700">
            <a:noFill/>
            <a:miter lim="800000"/>
            <a:headEnd type="none" w="sm" len="sm"/>
            <a:tailEnd type="none" w="sm" len="sm"/>
          </a:ln>
          <a:effectLst/>
        </p:spPr>
        <p:txBody>
          <a:bodyPr wrap="square" lIns="91440" tIns="45720" rIns="91440" bIns="45720" anchor="t">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Project: IEEE P802.15 Working Group for Wireless Specialty Networks (WSNs)</a:t>
            </a:r>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IEEE 802.15 IG NG-OWC Closing Report (March. 2025)</a:t>
            </a:r>
          </a:p>
          <a:p>
            <a:r>
              <a:rPr lang="en-US" altLang="ja-JP" sz="1600" b="1" dirty="0">
                <a:latin typeface="Times New Roman" panose="02020603050405020304"/>
                <a:ea typeface="MS PGothic" panose="020B0600070205080204" charset="-128"/>
                <a:cs typeface="Times New Roman" panose="02020603050405020304"/>
              </a:rPr>
              <a:t>Date Submitted: </a:t>
            </a:r>
            <a:r>
              <a:rPr lang="en-US" altLang="ja-JP" sz="1600" dirty="0">
                <a:latin typeface="Times New Roman" panose="02020603050405020304"/>
                <a:ea typeface="MS PGothic" panose="020B0600070205080204" charset="-128"/>
                <a:cs typeface="Times New Roman" panose="02020603050405020304"/>
              </a:rPr>
              <a:t>March 13, 2025	</a:t>
            </a:r>
          </a:p>
          <a:p>
            <a:r>
              <a:rPr lang="en-US" altLang="ja-JP" sz="1600" b="1" dirty="0">
                <a:latin typeface="Times New Roman" panose="02020603050405020304"/>
                <a:ea typeface="MS PGothic" panose="020B0600070205080204" charset="-128"/>
                <a:cs typeface="Times New Roman" panose="02020603050405020304"/>
              </a:rPr>
              <a:t>Source:</a:t>
            </a:r>
            <a:r>
              <a:rPr lang="en-US" altLang="ja-JP" sz="1600" dirty="0">
                <a:latin typeface="Times New Roman" panose="02020603050405020304"/>
                <a:ea typeface="MS PGothic" panose="020B0600070205080204" charset="-128"/>
                <a:cs typeface="Times New Roman" panose="02020603050405020304"/>
              </a:rPr>
              <a:t> </a:t>
            </a:r>
            <a:r>
              <a:rPr lang="en-US" altLang="zh-CN" sz="1600" dirty="0">
                <a:latin typeface="Times New Roman" panose="02020603050405020304"/>
                <a:ea typeface="SimSun" panose="02010600030101010101" pitchFamily="2" charset="-122"/>
                <a:cs typeface="Times New Roman" panose="02020603050405020304"/>
              </a:rPr>
              <a:t>Yeong Min Jang</a:t>
            </a:r>
            <a:r>
              <a:rPr lang="en-US" altLang="zh-CN" sz="1600" dirty="0">
                <a:latin typeface="Times New Roman" panose="02020603050405020304"/>
                <a:ea typeface="MS PGothic" panose="020B0600070205080204" charset="-128"/>
                <a:cs typeface="Times New Roman" panose="02020603050405020304"/>
              </a:rPr>
              <a:t>,</a:t>
            </a:r>
            <a:r>
              <a:rPr lang="en-US" altLang="ja-JP" sz="1600" dirty="0">
                <a:latin typeface="Times New Roman" panose="02020603050405020304"/>
                <a:ea typeface="MS PGothic" panose="020B0600070205080204" charset="-128"/>
                <a:cs typeface="Times New Roman" panose="02020603050405020304"/>
              </a:rPr>
              <a:t> </a:t>
            </a:r>
            <a:r>
              <a:rPr lang="en-US" altLang="ko-KR" sz="1600" dirty="0">
                <a:latin typeface="Times New Roman" panose="02020603050405020304"/>
                <a:ea typeface="굴림" panose="020B0600000101010101" charset="-127"/>
                <a:cs typeface="Times New Roman" panose="02020603050405020304"/>
              </a:rPr>
              <a:t>Kookmin University</a:t>
            </a: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a:ea typeface="MS PGothic" panose="020B0600070205080204" charset="-128"/>
                <a:cs typeface="Times New Roman" panose="02020603050405020304"/>
              </a:rPr>
              <a:t>Address: Kookmin University, 77 </a:t>
            </a:r>
            <a:r>
              <a:rPr lang="en-US" altLang="ja-JP" sz="1600" dirty="0" err="1">
                <a:latin typeface="Times New Roman" panose="02020603050405020304"/>
                <a:ea typeface="MS PGothic" panose="020B0600070205080204" charset="-128"/>
                <a:cs typeface="Times New Roman" panose="02020603050405020304"/>
              </a:rPr>
              <a:t>Jeongneung</a:t>
            </a:r>
            <a:r>
              <a:rPr lang="en-US" altLang="ja-JP" sz="1600" dirty="0">
                <a:latin typeface="Times New Roman" panose="02020603050405020304"/>
                <a:ea typeface="MS PGothic" panose="020B0600070205080204" charset="-128"/>
                <a:cs typeface="Times New Roman" panose="02020603050405020304"/>
              </a:rPr>
              <a:t>-Ro, </a:t>
            </a:r>
            <a:r>
              <a:rPr lang="en-US" altLang="ja-JP" sz="1600" dirty="0" err="1">
                <a:latin typeface="Times New Roman" panose="02020603050405020304"/>
                <a:ea typeface="MS PGothic" panose="020B0600070205080204" charset="-128"/>
                <a:cs typeface="Times New Roman" panose="02020603050405020304"/>
              </a:rPr>
              <a:t>Seongbuk</a:t>
            </a:r>
            <a:r>
              <a:rPr lang="en-US" altLang="ja-JP" sz="1600" dirty="0">
                <a:latin typeface="Times New Roman" panose="02020603050405020304"/>
                <a:ea typeface="MS PGothic" panose="020B0600070205080204" charset="-128"/>
                <a:cs typeface="Times New Roman" panose="02020603050405020304"/>
              </a:rPr>
              <a:t>-Gu, Seoul, 02707,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a:ea typeface="MS PGothic" panose="020B0600070205080204" charset="-128"/>
                <a:cs typeface="Times New Roman" panose="02020603050405020304"/>
              </a:rPr>
              <a:t>Abstract:</a:t>
            </a:r>
            <a:r>
              <a:rPr lang="en-US" altLang="ja-JP" sz="1600" dirty="0">
                <a:latin typeface="Times New Roman" panose="02020603050405020304"/>
                <a:ea typeface="MS PGothic" panose="020B0600070205080204" charset="-128"/>
                <a:cs typeface="Times New Roman" panose="02020603050405020304"/>
              </a:rPr>
              <a:t>	IG NG-OWC Closing Report for March 2025</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 </a:t>
            </a:r>
            <a:r>
              <a:rPr lang="en-US" altLang="ja-JP" sz="1600" dirty="0">
                <a:latin typeface="Times New Roman" panose="02020603050405020304" pitchFamily="18" charset="0"/>
                <a:ea typeface="MS PGothic" panose="020B0600070205080204" charset="-128"/>
                <a:cs typeface="Times New Roman" panose="02020603050405020304" pitchFamily="18" charset="0"/>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MS PGothic" panose="020B0600070205080204" charset="-128"/>
              </a:rPr>
              <a:t>IEEE 802.15 IG NG-OWC</a:t>
            </a:r>
            <a:br>
              <a:rPr lang="en-US" altLang="ja-JP" b="1" dirty="0">
                <a:ea typeface="MS PGothic" panose="020B0600070205080204" charset="-128"/>
              </a:rPr>
            </a:br>
            <a:br>
              <a:rPr lang="en-US" altLang="ja-JP" b="1" dirty="0">
                <a:ea typeface="MS PGothic" panose="020B0600070205080204" charset="-128"/>
              </a:rPr>
            </a:br>
            <a:r>
              <a:rPr lang="en-US" altLang="ja-JP" dirty="0">
                <a:ea typeface="MS PGothic" panose="020B0600070205080204" charset="-128"/>
              </a:rPr>
              <a:t>Closing report</a:t>
            </a:r>
            <a:br>
              <a:rPr lang="en-US" altLang="ja-JP" dirty="0">
                <a:ea typeface="MS PGothic" panose="020B0600070205080204" charset="-128"/>
              </a:rPr>
            </a:b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dirty="0">
                <a:ea typeface="MS PGothic" panose="020B0600070205080204" charset="-128"/>
              </a:rPr>
              <a:t>March 13, 2025</a:t>
            </a:r>
            <a:endParaRPr lang="ja-JP" altLang="ja-JP" dirty="0">
              <a:ea typeface="MS PGothic" panose="020B060007020508020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Objectives</a:t>
            </a: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Present Five contributions related to the future of next generation OWC(OCC, FSO) technology</a:t>
            </a:r>
          </a:p>
          <a:p>
            <a:pPr algn="just"/>
            <a:r>
              <a:rPr lang="en-US" altLang="ja-JP" sz="2800" dirty="0">
                <a:solidFill>
                  <a:prstClr val="black"/>
                </a:solidFill>
                <a:latin typeface="Times New Roman" panose="02020603050405020304" pitchFamily="18" charset="0"/>
                <a:cs typeface="Times New Roman" panose="02020603050405020304" pitchFamily="18" charset="0"/>
              </a:rPr>
              <a:t>Prepared Call for Applications on NG OWC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Schedule</a:t>
            </a:r>
          </a:p>
        </p:txBody>
      </p:sp>
      <p:sp>
        <p:nvSpPr>
          <p:cNvPr id="7" name="Rectangle 3"/>
          <p:cNvSpPr>
            <a:spLocks noGrp="1" noChangeArrowheads="1"/>
          </p:cNvSpPr>
          <p:nvPr>
            <p:ph idx="1"/>
          </p:nvPr>
        </p:nvSpPr>
        <p:spPr>
          <a:xfrm>
            <a:off x="457200" y="1417638"/>
            <a:ext cx="8599140" cy="4918464"/>
          </a:xfrm>
        </p:spPr>
        <p:txBody>
          <a:bodyPr vert="horz" lIns="91440" tIns="45720" rIns="91440" bIns="45720" rtlCol="0" anchor="t">
            <a:normAutofit/>
          </a:bodyPr>
          <a:lstStyle/>
          <a:p>
            <a:pPr lvl="0" algn="just"/>
            <a:r>
              <a:rPr lang="en-US" altLang="ja-JP" dirty="0">
                <a:latin typeface="Times New Roman" panose="02020603050405020304" pitchFamily="18" charset="0"/>
                <a:cs typeface="Times New Roman" panose="02020603050405020304" pitchFamily="18" charset="0"/>
              </a:rPr>
              <a:t>IG NG-OWC scheduled 2 time slots in this week meeting </a:t>
            </a:r>
          </a:p>
          <a:p>
            <a:pPr marL="0" lvl="0" indent="0" algn="just">
              <a:buNone/>
            </a:pPr>
            <a:r>
              <a:rPr lang="en-US" altLang="ja-JP" sz="2400" dirty="0">
                <a:latin typeface="Times New Roman" panose="02020603050405020304"/>
                <a:ea typeface="MS PGothic" panose="020B0600070205080204" charset="-128"/>
                <a:cs typeface="Times New Roman" panose="02020603050405020304"/>
              </a:rPr>
              <a:t>   </a:t>
            </a:r>
            <a:r>
              <a:rPr lang="en-US" altLang="ja-JP" sz="2000" dirty="0">
                <a:latin typeface="Times New Roman" panose="02020603050405020304"/>
                <a:ea typeface="MS PGothic" panose="020B0600070205080204" charset="-128"/>
                <a:cs typeface="Times New Roman" panose="02020603050405020304"/>
              </a:rPr>
              <a:t>- Tue. AM1 and Thur. AM1</a:t>
            </a:r>
          </a:p>
          <a:p>
            <a:pPr marL="0" lvl="0" indent="0" algn="just">
              <a:buNone/>
            </a:pPr>
            <a:r>
              <a:rPr lang="en-US" altLang="ja-JP" sz="20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16" y="5334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p:spPr>
        <p:txBody>
          <a:bodyPr vert="horz" lIns="91440" tIns="45720" rIns="91440" bIns="45720" rtlCol="0" anchor="t">
            <a:normAutofit lnSpcReduction="10000"/>
          </a:bodyPr>
          <a:lstStyle/>
          <a:p>
            <a:pPr algn="just"/>
            <a:r>
              <a:rPr lang="en-US" altLang="ja-JP" sz="2800" dirty="0">
                <a:latin typeface="Times New Roman" panose="02020603050405020304"/>
                <a:ea typeface="MS PGothic" panose="020B0600070205080204" charset="-128"/>
                <a:cs typeface="Times New Roman" panose="02020603050405020304"/>
              </a:rPr>
              <a:t>1</a:t>
            </a:r>
            <a:r>
              <a:rPr lang="en-US" altLang="ja-JP" sz="2800" baseline="30000" dirty="0">
                <a:latin typeface="Times New Roman" panose="02020603050405020304"/>
                <a:ea typeface="MS PGothic" panose="020B0600070205080204" charset="-128"/>
                <a:cs typeface="Times New Roman" panose="02020603050405020304"/>
              </a:rPr>
              <a:t>st</a:t>
            </a:r>
            <a:r>
              <a:rPr lang="en-US" altLang="ja-JP" sz="2800" dirty="0">
                <a:latin typeface="Times New Roman" panose="02020603050405020304"/>
                <a:ea typeface="MS PGothic" panose="020B0600070205080204" charset="-128"/>
                <a:cs typeface="Times New Roman" panose="02020603050405020304"/>
              </a:rPr>
              <a:t> Slot: Tue. AM1</a:t>
            </a:r>
          </a:p>
          <a:p>
            <a:pPr lvl="1" algn="just"/>
            <a:r>
              <a:rPr lang="en-US" altLang="ja-JP" sz="1945" dirty="0">
                <a:latin typeface="Times New Roman" panose="02020603050405020304" pitchFamily="18" charset="0"/>
                <a:ea typeface="MS PGothic" panose="020B0600070205080204" charset="-128"/>
                <a:cs typeface="Times New Roman" panose="02020603050405020304" pitchFamily="18" charset="0"/>
              </a:rPr>
              <a:t>Meeting Objectives and Agenda Approval (109-01)</a:t>
            </a:r>
          </a:p>
          <a:p>
            <a:pPr lvl="1" algn="just"/>
            <a:r>
              <a:rPr lang="it-IT" altLang="ko-KR" sz="1945" dirty="0">
                <a:latin typeface="Times New Roman" panose="02020603050405020304" pitchFamily="18" charset="0"/>
                <a:ea typeface="MS PGothic" panose="020B0600070205080204" charset="-128"/>
                <a:cs typeface="Times New Roman" panose="02020603050405020304" pitchFamily="18" charset="0"/>
              </a:rPr>
              <a:t>Discussion and Approval of IG NG-OWC </a:t>
            </a:r>
            <a:r>
              <a:rPr lang="en-US" altLang="it-IT" sz="1945" dirty="0">
                <a:latin typeface="Times New Roman" panose="02020603050405020304" pitchFamily="18" charset="0"/>
                <a:ea typeface="MS PGothic" panose="020B0600070205080204" charset="-128"/>
                <a:cs typeface="Times New Roman" panose="02020603050405020304" pitchFamily="18" charset="0"/>
              </a:rPr>
              <a:t>March</a:t>
            </a:r>
            <a:r>
              <a:rPr lang="it-IT" altLang="ko-KR" sz="1945" dirty="0">
                <a:latin typeface="Times New Roman" panose="02020603050405020304" pitchFamily="18" charset="0"/>
                <a:ea typeface="MS PGothic" panose="020B0600070205080204" charset="-128"/>
                <a:cs typeface="Times New Roman" panose="02020603050405020304" pitchFamily="18" charset="0"/>
              </a:rPr>
              <a:t> 202</a:t>
            </a:r>
            <a:r>
              <a:rPr lang="en-US" altLang="it-IT" sz="1945" dirty="0">
                <a:latin typeface="Times New Roman" panose="02020603050405020304" pitchFamily="18" charset="0"/>
                <a:ea typeface="MS PGothic" panose="020B0600070205080204" charset="-128"/>
                <a:cs typeface="Times New Roman" panose="02020603050405020304" pitchFamily="18" charset="0"/>
              </a:rPr>
              <a:t>5</a:t>
            </a:r>
            <a:r>
              <a:rPr lang="it-IT" altLang="ko-KR" sz="1945" dirty="0">
                <a:latin typeface="Times New Roman" panose="02020603050405020304" pitchFamily="18" charset="0"/>
                <a:ea typeface="MS PGothic" panose="020B0600070205080204" charset="-128"/>
                <a:cs typeface="Times New Roman" panose="02020603050405020304" pitchFamily="18" charset="0"/>
              </a:rPr>
              <a:t> Meeting Minutes(</a:t>
            </a:r>
            <a:r>
              <a:rPr lang="en-US" altLang="it-IT" sz="1945" dirty="0">
                <a:latin typeface="Times New Roman" panose="02020603050405020304" pitchFamily="18" charset="0"/>
                <a:ea typeface="MS PGothic" panose="020B0600070205080204" charset="-128"/>
                <a:cs typeface="Times New Roman" panose="02020603050405020304" pitchFamily="18" charset="0"/>
              </a:rPr>
              <a:t>650</a:t>
            </a:r>
            <a:r>
              <a:rPr lang="it-IT" altLang="ko-KR" sz="1945" dirty="0">
                <a:latin typeface="Times New Roman" panose="02020603050405020304" pitchFamily="18" charset="0"/>
                <a:ea typeface="MS PGothic" panose="020B0600070205080204" charset="-128"/>
                <a:cs typeface="Times New Roman" panose="02020603050405020304" pitchFamily="18" charset="0"/>
              </a:rPr>
              <a:t>-00)</a:t>
            </a:r>
            <a:endParaRPr lang="en-US" altLang="ja-JP" sz="1945" dirty="0">
              <a:latin typeface="Times New Roman" panose="02020603050405020304" pitchFamily="18" charset="0"/>
              <a:ea typeface="MS PGothic" panose="020B0600070205080204" charset="-128"/>
              <a:cs typeface="Times New Roman" panose="02020603050405020304" pitchFamily="18" charset="0"/>
            </a:endParaRPr>
          </a:p>
          <a:p>
            <a:pPr lvl="1" algn="just"/>
            <a:r>
              <a:rPr lang="en-US" altLang="ja-JP" sz="1945"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1945" dirty="0">
                <a:latin typeface="Times New Roman" panose="02020603050405020304" pitchFamily="18" charset="0"/>
                <a:ea typeface="MS PGothic" panose="020B0600070205080204" charset="-128"/>
                <a:cs typeface="Times New Roman" panose="02020603050405020304" pitchFamily="18" charset="0"/>
              </a:rPr>
              <a:t>Future direction of NG-OWC Network Technologies (123-00)</a:t>
            </a:r>
          </a:p>
          <a:p>
            <a:pPr lvl="1" algn="just"/>
            <a:r>
              <a:rPr lang="en-US" altLang="ja-JP" sz="1945"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1945" dirty="0">
                <a:latin typeface="Times New Roman" panose="02020603050405020304" pitchFamily="18" charset="0"/>
                <a:ea typeface="MS PGothic" panose="020B0600070205080204" charset="-128"/>
                <a:cs typeface="Times New Roman" panose="02020603050405020304" pitchFamily="18" charset="0"/>
              </a:rPr>
              <a:t>Discussion on Free Space Optics for Drone Network (124-00)</a:t>
            </a:r>
          </a:p>
          <a:p>
            <a:pPr lvl="1" algn="just"/>
            <a:r>
              <a:rPr lang="en-US" altLang="ja-JP" sz="1945"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1945" dirty="0">
                <a:latin typeface="Times New Roman" panose="02020603050405020304" pitchFamily="18" charset="0"/>
                <a:ea typeface="MS PGothic" panose="020B0600070205080204" charset="-128"/>
                <a:cs typeface="Times New Roman" panose="02020603050405020304" pitchFamily="18" charset="0"/>
              </a:rPr>
              <a:t>Future Direction of NG OCC MAC Technologies (125-00)</a:t>
            </a:r>
          </a:p>
          <a:p>
            <a:pPr lvl="1" algn="just"/>
            <a:r>
              <a:rPr lang="en-US" altLang="ja-JP" sz="1945"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1945" dirty="0">
                <a:latin typeface="Times New Roman" panose="02020603050405020304" pitchFamily="18" charset="0"/>
                <a:ea typeface="MS PGothic" panose="020B0600070205080204" charset="-128"/>
                <a:cs typeface="Times New Roman" panose="02020603050405020304" pitchFamily="18" charset="0"/>
              </a:rPr>
              <a:t>Future Directions of NG FSO Technologies for Drone Application (126-00)</a:t>
            </a:r>
          </a:p>
          <a:p>
            <a:pPr lvl="1" algn="just"/>
            <a:r>
              <a:rPr lang="en-US" altLang="ja-JP" sz="1945"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1945" dirty="0">
                <a:latin typeface="Times New Roman" panose="02020603050405020304" pitchFamily="18" charset="0"/>
                <a:cs typeface="Times New Roman" panose="02020603050405020304" pitchFamily="18" charset="0"/>
              </a:rPr>
              <a:t>Current Status of Existing FSO Technologies (128-00)</a:t>
            </a:r>
          </a:p>
          <a:p>
            <a:pPr lvl="1" algn="just"/>
            <a:r>
              <a:rPr lang="en-US" altLang="ja-JP" sz="1945" dirty="0">
                <a:latin typeface="Times New Roman" panose="02020603050405020304" pitchFamily="18" charset="0"/>
                <a:cs typeface="Times New Roman" panose="02020603050405020304" pitchFamily="18" charset="0"/>
              </a:rPr>
              <a:t>Recess</a:t>
            </a:r>
          </a:p>
          <a:p>
            <a:pPr lvl="1" algn="just"/>
            <a:endParaRPr lang="en-US" altLang="ja-JP" sz="1945"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0" y="1417955"/>
            <a:ext cx="8331200" cy="4832985"/>
          </a:xfrm>
        </p:spPr>
        <p:txBody>
          <a:bodyPr vert="horz" lIns="91440" tIns="45720" rIns="91440" bIns="45720" rtlCol="0" anchor="t">
            <a:normAutofit/>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Slot: Thur. AM1</a:t>
            </a:r>
          </a:p>
          <a:p>
            <a:pPr lvl="1" algn="just"/>
            <a:r>
              <a:rPr lang="en-US" altLang="ja-JP" sz="2400" dirty="0">
                <a:latin typeface="Times New Roman" panose="02020603050405020304"/>
                <a:ea typeface="MS PGothic" panose="020B0600070205080204" charset="-128"/>
                <a:cs typeface="Times New Roman" panose="02020603050405020304"/>
              </a:rPr>
              <a:t>Meeting Objectives and Agenda Approval (109-01)</a:t>
            </a:r>
          </a:p>
          <a:p>
            <a:pPr lvl="1" algn="just"/>
            <a:r>
              <a:rPr lang="en-US" altLang="ko-KR" sz="2400" i="0" u="none" strike="noStrike" dirty="0">
                <a:effectLst/>
                <a:latin typeface="Times New Roman" panose="02020603050405020304" pitchFamily="18" charset="0"/>
                <a:ea typeface="맑은 고딕" panose="020B0503020000020004" pitchFamily="50" charset="-127"/>
              </a:rPr>
              <a:t>IEEE 802.15 IG NG OWC Call For Applications (162-01)</a:t>
            </a:r>
          </a:p>
          <a:p>
            <a:pPr marL="457200" lvl="1" indent="0" algn="just">
              <a:buNone/>
            </a:pPr>
            <a:r>
              <a:rPr lang="en-US" altLang="ja-JP" sz="2400" dirty="0">
                <a:solidFill>
                  <a:srgbClr val="FF0000"/>
                </a:solidFill>
                <a:latin typeface="Times New Roman" panose="02020603050405020304" pitchFamily="18" charset="0"/>
                <a:ea typeface="맑은 고딕" panose="020B0503020000020004" pitchFamily="50" charset="-127"/>
                <a:cs typeface="Times New Roman" panose="02020603050405020304"/>
              </a:rPr>
              <a:t>   </a:t>
            </a:r>
            <a:r>
              <a:rPr lang="en-US" altLang="ja-JP" sz="2400" dirty="0">
                <a:solidFill>
                  <a:srgbClr val="FF0000"/>
                </a:solidFill>
                <a:latin typeface="Times New Roman" panose="02020603050405020304" pitchFamily="18" charset="0"/>
                <a:ea typeface="맑은 고딕" panose="020B0503020000020004" pitchFamily="50" charset="-127"/>
                <a:cs typeface="Times New Roman" panose="02020603050405020304"/>
                <a:hlinkClick r:id="rId2"/>
              </a:rPr>
              <a:t>https://mentor.ieee.org/802.15/dcn/25/15-25-0162-01-07ma-ieee-802-15-ig-ng-owc-call-for-applications.doc</a:t>
            </a:r>
            <a:endParaRPr lang="en-US" altLang="ja-JP" sz="2400" dirty="0">
              <a:solidFill>
                <a:srgbClr val="FF0000"/>
              </a:solidFill>
              <a:latin typeface="Times New Roman" panose="02020603050405020304" pitchFamily="18" charset="0"/>
              <a:ea typeface="맑은 고딕" panose="020B0503020000020004" pitchFamily="50" charset="-127"/>
              <a:cs typeface="Times New Roman" panose="02020603050405020304"/>
            </a:endParaRPr>
          </a:p>
          <a:p>
            <a:pPr marL="457200" lvl="1" indent="0" algn="just">
              <a:buNone/>
            </a:pPr>
            <a:endParaRPr lang="en-US" altLang="ja-JP" sz="2400" dirty="0">
              <a:solidFill>
                <a:srgbClr val="FF0000"/>
              </a:solidFill>
              <a:latin typeface="Times New Roman" panose="02020603050405020304"/>
              <a:ea typeface="MS PGothic" panose="020B0600070205080204" charset="-128"/>
              <a:cs typeface="Times New Roman" panose="02020603050405020304"/>
            </a:endParaRPr>
          </a:p>
          <a:p>
            <a:pPr lvl="1" algn="just"/>
            <a:r>
              <a:rPr lang="en-US" altLang="ja-JP" sz="2400" dirty="0">
                <a:latin typeface="Times New Roman" panose="02020603050405020304"/>
                <a:ea typeface="MS PGothic" panose="020B0600070205080204" charset="-128"/>
                <a:cs typeface="Times New Roman" panose="02020603050405020304"/>
              </a:rPr>
              <a:t>Plan for May meeting: May meeting will be skipped</a:t>
            </a:r>
            <a:endParaRPr lang="en-US" altLang="ja-JP" sz="2400" dirty="0">
              <a:latin typeface="Times New Roman" panose="02020603050405020304" pitchFamily="18" charset="0"/>
              <a:ea typeface="MS PGothic" panose="020B0600070205080204" charset="-128"/>
              <a:cs typeface="Times New Roman" panose="02020603050405020304" pitchFamily="18" charset="0"/>
            </a:endParaRPr>
          </a:p>
          <a:p>
            <a:pPr lvl="1" algn="just"/>
            <a:r>
              <a:rPr lang="en-US" altLang="ja-JP" sz="2400" dirty="0">
                <a:latin typeface="Times New Roman" panose="02020603050405020304"/>
                <a:ea typeface="MS PGothic" panose="020B0600070205080204" charset="-128"/>
                <a:cs typeface="Times New Roman" panose="02020603050405020304"/>
              </a:rPr>
              <a:t>Plan for IG NG-OWC</a:t>
            </a:r>
          </a:p>
          <a:p>
            <a:pPr lvl="1" algn="just"/>
            <a:r>
              <a:rPr lang="en-US" altLang="ja-JP" sz="2400" dirty="0">
                <a:latin typeface="Times New Roman" panose="02020603050405020304" pitchFamily="18" charset="0"/>
                <a:cs typeface="Times New Roman" panose="02020603050405020304" pitchFamily="18" charset="0"/>
              </a:rPr>
              <a:t>Adjourn</a:t>
            </a:r>
            <a:endParaRPr lang="en-US" altLang="ja-JP" sz="2400" dirty="0">
              <a:latin typeface="Times New Roman" panose="02020603050405020304" pitchFamily="18" charset="0"/>
              <a:ea typeface="MS PGothic" panose="020B0600070205080204" charset="-128"/>
              <a:cs typeface="Times New Roman" panose="02020603050405020304" pitchFamily="18" charset="0"/>
            </a:endParaRPr>
          </a:p>
          <a:p>
            <a:pPr marL="457200" lvl="1" indent="0" algn="just">
              <a:buNone/>
            </a:pPr>
            <a:endParaRPr lang="en-US" altLang="ja-JP"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57200"/>
            <a:ext cx="8229600" cy="1143000"/>
          </a:xfrm>
        </p:spPr>
        <p:txBody>
          <a:bodyPr>
            <a:normAutofit/>
          </a:bodyPr>
          <a:lstStyle/>
          <a:p>
            <a:r>
              <a:rPr lang="en-US" altLang="ja-JP" sz="4000" dirty="0">
                <a:latin typeface="Times New Roman" panose="02020603050405020304"/>
                <a:ea typeface="MS PGothic" panose="020B0600070205080204" charset="-128"/>
                <a:cs typeface="Times New Roman" panose="02020603050405020304"/>
              </a:rPr>
              <a:t>Plan for May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381000" y="1752600"/>
            <a:ext cx="8640960" cy="3887944"/>
          </a:xfrm>
        </p:spPr>
        <p:txBody>
          <a:bodyPr vert="horz" lIns="91440" tIns="45720" rIns="91440" bIns="45720" rtlCol="0" anchor="t">
            <a:normAutofit/>
          </a:bodyPr>
          <a:lstStyle/>
          <a:p>
            <a:pPr algn="just"/>
            <a:r>
              <a:rPr lang="en-US" altLang="ja-JP" sz="2800" dirty="0">
                <a:latin typeface="Times New Roman" panose="02020603050405020304"/>
                <a:ea typeface="MS PGothic" panose="020B0600070205080204" charset="-128"/>
                <a:cs typeface="Times New Roman" panose="02020603050405020304"/>
              </a:rPr>
              <a:t>May meeting will be skipped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229600" cy="1143000"/>
          </a:xfrm>
        </p:spPr>
        <p:txBody>
          <a:bodyPr>
            <a:normAutofit/>
          </a:bodyPr>
          <a:lstStyle/>
          <a:p>
            <a:pPr lvl="1" algn="ctr"/>
            <a:r>
              <a:rPr lang="en-US" altLang="ja-JP" sz="4000" dirty="0">
                <a:latin typeface="Times New Roman" panose="02020603050405020304" pitchFamily="18" charset="0"/>
                <a:cs typeface="Times New Roman" panose="02020603050405020304" pitchFamily="18" charset="0"/>
              </a:rPr>
              <a:t>Plan for IG NG-OWC</a:t>
            </a:r>
          </a:p>
        </p:txBody>
      </p:sp>
      <p:sp>
        <p:nvSpPr>
          <p:cNvPr id="7" name="Rectangle 3"/>
          <p:cNvSpPr>
            <a:spLocks noGrp="1" noChangeArrowheads="1"/>
          </p:cNvSpPr>
          <p:nvPr>
            <p:ph idx="1"/>
          </p:nvPr>
        </p:nvSpPr>
        <p:spPr>
          <a:xfrm>
            <a:off x="251520" y="2057400"/>
            <a:ext cx="8640960" cy="3887944"/>
          </a:xfrm>
        </p:spPr>
        <p:txBody>
          <a:bodyPr vert="horz" lIns="91440" tIns="45720" rIns="91440" bIns="45720" rtlCol="0" anchor="t">
            <a:normAutofit/>
          </a:bodyPr>
          <a:lstStyle/>
          <a:p>
            <a:pPr algn="just"/>
            <a:r>
              <a:rPr lang="en-US" sz="2800" dirty="0">
                <a:latin typeface="Times New Roman" panose="02020603050405020304" pitchFamily="18" charset="0"/>
                <a:ea typeface="굴림" panose="020B0600000101010101" charset="-127"/>
                <a:cs typeface="Times New Roman" panose="02020603050405020304" pitchFamily="18" charset="0"/>
              </a:rPr>
              <a:t>Invite experts from other countries.</a:t>
            </a:r>
          </a:p>
          <a:p>
            <a:pPr algn="just"/>
            <a:r>
              <a:rPr lang="en-US" altLang="ko-KR" sz="2800" dirty="0">
                <a:latin typeface="Times New Roman" panose="02020603050405020304" pitchFamily="18" charset="0"/>
                <a:ea typeface="굴림" panose="020B0600000101010101" charset="-127"/>
                <a:cs typeface="Times New Roman" panose="02020603050405020304" pitchFamily="18" charset="0"/>
              </a:rPr>
              <a:t>Invite contributors from research institute and companies</a:t>
            </a:r>
          </a:p>
          <a:p>
            <a:pPr algn="just"/>
            <a:r>
              <a:rPr lang="en-US" altLang="ko-KR" sz="2800" i="0" u="none" strike="noStrike" dirty="0">
                <a:effectLst/>
                <a:latin typeface="Times New Roman" panose="02020603050405020304" pitchFamily="18" charset="0"/>
                <a:ea typeface="맑은 고딕" panose="020B0503020000020004" pitchFamily="50" charset="-127"/>
              </a:rPr>
              <a:t>IEEE 802.15 IG NG OWC Call For Applications (162-01)</a:t>
            </a:r>
          </a:p>
          <a:p>
            <a:pPr marL="0" indent="0" algn="just">
              <a:buNone/>
            </a:pPr>
            <a:r>
              <a:rPr lang="en-US" altLang="ja-JP" sz="2800">
                <a:latin typeface="Times New Roman" panose="02020603050405020304" pitchFamily="18" charset="0"/>
                <a:ea typeface="맑은 고딕" panose="020B0503020000020004" pitchFamily="50" charset="-127"/>
                <a:cs typeface="Times New Roman" panose="02020603050405020304"/>
              </a:rPr>
              <a:t>    </a:t>
            </a:r>
            <a:r>
              <a:rPr lang="en-US" altLang="ja-JP" sz="2800">
                <a:solidFill>
                  <a:srgbClr val="FF0000"/>
                </a:solidFill>
                <a:latin typeface="Times New Roman" panose="02020603050405020304" pitchFamily="18" charset="0"/>
                <a:ea typeface="맑은 고딕" panose="020B0503020000020004" pitchFamily="50" charset="-127"/>
                <a:cs typeface="Times New Roman" panose="02020603050405020304"/>
                <a:hlinkClick r:id="rId2"/>
              </a:rPr>
              <a:t>https://mentor.ieee.org/802.15/dcn/25/15-25-0162-01-07ma-ieee-802-15-ig-ng-owc-call-for-applications.doc</a:t>
            </a:r>
            <a:endParaRPr lang="en-US" altLang="ja-JP" sz="2800" dirty="0">
              <a:latin typeface="Times New Roman" panose="02020603050405020304"/>
              <a:ea typeface="MS PGothic" panose="020B0600070205080204" charset="-128"/>
              <a:cs typeface="Times New Roman" panose="02020603050405020304"/>
            </a:endParaRPr>
          </a:p>
          <a:p>
            <a:pPr algn="just"/>
            <a:endParaRPr lang="en-US" dirty="0">
              <a:latin typeface="Times New Roman" panose="02020603050405020304" pitchFamily="18" charset="0"/>
              <a:cs typeface="Times New Roman" panose="02020603050405020304" pitchFamily="18" charset="0"/>
            </a:endParaRPr>
          </a:p>
          <a:p>
            <a:pPr algn="just"/>
            <a:endParaRPr lang="en-US" altLang="ko-KR" sz="2800" dirty="0">
              <a:solidFill>
                <a:srgbClr val="0070C0"/>
              </a:solidFill>
              <a:latin typeface="Times New Roman" panose="02020603050405020304" pitchFamily="18" charset="0"/>
              <a:ea typeface="굴림" panose="020B0600000101010101" charset="-127"/>
              <a:cs typeface="Times New Roman" panose="02020603050405020304" pitchFamily="18" charset="0"/>
            </a:endParaRPr>
          </a:p>
          <a:p>
            <a:pPr algn="just">
              <a:lnSpc>
                <a:spcPct val="80000"/>
              </a:lnSpc>
            </a:pPr>
            <a:endParaRPr lang="en-US" altLang="ko-KR" sz="2800" dirty="0">
              <a:solidFill>
                <a:srgbClr val="000000"/>
              </a:solidFill>
              <a:latin typeface="Times New Roman" panose="02020603050405020304" pitchFamily="18" charset="0"/>
              <a:ea typeface="굴림" panose="020B0600000101010101" charset="-127"/>
              <a:cs typeface="Times New Roman" panose="02020603050405020304" pitchFamily="18" charset="0"/>
            </a:endParaRPr>
          </a:p>
          <a:p>
            <a:pPr marL="0" indent="0" algn="just">
              <a:buNone/>
            </a:pPr>
            <a:endParaRPr lang="en-US" altLang="ja-JP" sz="2000" dirty="0">
              <a:latin typeface="Times New Roman" panose="02020603050405020304" pitchFamily="18" charset="0"/>
              <a:ea typeface="MS PGothic" panose="020B0600070205080204" charset="-128"/>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513</Words>
  <Application>Microsoft Office PowerPoint</Application>
  <PresentationFormat>화면 슬라이드 쇼(4:3)</PresentationFormat>
  <Paragraphs>50</Paragraphs>
  <Slides>8</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8</vt:i4>
      </vt:variant>
    </vt:vector>
  </HeadingPairs>
  <TitlesOfParts>
    <vt:vector size="14" baseType="lpstr">
      <vt:lpstr>MS PGothic</vt:lpstr>
      <vt:lpstr>Arial</vt:lpstr>
      <vt:lpstr>Calibri</vt:lpstr>
      <vt:lpstr>Times New Roman</vt:lpstr>
      <vt:lpstr>Verdana</vt:lpstr>
      <vt:lpstr>Office Theme</vt:lpstr>
      <vt:lpstr>PowerPoint 프레젠테이션</vt:lpstr>
      <vt:lpstr>PowerPoint 프레젠테이션</vt:lpstr>
      <vt:lpstr>Session Objectives</vt:lpstr>
      <vt:lpstr>Session Schedule</vt:lpstr>
      <vt:lpstr>Accomplishment for the meeting</vt:lpstr>
      <vt:lpstr>Accomplishment for the meeting</vt:lpstr>
      <vt:lpstr>Plan for May Meeting</vt:lpstr>
      <vt:lpstr>Plan for IG NG-OWC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1009</cp:revision>
  <cp:lastPrinted>2017-05-07T15:48:00Z</cp:lastPrinted>
  <dcterms:created xsi:type="dcterms:W3CDTF">2010-05-15T17:50:00Z</dcterms:created>
  <dcterms:modified xsi:type="dcterms:W3CDTF">2025-03-13T15:20:28Z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DE0C549F86B84487892900032B07DA26_13</vt:lpwstr>
  </property>
  <property fmtid="{D5CDD505-2E9C-101B-9397-08002B2CF9AE}" pid="3" name="KSOProductBuildVer">
    <vt:lpwstr>1033-12.2.0.20323</vt:lpwstr>
  </property>
</Properties>
</file>