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3"/>
  </p:notesMasterIdLst>
  <p:handoutMasterIdLst>
    <p:handoutMasterId r:id="rId14"/>
  </p:handoutMasterIdLst>
  <p:sldIdLst>
    <p:sldId id="1058" r:id="rId2"/>
    <p:sldId id="938" r:id="rId3"/>
    <p:sldId id="1043" r:id="rId4"/>
    <p:sldId id="1052" r:id="rId5"/>
    <p:sldId id="1068" r:id="rId6"/>
    <p:sldId id="292" r:id="rId7"/>
    <p:sldId id="294" r:id="rId8"/>
    <p:sldId id="1060" r:id="rId9"/>
    <p:sldId id="1061" r:id="rId10"/>
    <p:sldId id="1069" r:id="rId11"/>
    <p:sldId id="256" r:id="rId1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24" d="100"/>
          <a:sy n="124" d="100"/>
        </p:scale>
        <p:origin x="102" y="22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doc.:IEEE802.15-25-0163r0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5/15-25-0144-00-016t-802-15-16t-report-to-lmsc-unconditional-approval-to-forward-draft-to-revcom.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5/15-25-0092-00-016t-minutes-of-crg-2025-02-12.docx" TargetMode="External"/><Relationship Id="rId2" Type="http://schemas.openxmlformats.org/officeDocument/2006/relationships/hyperlink" Target="https://mentor.ieee.org/802.15/dcn/25/15-25-0075-00-016t-minutes-of-crg-2025-01-23.docx" TargetMode="External"/><Relationship Id="rId1" Type="http://schemas.openxmlformats.org/officeDocument/2006/relationships/slideLayout" Target="../slideLayouts/slideLayout2.xml"/><Relationship Id="rId4" Type="http://schemas.openxmlformats.org/officeDocument/2006/relationships/hyperlink" Target="https://mentor.ieee.org/802.15/dcn/25/15-25-0076-02-016t-tg16t-2nd-sa-recirc-ballot-comments-and-resolutions.xlsx"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5/15-25-0143-00-016t-tg16t-3rd-sa-recirc-ballot-comments-and-resolution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 2025 Closing Report</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2025-03-13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A99A-BB46-10D9-1040-A04F38654F1E}"/>
              </a:ext>
            </a:extLst>
          </p:cNvPr>
          <p:cNvSpPr>
            <a:spLocks noGrp="1"/>
          </p:cNvSpPr>
          <p:nvPr>
            <p:ph type="title"/>
          </p:nvPr>
        </p:nvSpPr>
        <p:spPr/>
        <p:txBody>
          <a:bodyPr/>
          <a:lstStyle/>
          <a:p>
            <a:r>
              <a:rPr lang="en-US" dirty="0"/>
              <a:t>RevCom Package</a:t>
            </a:r>
          </a:p>
        </p:txBody>
      </p:sp>
      <p:sp>
        <p:nvSpPr>
          <p:cNvPr id="3" name="Content Placeholder 2">
            <a:extLst>
              <a:ext uri="{FF2B5EF4-FFF2-40B4-BE49-F238E27FC236}">
                <a16:creationId xmlns:a16="http://schemas.microsoft.com/office/drawing/2014/main" id="{17EA42AC-22B2-3A8B-6C31-489F28AA5B58}"/>
              </a:ext>
            </a:extLst>
          </p:cNvPr>
          <p:cNvSpPr>
            <a:spLocks noGrp="1"/>
          </p:cNvSpPr>
          <p:nvPr>
            <p:ph idx="1"/>
          </p:nvPr>
        </p:nvSpPr>
        <p:spPr/>
        <p:txBody>
          <a:bodyPr/>
          <a:lstStyle/>
          <a:p>
            <a:r>
              <a:rPr lang="en-US" dirty="0"/>
              <a:t>Package in document </a:t>
            </a:r>
            <a:r>
              <a:rPr lang="en-US" dirty="0">
                <a:hlinkClick r:id="rId2"/>
              </a:rPr>
              <a:t>15-25-0144-00-016t-ieee-802-16t-to-revcom-package</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AD3761D6-36AC-FB36-90E8-B18EA549D626}"/>
              </a:ext>
            </a:extLst>
          </p:cNvPr>
          <p:cNvSpPr>
            <a:spLocks noGrp="1"/>
          </p:cNvSpPr>
          <p:nvPr>
            <p:ph type="dt" sz="half" idx="10"/>
          </p:nvPr>
        </p:nvSpPr>
        <p:spPr/>
        <p:txBody>
          <a:bodyPr/>
          <a:lstStyle/>
          <a:p>
            <a:r>
              <a:rPr lang="en-US" dirty="0"/>
              <a:t>Mar_2025</a:t>
            </a:r>
          </a:p>
        </p:txBody>
      </p:sp>
      <p:sp>
        <p:nvSpPr>
          <p:cNvPr id="5" name="Footer Placeholder 4">
            <a:extLst>
              <a:ext uri="{FF2B5EF4-FFF2-40B4-BE49-F238E27FC236}">
                <a16:creationId xmlns:a16="http://schemas.microsoft.com/office/drawing/2014/main" id="{DDD51A9F-ECA0-3B32-D91B-4E4104EFB4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7C59EC-437C-63D6-E693-8AD439FE6FFE}"/>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397804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262689235"/>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2025</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Mar_2025</a:t>
            </a:r>
          </a:p>
        </p:txBody>
      </p:sp>
      <p:sp>
        <p:nvSpPr>
          <p:cNvPr id="3" name="Arrow: Right 2">
            <a:extLst>
              <a:ext uri="{FF2B5EF4-FFF2-40B4-BE49-F238E27FC236}">
                <a16:creationId xmlns:a16="http://schemas.microsoft.com/office/drawing/2014/main" id="{40D38A25-D564-4828-863A-D3B332BDEDFD}"/>
              </a:ext>
            </a:extLst>
          </p:cNvPr>
          <p:cNvSpPr/>
          <p:nvPr/>
        </p:nvSpPr>
        <p:spPr>
          <a:xfrm>
            <a:off x="196596" y="530252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and resolve comments from SA recirculation ballot on D7.0</a:t>
            </a:r>
          </a:p>
          <a:p>
            <a:r>
              <a:rPr lang="en-US" dirty="0"/>
              <a:t>Motion to RevCom</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Mar_2025</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20000"/>
          </a:bodyPr>
          <a:lstStyle/>
          <a:p>
            <a:r>
              <a:rPr lang="en-US" dirty="0"/>
              <a:t>SA Ballot 2</a:t>
            </a:r>
            <a:r>
              <a:rPr lang="en-US" baseline="30000" dirty="0"/>
              <a:t>nd</a:t>
            </a:r>
            <a:r>
              <a:rPr lang="en-US" dirty="0"/>
              <a:t> recirculation on P802.16t D6.0 closed Jan 10</a:t>
            </a:r>
            <a:r>
              <a:rPr lang="en-US" baseline="30000" dirty="0"/>
              <a:t>th</a:t>
            </a:r>
            <a:r>
              <a:rPr lang="en-US" dirty="0"/>
              <a:t>. </a:t>
            </a:r>
          </a:p>
          <a:p>
            <a:pPr lvl="1"/>
            <a:r>
              <a:rPr lang="en-US" dirty="0"/>
              <a:t>New “No” vote from Roger Marks</a:t>
            </a:r>
          </a:p>
          <a:p>
            <a:r>
              <a:rPr lang="en-US" dirty="0"/>
              <a:t>CRG Meeting Held Jan 20</a:t>
            </a:r>
            <a:r>
              <a:rPr lang="en-US" baseline="30000" dirty="0"/>
              <a:t>th</a:t>
            </a:r>
            <a:endParaRPr lang="en-US" dirty="0"/>
          </a:p>
          <a:p>
            <a:pPr lvl="1"/>
            <a:r>
              <a:rPr lang="en-US" dirty="0">
                <a:hlinkClick r:id="rId2"/>
              </a:rPr>
              <a:t>https://mentor.ieee.org/802.15/dcn/25/15-25-0075-00-016t-minutes-of-crg-2025-01-23.docx</a:t>
            </a:r>
            <a:endParaRPr lang="en-US" dirty="0"/>
          </a:p>
          <a:p>
            <a:r>
              <a:rPr lang="en-US" dirty="0"/>
              <a:t>CRG Meeting Held Feb 12th</a:t>
            </a:r>
          </a:p>
          <a:p>
            <a:pPr lvl="1"/>
            <a:r>
              <a:rPr lang="en-US" dirty="0"/>
              <a:t>Minutes: </a:t>
            </a:r>
            <a:r>
              <a:rPr lang="en-US" dirty="0">
                <a:hlinkClick r:id="rId3"/>
              </a:rPr>
              <a:t>15-25-0092-00-016t-minutes-of-tg16t-2st-SA-Recirc-Ballot-2nd crg-teleconference-2025-02-12.docx</a:t>
            </a:r>
            <a:endParaRPr lang="en-US" dirty="0"/>
          </a:p>
          <a:p>
            <a:pPr lvl="1"/>
            <a:endParaRPr lang="en-US" dirty="0"/>
          </a:p>
          <a:p>
            <a:r>
              <a:rPr lang="en-US" dirty="0"/>
              <a:t>Comment Resolution Spreadsheet in </a:t>
            </a:r>
            <a:r>
              <a:rPr lang="en-US" dirty="0">
                <a:hlinkClick r:id="rId4"/>
              </a:rPr>
              <a:t>802.15-25-0076r2</a:t>
            </a:r>
            <a:endParaRPr lang="en-US" dirty="0"/>
          </a:p>
          <a:p>
            <a:endParaRPr lang="en-US" dirty="0"/>
          </a:p>
          <a:p>
            <a:r>
              <a:rPr lang="en-US" dirty="0"/>
              <a:t>SA Ballot 3</a:t>
            </a:r>
            <a:r>
              <a:rPr lang="en-US" baseline="30000" dirty="0"/>
              <a:t>rd</a:t>
            </a:r>
            <a:r>
              <a:rPr lang="en-US" dirty="0"/>
              <a:t> recirculation on P802.16t D7.0 Closed March 3</a:t>
            </a:r>
            <a:r>
              <a:rPr lang="en-US" baseline="30000" dirty="0"/>
              <a:t>rd</a:t>
            </a:r>
          </a:p>
          <a:p>
            <a:endParaRPr lang="en-US" baseline="30000" dirty="0"/>
          </a:p>
          <a:p>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Mar_2025</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RevCom</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a:bodyPr>
          <a:lstStyle/>
          <a:p>
            <a:r>
              <a:rPr lang="en-US" dirty="0"/>
              <a:t>Resolved 1 comment on recirculation of D7.0</a:t>
            </a:r>
          </a:p>
          <a:p>
            <a:pPr lvl="1"/>
            <a:r>
              <a:rPr lang="en-US" dirty="0"/>
              <a:t>One new comment – rejected – out of scope, comment on unchanged text. </a:t>
            </a:r>
          </a:p>
          <a:p>
            <a:pPr lvl="1"/>
            <a:r>
              <a:rPr lang="en-US" dirty="0"/>
              <a:t>Comment resolutions in </a:t>
            </a:r>
            <a:r>
              <a:rPr lang="en-US" dirty="0">
                <a:hlinkClick r:id="rId2"/>
              </a:rPr>
              <a:t>15-25-0143-00-016t-tg16t-3rd-SA-Recirc-Ballot-comments-and-resolutions</a:t>
            </a:r>
            <a:endParaRPr lang="en-US" dirty="0"/>
          </a:p>
          <a:p>
            <a:pPr lvl="1"/>
            <a:endParaRPr lang="en-US" dirty="0"/>
          </a:p>
          <a:p>
            <a:endParaRPr lang="en-US" dirty="0"/>
          </a:p>
          <a:p>
            <a:r>
              <a:rPr lang="en-US" dirty="0"/>
              <a:t>Conduct motion to forward to RevCom </a:t>
            </a:r>
          </a:p>
          <a:p>
            <a:pPr lvl="1"/>
            <a:r>
              <a:rPr lang="en-US" dirty="0"/>
              <a:t>Unconditional if no new comments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Mar_2025</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57"/>
          <p:cNvSpPr/>
          <p:nvPr/>
        </p:nvSpPr>
        <p:spPr>
          <a:xfrm>
            <a:off x="1295400" y="2180520"/>
            <a:ext cx="990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800" i="1" spc="-1" dirty="0">
                <a:solidFill>
                  <a:srgbClr val="000000"/>
                </a:solidFill>
                <a:latin typeface="Arial"/>
                <a:ea typeface="DejaVu Sans"/>
              </a:rPr>
              <a:t>Move that TG16t requests that 802.15 WG reviews and approves the CSD </a:t>
            </a:r>
            <a:r>
              <a:rPr lang="en-US" sz="2800" b="0" i="1" strike="noStrike" spc="-1" dirty="0">
                <a:solidFill>
                  <a:srgbClr val="000000"/>
                </a:solidFill>
                <a:latin typeface="Arial"/>
                <a:ea typeface="DejaVu Sans"/>
              </a:rPr>
              <a:t>[</a:t>
            </a:r>
            <a:r>
              <a:rPr lang="en-US" sz="2800" b="0" i="1" strike="noStrike" spc="-1" dirty="0">
                <a:solidFill>
                  <a:srgbClr val="000000"/>
                </a:solidFill>
                <a:latin typeface="Arial"/>
                <a:ea typeface="DejaVu Sans"/>
                <a:hlinkClick r:id="rId2"/>
              </a:rPr>
              <a:t>802.24-19-0030r1</a:t>
            </a:r>
            <a:r>
              <a:rPr lang="en-US" sz="2800" b="0" i="1" strike="noStrike" spc="-1" dirty="0">
                <a:solidFill>
                  <a:srgbClr val="000000"/>
                </a:solidFill>
                <a:latin typeface="Arial"/>
                <a:ea typeface="DejaVu Sans"/>
              </a:rPr>
              <a:t>] </a:t>
            </a:r>
            <a:r>
              <a:rPr lang="en-US" sz="2800" i="1" spc="-1" dirty="0">
                <a:solidFill>
                  <a:srgbClr val="000000"/>
                </a:solidFill>
                <a:latin typeface="Arial"/>
                <a:ea typeface="DejaVu Sans"/>
              </a:rPr>
              <a:t>and requests unconditional approval from the IEEE 802 LMSC to submit P802.16t-D7.0 to RevCom.</a:t>
            </a:r>
            <a:endParaRPr lang="en-US" sz="2800" spc="-1" dirty="0">
              <a:solidFill>
                <a:srgbClr val="000000"/>
              </a:solidFill>
              <a:latin typeface="Arial"/>
            </a:endParaRPr>
          </a:p>
          <a:p>
            <a:pPr>
              <a:lnSpc>
                <a:spcPct val="100000"/>
              </a:lnSpc>
            </a:pP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Moved by:  Tim Godfrey</a:t>
            </a: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Seconded by: Menashe Shahar</a:t>
            </a:r>
            <a:endParaRPr lang="en-US" sz="2800" spc="-1" dirty="0">
              <a:solidFill>
                <a:srgbClr val="000000"/>
              </a:solidFill>
              <a:latin typeface="Arial"/>
            </a:endParaRPr>
          </a:p>
          <a:p>
            <a:pPr>
              <a:lnSpc>
                <a:spcPct val="100000"/>
              </a:lnSpc>
            </a:pPr>
            <a:r>
              <a:rPr lang="en-US" sz="2800" spc="-1" dirty="0">
                <a:solidFill>
                  <a:srgbClr val="000000"/>
                </a:solidFill>
                <a:latin typeface="Arial"/>
                <a:ea typeface="DejaVu Sans"/>
              </a:rPr>
              <a:t>Result:  Passes 5 / 0 / 0 </a:t>
            </a:r>
            <a:endParaRPr lang="en-US" sz="2800" spc="-1" dirty="0">
              <a:solidFill>
                <a:srgbClr val="000000"/>
              </a:solidFill>
              <a:latin typeface="Arial"/>
            </a:endParaRPr>
          </a:p>
        </p:txBody>
      </p:sp>
      <p:sp>
        <p:nvSpPr>
          <p:cNvPr id="117" name="PlaceHolder 1"/>
          <p:cNvSpPr>
            <a:spLocks noGrp="1"/>
          </p:cNvSpPr>
          <p:nvPr>
            <p:ph type="title"/>
          </p:nvPr>
        </p:nvSpPr>
        <p:spPr>
          <a:xfrm>
            <a:off x="1752600" y="777600"/>
            <a:ext cx="8686800" cy="1144800"/>
          </a:xfrm>
          <a:prstGeom prst="rect">
            <a:avLst/>
          </a:prstGeom>
          <a:noFill/>
          <a:ln w="0">
            <a:noFill/>
          </a:ln>
        </p:spPr>
        <p:txBody>
          <a:bodyPr vert="horz" lIns="0" tIns="0" rIns="0" bIns="0" rtlCol="0" anchor="ctr">
            <a:noAutofit/>
          </a:bodyPr>
          <a:lstStyle/>
          <a:p>
            <a:pPr algn="ctr"/>
            <a:r>
              <a:rPr lang="en-US" sz="4000" spc="-1">
                <a:solidFill>
                  <a:srgbClr val="000000"/>
                </a:solidFill>
                <a:latin typeface="Arial"/>
              </a:rPr>
              <a:t>TG motion:</a:t>
            </a:r>
            <a:br>
              <a:rPr sz="4000"/>
            </a:br>
            <a:r>
              <a:rPr lang="en-US" sz="4000" spc="-1">
                <a:solidFill>
                  <a:srgbClr val="000000"/>
                </a:solidFill>
                <a:latin typeface="Arial"/>
              </a:rPr>
              <a:t>RevCom unconditional submittal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63"/>
          <p:cNvSpPr/>
          <p:nvPr/>
        </p:nvSpPr>
        <p:spPr>
          <a:xfrm>
            <a:off x="1981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400" b="0" i="1" strike="noStrike" spc="-1" dirty="0">
                <a:solidFill>
                  <a:srgbClr val="000000"/>
                </a:solidFill>
                <a:latin typeface="Arial"/>
                <a:ea typeface="DejaVu Sans"/>
              </a:rPr>
              <a:t>Move that 802.15 WG has reviewed and approves the CSD [</a:t>
            </a:r>
            <a:r>
              <a:rPr lang="en-US" sz="2400" b="0" i="1" strike="noStrike" spc="-1" dirty="0">
                <a:solidFill>
                  <a:srgbClr val="000000"/>
                </a:solidFill>
                <a:latin typeface="Arial"/>
                <a:ea typeface="DejaVu Sans"/>
                <a:hlinkClick r:id="rId2"/>
              </a:rPr>
              <a:t>802.24-19-0030r1</a:t>
            </a:r>
            <a:r>
              <a:rPr lang="en-US" sz="2400" b="0" i="1" strike="noStrike" spc="-1" dirty="0">
                <a:solidFill>
                  <a:srgbClr val="000000"/>
                </a:solidFill>
                <a:latin typeface="Arial"/>
                <a:ea typeface="DejaVu Sans"/>
              </a:rPr>
              <a:t>] and requests unconditional approval from the IEEE 802 LMSC to submit </a:t>
            </a:r>
            <a:r>
              <a:rPr lang="en-US" sz="2400" i="1" spc="-1" dirty="0">
                <a:solidFill>
                  <a:srgbClr val="000000"/>
                </a:solidFill>
                <a:latin typeface="Arial"/>
                <a:ea typeface="DejaVu Sans"/>
              </a:rPr>
              <a:t>P802.16t-D7.0 </a:t>
            </a:r>
            <a:r>
              <a:rPr lang="en-US" sz="2400" b="0" i="1" strike="noStrike" spc="-1" dirty="0">
                <a:solidFill>
                  <a:srgbClr val="000000"/>
                </a:solidFill>
                <a:latin typeface="Arial"/>
                <a:ea typeface="DejaVu Sans"/>
              </a:rPr>
              <a:t>to RevCom.</a:t>
            </a:r>
            <a:endParaRPr lang="en-US" sz="2400" b="0" strike="noStrike" spc="-1" dirty="0">
              <a:solidFill>
                <a:srgbClr val="000000"/>
              </a:solidFill>
              <a:latin typeface="Arial"/>
            </a:endParaRPr>
          </a:p>
          <a:p>
            <a:pPr>
              <a:lnSpc>
                <a:spcPct val="100000"/>
              </a:lnSpc>
            </a:pPr>
            <a:endParaRPr lang="en-US" sz="3200" spc="-1" dirty="0">
              <a:solidFill>
                <a:srgbClr val="000000"/>
              </a:solidFill>
              <a:latin typeface="Arial"/>
            </a:endParaRPr>
          </a:p>
          <a:p>
            <a:pPr>
              <a:lnSpc>
                <a:spcPct val="100000"/>
              </a:lnSpc>
            </a:pPr>
            <a:r>
              <a:rPr lang="en-US" sz="2400" spc="-1" dirty="0">
                <a:solidFill>
                  <a:srgbClr val="000000"/>
                </a:solidFill>
                <a:latin typeface="Arial"/>
                <a:ea typeface="DejaVu Sans"/>
              </a:rPr>
              <a:t>Moved by:  Tim Godfrey </a:t>
            </a:r>
            <a:endParaRPr lang="en-US" sz="2400" spc="-1" dirty="0">
              <a:solidFill>
                <a:srgbClr val="000000"/>
              </a:solidFill>
              <a:latin typeface="Arial"/>
            </a:endParaRPr>
          </a:p>
          <a:p>
            <a:pPr>
              <a:lnSpc>
                <a:spcPct val="100000"/>
              </a:lnSpc>
            </a:pPr>
            <a:r>
              <a:rPr lang="en-US" sz="2400" spc="-1" dirty="0">
                <a:solidFill>
                  <a:srgbClr val="000000"/>
                </a:solidFill>
                <a:latin typeface="Arial"/>
                <a:ea typeface="DejaVu Sans"/>
              </a:rPr>
              <a:t>Seconded by: </a:t>
            </a:r>
            <a:endParaRPr lang="en-US" sz="2400" spc="-1" dirty="0">
              <a:solidFill>
                <a:srgbClr val="000000"/>
              </a:solidFill>
              <a:latin typeface="Arial"/>
            </a:endParaRPr>
          </a:p>
          <a:p>
            <a:pPr>
              <a:lnSpc>
                <a:spcPct val="100000"/>
              </a:lnSpc>
            </a:pPr>
            <a:r>
              <a:rPr lang="en-US" sz="2400" spc="-1" dirty="0">
                <a:solidFill>
                  <a:srgbClr val="000000"/>
                </a:solidFill>
                <a:latin typeface="Arial"/>
                <a:ea typeface="DejaVu Sans"/>
              </a:rPr>
              <a:t>Result: </a:t>
            </a:r>
            <a:endParaRPr lang="en-US" sz="2400" spc="-1" dirty="0">
              <a:solidFill>
                <a:srgbClr val="000000"/>
              </a:solidFill>
              <a:latin typeface="Arial"/>
            </a:endParaRPr>
          </a:p>
        </p:txBody>
      </p:sp>
      <p:sp>
        <p:nvSpPr>
          <p:cNvPr id="121" name="PlaceHolder 1"/>
          <p:cNvSpPr>
            <a:spLocks noGrp="1"/>
          </p:cNvSpPr>
          <p:nvPr>
            <p:ph type="title"/>
          </p:nvPr>
        </p:nvSpPr>
        <p:spPr>
          <a:xfrm>
            <a:off x="1752600" y="777600"/>
            <a:ext cx="8686800" cy="1144800"/>
          </a:xfrm>
          <a:prstGeom prst="rect">
            <a:avLst/>
          </a:prstGeom>
          <a:noFill/>
          <a:ln w="0">
            <a:noFill/>
          </a:ln>
        </p:spPr>
        <p:txBody>
          <a:bodyPr vert="horz" lIns="0" tIns="0" rIns="0" bIns="0" rtlCol="0" anchor="ctr">
            <a:noAutofit/>
          </a:bodyPr>
          <a:lstStyle/>
          <a:p>
            <a:pPr algn="ctr"/>
            <a:r>
              <a:rPr lang="en-US" sz="4000" spc="-1">
                <a:solidFill>
                  <a:srgbClr val="000000"/>
                </a:solidFill>
                <a:latin typeface="Arial"/>
              </a:rPr>
              <a:t>WG motion:</a:t>
            </a:r>
            <a:br>
              <a:rPr sz="4000"/>
            </a:br>
            <a:r>
              <a:rPr lang="en-US" sz="4000" spc="-1">
                <a:solidFill>
                  <a:srgbClr val="000000"/>
                </a:solidFill>
                <a:latin typeface="Arial"/>
              </a:rPr>
              <a:t>RevCom unconditional submittal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Consent</a:t>
            </a:r>
          </a:p>
          <a:p>
            <a:pPr lvl="1"/>
            <a:endParaRPr lang="en-US" dirty="0"/>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Wednesday April 2, 2025 </a:t>
            </a:r>
            <a:r>
              <a:rPr lang="en-US" baseline="30000" dirty="0"/>
              <a:t>--</a:t>
            </a:r>
            <a:r>
              <a:rPr lang="en-US" dirty="0"/>
              <a:t>  8am Pacific, 11am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Mar_2025</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368055168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55726</TotalTime>
  <Words>676</Words>
  <Application>Microsoft Office PowerPoint</Application>
  <PresentationFormat>Widescreen</PresentationFormat>
  <Paragraphs>120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Custom Design</vt:lpstr>
      <vt:lpstr>PowerPoint Presentation</vt:lpstr>
      <vt:lpstr>TG16t March Plenary Agenda</vt:lpstr>
      <vt:lpstr>Plan for week</vt:lpstr>
      <vt:lpstr>March Meeting Start Status</vt:lpstr>
      <vt:lpstr>Plan for RevCom</vt:lpstr>
      <vt:lpstr>TG motion: RevCom unconditional submittal</vt:lpstr>
      <vt:lpstr>WG motion: RevCom unconditional submittal</vt:lpstr>
      <vt:lpstr>Formation of Comment Resolution Group</vt:lpstr>
      <vt:lpstr>Teleconference / CRG Meeting</vt:lpstr>
      <vt:lpstr>RevCom Package</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876</cp:revision>
  <cp:lastPrinted>1998-02-10T13:28:06Z</cp:lastPrinted>
  <dcterms:created xsi:type="dcterms:W3CDTF">2020-01-06T16:34:14Z</dcterms:created>
  <dcterms:modified xsi:type="dcterms:W3CDTF">2025-03-13T14:59:02Z</dcterms:modified>
</cp:coreProperties>
</file>