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6" r:id="rId2"/>
  </p:sldMasterIdLst>
  <p:notesMasterIdLst>
    <p:notesMasterId r:id="rId5"/>
  </p:notesMasterIdLst>
  <p:sldIdLst>
    <p:sldId id="6226" r:id="rId3"/>
    <p:sldId id="6224"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4660"/>
  </p:normalViewPr>
  <p:slideViewPr>
    <p:cSldViewPr snapToGrid="0">
      <p:cViewPr varScale="1">
        <p:scale>
          <a:sx n="93" d="100"/>
          <a:sy n="93" d="100"/>
        </p:scale>
        <p:origin x="696"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ED4554-1367-4517-807E-EE82A2B1DB73}" type="datetimeFigureOut">
              <a:rPr kumimoji="1" lang="ja-JP" altLang="en-US" smtClean="0"/>
              <a:t>2025/3/13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97E586-8E97-4346-AE29-E60E63B73FF9}" type="slidenum">
              <a:rPr kumimoji="1" lang="ja-JP" altLang="en-US" smtClean="0"/>
              <a:t>‹#›</a:t>
            </a:fld>
            <a:endParaRPr kumimoji="1" lang="ja-JP" altLang="en-US"/>
          </a:p>
        </p:txBody>
      </p:sp>
    </p:spTree>
    <p:extLst>
      <p:ext uri="{BB962C8B-B14F-4D97-AF65-F5344CB8AC3E}">
        <p14:creationId xmlns:p14="http://schemas.microsoft.com/office/powerpoint/2010/main" val="20670452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097E586-8E97-4346-AE29-E60E63B73FF9}" type="slidenum">
              <a:rPr kumimoji="1" lang="ja-JP" altLang="en-US" smtClean="0"/>
              <a:t>2</a:t>
            </a:fld>
            <a:endParaRPr kumimoji="1" lang="ja-JP" altLang="en-US"/>
          </a:p>
        </p:txBody>
      </p:sp>
    </p:spTree>
    <p:extLst>
      <p:ext uri="{BB962C8B-B14F-4D97-AF65-F5344CB8AC3E}">
        <p14:creationId xmlns:p14="http://schemas.microsoft.com/office/powerpoint/2010/main" val="4209959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r>
              <a:rPr kumimoji="1" lang="en-US" altLang="ja-JP"/>
              <a:t>March 2025</a:t>
            </a:r>
            <a:endParaRPr kumimoji="1" lang="ja-JP" altLang="en-US"/>
          </a:p>
        </p:txBody>
      </p:sp>
      <p:sp>
        <p:nvSpPr>
          <p:cNvPr id="5" name="Footer Placeholder 4"/>
          <p:cNvSpPr>
            <a:spLocks noGrp="1"/>
          </p:cNvSpPr>
          <p:nvPr>
            <p:ph type="ftr" sz="quarter" idx="11"/>
          </p:nvPr>
        </p:nvSpPr>
        <p:spPr/>
        <p:txBody>
          <a:bodyPr/>
          <a:lstStyle/>
          <a:p>
            <a:r>
              <a:rPr kumimoji="1" lang="en-US" altLang="ja-JP"/>
              <a:t>Hernandez, Joo, Kohno, Kobayashi, Anzai, (YRP-IAI, NITec, KPST)</a:t>
            </a:r>
            <a:endParaRPr kumimoji="1" lang="ja-JP" altLang="en-US"/>
          </a:p>
        </p:txBody>
      </p:sp>
      <p:sp>
        <p:nvSpPr>
          <p:cNvPr id="6" name="Slide Number Placeholder 5"/>
          <p:cNvSpPr>
            <a:spLocks noGrp="1"/>
          </p:cNvSpPr>
          <p:nvPr>
            <p:ph type="sldNum" sz="quarter" idx="12"/>
          </p:nvPr>
        </p:nvSpPr>
        <p:spPr/>
        <p:txBody>
          <a:bodyPr/>
          <a:lstStyle/>
          <a:p>
            <a:fld id="{5E08F91B-D3FC-4022-87D1-EEA744BAE17D}" type="slidenum">
              <a:rPr kumimoji="1" lang="ja-JP" altLang="en-US" smtClean="0"/>
              <a:t>‹#›</a:t>
            </a:fld>
            <a:endParaRPr kumimoji="1" lang="ja-JP" altLang="en-US"/>
          </a:p>
        </p:txBody>
      </p:sp>
    </p:spTree>
    <p:extLst>
      <p:ext uri="{BB962C8B-B14F-4D97-AF65-F5344CB8AC3E}">
        <p14:creationId xmlns:p14="http://schemas.microsoft.com/office/powerpoint/2010/main" val="30920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r>
              <a:rPr kumimoji="1" lang="en-US" altLang="ja-JP"/>
              <a:t>March 2025</a:t>
            </a:r>
            <a:endParaRPr kumimoji="1" lang="ja-JP" altLang="en-US"/>
          </a:p>
        </p:txBody>
      </p:sp>
      <p:sp>
        <p:nvSpPr>
          <p:cNvPr id="5" name="Footer Placeholder 4"/>
          <p:cNvSpPr>
            <a:spLocks noGrp="1"/>
          </p:cNvSpPr>
          <p:nvPr>
            <p:ph type="ftr" sz="quarter" idx="11"/>
          </p:nvPr>
        </p:nvSpPr>
        <p:spPr/>
        <p:txBody>
          <a:bodyPr/>
          <a:lstStyle/>
          <a:p>
            <a:r>
              <a:rPr kumimoji="1" lang="en-US" altLang="ja-JP"/>
              <a:t>Hernandez, Joo, Kohno, Kobayashi, Anzai, (YRP-IAI, NITec, KPST)</a:t>
            </a:r>
            <a:endParaRPr kumimoji="1" lang="ja-JP" altLang="en-US"/>
          </a:p>
        </p:txBody>
      </p:sp>
      <p:sp>
        <p:nvSpPr>
          <p:cNvPr id="6" name="Slide Number Placeholder 5"/>
          <p:cNvSpPr>
            <a:spLocks noGrp="1"/>
          </p:cNvSpPr>
          <p:nvPr>
            <p:ph type="sldNum" sz="quarter" idx="12"/>
          </p:nvPr>
        </p:nvSpPr>
        <p:spPr/>
        <p:txBody>
          <a:bodyPr/>
          <a:lstStyle/>
          <a:p>
            <a:fld id="{5E08F91B-D3FC-4022-87D1-EEA744BAE17D}" type="slidenum">
              <a:rPr kumimoji="1" lang="ja-JP" altLang="en-US" smtClean="0"/>
              <a:t>‹#›</a:t>
            </a:fld>
            <a:endParaRPr kumimoji="1" lang="ja-JP" altLang="en-US"/>
          </a:p>
        </p:txBody>
      </p:sp>
    </p:spTree>
    <p:extLst>
      <p:ext uri="{BB962C8B-B14F-4D97-AF65-F5344CB8AC3E}">
        <p14:creationId xmlns:p14="http://schemas.microsoft.com/office/powerpoint/2010/main" val="14191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r>
              <a:rPr kumimoji="1" lang="en-US" altLang="ja-JP"/>
              <a:t>March 2025</a:t>
            </a:r>
            <a:endParaRPr kumimoji="1" lang="ja-JP" altLang="en-US"/>
          </a:p>
        </p:txBody>
      </p:sp>
      <p:sp>
        <p:nvSpPr>
          <p:cNvPr id="5" name="Footer Placeholder 4"/>
          <p:cNvSpPr>
            <a:spLocks noGrp="1"/>
          </p:cNvSpPr>
          <p:nvPr>
            <p:ph type="ftr" sz="quarter" idx="11"/>
          </p:nvPr>
        </p:nvSpPr>
        <p:spPr/>
        <p:txBody>
          <a:bodyPr/>
          <a:lstStyle/>
          <a:p>
            <a:r>
              <a:rPr kumimoji="1" lang="en-US" altLang="ja-JP"/>
              <a:t>Hernandez, Joo, Kohno, Kobayashi, Anzai, (YRP-IAI, NITec, KPST)</a:t>
            </a:r>
            <a:endParaRPr kumimoji="1" lang="ja-JP" altLang="en-US"/>
          </a:p>
        </p:txBody>
      </p:sp>
      <p:sp>
        <p:nvSpPr>
          <p:cNvPr id="6" name="Slide Number Placeholder 5"/>
          <p:cNvSpPr>
            <a:spLocks noGrp="1"/>
          </p:cNvSpPr>
          <p:nvPr>
            <p:ph type="sldNum" sz="quarter" idx="12"/>
          </p:nvPr>
        </p:nvSpPr>
        <p:spPr/>
        <p:txBody>
          <a:bodyPr/>
          <a:lstStyle/>
          <a:p>
            <a:fld id="{5E08F91B-D3FC-4022-87D1-EEA744BAE17D}" type="slidenum">
              <a:rPr kumimoji="1" lang="ja-JP" altLang="en-US" smtClean="0"/>
              <a:t>‹#›</a:t>
            </a:fld>
            <a:endParaRPr kumimoji="1" lang="ja-JP" altLang="en-US"/>
          </a:p>
        </p:txBody>
      </p:sp>
    </p:spTree>
    <p:extLst>
      <p:ext uri="{BB962C8B-B14F-4D97-AF65-F5344CB8AC3E}">
        <p14:creationId xmlns:p14="http://schemas.microsoft.com/office/powerpoint/2010/main" val="1110695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8839201" y="6481822"/>
            <a:ext cx="3048305" cy="299978"/>
          </a:xfrm>
        </p:spPr>
        <p:txBody>
          <a:bodyPr lIns="0" tIns="0" rIns="0" bIns="0"/>
          <a:lstStyle>
            <a:lvl1pPr>
              <a:defRPr sz="1200" b="1" i="0">
                <a:solidFill>
                  <a:srgbClr val="808080"/>
                </a:solidFill>
                <a:latin typeface="+mn-lt"/>
                <a:cs typeface="ＭＳ Ｐゴシック"/>
              </a:defRPr>
            </a:lvl1pPr>
          </a:lstStyle>
          <a:p>
            <a:pPr marL="12700"/>
            <a:r>
              <a:rPr lang="en-US" spc="-10"/>
              <a:t>Hernandez, Joo, Kohno, Kobayashi, Anzai, (YRP-IAI, NITec, KPST)</a:t>
            </a:r>
            <a:endParaRPr lang="en-US" spc="-5" dirty="0"/>
          </a:p>
        </p:txBody>
      </p:sp>
      <p:sp>
        <p:nvSpPr>
          <p:cNvPr id="4" name="Holder 4"/>
          <p:cNvSpPr>
            <a:spLocks noGrp="1"/>
          </p:cNvSpPr>
          <p:nvPr>
            <p:ph type="sldNum" sz="quarter" idx="7"/>
          </p:nvPr>
        </p:nvSpPr>
        <p:spPr>
          <a:xfrm>
            <a:off x="5794568" y="6475413"/>
            <a:ext cx="704467" cy="153888"/>
          </a:xfrm>
        </p:spPr>
        <p:txBody>
          <a:bodyPr lIns="0" tIns="0" rIns="0" bIns="0"/>
          <a:lstStyle>
            <a:lvl1pPr>
              <a:defRPr sz="1000" b="0" i="0">
                <a:solidFill>
                  <a:schemeClr val="tx1"/>
                </a:solidFill>
                <a:latin typeface="メイリオ"/>
                <a:cs typeface="メイリオ"/>
              </a:defRPr>
            </a:lvl1pPr>
          </a:lstStyle>
          <a:p>
            <a:pPr marL="25400"/>
            <a:r>
              <a:rPr lang="fi-FI" spc="-10"/>
              <a:t>Slide</a:t>
            </a:r>
            <a:fld id="{81D60167-4931-47E6-BA6A-407CBD079E47}" type="slidenum">
              <a:rPr lang="fi-FI" spc="-10" smtClean="0"/>
              <a:pPr marL="25400"/>
              <a:t>‹#›</a:t>
            </a:fld>
            <a:endParaRPr spc="-10" dirty="0"/>
          </a:p>
        </p:txBody>
      </p:sp>
      <p:sp>
        <p:nvSpPr>
          <p:cNvPr id="5" name="Date Placeholder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912644" y="381000"/>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11330860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a:t>March 2025</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Hernandez, Joo, Kohno, Kobayashi, Anzai, (YRP-IAI, NITec, KPST)</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r>
              <a:rPr lang="en-US"/>
              <a:t>Slide </a:t>
            </a:r>
            <a:fld id="{00000000-1234-1234-1234-123412341234}" type="slidenum">
              <a:rPr lang="en-US" smtClean="0"/>
              <a:pPr/>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914400" y="1844675"/>
            <a:ext cx="103632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74303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a:t>March 2025</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1741910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r>
              <a:rPr kumimoji="1" lang="en-US" altLang="ja-JP"/>
              <a:t>March 2025</a:t>
            </a:r>
            <a:endParaRPr kumimoji="1" lang="ja-JP" altLang="en-US"/>
          </a:p>
        </p:txBody>
      </p:sp>
      <p:sp>
        <p:nvSpPr>
          <p:cNvPr id="5" name="Footer Placeholder 4"/>
          <p:cNvSpPr>
            <a:spLocks noGrp="1"/>
          </p:cNvSpPr>
          <p:nvPr>
            <p:ph type="ftr" sz="quarter" idx="11"/>
          </p:nvPr>
        </p:nvSpPr>
        <p:spPr/>
        <p:txBody>
          <a:bodyPr/>
          <a:lstStyle/>
          <a:p>
            <a:r>
              <a:rPr kumimoji="1" lang="en-US" altLang="ja-JP"/>
              <a:t>Hernandez, Joo, Kohno, Kobayashi, Anzai, (YRP-IAI, NITec, KPST)</a:t>
            </a:r>
            <a:endParaRPr kumimoji="1" lang="ja-JP" altLang="en-US"/>
          </a:p>
        </p:txBody>
      </p:sp>
      <p:sp>
        <p:nvSpPr>
          <p:cNvPr id="6" name="Slide Number Placeholder 5"/>
          <p:cNvSpPr>
            <a:spLocks noGrp="1"/>
          </p:cNvSpPr>
          <p:nvPr>
            <p:ph type="sldNum" sz="quarter" idx="12"/>
          </p:nvPr>
        </p:nvSpPr>
        <p:spPr/>
        <p:txBody>
          <a:bodyPr/>
          <a:lstStyle/>
          <a:p>
            <a:fld id="{5E08F91B-D3FC-4022-87D1-EEA744BAE17D}" type="slidenum">
              <a:rPr kumimoji="1" lang="ja-JP" altLang="en-US" smtClean="0"/>
              <a:t>‹#›</a:t>
            </a:fld>
            <a:endParaRPr kumimoji="1" lang="ja-JP" altLang="en-US"/>
          </a:p>
        </p:txBody>
      </p:sp>
    </p:spTree>
    <p:extLst>
      <p:ext uri="{BB962C8B-B14F-4D97-AF65-F5344CB8AC3E}">
        <p14:creationId xmlns:p14="http://schemas.microsoft.com/office/powerpoint/2010/main" val="790171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r>
              <a:rPr kumimoji="1" lang="en-US" altLang="ja-JP"/>
              <a:t>March 2025</a:t>
            </a:r>
            <a:endParaRPr kumimoji="1" lang="ja-JP" altLang="en-US"/>
          </a:p>
        </p:txBody>
      </p:sp>
      <p:sp>
        <p:nvSpPr>
          <p:cNvPr id="5" name="Footer Placeholder 4"/>
          <p:cNvSpPr>
            <a:spLocks noGrp="1"/>
          </p:cNvSpPr>
          <p:nvPr>
            <p:ph type="ftr" sz="quarter" idx="11"/>
          </p:nvPr>
        </p:nvSpPr>
        <p:spPr/>
        <p:txBody>
          <a:bodyPr/>
          <a:lstStyle/>
          <a:p>
            <a:r>
              <a:rPr kumimoji="1" lang="en-US" altLang="ja-JP"/>
              <a:t>Hernandez, Joo, Kohno, Kobayashi, Anzai, (YRP-IAI, NITec, KPST)</a:t>
            </a:r>
            <a:endParaRPr kumimoji="1" lang="ja-JP" altLang="en-US"/>
          </a:p>
        </p:txBody>
      </p:sp>
      <p:sp>
        <p:nvSpPr>
          <p:cNvPr id="6" name="Slide Number Placeholder 5"/>
          <p:cNvSpPr>
            <a:spLocks noGrp="1"/>
          </p:cNvSpPr>
          <p:nvPr>
            <p:ph type="sldNum" sz="quarter" idx="12"/>
          </p:nvPr>
        </p:nvSpPr>
        <p:spPr/>
        <p:txBody>
          <a:bodyPr/>
          <a:lstStyle/>
          <a:p>
            <a:fld id="{5E08F91B-D3FC-4022-87D1-EEA744BAE17D}" type="slidenum">
              <a:rPr kumimoji="1" lang="ja-JP" altLang="en-US" smtClean="0"/>
              <a:t>‹#›</a:t>
            </a:fld>
            <a:endParaRPr kumimoji="1" lang="ja-JP" altLang="en-US"/>
          </a:p>
        </p:txBody>
      </p:sp>
    </p:spTree>
    <p:extLst>
      <p:ext uri="{BB962C8B-B14F-4D97-AF65-F5344CB8AC3E}">
        <p14:creationId xmlns:p14="http://schemas.microsoft.com/office/powerpoint/2010/main" val="2853131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r>
              <a:rPr kumimoji="1" lang="en-US" altLang="ja-JP"/>
              <a:t>March 2025</a:t>
            </a:r>
            <a:endParaRPr kumimoji="1" lang="ja-JP" altLang="en-US"/>
          </a:p>
        </p:txBody>
      </p:sp>
      <p:sp>
        <p:nvSpPr>
          <p:cNvPr id="6" name="Footer Placeholder 5"/>
          <p:cNvSpPr>
            <a:spLocks noGrp="1"/>
          </p:cNvSpPr>
          <p:nvPr>
            <p:ph type="ftr" sz="quarter" idx="11"/>
          </p:nvPr>
        </p:nvSpPr>
        <p:spPr/>
        <p:txBody>
          <a:bodyPr/>
          <a:lstStyle/>
          <a:p>
            <a:r>
              <a:rPr kumimoji="1" lang="en-US" altLang="ja-JP"/>
              <a:t>Hernandez, Joo, Kohno, Kobayashi, Anzai, (YRP-IAI, NITec, KPST)</a:t>
            </a:r>
            <a:endParaRPr kumimoji="1" lang="ja-JP" altLang="en-US"/>
          </a:p>
        </p:txBody>
      </p:sp>
      <p:sp>
        <p:nvSpPr>
          <p:cNvPr id="7" name="Slide Number Placeholder 6"/>
          <p:cNvSpPr>
            <a:spLocks noGrp="1"/>
          </p:cNvSpPr>
          <p:nvPr>
            <p:ph type="sldNum" sz="quarter" idx="12"/>
          </p:nvPr>
        </p:nvSpPr>
        <p:spPr/>
        <p:txBody>
          <a:bodyPr/>
          <a:lstStyle/>
          <a:p>
            <a:fld id="{5E08F91B-D3FC-4022-87D1-EEA744BAE17D}" type="slidenum">
              <a:rPr kumimoji="1" lang="ja-JP" altLang="en-US" smtClean="0"/>
              <a:t>‹#›</a:t>
            </a:fld>
            <a:endParaRPr kumimoji="1" lang="ja-JP" altLang="en-US"/>
          </a:p>
        </p:txBody>
      </p:sp>
    </p:spTree>
    <p:extLst>
      <p:ext uri="{BB962C8B-B14F-4D97-AF65-F5344CB8AC3E}">
        <p14:creationId xmlns:p14="http://schemas.microsoft.com/office/powerpoint/2010/main" val="51264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r>
              <a:rPr kumimoji="1" lang="en-US" altLang="ja-JP"/>
              <a:t>March 2025</a:t>
            </a:r>
            <a:endParaRPr kumimoji="1" lang="ja-JP" altLang="en-US"/>
          </a:p>
        </p:txBody>
      </p:sp>
      <p:sp>
        <p:nvSpPr>
          <p:cNvPr id="8" name="Footer Placeholder 7"/>
          <p:cNvSpPr>
            <a:spLocks noGrp="1"/>
          </p:cNvSpPr>
          <p:nvPr>
            <p:ph type="ftr" sz="quarter" idx="11"/>
          </p:nvPr>
        </p:nvSpPr>
        <p:spPr/>
        <p:txBody>
          <a:bodyPr/>
          <a:lstStyle/>
          <a:p>
            <a:r>
              <a:rPr kumimoji="1" lang="en-US" altLang="ja-JP"/>
              <a:t>Hernandez, Joo, Kohno, Kobayashi, Anzai, (YRP-IAI, NITec, KPST)</a:t>
            </a:r>
            <a:endParaRPr kumimoji="1" lang="ja-JP" altLang="en-US"/>
          </a:p>
        </p:txBody>
      </p:sp>
      <p:sp>
        <p:nvSpPr>
          <p:cNvPr id="9" name="Slide Number Placeholder 8"/>
          <p:cNvSpPr>
            <a:spLocks noGrp="1"/>
          </p:cNvSpPr>
          <p:nvPr>
            <p:ph type="sldNum" sz="quarter" idx="12"/>
          </p:nvPr>
        </p:nvSpPr>
        <p:spPr/>
        <p:txBody>
          <a:bodyPr/>
          <a:lstStyle/>
          <a:p>
            <a:fld id="{5E08F91B-D3FC-4022-87D1-EEA744BAE17D}" type="slidenum">
              <a:rPr kumimoji="1" lang="ja-JP" altLang="en-US" smtClean="0"/>
              <a:t>‹#›</a:t>
            </a:fld>
            <a:endParaRPr kumimoji="1" lang="ja-JP" altLang="en-US"/>
          </a:p>
        </p:txBody>
      </p:sp>
    </p:spTree>
    <p:extLst>
      <p:ext uri="{BB962C8B-B14F-4D97-AF65-F5344CB8AC3E}">
        <p14:creationId xmlns:p14="http://schemas.microsoft.com/office/powerpoint/2010/main" val="4278612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r>
              <a:rPr kumimoji="1" lang="en-US" altLang="ja-JP"/>
              <a:t>March 2025</a:t>
            </a:r>
            <a:endParaRPr kumimoji="1" lang="ja-JP" altLang="en-US"/>
          </a:p>
        </p:txBody>
      </p:sp>
      <p:sp>
        <p:nvSpPr>
          <p:cNvPr id="4" name="Footer Placeholder 3"/>
          <p:cNvSpPr>
            <a:spLocks noGrp="1"/>
          </p:cNvSpPr>
          <p:nvPr>
            <p:ph type="ftr" sz="quarter" idx="11"/>
          </p:nvPr>
        </p:nvSpPr>
        <p:spPr/>
        <p:txBody>
          <a:bodyPr/>
          <a:lstStyle/>
          <a:p>
            <a:r>
              <a:rPr kumimoji="1" lang="en-US" altLang="ja-JP"/>
              <a:t>Hernandez, Joo, Kohno, Kobayashi, Anzai, (YRP-IAI, NITec, KPST)</a:t>
            </a:r>
            <a:endParaRPr kumimoji="1" lang="ja-JP" altLang="en-US"/>
          </a:p>
        </p:txBody>
      </p:sp>
      <p:sp>
        <p:nvSpPr>
          <p:cNvPr id="5" name="Slide Number Placeholder 4"/>
          <p:cNvSpPr>
            <a:spLocks noGrp="1"/>
          </p:cNvSpPr>
          <p:nvPr>
            <p:ph type="sldNum" sz="quarter" idx="12"/>
          </p:nvPr>
        </p:nvSpPr>
        <p:spPr/>
        <p:txBody>
          <a:bodyPr/>
          <a:lstStyle/>
          <a:p>
            <a:fld id="{5E08F91B-D3FC-4022-87D1-EEA744BAE17D}" type="slidenum">
              <a:rPr kumimoji="1" lang="ja-JP" altLang="en-US" smtClean="0"/>
              <a:t>‹#›</a:t>
            </a:fld>
            <a:endParaRPr kumimoji="1" lang="ja-JP" altLang="en-US"/>
          </a:p>
        </p:txBody>
      </p:sp>
    </p:spTree>
    <p:extLst>
      <p:ext uri="{BB962C8B-B14F-4D97-AF65-F5344CB8AC3E}">
        <p14:creationId xmlns:p14="http://schemas.microsoft.com/office/powerpoint/2010/main" val="3324630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kumimoji="1" lang="en-US" altLang="ja-JP"/>
              <a:t>March 2025</a:t>
            </a:r>
            <a:endParaRPr kumimoji="1" lang="ja-JP" altLang="en-US"/>
          </a:p>
        </p:txBody>
      </p:sp>
      <p:sp>
        <p:nvSpPr>
          <p:cNvPr id="3" name="Footer Placeholder 2"/>
          <p:cNvSpPr>
            <a:spLocks noGrp="1"/>
          </p:cNvSpPr>
          <p:nvPr>
            <p:ph type="ftr" sz="quarter" idx="11"/>
          </p:nvPr>
        </p:nvSpPr>
        <p:spPr/>
        <p:txBody>
          <a:bodyPr/>
          <a:lstStyle/>
          <a:p>
            <a:r>
              <a:rPr kumimoji="1" lang="en-US" altLang="ja-JP"/>
              <a:t>Hernandez, Joo, Kohno, Kobayashi, Anzai, (YRP-IAI, NITec, KPST)</a:t>
            </a:r>
            <a:endParaRPr kumimoji="1" lang="ja-JP" altLang="en-US"/>
          </a:p>
        </p:txBody>
      </p:sp>
      <p:sp>
        <p:nvSpPr>
          <p:cNvPr id="4" name="Slide Number Placeholder 3"/>
          <p:cNvSpPr>
            <a:spLocks noGrp="1"/>
          </p:cNvSpPr>
          <p:nvPr>
            <p:ph type="sldNum" sz="quarter" idx="12"/>
          </p:nvPr>
        </p:nvSpPr>
        <p:spPr/>
        <p:txBody>
          <a:bodyPr/>
          <a:lstStyle/>
          <a:p>
            <a:fld id="{5E08F91B-D3FC-4022-87D1-EEA744BAE17D}" type="slidenum">
              <a:rPr kumimoji="1" lang="ja-JP" altLang="en-US" smtClean="0"/>
              <a:t>‹#›</a:t>
            </a:fld>
            <a:endParaRPr kumimoji="1" lang="ja-JP" altLang="en-US"/>
          </a:p>
        </p:txBody>
      </p:sp>
    </p:spTree>
    <p:extLst>
      <p:ext uri="{BB962C8B-B14F-4D97-AF65-F5344CB8AC3E}">
        <p14:creationId xmlns:p14="http://schemas.microsoft.com/office/powerpoint/2010/main" val="818568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r>
              <a:rPr kumimoji="1" lang="en-US" altLang="ja-JP"/>
              <a:t>March 2025</a:t>
            </a:r>
            <a:endParaRPr kumimoji="1" lang="ja-JP" altLang="en-US"/>
          </a:p>
        </p:txBody>
      </p:sp>
      <p:sp>
        <p:nvSpPr>
          <p:cNvPr id="6" name="Footer Placeholder 5"/>
          <p:cNvSpPr>
            <a:spLocks noGrp="1"/>
          </p:cNvSpPr>
          <p:nvPr>
            <p:ph type="ftr" sz="quarter" idx="11"/>
          </p:nvPr>
        </p:nvSpPr>
        <p:spPr/>
        <p:txBody>
          <a:bodyPr/>
          <a:lstStyle/>
          <a:p>
            <a:r>
              <a:rPr kumimoji="1" lang="en-US" altLang="ja-JP"/>
              <a:t>Hernandez, Joo, Kohno, Kobayashi, Anzai, (YRP-IAI, NITec, KPST)</a:t>
            </a:r>
            <a:endParaRPr kumimoji="1" lang="ja-JP" altLang="en-US"/>
          </a:p>
        </p:txBody>
      </p:sp>
      <p:sp>
        <p:nvSpPr>
          <p:cNvPr id="7" name="Slide Number Placeholder 6"/>
          <p:cNvSpPr>
            <a:spLocks noGrp="1"/>
          </p:cNvSpPr>
          <p:nvPr>
            <p:ph type="sldNum" sz="quarter" idx="12"/>
          </p:nvPr>
        </p:nvSpPr>
        <p:spPr/>
        <p:txBody>
          <a:bodyPr/>
          <a:lstStyle/>
          <a:p>
            <a:fld id="{5E08F91B-D3FC-4022-87D1-EEA744BAE17D}" type="slidenum">
              <a:rPr kumimoji="1" lang="ja-JP" altLang="en-US" smtClean="0"/>
              <a:t>‹#›</a:t>
            </a:fld>
            <a:endParaRPr kumimoji="1" lang="ja-JP" altLang="en-US"/>
          </a:p>
        </p:txBody>
      </p:sp>
    </p:spTree>
    <p:extLst>
      <p:ext uri="{BB962C8B-B14F-4D97-AF65-F5344CB8AC3E}">
        <p14:creationId xmlns:p14="http://schemas.microsoft.com/office/powerpoint/2010/main" val="410328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r>
              <a:rPr kumimoji="1" lang="en-US" altLang="ja-JP"/>
              <a:t>March 2025</a:t>
            </a:r>
            <a:endParaRPr kumimoji="1" lang="ja-JP" altLang="en-US"/>
          </a:p>
        </p:txBody>
      </p:sp>
      <p:sp>
        <p:nvSpPr>
          <p:cNvPr id="6" name="Footer Placeholder 5"/>
          <p:cNvSpPr>
            <a:spLocks noGrp="1"/>
          </p:cNvSpPr>
          <p:nvPr>
            <p:ph type="ftr" sz="quarter" idx="11"/>
          </p:nvPr>
        </p:nvSpPr>
        <p:spPr/>
        <p:txBody>
          <a:bodyPr/>
          <a:lstStyle/>
          <a:p>
            <a:r>
              <a:rPr kumimoji="1" lang="en-US" altLang="ja-JP"/>
              <a:t>Hernandez, Joo, Kohno, Kobayashi, Anzai, (YRP-IAI, NITec, KPST)</a:t>
            </a:r>
            <a:endParaRPr kumimoji="1" lang="ja-JP" altLang="en-US"/>
          </a:p>
        </p:txBody>
      </p:sp>
      <p:sp>
        <p:nvSpPr>
          <p:cNvPr id="7" name="Slide Number Placeholder 6"/>
          <p:cNvSpPr>
            <a:spLocks noGrp="1"/>
          </p:cNvSpPr>
          <p:nvPr>
            <p:ph type="sldNum" sz="quarter" idx="12"/>
          </p:nvPr>
        </p:nvSpPr>
        <p:spPr/>
        <p:txBody>
          <a:bodyPr/>
          <a:lstStyle/>
          <a:p>
            <a:fld id="{5E08F91B-D3FC-4022-87D1-EEA744BAE17D}" type="slidenum">
              <a:rPr kumimoji="1" lang="ja-JP" altLang="en-US" smtClean="0"/>
              <a:t>‹#›</a:t>
            </a:fld>
            <a:endParaRPr kumimoji="1" lang="ja-JP" altLang="en-US"/>
          </a:p>
        </p:txBody>
      </p:sp>
    </p:spTree>
    <p:extLst>
      <p:ext uri="{BB962C8B-B14F-4D97-AF65-F5344CB8AC3E}">
        <p14:creationId xmlns:p14="http://schemas.microsoft.com/office/powerpoint/2010/main" val="490876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kumimoji="1" lang="en-US" altLang="ja-JP"/>
              <a:t>March 2025</a:t>
            </a:r>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kumimoji="1" lang="en-US" altLang="ja-JP"/>
              <a:t>Hernandez, Joo, Kohno, Kobayashi, Anzai, (YRP-IAI, NITec, KPST)</a:t>
            </a:r>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E08F91B-D3FC-4022-87D1-EEA744BAE17D}" type="slidenum">
              <a:rPr kumimoji="1" lang="ja-JP" altLang="en-US" smtClean="0"/>
              <a:t>‹#›</a:t>
            </a:fld>
            <a:endParaRPr kumimoji="1" lang="ja-JP" altLang="en-US"/>
          </a:p>
        </p:txBody>
      </p:sp>
    </p:spTree>
    <p:extLst>
      <p:ext uri="{BB962C8B-B14F-4D97-AF65-F5344CB8AC3E}">
        <p14:creationId xmlns:p14="http://schemas.microsoft.com/office/powerpoint/2010/main" val="272804087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914400" y="685800"/>
            <a:ext cx="103632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914400" y="1981200"/>
            <a:ext cx="103632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914400" y="377825"/>
            <a:ext cx="21336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March 2025</a:t>
            </a:r>
            <a:endParaRPr lang="en-US" dirty="0"/>
          </a:p>
        </p:txBody>
      </p:sp>
      <p:sp>
        <p:nvSpPr>
          <p:cNvPr id="16" name="Google Shape;16;p1"/>
          <p:cNvSpPr txBox="1">
            <a:spLocks noGrp="1"/>
          </p:cNvSpPr>
          <p:nvPr>
            <p:ph type="ftr" idx="11"/>
          </p:nvPr>
        </p:nvSpPr>
        <p:spPr>
          <a:xfrm>
            <a:off x="6662058" y="6475414"/>
            <a:ext cx="5297713"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Joo, Kohno, Kobayashi, Anzai, (YRP-IAI, NITec, KPST)</a:t>
            </a:r>
            <a:endParaRPr dirty="0"/>
          </a:p>
        </p:txBody>
      </p:sp>
      <p:sp>
        <p:nvSpPr>
          <p:cNvPr id="17" name="Google Shape;17;p1"/>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
        <p:nvSpPr>
          <p:cNvPr id="18" name="Google Shape;18;p1"/>
          <p:cNvSpPr/>
          <p:nvPr/>
        </p:nvSpPr>
        <p:spPr>
          <a:xfrm>
            <a:off x="4876800" y="393700"/>
            <a:ext cx="64008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P802.15-25-0160-00-006a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926123" y="609600"/>
            <a:ext cx="103632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914400" y="6475413"/>
            <a:ext cx="948267"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sz="1800" dirty="0"/>
          </a:p>
        </p:txBody>
      </p:sp>
      <p:cxnSp>
        <p:nvCxnSpPr>
          <p:cNvPr id="21" name="Google Shape;21;p1"/>
          <p:cNvCxnSpPr/>
          <p:nvPr/>
        </p:nvCxnSpPr>
        <p:spPr>
          <a:xfrm>
            <a:off x="914400" y="6477000"/>
            <a:ext cx="10464800" cy="0"/>
          </a:xfrm>
          <a:prstGeom prst="straightConnector1">
            <a:avLst/>
          </a:prstGeom>
          <a:noFill/>
          <a:ln w="12700" cap="flat" cmpd="sng">
            <a:solidFill>
              <a:schemeClr val="dk1"/>
            </a:solidFill>
            <a:prstDash val="solid"/>
            <a:round/>
            <a:headEnd type="none" w="sm" len="sm"/>
            <a:tailEnd type="none" w="sm" len="sm"/>
          </a:ln>
        </p:spPr>
      </p:cxnSp>
    </p:spTree>
    <p:extLst>
      <p:ext uri="{BB962C8B-B14F-4D97-AF65-F5344CB8AC3E}">
        <p14:creationId xmlns:p14="http://schemas.microsoft.com/office/powerpoint/2010/main" val="997575733"/>
      </p:ext>
    </p:extLst>
  </p:cSld>
  <p:clrMap bg1="lt1" tx1="dk1" bg2="dk2" tx2="lt2" accent1="accent1" accent2="accent2" accent3="accent3" accent4="accent4" accent5="accent5" accent6="accent6" hlink="hlink" folHlink="folHlink"/>
  <p:sldLayoutIdLst>
    <p:sldLayoutId id="2147483687" r:id="rId1"/>
    <p:sldLayoutId id="2147483688" r:id="rId2"/>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ohno@yrp-iai.jp"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pPr defTabSz="914400">
              <a:buClr>
                <a:srgbClr val="000000"/>
              </a:buClr>
            </a:pPr>
            <a:r>
              <a:rPr lang="en-US" altLang="ja-JP" kern="0">
                <a:solidFill>
                  <a:srgbClr val="000000"/>
                </a:solidFill>
              </a:rPr>
              <a:t>March 2025</a:t>
            </a:r>
            <a:endParaRPr lang="en-US" kern="0" dirty="0">
              <a:solidFill>
                <a:srgbClr val="000000"/>
              </a:solidFill>
            </a:endParaRPr>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pPr defTabSz="914400">
              <a:buClr>
                <a:srgbClr val="000000"/>
              </a:buClr>
            </a:pPr>
            <a:r>
              <a:rPr lang="en-US" kern="0">
                <a:solidFill>
                  <a:srgbClr val="000000"/>
                </a:solidFill>
              </a:rPr>
              <a:t>Hernandez, Joo, Kohno, Kobayashi, Anzai, (YRP-IAI, NITec, KPST)</a:t>
            </a:r>
            <a:endParaRPr lang="en-US" kern="0" dirty="0">
              <a:solidFill>
                <a:srgbClr val="000000"/>
              </a:solidFill>
            </a:endParaRPr>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defTabSz="914400">
              <a:buClr>
                <a:srgbClr val="000000"/>
              </a:buClr>
            </a:pPr>
            <a:r>
              <a:rPr lang="en-US" kern="0">
                <a:solidFill>
                  <a:srgbClr val="000000"/>
                </a:solidFill>
              </a:rPr>
              <a:t>Slide </a:t>
            </a:r>
            <a:fld id="{00000000-1234-1234-1234-123412341234}" type="slidenum">
              <a:rPr lang="en-US" kern="0">
                <a:solidFill>
                  <a:srgbClr val="000000"/>
                </a:solidFill>
              </a:rPr>
              <a:pPr defTabSz="914400">
                <a:buClr>
                  <a:srgbClr val="000000"/>
                </a:buClr>
              </a:pPr>
              <a:t>1</a:t>
            </a:fld>
            <a:endParaRPr kern="0" dirty="0">
              <a:solidFill>
                <a:srgbClr val="000000"/>
              </a:solidFill>
            </a:endParaRPr>
          </a:p>
        </p:txBody>
      </p:sp>
      <p:sp>
        <p:nvSpPr>
          <p:cNvPr id="5" name="Google Shape;177;p25">
            <a:extLst>
              <a:ext uri="{FF2B5EF4-FFF2-40B4-BE49-F238E27FC236}">
                <a16:creationId xmlns:a16="http://schemas.microsoft.com/office/drawing/2014/main" id="{08CF6D6E-6CB7-4572-B0F1-9A75DE8DED19}"/>
              </a:ext>
            </a:extLst>
          </p:cNvPr>
          <p:cNvSpPr/>
          <p:nvPr/>
        </p:nvSpPr>
        <p:spPr>
          <a:xfrm>
            <a:off x="1676400" y="713064"/>
            <a:ext cx="8991600" cy="5645790"/>
          </a:xfrm>
          <a:prstGeom prst="rect">
            <a:avLst/>
          </a:prstGeom>
          <a:noFill/>
          <a:ln>
            <a:noFill/>
          </a:ln>
        </p:spPr>
        <p:txBody>
          <a:bodyPr spcFirstLastPara="1" wrap="square" lIns="91425" tIns="45700" rIns="91425" bIns="45700" anchor="t" anchorCtr="0">
            <a:noAutofit/>
          </a:bodyPr>
          <a:lstStyle/>
          <a:p>
            <a:pPr algn="ctr" defTabSz="914400">
              <a:buClr>
                <a:srgbClr val="000000"/>
              </a:buClr>
            </a:pPr>
            <a:r>
              <a:rPr lang="en-US" b="1" u="sng" kern="0" dirty="0">
                <a:solidFill>
                  <a:srgbClr val="000000"/>
                </a:solidFill>
                <a:latin typeface="Times New Roman"/>
                <a:ea typeface="Times New Roman"/>
                <a:cs typeface="Times New Roman"/>
                <a:sym typeface="Times New Roman"/>
              </a:rPr>
              <a:t>Project: IEEE P802.15 Working Group for Wireless Specialty Networks</a:t>
            </a:r>
            <a:endParaRPr sz="1600" b="1" kern="0" dirty="0">
              <a:solidFill>
                <a:srgbClr val="000000"/>
              </a:solidFill>
              <a:latin typeface="Times New Roman"/>
              <a:ea typeface="Times New Roman"/>
              <a:cs typeface="Times New Roman"/>
              <a:sym typeface="Times New Roman"/>
            </a:endParaRPr>
          </a:p>
          <a:p>
            <a:pPr defTabSz="914400">
              <a:buClr>
                <a:srgbClr val="000000"/>
              </a:buClr>
            </a:pPr>
            <a:endParaRPr sz="1600" kern="0" dirty="0">
              <a:solidFill>
                <a:srgbClr val="000000"/>
              </a:solidFill>
              <a:latin typeface="Times New Roman"/>
              <a:ea typeface="Times New Roman"/>
              <a:cs typeface="Times New Roman"/>
              <a:sym typeface="Times New Roman"/>
            </a:endParaRPr>
          </a:p>
          <a:p>
            <a:pPr defTabSz="914400">
              <a:spcBef>
                <a:spcPts val="300"/>
              </a:spcBef>
              <a:buClr>
                <a:srgbClr val="000000"/>
              </a:buClr>
            </a:pPr>
            <a:r>
              <a:rPr lang="en-US" sz="1600" b="1" kern="0" dirty="0">
                <a:solidFill>
                  <a:srgbClr val="000000"/>
                </a:solidFill>
                <a:latin typeface="Times New Roman"/>
                <a:ea typeface="Times New Roman"/>
                <a:cs typeface="Times New Roman"/>
                <a:sym typeface="Times New Roman"/>
              </a:rPr>
              <a:t>Submission Title:</a:t>
            </a:r>
            <a:r>
              <a:rPr lang="en-US" sz="1600" kern="0" dirty="0">
                <a:solidFill>
                  <a:srgbClr val="000000"/>
                </a:solidFill>
                <a:latin typeface="Times New Roman"/>
                <a:ea typeface="Times New Roman"/>
                <a:cs typeface="Times New Roman"/>
                <a:sym typeface="Times New Roman"/>
              </a:rPr>
              <a:t> FECs table configuration</a:t>
            </a:r>
            <a:endParaRPr sz="1400" kern="0" dirty="0">
              <a:solidFill>
                <a:srgbClr val="000000"/>
              </a:solidFill>
              <a:latin typeface="Arial"/>
              <a:cs typeface="Arial"/>
              <a:sym typeface="Arial"/>
            </a:endParaRPr>
          </a:p>
          <a:p>
            <a:pPr defTabSz="914400">
              <a:spcBef>
                <a:spcPts val="300"/>
              </a:spcBef>
              <a:buClr>
                <a:srgbClr val="000000"/>
              </a:buClr>
            </a:pPr>
            <a:r>
              <a:rPr lang="en-US" sz="1600" b="1" kern="0" dirty="0">
                <a:solidFill>
                  <a:srgbClr val="000000"/>
                </a:solidFill>
                <a:latin typeface="Times New Roman"/>
                <a:ea typeface="Times New Roman"/>
                <a:cs typeface="Times New Roman"/>
                <a:sym typeface="Times New Roman"/>
              </a:rPr>
              <a:t>Date Submitted: </a:t>
            </a:r>
            <a:r>
              <a:rPr lang="en-US" sz="1600" kern="0" dirty="0">
                <a:solidFill>
                  <a:srgbClr val="000000"/>
                </a:solidFill>
                <a:latin typeface="Times New Roman"/>
                <a:ea typeface="Times New Roman"/>
                <a:cs typeface="Times New Roman"/>
                <a:sym typeface="Times New Roman"/>
              </a:rPr>
              <a:t> March 13th, 2025</a:t>
            </a:r>
            <a:endParaRPr sz="1400" kern="0" dirty="0">
              <a:solidFill>
                <a:srgbClr val="000000"/>
              </a:solidFill>
              <a:latin typeface="Arial"/>
              <a:cs typeface="Arial"/>
              <a:sym typeface="Arial"/>
            </a:endParaRPr>
          </a:p>
          <a:p>
            <a:pPr defTabSz="914400">
              <a:spcBef>
                <a:spcPts val="300"/>
              </a:spcBef>
              <a:buClr>
                <a:srgbClr val="000000"/>
              </a:buClr>
            </a:pPr>
            <a:r>
              <a:rPr lang="en-US" sz="1600" b="1" kern="0" dirty="0">
                <a:solidFill>
                  <a:srgbClr val="000000"/>
                </a:solidFill>
                <a:latin typeface="Times New Roman"/>
                <a:ea typeface="Times New Roman"/>
                <a:cs typeface="Times New Roman"/>
                <a:sym typeface="Times New Roman"/>
              </a:rPr>
              <a:t>Source:</a:t>
            </a:r>
            <a:r>
              <a:rPr lang="en-US" sz="1600" kern="0" dirty="0">
                <a:solidFill>
                  <a:srgbClr val="000000"/>
                </a:solidFill>
                <a:latin typeface="Times New Roman"/>
                <a:ea typeface="Times New Roman"/>
                <a:cs typeface="Times New Roman"/>
                <a:sym typeface="Times New Roman"/>
              </a:rPr>
              <a:t> Marco Hernandez</a:t>
            </a:r>
            <a:r>
              <a:rPr lang="en-US" sz="1600" kern="0" baseline="30000" dirty="0">
                <a:solidFill>
                  <a:srgbClr val="000000"/>
                </a:solidFill>
                <a:latin typeface="Times New Roman"/>
                <a:ea typeface="Times New Roman"/>
                <a:cs typeface="Times New Roman"/>
                <a:sym typeface="Times New Roman"/>
              </a:rPr>
              <a:t>1,2</a:t>
            </a:r>
            <a:r>
              <a:rPr lang="en-US" sz="1600" kern="0" dirty="0">
                <a:solidFill>
                  <a:srgbClr val="000000"/>
                </a:solidFill>
                <a:latin typeface="Times New Roman"/>
                <a:ea typeface="Times New Roman"/>
                <a:cs typeface="Times New Roman"/>
                <a:sym typeface="Times New Roman"/>
              </a:rPr>
              <a:t>, </a:t>
            </a:r>
            <a:r>
              <a:rPr lang="en-US" altLang="ko-KR" sz="1600" kern="0" dirty="0" err="1">
                <a:solidFill>
                  <a:srgbClr val="000000"/>
                </a:solidFill>
                <a:latin typeface="Times New Roman"/>
                <a:ea typeface="굴림" charset="-127"/>
                <a:cs typeface="Arial"/>
                <a:sym typeface="Arial"/>
              </a:rPr>
              <a:t>Seong</a:t>
            </a:r>
            <a:r>
              <a:rPr lang="en-US" altLang="ko-KR" sz="1600" kern="0" dirty="0">
                <a:solidFill>
                  <a:srgbClr val="000000"/>
                </a:solidFill>
                <a:latin typeface="Times New Roman"/>
                <a:ea typeface="굴림" charset="-127"/>
                <a:cs typeface="Arial"/>
                <a:sym typeface="Arial"/>
              </a:rPr>
              <a:t>-Soon Joo</a:t>
            </a:r>
            <a:r>
              <a:rPr lang="en-US" altLang="ko-KR" sz="1600" kern="0" baseline="30000" dirty="0">
                <a:solidFill>
                  <a:srgbClr val="000000"/>
                </a:solidFill>
                <a:latin typeface="Times New Roman"/>
                <a:ea typeface="굴림" charset="-127"/>
                <a:cs typeface="Arial"/>
                <a:sym typeface="Arial"/>
              </a:rPr>
              <a:t>3</a:t>
            </a:r>
            <a:r>
              <a:rPr lang="en-US" sz="1600" kern="0" dirty="0">
                <a:solidFill>
                  <a:srgbClr val="000000"/>
                </a:solidFill>
                <a:latin typeface="Times New Roman"/>
                <a:ea typeface="Times New Roman"/>
                <a:cs typeface="Times New Roman"/>
                <a:sym typeface="Times New Roman"/>
              </a:rPr>
              <a:t>, Ryuji Kohno</a:t>
            </a:r>
            <a:r>
              <a:rPr lang="en-US" sz="1600" kern="0" baseline="30000" dirty="0">
                <a:solidFill>
                  <a:srgbClr val="000000"/>
                </a:solidFill>
                <a:latin typeface="Times New Roman"/>
                <a:ea typeface="Times New Roman"/>
                <a:cs typeface="Times New Roman"/>
                <a:sym typeface="Times New Roman"/>
              </a:rPr>
              <a:t>1</a:t>
            </a:r>
            <a:r>
              <a:rPr lang="en-US" sz="1600" kern="0" dirty="0">
                <a:solidFill>
                  <a:srgbClr val="000000"/>
                </a:solidFill>
                <a:latin typeface="Times New Roman"/>
                <a:ea typeface="Times New Roman"/>
                <a:cs typeface="Times New Roman"/>
                <a:sym typeface="Times New Roman"/>
              </a:rPr>
              <a:t>, Takumi Kobayashi</a:t>
            </a:r>
            <a:r>
              <a:rPr lang="en-US" sz="1600" kern="0" baseline="30000" dirty="0">
                <a:solidFill>
                  <a:srgbClr val="000000"/>
                </a:solidFill>
                <a:latin typeface="Times New Roman"/>
                <a:ea typeface="Times New Roman"/>
                <a:cs typeface="Times New Roman"/>
                <a:sym typeface="Times New Roman"/>
              </a:rPr>
              <a:t>4</a:t>
            </a:r>
            <a:r>
              <a:rPr lang="en-US" sz="1600" kern="0" dirty="0">
                <a:solidFill>
                  <a:srgbClr val="000000"/>
                </a:solidFill>
                <a:latin typeface="Times New Roman"/>
                <a:ea typeface="Times New Roman"/>
                <a:cs typeface="Times New Roman"/>
                <a:sym typeface="Times New Roman"/>
              </a:rPr>
              <a:t>, Anzai Daisuke</a:t>
            </a:r>
            <a:r>
              <a:rPr lang="en-US" sz="1600" kern="0" baseline="30000" dirty="0">
                <a:solidFill>
                  <a:srgbClr val="000000"/>
                </a:solidFill>
                <a:latin typeface="Times New Roman"/>
                <a:ea typeface="Times New Roman"/>
                <a:cs typeface="Times New Roman"/>
                <a:sym typeface="Times New Roman"/>
              </a:rPr>
              <a:t>4</a:t>
            </a:r>
            <a:r>
              <a:rPr lang="en-US" sz="1600" kern="0" dirty="0">
                <a:solidFill>
                  <a:srgbClr val="000000"/>
                </a:solidFill>
                <a:latin typeface="Times New Roman"/>
                <a:ea typeface="Times New Roman"/>
                <a:cs typeface="Times New Roman"/>
                <a:sym typeface="Times New Roman"/>
              </a:rPr>
              <a:t> </a:t>
            </a:r>
            <a:endParaRPr sz="1400" kern="0" dirty="0">
              <a:solidFill>
                <a:srgbClr val="000000"/>
              </a:solidFill>
              <a:latin typeface="Arial"/>
              <a:cs typeface="Arial"/>
              <a:sym typeface="Arial"/>
            </a:endParaRPr>
          </a:p>
          <a:p>
            <a:pPr defTabSz="914400">
              <a:spcBef>
                <a:spcPts val="300"/>
              </a:spcBef>
              <a:buClr>
                <a:srgbClr val="000000"/>
              </a:buClr>
            </a:pPr>
            <a:r>
              <a:rPr lang="en-US" sz="1600" b="1" kern="0" dirty="0">
                <a:solidFill>
                  <a:srgbClr val="000000"/>
                </a:solidFill>
                <a:latin typeface="Times New Roman"/>
                <a:ea typeface="Times New Roman"/>
                <a:cs typeface="Times New Roman"/>
                <a:sym typeface="Times New Roman"/>
              </a:rPr>
              <a:t>Company:</a:t>
            </a:r>
            <a:r>
              <a:rPr lang="en-US" sz="1600" kern="0" dirty="0">
                <a:solidFill>
                  <a:srgbClr val="000000"/>
                </a:solidFill>
                <a:latin typeface="Times New Roman"/>
                <a:ea typeface="Times New Roman"/>
                <a:cs typeface="Times New Roman"/>
                <a:sym typeface="Times New Roman"/>
              </a:rPr>
              <a:t> </a:t>
            </a:r>
            <a:r>
              <a:rPr lang="en-US" sz="1600" kern="0" baseline="30000" dirty="0">
                <a:solidFill>
                  <a:srgbClr val="000000"/>
                </a:solidFill>
                <a:latin typeface="Times New Roman"/>
                <a:ea typeface="Times New Roman"/>
                <a:cs typeface="Times New Roman"/>
                <a:sym typeface="Times New Roman"/>
              </a:rPr>
              <a:t>1</a:t>
            </a:r>
            <a:r>
              <a:rPr lang="en-US" sz="1600" kern="0" dirty="0">
                <a:solidFill>
                  <a:srgbClr val="000000"/>
                </a:solidFill>
                <a:latin typeface="Times New Roman"/>
                <a:ea typeface="Times New Roman"/>
                <a:cs typeface="Times New Roman"/>
                <a:sym typeface="Times New Roman"/>
              </a:rPr>
              <a:t>YRP-IAI, </a:t>
            </a:r>
            <a:r>
              <a:rPr lang="en-US" sz="1600" kern="0" baseline="30000" dirty="0">
                <a:solidFill>
                  <a:srgbClr val="000000"/>
                </a:solidFill>
                <a:latin typeface="Times New Roman"/>
                <a:ea typeface="Times New Roman"/>
                <a:cs typeface="Times New Roman"/>
                <a:sym typeface="Times New Roman"/>
              </a:rPr>
              <a:t>2</a:t>
            </a:r>
            <a:r>
              <a:rPr lang="en-US" sz="1600" kern="0" dirty="0">
                <a:solidFill>
                  <a:srgbClr val="000000"/>
                </a:solidFill>
                <a:latin typeface="Times New Roman"/>
                <a:ea typeface="Times New Roman"/>
                <a:cs typeface="Times New Roman"/>
                <a:sym typeface="Times New Roman"/>
              </a:rPr>
              <a:t>CWC Oulu Univ., </a:t>
            </a:r>
            <a:r>
              <a:rPr lang="en-US" sz="1600" kern="0" baseline="30000" dirty="0">
                <a:solidFill>
                  <a:srgbClr val="000000"/>
                </a:solidFill>
                <a:latin typeface="Times New Roman"/>
                <a:ea typeface="Times New Roman"/>
                <a:cs typeface="Times New Roman"/>
                <a:sym typeface="Times New Roman"/>
              </a:rPr>
              <a:t>3</a:t>
            </a:r>
            <a:r>
              <a:rPr lang="en-US" sz="1600" kern="0" dirty="0">
                <a:solidFill>
                  <a:srgbClr val="000000"/>
                </a:solidFill>
                <a:latin typeface="Times New Roman"/>
                <a:ea typeface="Times New Roman"/>
                <a:cs typeface="Times New Roman"/>
                <a:sym typeface="Times New Roman"/>
              </a:rPr>
              <a:t>KPST, </a:t>
            </a:r>
            <a:r>
              <a:rPr lang="en-US" sz="1600" kern="0" baseline="30000" dirty="0">
                <a:solidFill>
                  <a:srgbClr val="000000"/>
                </a:solidFill>
                <a:latin typeface="Times New Roman"/>
                <a:ea typeface="Times New Roman"/>
                <a:cs typeface="Times New Roman"/>
                <a:sym typeface="Times New Roman"/>
              </a:rPr>
              <a:t>4</a:t>
            </a:r>
            <a:r>
              <a:rPr lang="en-US" sz="1600" kern="0" dirty="0">
                <a:solidFill>
                  <a:srgbClr val="000000"/>
                </a:solidFill>
                <a:latin typeface="Times New Roman"/>
                <a:ea typeface="Times New Roman"/>
                <a:cs typeface="Times New Roman"/>
                <a:sym typeface="Times New Roman"/>
              </a:rPr>
              <a:t>Nagoya I. Tech.</a:t>
            </a:r>
            <a:endParaRPr lang="en-US" sz="1400" kern="0" dirty="0">
              <a:solidFill>
                <a:srgbClr val="000000"/>
              </a:solidFill>
              <a:latin typeface="Arial"/>
              <a:cs typeface="Arial"/>
              <a:sym typeface="Arial"/>
            </a:endParaRPr>
          </a:p>
          <a:p>
            <a:pPr defTabSz="914400">
              <a:spcBef>
                <a:spcPts val="300"/>
              </a:spcBef>
              <a:buClr>
                <a:srgbClr val="000000"/>
              </a:buClr>
            </a:pPr>
            <a:r>
              <a:rPr lang="en-US" sz="1600" b="1" kern="0" dirty="0">
                <a:solidFill>
                  <a:srgbClr val="000000"/>
                </a:solidFill>
                <a:latin typeface="Times New Roman"/>
                <a:ea typeface="Times New Roman"/>
                <a:cs typeface="Times New Roman"/>
                <a:sym typeface="Times New Roman"/>
              </a:rPr>
              <a:t>Address: </a:t>
            </a:r>
            <a:r>
              <a:rPr lang="en-US" sz="1600" kern="0" dirty="0">
                <a:solidFill>
                  <a:srgbClr val="000000"/>
                </a:solidFill>
                <a:latin typeface="Times New Roman"/>
                <a:ea typeface="Times New Roman"/>
                <a:cs typeface="Times New Roman"/>
                <a:sym typeface="Times New Roman"/>
              </a:rPr>
              <a:t>(1)79-5 Tokiwadai, Hodogaya-ku, Yokohama, 240-8501 Japan,</a:t>
            </a:r>
          </a:p>
          <a:p>
            <a:pPr defTabSz="914400">
              <a:spcBef>
                <a:spcPts val="300"/>
              </a:spcBef>
              <a:buClr>
                <a:srgbClr val="000000"/>
              </a:buClr>
            </a:pPr>
            <a:r>
              <a:rPr lang="en-US" sz="1600" kern="0" dirty="0">
                <a:solidFill>
                  <a:srgbClr val="000000"/>
                </a:solidFill>
                <a:latin typeface="Times New Roman"/>
                <a:cs typeface="Times New Roman"/>
                <a:sym typeface="Times New Roman"/>
              </a:rPr>
              <a:t>(2) </a:t>
            </a:r>
            <a:r>
              <a:rPr lang="pl-PL" sz="1600" kern="0" dirty="0">
                <a:solidFill>
                  <a:srgbClr val="000000"/>
                </a:solidFill>
                <a:latin typeface="Times New Roman"/>
                <a:cs typeface="Times New Roman"/>
                <a:sym typeface="Times New Roman"/>
              </a:rPr>
              <a:t>YRP1 Blg., 3-4 HikarinoOka, Yokosuka-City, Kanagawa, 239-0847</a:t>
            </a:r>
            <a:r>
              <a:rPr lang="en-US" sz="1600" kern="0" dirty="0">
                <a:solidFill>
                  <a:srgbClr val="000000"/>
                </a:solidFill>
                <a:latin typeface="Times New Roman"/>
                <a:cs typeface="Times New Roman"/>
                <a:sym typeface="Times New Roman"/>
              </a:rPr>
              <a:t> Japan</a:t>
            </a:r>
            <a:endParaRPr lang="en-US" sz="1400" kern="0" dirty="0">
              <a:solidFill>
                <a:srgbClr val="000000"/>
              </a:solidFill>
              <a:latin typeface="Arial"/>
              <a:cs typeface="Arial"/>
              <a:sym typeface="Arial"/>
            </a:endParaRPr>
          </a:p>
          <a:p>
            <a:pPr defTabSz="914400">
              <a:spcBef>
                <a:spcPts val="300"/>
              </a:spcBef>
              <a:buClr>
                <a:srgbClr val="000000"/>
              </a:buClr>
            </a:pPr>
            <a:r>
              <a:rPr lang="en-US" sz="1600" b="1" kern="0" dirty="0">
                <a:solidFill>
                  <a:srgbClr val="000000"/>
                </a:solidFill>
                <a:latin typeface="Times New Roman"/>
                <a:ea typeface="Times New Roman"/>
                <a:cs typeface="Times New Roman"/>
                <a:sym typeface="Times New Roman"/>
              </a:rPr>
              <a:t>Voice:</a:t>
            </a:r>
            <a:r>
              <a:rPr lang="en-US" sz="1600" kern="0" dirty="0">
                <a:solidFill>
                  <a:srgbClr val="000000"/>
                </a:solidFill>
                <a:latin typeface="Times New Roman"/>
                <a:ea typeface="Times New Roman"/>
                <a:cs typeface="Times New Roman"/>
                <a:sym typeface="Times New Roman"/>
              </a:rPr>
              <a:t>[] </a:t>
            </a:r>
            <a:r>
              <a:rPr lang="en-US" sz="1600" b="1" kern="0" dirty="0">
                <a:solidFill>
                  <a:srgbClr val="000000"/>
                </a:solidFill>
                <a:latin typeface="Times New Roman"/>
                <a:ea typeface="Times New Roman"/>
                <a:cs typeface="Times New Roman"/>
                <a:sym typeface="Times New Roman"/>
              </a:rPr>
              <a:t>E-Mail:</a:t>
            </a:r>
            <a:r>
              <a:rPr lang="en-US" sz="1600" kern="0" dirty="0">
                <a:solidFill>
                  <a:srgbClr val="000000"/>
                </a:solidFill>
                <a:latin typeface="Times New Roman"/>
                <a:ea typeface="Times New Roman"/>
                <a:cs typeface="Times New Roman"/>
                <a:sym typeface="Times New Roman"/>
              </a:rPr>
              <a:t>[Marco.Hernandez@ieee.org, ssjoo@etri.sci.kr, </a:t>
            </a:r>
            <a:r>
              <a:rPr lang="en-US" sz="1600" kern="0" dirty="0">
                <a:solidFill>
                  <a:srgbClr val="000000"/>
                </a:solidFill>
                <a:latin typeface="Times New Roman"/>
                <a:ea typeface="Times New Roman"/>
                <a:cs typeface="Times New Roman"/>
                <a:sym typeface="Times New Roman"/>
                <a:hlinkClick r:id="rId2"/>
              </a:rPr>
              <a:t>Kohno@yrp-iai.jp</a:t>
            </a:r>
            <a:r>
              <a:rPr lang="en-US" sz="1600" kern="0" dirty="0">
                <a:solidFill>
                  <a:srgbClr val="000000"/>
                </a:solidFill>
                <a:latin typeface="Times New Roman"/>
                <a:ea typeface="Times New Roman"/>
                <a:cs typeface="Times New Roman"/>
                <a:sym typeface="Times New Roman"/>
              </a:rPr>
              <a:t>, </a:t>
            </a:r>
            <a:r>
              <a:rPr lang="en-US" sz="1600" kern="0" dirty="0">
                <a:solidFill>
                  <a:srgbClr val="1F1F1F"/>
                </a:solidFill>
                <a:latin typeface="Times New Roman"/>
                <a:cs typeface="Arial"/>
                <a:sym typeface="Arial"/>
              </a:rPr>
              <a:t>kobayashi@nitech.ac.jp</a:t>
            </a:r>
            <a:r>
              <a:rPr lang="en-US" sz="1600" kern="0" dirty="0">
                <a:solidFill>
                  <a:srgbClr val="000000"/>
                </a:solidFill>
                <a:latin typeface="Times New Roman"/>
                <a:ea typeface="Times New Roman"/>
                <a:cs typeface="Times New Roman"/>
                <a:sym typeface="Times New Roman"/>
              </a:rPr>
              <a:t>, anzai@nitech.ac.jp]</a:t>
            </a:r>
            <a:endParaRPr sz="1400" kern="0" dirty="0">
              <a:solidFill>
                <a:srgbClr val="000000"/>
              </a:solidFill>
              <a:latin typeface="Arial"/>
              <a:cs typeface="Arial"/>
              <a:sym typeface="Arial"/>
            </a:endParaRPr>
          </a:p>
          <a:p>
            <a:pPr defTabSz="914400">
              <a:spcBef>
                <a:spcPts val="300"/>
              </a:spcBef>
              <a:buClr>
                <a:srgbClr val="000000"/>
              </a:buClr>
            </a:pPr>
            <a:r>
              <a:rPr lang="en-US" sz="1600" b="1" kern="0" dirty="0">
                <a:solidFill>
                  <a:srgbClr val="000000"/>
                </a:solidFill>
                <a:latin typeface="Times New Roman"/>
                <a:ea typeface="Times New Roman"/>
                <a:cs typeface="Times New Roman"/>
                <a:sym typeface="Times New Roman"/>
              </a:rPr>
              <a:t>Re:</a:t>
            </a:r>
            <a:r>
              <a:rPr lang="en-US" sz="1600" kern="0" dirty="0">
                <a:solidFill>
                  <a:srgbClr val="000000"/>
                </a:solidFill>
                <a:latin typeface="Times New Roman"/>
                <a:ea typeface="Times New Roman"/>
                <a:cs typeface="Times New Roman"/>
                <a:sym typeface="Times New Roman"/>
              </a:rPr>
              <a:t> In response to call for proposals</a:t>
            </a:r>
            <a:endParaRPr sz="1200" kern="0" dirty="0">
              <a:solidFill>
                <a:srgbClr val="000000"/>
              </a:solidFill>
              <a:latin typeface="Times New Roman"/>
              <a:ea typeface="Times New Roman"/>
              <a:cs typeface="Times New Roman"/>
              <a:sym typeface="Times New Roman"/>
            </a:endParaRPr>
          </a:p>
          <a:p>
            <a:pPr defTabSz="914400">
              <a:spcBef>
                <a:spcPts val="300"/>
              </a:spcBef>
              <a:buClr>
                <a:srgbClr val="000000"/>
              </a:buClr>
            </a:pPr>
            <a:r>
              <a:rPr lang="en-US" sz="1600" b="1" kern="0" dirty="0">
                <a:solidFill>
                  <a:srgbClr val="000000"/>
                </a:solidFill>
                <a:latin typeface="Times New Roman"/>
                <a:ea typeface="Times New Roman"/>
                <a:cs typeface="Times New Roman"/>
                <a:sym typeface="Times New Roman"/>
              </a:rPr>
              <a:t> Purpose:</a:t>
            </a:r>
            <a:r>
              <a:rPr lang="en-US" sz="1600" kern="0" dirty="0">
                <a:solidFill>
                  <a:srgbClr val="000000"/>
                </a:solidFill>
                <a:latin typeface="Times New Roman"/>
                <a:ea typeface="Times New Roman"/>
                <a:cs typeface="Times New Roman"/>
                <a:sym typeface="Times New Roman"/>
              </a:rPr>
              <a:t>	Material for discussion in P802.15.6ma TG</a:t>
            </a:r>
            <a:endParaRPr lang="en-US" sz="1400" kern="0" dirty="0">
              <a:solidFill>
                <a:srgbClr val="000000"/>
              </a:solidFill>
              <a:latin typeface="Arial"/>
              <a:cs typeface="Arial"/>
              <a:sym typeface="Arial"/>
            </a:endParaRPr>
          </a:p>
          <a:p>
            <a:pPr defTabSz="914400">
              <a:spcBef>
                <a:spcPts val="300"/>
              </a:spcBef>
              <a:buClr>
                <a:srgbClr val="000000"/>
              </a:buClr>
            </a:pPr>
            <a:r>
              <a:rPr lang="en-US" sz="1600" b="1" kern="0" dirty="0">
                <a:solidFill>
                  <a:srgbClr val="000000"/>
                </a:solidFill>
                <a:latin typeface="Times New Roman"/>
                <a:ea typeface="Times New Roman"/>
                <a:cs typeface="Times New Roman"/>
                <a:sym typeface="Times New Roman"/>
              </a:rPr>
              <a:t>Notice:</a:t>
            </a:r>
            <a:r>
              <a:rPr lang="en-US" sz="1600" kern="0" dirty="0">
                <a:solidFill>
                  <a:srgbClr val="000000"/>
                </a:solidFill>
                <a:latin typeface="Times New Roman"/>
                <a:ea typeface="Times New Roman"/>
                <a:cs typeface="Times New Roman"/>
                <a:sym typeface="Times New Roman"/>
              </a:rPr>
              <a:t>	This document has been prepared to assist the </a:t>
            </a:r>
            <a:r>
              <a:rPr lang="en-US" altLang="en-US" sz="1600" kern="0" dirty="0">
                <a:solidFill>
                  <a:srgbClr val="000000"/>
                </a:solidFill>
                <a:latin typeface="Times New Roman" panose="02020603050405020304" pitchFamily="18" charset="0"/>
                <a:cs typeface="Arial"/>
                <a:sym typeface="Arial"/>
              </a:rPr>
              <a:t>IEEE P802.15</a:t>
            </a:r>
            <a:r>
              <a:rPr lang="en-US" sz="1600" kern="0" dirty="0">
                <a:solidFill>
                  <a:srgbClr val="000000"/>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400" kern="0" dirty="0">
              <a:solidFill>
                <a:srgbClr val="000000"/>
              </a:solidFill>
              <a:latin typeface="Arial"/>
              <a:cs typeface="Arial"/>
              <a:sym typeface="Arial"/>
            </a:endParaRPr>
          </a:p>
          <a:p>
            <a:pPr defTabSz="914400">
              <a:spcBef>
                <a:spcPts val="300"/>
              </a:spcBef>
              <a:buClr>
                <a:srgbClr val="000000"/>
              </a:buClr>
            </a:pPr>
            <a:r>
              <a:rPr lang="en-US" sz="1600" b="1" kern="0" dirty="0">
                <a:solidFill>
                  <a:srgbClr val="000000"/>
                </a:solidFill>
                <a:latin typeface="Times New Roman"/>
                <a:ea typeface="Times New Roman"/>
                <a:cs typeface="Times New Roman"/>
                <a:sym typeface="Times New Roman"/>
              </a:rPr>
              <a:t>Release:</a:t>
            </a:r>
            <a:r>
              <a:rPr lang="en-US" sz="1600" kern="0" dirty="0">
                <a:solidFill>
                  <a:srgbClr val="000000"/>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kern="0" dirty="0">
                <a:solidFill>
                  <a:srgbClr val="000000"/>
                </a:solidFill>
                <a:latin typeface="Times New Roman" panose="02020603050405020304" pitchFamily="18" charset="0"/>
                <a:cs typeface="Arial"/>
                <a:sym typeface="Arial"/>
              </a:rPr>
              <a:t>P802.15</a:t>
            </a:r>
            <a:r>
              <a:rPr lang="en-US" sz="1600" kern="0" dirty="0">
                <a:solidFill>
                  <a:srgbClr val="000000"/>
                </a:solidFill>
                <a:latin typeface="Times New Roman"/>
                <a:ea typeface="Times New Roman"/>
                <a:cs typeface="Times New Roman"/>
                <a:sym typeface="Times New Roman"/>
              </a:rPr>
              <a:t>.	</a:t>
            </a:r>
            <a:endParaRPr sz="1400" kern="0" dirty="0">
              <a:solidFill>
                <a:srgbClr val="000000"/>
              </a:solidFill>
              <a:latin typeface="Arial"/>
              <a:cs typeface="Arial"/>
              <a:sym typeface="Arial"/>
            </a:endParaRPr>
          </a:p>
        </p:txBody>
      </p:sp>
    </p:spTree>
    <p:extLst>
      <p:ext uri="{BB962C8B-B14F-4D97-AF65-F5344CB8AC3E}">
        <p14:creationId xmlns:p14="http://schemas.microsoft.com/office/powerpoint/2010/main" val="101720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CCBD26-C74D-C9C2-F631-DB8B06647134}"/>
            </a:ext>
          </a:extLst>
        </p:cNvPr>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9CD91248-086B-FB51-571C-A2AF403A3868}"/>
              </a:ext>
            </a:extLst>
          </p:cNvPr>
          <p:cNvGraphicFramePr>
            <a:graphicFrameLocks noGrp="1"/>
          </p:cNvGraphicFramePr>
          <p:nvPr>
            <p:extLst>
              <p:ext uri="{D42A27DB-BD31-4B8C-83A1-F6EECF244321}">
                <p14:modId xmlns:p14="http://schemas.microsoft.com/office/powerpoint/2010/main" val="866259564"/>
              </p:ext>
            </p:extLst>
          </p:nvPr>
        </p:nvGraphicFramePr>
        <p:xfrm>
          <a:off x="1524000" y="1054220"/>
          <a:ext cx="10094130" cy="4233785"/>
        </p:xfrm>
        <a:graphic>
          <a:graphicData uri="http://schemas.openxmlformats.org/drawingml/2006/table">
            <a:tbl>
              <a:tblPr firstRow="1" firstCol="1" bandRow="1"/>
              <a:tblGrid>
                <a:gridCol w="1600200">
                  <a:extLst>
                    <a:ext uri="{9D8B030D-6E8A-4147-A177-3AD203B41FA5}">
                      <a16:colId xmlns:a16="http://schemas.microsoft.com/office/drawing/2014/main" val="1892210144"/>
                    </a:ext>
                  </a:extLst>
                </a:gridCol>
                <a:gridCol w="1277342">
                  <a:extLst>
                    <a:ext uri="{9D8B030D-6E8A-4147-A177-3AD203B41FA5}">
                      <a16:colId xmlns:a16="http://schemas.microsoft.com/office/drawing/2014/main" val="458708956"/>
                    </a:ext>
                  </a:extLst>
                </a:gridCol>
                <a:gridCol w="1139692">
                  <a:extLst>
                    <a:ext uri="{9D8B030D-6E8A-4147-A177-3AD203B41FA5}">
                      <a16:colId xmlns:a16="http://schemas.microsoft.com/office/drawing/2014/main" val="3242620051"/>
                    </a:ext>
                  </a:extLst>
                </a:gridCol>
                <a:gridCol w="1090402">
                  <a:extLst>
                    <a:ext uri="{9D8B030D-6E8A-4147-A177-3AD203B41FA5}">
                      <a16:colId xmlns:a16="http://schemas.microsoft.com/office/drawing/2014/main" val="2395538514"/>
                    </a:ext>
                  </a:extLst>
                </a:gridCol>
                <a:gridCol w="1012516">
                  <a:extLst>
                    <a:ext uri="{9D8B030D-6E8A-4147-A177-3AD203B41FA5}">
                      <a16:colId xmlns:a16="http://schemas.microsoft.com/office/drawing/2014/main" val="472591257"/>
                    </a:ext>
                  </a:extLst>
                </a:gridCol>
                <a:gridCol w="1012516">
                  <a:extLst>
                    <a:ext uri="{9D8B030D-6E8A-4147-A177-3AD203B41FA5}">
                      <a16:colId xmlns:a16="http://schemas.microsoft.com/office/drawing/2014/main" val="2935643823"/>
                    </a:ext>
                  </a:extLst>
                </a:gridCol>
                <a:gridCol w="1090402">
                  <a:extLst>
                    <a:ext uri="{9D8B030D-6E8A-4147-A177-3AD203B41FA5}">
                      <a16:colId xmlns:a16="http://schemas.microsoft.com/office/drawing/2014/main" val="2430239741"/>
                    </a:ext>
                  </a:extLst>
                </a:gridCol>
                <a:gridCol w="934630">
                  <a:extLst>
                    <a:ext uri="{9D8B030D-6E8A-4147-A177-3AD203B41FA5}">
                      <a16:colId xmlns:a16="http://schemas.microsoft.com/office/drawing/2014/main" val="3685110237"/>
                    </a:ext>
                  </a:extLst>
                </a:gridCol>
                <a:gridCol w="936430">
                  <a:extLst>
                    <a:ext uri="{9D8B030D-6E8A-4147-A177-3AD203B41FA5}">
                      <a16:colId xmlns:a16="http://schemas.microsoft.com/office/drawing/2014/main" val="2937405442"/>
                    </a:ext>
                  </a:extLst>
                </a:gridCol>
              </a:tblGrid>
              <a:tr h="315304">
                <a:tc>
                  <a:txBody>
                    <a:bodyPr/>
                    <a:lstStyle/>
                    <a:p>
                      <a:pPr marL="0" marR="0" algn="ctr">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Coexistence</a:t>
                      </a:r>
                      <a:r>
                        <a:rPr lang="en-US" sz="1400" b="1" dirty="0">
                          <a:solidFill>
                            <a:srgbClr val="000000"/>
                          </a:solidFill>
                          <a:effectLst/>
                          <a:highlight>
                            <a:srgbClr val="C0C0C0"/>
                          </a:highlight>
                          <a:latin typeface="Arial" panose="020B0604020202020204" pitchFamily="34" charset="0"/>
                          <a:ea typeface="MS Mincho" panose="02020609040205080304" pitchFamily="49" charset="-128"/>
                          <a:cs typeface="Arial" panose="020B0604020202020204" pitchFamily="34" charset="0"/>
                        </a:rPr>
                        <a:t> </a:t>
                      </a: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Class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7</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47953615"/>
                  </a:ext>
                </a:extLst>
              </a:tr>
              <a:tr h="446104">
                <a:tc>
                  <a:txBody>
                    <a:bodyPr/>
                    <a:lstStyle/>
                    <a:p>
                      <a:pPr marL="0" marR="0" algn="ctr">
                        <a:spcBef>
                          <a:spcPts val="0"/>
                        </a:spcBef>
                        <a:spcAft>
                          <a:spcPts val="0"/>
                        </a:spcAft>
                      </a:pPr>
                      <a:r>
                        <a:rPr lang="en-US" sz="16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QoS Level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endPar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31718"/>
                  </a:ext>
                </a:extLst>
              </a:tr>
              <a:tr h="311219">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661403893"/>
                  </a:ext>
                </a:extLst>
              </a:tr>
              <a:tr h="311219">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476114321"/>
                  </a:ext>
                </a:extLst>
              </a:tr>
              <a:tr h="311219">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LDPS/RS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LDPS/RS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LDPS/RS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LDPS/RS</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2851537234"/>
                  </a:ext>
                </a:extLst>
              </a:tr>
              <a:tr h="311219">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LDPS/BCC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LDPS/BCC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LDPS/BCC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S Mincho" panose="02020609040205080304" pitchFamily="49" charset="-128"/>
                          <a:cs typeface="Arial" panose="020B0604020202020204" pitchFamily="34" charset="0"/>
                        </a:rPr>
                        <a:t>LDPS/RS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S Mincho" panose="02020609040205080304" pitchFamily="49" charset="-128"/>
                          <a:cs typeface="Arial" panose="020B0604020202020204" pitchFamily="34" charset="0"/>
                        </a:rPr>
                        <a:t>LDPS/RS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LDPS/BCC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S Mincho" panose="02020609040205080304" pitchFamily="49" charset="-128"/>
                          <a:cs typeface="Arial" panose="020B0604020202020204" pitchFamily="34" charset="0"/>
                        </a:rPr>
                        <a:t>LDPS/RS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S Mincho" panose="02020609040205080304" pitchFamily="49" charset="-128"/>
                          <a:cs typeface="Arial" panose="020B0604020202020204" pitchFamily="34" charset="0"/>
                        </a:rPr>
                        <a:t>LDPS/RS</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573314284"/>
                  </a:ext>
                </a:extLst>
              </a:tr>
              <a:tr h="311219">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Arial" panose="020B0604020202020204" pitchFamily="34" charset="0"/>
                          <a:ea typeface="MS Mincho" panose="02020609040205080304" pitchFamily="49" charset="-128"/>
                          <a:cs typeface="Arial" panose="020B0604020202020204" pitchFamily="34" charset="0"/>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S Mincho" panose="02020609040205080304" pitchFamily="49" charset="-128"/>
                          <a:cs typeface="Arial" panose="020B0604020202020204" pitchFamily="34" charset="0"/>
                        </a:rPr>
                        <a:t>LDPS/BCC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247345865"/>
                  </a:ext>
                </a:extLst>
              </a:tr>
              <a:tr h="559990">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Arial" panose="020B0604020202020204" pitchFamily="34" charset="0"/>
                          <a:ea typeface="MS Mincho" panose="02020609040205080304" pitchFamily="49" charset="-128"/>
                          <a:cs typeface="Arial" panose="020B0604020202020204" pitchFamily="34" charset="0"/>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Arial" panose="020B0604020202020204" pitchFamily="34" charset="0"/>
                          <a:ea typeface="MS Mincho" panose="02020609040205080304" pitchFamily="49" charset="-128"/>
                          <a:cs typeface="Arial" panose="020B0604020202020204" pitchFamily="34" charset="0"/>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Arial" panose="020B0604020202020204" pitchFamily="34" charset="0"/>
                          <a:ea typeface="MS Mincho" panose="02020609040205080304" pitchFamily="49" charset="-128"/>
                          <a:cs typeface="Arial" panose="020B0604020202020204" pitchFamily="34" charset="0"/>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LDPC/RS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Arial" panose="020B0604020202020204" pitchFamily="34" charset="0"/>
                          <a:ea typeface="MS Mincho" panose="02020609040205080304" pitchFamily="49" charset="-128"/>
                          <a:cs typeface="Arial" panose="020B0604020202020204" pitchFamily="34" charset="0"/>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Arial" panose="020B0604020202020204" pitchFamily="34" charset="0"/>
                          <a:ea typeface="MS Mincho" panose="02020609040205080304" pitchFamily="49" charset="-128"/>
                          <a:cs typeface="Arial" panose="020B0604020202020204" pitchFamily="34" charset="0"/>
                        </a:rPr>
                        <a:t>CFP/HARQ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574039499"/>
                  </a:ext>
                </a:extLst>
              </a:tr>
              <a:tr h="622438">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LDPS/RS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LDPS/RS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2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0" marR="0">
                        <a:spcBef>
                          <a:spcPts val="0"/>
                        </a:spcBef>
                        <a:spcAft>
                          <a:spcPts val="0"/>
                        </a:spcAft>
                      </a:pPr>
                      <a:r>
                        <a:rPr lang="en-US" sz="12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0" marR="0">
                        <a:spcBef>
                          <a:spcPts val="0"/>
                        </a:spcBef>
                        <a:spcAft>
                          <a:spcPts val="0"/>
                        </a:spcAft>
                      </a:pPr>
                      <a:r>
                        <a:rPr lang="en-US" sz="12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0" marR="0">
                        <a:spcBef>
                          <a:spcPts val="0"/>
                        </a:spcBef>
                        <a:spcAft>
                          <a:spcPts val="0"/>
                        </a:spcAft>
                      </a:pPr>
                      <a:r>
                        <a:rPr lang="en-US" sz="14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LDPS/RS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2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0" marR="0">
                        <a:spcBef>
                          <a:spcPts val="0"/>
                        </a:spcBef>
                        <a:spcAft>
                          <a:spcPts val="0"/>
                        </a:spcAft>
                      </a:pPr>
                      <a:r>
                        <a:rPr lang="en-US" sz="12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CFP/HARQ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856509428"/>
                  </a:ext>
                </a:extLst>
              </a:tr>
              <a:tr h="622438">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S Mincho" panose="02020609040205080304" pitchFamily="49" charset="-128"/>
                          <a:cs typeface="Arial" panose="020B0604020202020204" pitchFamily="34" charset="0"/>
                        </a:rPr>
                        <a:t>LDPS/RS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S Mincho" panose="02020609040205080304" pitchFamily="49" charset="-128"/>
                          <a:cs typeface="Arial" panose="020B0604020202020204" pitchFamily="34" charset="0"/>
                        </a:rPr>
                        <a:t>LDPS/RS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2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50000"/>
                      </a:schemeClr>
                    </a:solidFill>
                  </a:tcPr>
                </a:tc>
                <a:tc>
                  <a:txBody>
                    <a:bodyPr/>
                    <a:lstStyle/>
                    <a:p>
                      <a:pPr marL="0" marR="0">
                        <a:spcBef>
                          <a:spcPts val="0"/>
                        </a:spcBef>
                        <a:spcAft>
                          <a:spcPts val="0"/>
                        </a:spcAft>
                      </a:pPr>
                      <a:r>
                        <a:rPr lang="en-US" sz="12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50000"/>
                      </a:schemeClr>
                    </a:solidFill>
                  </a:tcPr>
                </a:tc>
                <a:tc>
                  <a:txBody>
                    <a:bodyPr/>
                    <a:lstStyle/>
                    <a:p>
                      <a:pPr marL="0" marR="0">
                        <a:spcBef>
                          <a:spcPts val="0"/>
                        </a:spcBef>
                        <a:spcAft>
                          <a:spcPts val="0"/>
                        </a:spcAft>
                      </a:pPr>
                      <a:r>
                        <a:rPr lang="en-US" sz="12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S Mincho" panose="02020609040205080304" pitchFamily="49" charset="-128"/>
                          <a:cs typeface="Arial" panose="020B0604020202020204" pitchFamily="34" charset="0"/>
                        </a:rPr>
                        <a:t>LDPS/RS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marR="0">
                        <a:spcBef>
                          <a:spcPts val="0"/>
                        </a:spcBef>
                        <a:spcAft>
                          <a:spcPts val="0"/>
                        </a:spcAft>
                      </a:pPr>
                      <a:r>
                        <a:rPr lang="en-US" sz="12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50000"/>
                      </a:schemeClr>
                    </a:solidFill>
                  </a:tcPr>
                </a:tc>
                <a:tc>
                  <a:txBody>
                    <a:bodyPr/>
                    <a:lstStyle/>
                    <a:p>
                      <a:pPr marL="0" marR="0">
                        <a:spcBef>
                          <a:spcPts val="0"/>
                        </a:spcBef>
                        <a:spcAft>
                          <a:spcPts val="0"/>
                        </a:spcAft>
                      </a:pPr>
                      <a:r>
                        <a:rPr lang="en-US" sz="1200" b="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CFP/HARQ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2233655928"/>
                  </a:ext>
                </a:extLst>
              </a:tr>
            </a:tbl>
          </a:graphicData>
        </a:graphic>
      </p:graphicFrame>
      <p:sp>
        <p:nvSpPr>
          <p:cNvPr id="3" name="TextBox 2">
            <a:extLst>
              <a:ext uri="{FF2B5EF4-FFF2-40B4-BE49-F238E27FC236}">
                <a16:creationId xmlns:a16="http://schemas.microsoft.com/office/drawing/2014/main" id="{B582CCBE-550E-EEAB-79C3-F03CEC095E05}"/>
              </a:ext>
            </a:extLst>
          </p:cNvPr>
          <p:cNvSpPr txBox="1"/>
          <p:nvPr/>
        </p:nvSpPr>
        <p:spPr>
          <a:xfrm>
            <a:off x="1825588" y="156885"/>
            <a:ext cx="8540824" cy="707886"/>
          </a:xfrm>
          <a:prstGeom prst="rect">
            <a:avLst/>
          </a:prstGeom>
          <a:noFill/>
        </p:spPr>
        <p:txBody>
          <a:bodyPr wrap="square">
            <a:spAutoFit/>
          </a:bodyPr>
          <a:lstStyle/>
          <a:p>
            <a:pPr algn="ctr" defTabSz="914400">
              <a:buClr>
                <a:srgbClr val="000000"/>
              </a:buClr>
              <a:defRPr/>
            </a:pPr>
            <a:r>
              <a:rPr lang="en-US" sz="2000" b="1" kern="0" dirty="0" err="1">
                <a:solidFill>
                  <a:srgbClr val="000000"/>
                </a:solidFill>
                <a:latin typeface="Arial" panose="020B0604020202020204" pitchFamily="34" charset="0"/>
                <a:cs typeface="Arial" panose="020B0604020202020204" pitchFamily="34" charset="0"/>
                <a:sym typeface="Arial"/>
              </a:rPr>
              <a:t>Tabl</a:t>
            </a:r>
            <a:r>
              <a:rPr lang="en-US" sz="2000" b="1" kern="0" dirty="0">
                <a:solidFill>
                  <a:srgbClr val="000000"/>
                </a:solidFill>
                <a:latin typeface="Arial" panose="020B0604020202020204" pitchFamily="34" charset="0"/>
                <a:cs typeface="Arial" panose="020B0604020202020204" pitchFamily="34" charset="0"/>
                <a:sym typeface="Arial"/>
              </a:rPr>
              <a:t>e 2  Specification of Error-Control Defined Corresponding 64 Combinations of 8 QoS Levels and 8 Coexistence Classes</a:t>
            </a:r>
          </a:p>
        </p:txBody>
      </p:sp>
      <p:sp>
        <p:nvSpPr>
          <p:cNvPr id="2" name="テキスト ボックス 1">
            <a:extLst>
              <a:ext uri="{FF2B5EF4-FFF2-40B4-BE49-F238E27FC236}">
                <a16:creationId xmlns:a16="http://schemas.microsoft.com/office/drawing/2014/main" id="{BF882D21-7CF8-30DD-C13A-7285F8B3825C}"/>
              </a:ext>
            </a:extLst>
          </p:cNvPr>
          <p:cNvSpPr txBox="1"/>
          <p:nvPr/>
        </p:nvSpPr>
        <p:spPr>
          <a:xfrm>
            <a:off x="1651048" y="5477454"/>
            <a:ext cx="9840034" cy="1169551"/>
          </a:xfrm>
          <a:prstGeom prst="rect">
            <a:avLst/>
          </a:prstGeom>
          <a:noFill/>
        </p:spPr>
        <p:txBody>
          <a:bodyPr wrap="square" rtlCol="0">
            <a:spAutoFit/>
          </a:bodyPr>
          <a:lstStyle/>
          <a:p>
            <a:r>
              <a:rPr kumimoji="1" lang="fi-FI" altLang="ja-JP" sz="1400" dirty="0"/>
              <a:t>FEC, ARQ), and HARQ </a:t>
            </a:r>
            <a:r>
              <a:rPr kumimoji="1" lang="fi-FI" altLang="ja-JP" sz="1400" dirty="0" err="1"/>
              <a:t>have</a:t>
            </a:r>
            <a:r>
              <a:rPr kumimoji="1" lang="fi-FI" altLang="ja-JP" sz="1400" dirty="0"/>
              <a:t> </a:t>
            </a:r>
            <a:r>
              <a:rPr kumimoji="1" lang="fi-FI" altLang="ja-JP" sz="1400" dirty="0" err="1"/>
              <a:t>been</a:t>
            </a:r>
            <a:r>
              <a:rPr kumimoji="1" lang="fi-FI" altLang="ja-JP" sz="1400" dirty="0"/>
              <a:t> </a:t>
            </a:r>
            <a:r>
              <a:rPr kumimoji="1" lang="fi-FI" altLang="ja-JP" sz="1400" dirty="0" err="1"/>
              <a:t>investigated</a:t>
            </a:r>
            <a:r>
              <a:rPr kumimoji="1" lang="fi-FI" altLang="ja-JP" sz="1400" dirty="0"/>
              <a:t> to </a:t>
            </a:r>
            <a:r>
              <a:rPr kumimoji="1" lang="fi-FI" altLang="ja-JP" sz="1400" dirty="0" err="1"/>
              <a:t>satisfy</a:t>
            </a:r>
            <a:r>
              <a:rPr kumimoji="1" lang="fi-FI" altLang="ja-JP" sz="1400" dirty="0"/>
              <a:t> </a:t>
            </a:r>
            <a:r>
              <a:rPr kumimoji="1" lang="fi-FI" altLang="ja-JP" sz="1400" dirty="0" err="1"/>
              <a:t>technical</a:t>
            </a:r>
            <a:r>
              <a:rPr kumimoji="1" lang="fi-FI" altLang="ja-JP" sz="1400" dirty="0"/>
              <a:t> </a:t>
            </a:r>
            <a:r>
              <a:rPr kumimoji="1" lang="fi-FI" altLang="ja-JP" sz="1400" dirty="0" err="1"/>
              <a:t>requirement</a:t>
            </a:r>
            <a:r>
              <a:rPr kumimoji="1" lang="fi-FI" altLang="ja-JP" sz="1400" dirty="0"/>
              <a:t> in </a:t>
            </a:r>
            <a:r>
              <a:rPr kumimoji="1" lang="fi-FI" altLang="ja-JP" sz="1400" dirty="0" err="1"/>
              <a:t>various</a:t>
            </a:r>
            <a:r>
              <a:rPr kumimoji="1" lang="fi-FI" altLang="ja-JP" sz="1400" dirty="0"/>
              <a:t> </a:t>
            </a:r>
            <a:r>
              <a:rPr kumimoji="1" lang="fi-FI" altLang="ja-JP" sz="1400" dirty="0" err="1"/>
              <a:t>channel</a:t>
            </a:r>
            <a:r>
              <a:rPr kumimoji="1" lang="fi-FI" altLang="ja-JP" sz="1400" dirty="0"/>
              <a:t> </a:t>
            </a:r>
            <a:r>
              <a:rPr kumimoji="1" lang="fi-FI" altLang="ja-JP" sz="1400" dirty="0" err="1"/>
              <a:t>model</a:t>
            </a:r>
            <a:r>
              <a:rPr kumimoji="1" lang="fi-FI" altLang="ja-JP" sz="1400" dirty="0"/>
              <a:t>, </a:t>
            </a:r>
            <a:r>
              <a:rPr kumimoji="1" lang="fi-FI" altLang="ja-JP" sz="1400" dirty="0" err="1"/>
              <a:t>QoS</a:t>
            </a:r>
            <a:r>
              <a:rPr kumimoji="1" lang="fi-FI" altLang="ja-JP" sz="1400" dirty="0"/>
              <a:t> </a:t>
            </a:r>
            <a:r>
              <a:rPr kumimoji="1" lang="fi-FI" altLang="ja-JP" sz="1400" dirty="0" err="1"/>
              <a:t>levels</a:t>
            </a:r>
            <a:r>
              <a:rPr kumimoji="1" lang="fi-FI" altLang="ja-JP" sz="1400" dirty="0"/>
              <a:t> of </a:t>
            </a:r>
            <a:r>
              <a:rPr kumimoji="1" lang="fi-FI" altLang="ja-JP" sz="1400" dirty="0" err="1"/>
              <a:t>user</a:t>
            </a:r>
            <a:r>
              <a:rPr kumimoji="1" lang="fi-FI" altLang="ja-JP" sz="1400" dirty="0"/>
              <a:t> </a:t>
            </a:r>
            <a:r>
              <a:rPr kumimoji="1" lang="fi-FI" altLang="ja-JP" sz="1400" dirty="0" err="1"/>
              <a:t>packets</a:t>
            </a:r>
            <a:r>
              <a:rPr kumimoji="1" lang="fi-FI" altLang="ja-JP" sz="1400" dirty="0"/>
              <a:t>, and </a:t>
            </a:r>
            <a:r>
              <a:rPr kumimoji="1" lang="fi-FI" altLang="ja-JP" sz="1400" dirty="0" err="1"/>
              <a:t>classes</a:t>
            </a:r>
            <a:r>
              <a:rPr kumimoji="1" lang="fi-FI" altLang="ja-JP" sz="1400" dirty="0"/>
              <a:t> of </a:t>
            </a:r>
            <a:r>
              <a:rPr kumimoji="1" lang="fi-FI" altLang="ja-JP" sz="1400" dirty="0" err="1"/>
              <a:t>coexistence</a:t>
            </a:r>
            <a:r>
              <a:rPr kumimoji="1" lang="fi-FI" altLang="ja-JP" sz="1400" dirty="0"/>
              <a:t> </a:t>
            </a:r>
            <a:r>
              <a:rPr kumimoji="1" lang="fi-FI" altLang="ja-JP" sz="1400" dirty="0" err="1"/>
              <a:t>considering</a:t>
            </a:r>
            <a:r>
              <a:rPr kumimoji="1" lang="fi-FI" altLang="ja-JP" sz="1400" dirty="0"/>
              <a:t> </a:t>
            </a:r>
            <a:r>
              <a:rPr kumimoji="1" lang="fi-FI" altLang="ja-JP" sz="1400" dirty="0" err="1"/>
              <a:t>compatibility</a:t>
            </a:r>
            <a:r>
              <a:rPr kumimoji="1" lang="fi-FI" altLang="ja-JP" sz="1400" dirty="0"/>
              <a:t> </a:t>
            </a:r>
            <a:r>
              <a:rPr kumimoji="1" lang="fi-FI" altLang="ja-JP" sz="1400" dirty="0" err="1"/>
              <a:t>with</a:t>
            </a:r>
            <a:r>
              <a:rPr kumimoji="1" lang="fi-FI" altLang="ja-JP" sz="1400" dirty="0"/>
              <a:t> IEEE802.15.6-2012 and </a:t>
            </a:r>
            <a:r>
              <a:rPr kumimoji="1" lang="fi-FI" altLang="ja-JP" sz="1400" dirty="0" err="1"/>
              <a:t>another</a:t>
            </a:r>
            <a:r>
              <a:rPr kumimoji="1" lang="fi-FI" altLang="ja-JP" sz="1400" dirty="0"/>
              <a:t> UWB PAN IEEE802.15.4ab, etc. </a:t>
            </a:r>
            <a:r>
              <a:rPr kumimoji="1" lang="fi-FI" altLang="ja-JP" sz="1400" dirty="0" err="1"/>
              <a:t>Tabel</a:t>
            </a:r>
            <a:r>
              <a:rPr kumimoji="1" lang="fi-FI" altLang="ja-JP" sz="1400" dirty="0"/>
              <a:t> 2 </a:t>
            </a:r>
            <a:r>
              <a:rPr kumimoji="1" lang="fi-FI" altLang="ja-JP" sz="1400" dirty="0" err="1"/>
              <a:t>shows</a:t>
            </a:r>
            <a:r>
              <a:rPr kumimoji="1" lang="fi-FI" altLang="ja-JP" sz="1400" dirty="0"/>
              <a:t>  </a:t>
            </a:r>
            <a:r>
              <a:rPr kumimoji="1" lang="fi-FI" altLang="ja-JP" sz="1400" dirty="0" err="1"/>
              <a:t>its</a:t>
            </a:r>
            <a:r>
              <a:rPr kumimoji="1" lang="fi-FI" altLang="ja-JP" sz="1400" dirty="0"/>
              <a:t> </a:t>
            </a:r>
            <a:r>
              <a:rPr kumimoji="1" lang="fi-FI" altLang="ja-JP" sz="1400" dirty="0" err="1"/>
              <a:t>summary</a:t>
            </a:r>
            <a:r>
              <a:rPr kumimoji="1" lang="fi-FI" altLang="ja-JP" sz="1400" dirty="0"/>
              <a:t> in  P802.15.6ma. LDPC/BCC and LDPC/RS </a:t>
            </a:r>
            <a:r>
              <a:rPr kumimoji="1" lang="fi-FI" altLang="ja-JP" sz="1400" dirty="0" err="1"/>
              <a:t>mean</a:t>
            </a:r>
            <a:r>
              <a:rPr kumimoji="1" lang="fi-FI" altLang="ja-JP" sz="1400" dirty="0"/>
              <a:t> </a:t>
            </a:r>
            <a:r>
              <a:rPr kumimoji="1" lang="fi-FI" altLang="ja-JP" sz="1400" dirty="0" err="1"/>
              <a:t>concatinated</a:t>
            </a:r>
            <a:r>
              <a:rPr kumimoji="1" lang="fi-FI" altLang="ja-JP" sz="1400" dirty="0"/>
              <a:t> </a:t>
            </a:r>
            <a:r>
              <a:rPr kumimoji="1" lang="fi-FI" altLang="ja-JP" sz="1400" dirty="0" err="1"/>
              <a:t>codes</a:t>
            </a:r>
            <a:r>
              <a:rPr kumimoji="1" lang="fi-FI" altLang="ja-JP" sz="1400" dirty="0"/>
              <a:t> </a:t>
            </a:r>
            <a:r>
              <a:rPr kumimoji="1" lang="fi-FI" altLang="ja-JP" sz="1400" dirty="0" err="1"/>
              <a:t>with</a:t>
            </a:r>
            <a:r>
              <a:rPr kumimoji="1" lang="fi-FI" altLang="ja-JP" sz="1400" dirty="0"/>
              <a:t> LDPC as </a:t>
            </a:r>
            <a:r>
              <a:rPr kumimoji="1" lang="fi-FI" altLang="ja-JP" sz="1400" dirty="0" err="1"/>
              <a:t>inner</a:t>
            </a:r>
            <a:r>
              <a:rPr kumimoji="1" lang="fi-FI" altLang="ja-JP" sz="1400" dirty="0"/>
              <a:t> </a:t>
            </a:r>
            <a:r>
              <a:rPr kumimoji="1" lang="fi-FI" altLang="ja-JP" sz="1400" dirty="0" err="1"/>
              <a:t>code</a:t>
            </a:r>
            <a:r>
              <a:rPr kumimoji="1" lang="fi-FI" altLang="ja-JP" sz="1400" dirty="0"/>
              <a:t>, </a:t>
            </a:r>
            <a:r>
              <a:rPr kumimoji="1" lang="fi-FI" altLang="ja-JP" sz="1400" dirty="0" err="1"/>
              <a:t>Binary</a:t>
            </a:r>
            <a:r>
              <a:rPr kumimoji="1" lang="fi-FI" altLang="ja-JP" sz="1400" dirty="0"/>
              <a:t> </a:t>
            </a:r>
            <a:r>
              <a:rPr kumimoji="1" lang="fi-FI" altLang="ja-JP" sz="1400" dirty="0" err="1"/>
              <a:t>Convolutional</a:t>
            </a:r>
            <a:r>
              <a:rPr kumimoji="1" lang="fi-FI" altLang="ja-JP" sz="1400" dirty="0"/>
              <a:t> </a:t>
            </a:r>
            <a:r>
              <a:rPr kumimoji="1" lang="fi-FI" altLang="ja-JP" sz="1400" dirty="0" err="1"/>
              <a:t>Code</a:t>
            </a:r>
            <a:r>
              <a:rPr kumimoji="1" lang="fi-FI" altLang="ja-JP" sz="1400" dirty="0"/>
              <a:t>(BCC) and Reed-Solomon(RS) </a:t>
            </a:r>
            <a:r>
              <a:rPr kumimoji="1" lang="fi-FI" altLang="ja-JP" sz="1400" dirty="0" err="1"/>
              <a:t>code</a:t>
            </a:r>
            <a:r>
              <a:rPr kumimoji="1" lang="fi-FI" altLang="ja-JP" sz="1400" dirty="0"/>
              <a:t> as </a:t>
            </a:r>
            <a:r>
              <a:rPr kumimoji="1" lang="fi-FI" altLang="ja-JP" sz="1400" dirty="0" err="1"/>
              <a:t>outer</a:t>
            </a:r>
            <a:r>
              <a:rPr kumimoji="1" lang="fi-FI" altLang="ja-JP" sz="1400" dirty="0"/>
              <a:t> </a:t>
            </a:r>
            <a:r>
              <a:rPr kumimoji="1" lang="fi-FI" altLang="ja-JP" sz="1400" dirty="0" err="1"/>
              <a:t>code</a:t>
            </a:r>
            <a:r>
              <a:rPr kumimoji="1" lang="fi-FI" altLang="ja-JP" sz="1400" dirty="0"/>
              <a:t>. CFP/HARQ </a:t>
            </a:r>
            <a:r>
              <a:rPr kumimoji="1" lang="fi-FI" altLang="ja-JP" sz="1400" dirty="0" err="1"/>
              <a:t>means</a:t>
            </a:r>
            <a:r>
              <a:rPr kumimoji="1" lang="fi-FI" altLang="ja-JP" sz="1400" dirty="0"/>
              <a:t> </a:t>
            </a:r>
            <a:r>
              <a:rPr kumimoji="1" lang="fi-FI" altLang="ja-JP" sz="1400" dirty="0" err="1"/>
              <a:t>packets</a:t>
            </a:r>
            <a:r>
              <a:rPr kumimoji="1" lang="fi-FI" altLang="ja-JP" sz="1400" dirty="0"/>
              <a:t> in </a:t>
            </a:r>
            <a:r>
              <a:rPr kumimoji="1" lang="fi-FI" altLang="ja-JP" sz="1400" dirty="0" err="1"/>
              <a:t>Contention</a:t>
            </a:r>
            <a:r>
              <a:rPr kumimoji="1" lang="fi-FI" altLang="ja-JP" sz="1400" dirty="0"/>
              <a:t> </a:t>
            </a:r>
            <a:r>
              <a:rPr kumimoji="1" lang="fi-FI" altLang="ja-JP" sz="1400" dirty="0" err="1"/>
              <a:t>Free</a:t>
            </a:r>
            <a:r>
              <a:rPr kumimoji="1" lang="fi-FI" altLang="ja-JP" sz="1400" dirty="0"/>
              <a:t> </a:t>
            </a:r>
            <a:r>
              <a:rPr kumimoji="1" lang="fi-FI" altLang="ja-JP" sz="1400" dirty="0" err="1"/>
              <a:t>Period</a:t>
            </a:r>
            <a:r>
              <a:rPr kumimoji="1" lang="fi-FI" altLang="ja-JP" sz="1400" dirty="0"/>
              <a:t>(CFP) </a:t>
            </a:r>
            <a:r>
              <a:rPr kumimoji="1" lang="fi-FI" altLang="ja-JP" sz="1400" dirty="0" err="1"/>
              <a:t>are</a:t>
            </a:r>
            <a:r>
              <a:rPr kumimoji="1" lang="fi-FI" altLang="ja-JP" sz="1400" dirty="0"/>
              <a:t> </a:t>
            </a:r>
            <a:r>
              <a:rPr kumimoji="1" lang="fi-FI" altLang="ja-JP" sz="1400" dirty="0" err="1"/>
              <a:t>protected</a:t>
            </a:r>
            <a:r>
              <a:rPr kumimoji="1" lang="fi-FI" altLang="ja-JP" sz="1400" dirty="0"/>
              <a:t> </a:t>
            </a:r>
            <a:r>
              <a:rPr kumimoji="1" lang="fi-FI" altLang="ja-JP" sz="1400" dirty="0" err="1"/>
              <a:t>with</a:t>
            </a:r>
            <a:r>
              <a:rPr kumimoji="1" lang="fi-FI" altLang="ja-JP" sz="1400" dirty="0"/>
              <a:t> </a:t>
            </a:r>
            <a:r>
              <a:rPr kumimoji="1" lang="fi-FI" altLang="ja-JP" sz="1400" dirty="0" err="1"/>
              <a:t>Hybrid</a:t>
            </a:r>
            <a:r>
              <a:rPr kumimoji="1" lang="fi-FI" altLang="ja-JP" sz="1400" dirty="0"/>
              <a:t> ARQ(HARQ).</a:t>
            </a:r>
            <a:endParaRPr kumimoji="1" lang="ja-JP" altLang="en-US" sz="1400" dirty="0"/>
          </a:p>
        </p:txBody>
      </p:sp>
      <p:sp>
        <p:nvSpPr>
          <p:cNvPr id="5" name="Date Placeholder 4">
            <a:extLst>
              <a:ext uri="{FF2B5EF4-FFF2-40B4-BE49-F238E27FC236}">
                <a16:creationId xmlns:a16="http://schemas.microsoft.com/office/drawing/2014/main" id="{9946398C-3221-4C66-9398-3AAD86323FE2}"/>
              </a:ext>
            </a:extLst>
          </p:cNvPr>
          <p:cNvSpPr>
            <a:spLocks noGrp="1"/>
          </p:cNvSpPr>
          <p:nvPr>
            <p:ph type="dt" sz="half" idx="13"/>
          </p:nvPr>
        </p:nvSpPr>
        <p:spPr/>
        <p:txBody>
          <a:bodyPr/>
          <a:lstStyle/>
          <a:p>
            <a:r>
              <a:rPr lang="en-US" altLang="ja-JP"/>
              <a:t>March 2025</a:t>
            </a:r>
            <a:endParaRPr lang="en-US" altLang="ja-JP" dirty="0"/>
          </a:p>
        </p:txBody>
      </p:sp>
      <p:sp>
        <p:nvSpPr>
          <p:cNvPr id="6" name="Footer Placeholder 5">
            <a:extLst>
              <a:ext uri="{FF2B5EF4-FFF2-40B4-BE49-F238E27FC236}">
                <a16:creationId xmlns:a16="http://schemas.microsoft.com/office/drawing/2014/main" id="{6D5EDEB8-7B92-46CB-A42E-3E2FD8356671}"/>
              </a:ext>
            </a:extLst>
          </p:cNvPr>
          <p:cNvSpPr>
            <a:spLocks noGrp="1"/>
          </p:cNvSpPr>
          <p:nvPr>
            <p:ph type="ftr" sz="quarter" idx="5"/>
          </p:nvPr>
        </p:nvSpPr>
        <p:spPr/>
        <p:txBody>
          <a:bodyPr/>
          <a:lstStyle/>
          <a:p>
            <a:pPr marL="12700"/>
            <a:r>
              <a:rPr lang="en-US" spc="-10"/>
              <a:t>Hernandez, Joo, Kohno, Kobayashi, Anzai, (YRP-IAI, NITec, KPST)</a:t>
            </a:r>
            <a:endParaRPr lang="en-US" spc="-5" dirty="0"/>
          </a:p>
        </p:txBody>
      </p:sp>
      <p:sp>
        <p:nvSpPr>
          <p:cNvPr id="7" name="Slide Number Placeholder 6">
            <a:extLst>
              <a:ext uri="{FF2B5EF4-FFF2-40B4-BE49-F238E27FC236}">
                <a16:creationId xmlns:a16="http://schemas.microsoft.com/office/drawing/2014/main" id="{D6C5356B-950F-4B31-ACD4-E36418583D74}"/>
              </a:ext>
            </a:extLst>
          </p:cNvPr>
          <p:cNvSpPr>
            <a:spLocks noGrp="1"/>
          </p:cNvSpPr>
          <p:nvPr>
            <p:ph type="sldNum" sz="quarter" idx="7"/>
          </p:nvPr>
        </p:nvSpPr>
        <p:spPr/>
        <p:txBody>
          <a:bodyPr/>
          <a:lstStyle/>
          <a:p>
            <a:pPr marL="25400"/>
            <a:r>
              <a:rPr lang="fi-FI" spc="-10"/>
              <a:t>Slide</a:t>
            </a:r>
            <a:fld id="{81D60167-4931-47E6-BA6A-407CBD079E47}" type="slidenum">
              <a:rPr lang="fi-FI" spc="-10" smtClean="0"/>
              <a:pPr marL="25400"/>
              <a:t>2</a:t>
            </a:fld>
            <a:endParaRPr spc="-10" dirty="0"/>
          </a:p>
        </p:txBody>
      </p:sp>
    </p:spTree>
    <p:extLst>
      <p:ext uri="{BB962C8B-B14F-4D97-AF65-F5344CB8AC3E}">
        <p14:creationId xmlns:p14="http://schemas.microsoft.com/office/powerpoint/2010/main" val="32484323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36</TotalTime>
  <Words>615</Words>
  <Application>Microsoft Office PowerPoint</Application>
  <PresentationFormat>Widescreen</PresentationFormat>
  <Paragraphs>104</Paragraphs>
  <Slides>2</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vt:i4>
      </vt:variant>
    </vt:vector>
  </HeadingPairs>
  <TitlesOfParts>
    <vt:vector size="10" baseType="lpstr">
      <vt:lpstr>メイリオ</vt:lpstr>
      <vt:lpstr>游ゴシック</vt:lpstr>
      <vt:lpstr>Aptos</vt:lpstr>
      <vt:lpstr>Aptos Display</vt:lpstr>
      <vt:lpstr>Arial</vt:lpstr>
      <vt:lpstr>Times New Roman</vt:lpstr>
      <vt:lpstr>Office テーマ</vt:lpstr>
      <vt:lpstr>Default Design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kohno@ynu.ac.jp</dc:creator>
  <cp:lastModifiedBy>Marco Hernandez</cp:lastModifiedBy>
  <cp:revision>5</cp:revision>
  <dcterms:created xsi:type="dcterms:W3CDTF">2025-03-13T11:11:53Z</dcterms:created>
  <dcterms:modified xsi:type="dcterms:W3CDTF">2025-03-13T12:21:13Z</dcterms:modified>
</cp:coreProperties>
</file>