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21"/>
  </p:notesMasterIdLst>
  <p:sldIdLst>
    <p:sldId id="259" r:id="rId5"/>
    <p:sldId id="260" r:id="rId6"/>
    <p:sldId id="5885" r:id="rId7"/>
    <p:sldId id="6216" r:id="rId8"/>
    <p:sldId id="6217" r:id="rId9"/>
    <p:sldId id="272" r:id="rId10"/>
    <p:sldId id="6218" r:id="rId11"/>
    <p:sldId id="6219" r:id="rId12"/>
    <p:sldId id="274" r:id="rId13"/>
    <p:sldId id="4945" r:id="rId14"/>
    <p:sldId id="5848" r:id="rId15"/>
    <p:sldId id="5880" r:id="rId16"/>
    <p:sldId id="5881" r:id="rId17"/>
    <p:sldId id="285" r:id="rId18"/>
    <p:sldId id="5830" r:id="rId19"/>
    <p:sldId id="265" r:id="rId2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FCCCC"/>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9" autoAdjust="0"/>
    <p:restoredTop sz="93400" autoAdjust="0"/>
  </p:normalViewPr>
  <p:slideViewPr>
    <p:cSldViewPr snapToGrid="0">
      <p:cViewPr varScale="1">
        <p:scale>
          <a:sx n="70" d="100"/>
          <a:sy n="70" d="100"/>
        </p:scale>
        <p:origin x="216" y="30"/>
      </p:cViewPr>
      <p:guideLst/>
    </p:cSldViewPr>
  </p:slideViewPr>
  <p:outlineViewPr>
    <p:cViewPr>
      <p:scale>
        <a:sx n="33" d="100"/>
        <a:sy n="33" d="100"/>
      </p:scale>
      <p:origin x="0" y="-18474"/>
    </p:cViewPr>
  </p:outlineViewPr>
  <p:notesTextViewPr>
    <p:cViewPr>
      <p:scale>
        <a:sx n="200" d="100"/>
        <a:sy n="200" d="100"/>
      </p:scale>
      <p:origin x="0" y="0"/>
    </p:cViewPr>
  </p:notesTextViewPr>
  <p:sorterViewPr>
    <p:cViewPr varScale="1">
      <p:scale>
        <a:sx n="100" d="100"/>
        <a:sy n="100" d="100"/>
      </p:scale>
      <p:origin x="0" y="0"/>
    </p:cViewPr>
  </p:sorterViewPr>
  <p:notesViewPr>
    <p:cSldViewPr snapToGrid="0">
      <p:cViewPr varScale="1">
        <p:scale>
          <a:sx n="48" d="100"/>
          <a:sy n="48" d="100"/>
        </p:scale>
        <p:origin x="832" y="4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A4A8DC-71C3-48B2-9D44-A1F2B24FC3CB}" type="datetimeFigureOut">
              <a:rPr kumimoji="1" lang="ja-JP" altLang="en-US" smtClean="0"/>
              <a:t>2025/3/13</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9350051-D29B-4BA1-8001-3F6B646E31EB}" type="slidenum">
              <a:rPr kumimoji="1" lang="ja-JP" altLang="en-US" smtClean="0"/>
              <a:t>‹#›</a:t>
            </a:fld>
            <a:endParaRPr kumimoji="1" lang="ja-JP" altLang="en-US"/>
          </a:p>
        </p:txBody>
      </p:sp>
    </p:spTree>
    <p:extLst>
      <p:ext uri="{BB962C8B-B14F-4D97-AF65-F5344CB8AC3E}">
        <p14:creationId xmlns:p14="http://schemas.microsoft.com/office/powerpoint/2010/main" val="26430389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a:t>doc.: IEEE 802.15-&lt;doc#&gt;</a:t>
            </a:r>
          </a:p>
        </p:txBody>
      </p:sp>
      <p:sp>
        <p:nvSpPr>
          <p:cNvPr id="5" name="フッター プレースホルダ 4"/>
          <p:cNvSpPr>
            <a:spLocks noGrp="1"/>
          </p:cNvSpPr>
          <p:nvPr>
            <p:ph type="ftr" sz="quarter" idx="11"/>
          </p:nvPr>
        </p:nvSpPr>
        <p:spPr/>
        <p:txBody>
          <a:bodyPr/>
          <a:lstStyle/>
          <a:p>
            <a:pPr lvl="4"/>
            <a:r>
              <a:rPr lang="en-US" altLang="ja-JP" dirty="0"/>
              <a:t>Shoichi Kitazawa (ATR)</a:t>
            </a:r>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extLst>
      <p:ext uri="{BB962C8B-B14F-4D97-AF65-F5344CB8AC3E}">
        <p14:creationId xmlns:p14="http://schemas.microsoft.com/office/powerpoint/2010/main" val="21365240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22316187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3</a:t>
            </a:fld>
            <a:endParaRPr kumimoji="1" lang="ja-JP" altLang="en-US"/>
          </a:p>
        </p:txBody>
      </p:sp>
    </p:spTree>
    <p:extLst>
      <p:ext uri="{BB962C8B-B14F-4D97-AF65-F5344CB8AC3E}">
        <p14:creationId xmlns:p14="http://schemas.microsoft.com/office/powerpoint/2010/main" val="6069275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19BF68-FFD4-5BC4-BE7A-C0F63F07FBFD}"/>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D4EA779E-258E-7FA1-9B8A-235080756E05}"/>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A40A3885-3CAD-3062-71BC-ED680355E9A7}"/>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4FBD3122-4C4B-30B0-8B27-CDFD4A48522D}"/>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269402F-1F42-4764-9FFD-50056DC8779C}"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1" lang="ja-JP" altLang="en-US"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4386032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xfrm>
            <a:off x="657688" y="129104"/>
            <a:ext cx="2752070" cy="241140"/>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50015" y="10691724"/>
            <a:ext cx="806146" cy="206691"/>
          </a:xfrm>
          <a:prstGeom prst="rect">
            <a:avLst/>
          </a:prstGeom>
          <a:ln/>
        </p:spPr>
        <p:txBody>
          <a:bodyPr/>
          <a:lstStyle/>
          <a:p>
            <a:r>
              <a:rPr lang="en-US" altLang="ja-JP" dirty="0"/>
              <a:t>Page </a:t>
            </a:r>
            <a:fld id="{77570724-D4C2-4805-9F96-77169DE31113}" type="slidenum">
              <a:rPr lang="en-US" altLang="ja-JP"/>
              <a:pPr/>
              <a:t>5</a:t>
            </a:fld>
            <a:endParaRPr lang="en-US" altLang="ja-JP" dirty="0"/>
          </a:p>
        </p:txBody>
      </p:sp>
      <p:sp>
        <p:nvSpPr>
          <p:cNvPr id="24578" name="Rectangle 2"/>
          <p:cNvSpPr>
            <a:spLocks noGrp="1" noRot="1" noChangeAspect="1" noChangeArrowheads="1" noTextEdit="1"/>
          </p:cNvSpPr>
          <p:nvPr>
            <p:ph type="sldImg"/>
          </p:nvPr>
        </p:nvSpPr>
        <p:spPr>
          <a:xfrm>
            <a:off x="735013" y="835025"/>
            <a:ext cx="5502275" cy="4127500"/>
          </a:xfrm>
          <a:ln/>
        </p:spPr>
      </p:sp>
      <p:sp>
        <p:nvSpPr>
          <p:cNvPr id="24579" name="Rectangle 3"/>
          <p:cNvSpPr>
            <a:spLocks noGrp="1" noChangeArrowheads="1"/>
          </p:cNvSpPr>
          <p:nvPr>
            <p:ph type="body" idx="1"/>
          </p:nvPr>
        </p:nvSpPr>
        <p:spPr>
          <a:xfrm>
            <a:off x="929064" y="5245746"/>
            <a:ext cx="5114636" cy="4969951"/>
          </a:xfrm>
          <a:prstGeom prst="rect">
            <a:avLst/>
          </a:prstGeom>
        </p:spPr>
        <p:txBody>
          <a:bodyPr/>
          <a:lstStyle/>
          <a:p>
            <a:endParaRPr lang="ja-JP" altLang="ja-JP" dirty="0"/>
          </a:p>
        </p:txBody>
      </p:sp>
    </p:spTree>
    <p:extLst>
      <p:ext uri="{BB962C8B-B14F-4D97-AF65-F5344CB8AC3E}">
        <p14:creationId xmlns:p14="http://schemas.microsoft.com/office/powerpoint/2010/main" val="31513456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D9350051-D29B-4BA1-8001-3F6B646E31EB}" type="slidenum">
              <a:rPr kumimoji="1" lang="ja-JP" altLang="en-US" smtClean="0"/>
              <a:t>12</a:t>
            </a:fld>
            <a:endParaRPr kumimoji="1" lang="ja-JP" altLang="en-US"/>
          </a:p>
        </p:txBody>
      </p:sp>
    </p:spTree>
    <p:extLst>
      <p:ext uri="{BB962C8B-B14F-4D97-AF65-F5344CB8AC3E}">
        <p14:creationId xmlns:p14="http://schemas.microsoft.com/office/powerpoint/2010/main" val="1222881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a:t>Shoichet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14</a:t>
            </a:fld>
            <a:endParaRPr kumimoji="1" lang="ja-JP" altLang="en-US" dirty="0"/>
          </a:p>
        </p:txBody>
      </p:sp>
    </p:spTree>
    <p:extLst>
      <p:ext uri="{BB962C8B-B14F-4D97-AF65-F5344CB8AC3E}">
        <p14:creationId xmlns:p14="http://schemas.microsoft.com/office/powerpoint/2010/main" val="80558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doc.: IEEE 802.15-&lt;doc#&gt;</a:t>
            </a:r>
            <a:endParaRPr kumimoji="1" lang="en-US" altLang="ja-JP" sz="13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5" name="フッター プレースホルダー 4"/>
          <p:cNvSpPr>
            <a:spLocks noGrp="1"/>
          </p:cNvSpPr>
          <p:nvPr>
            <p:ph type="ftr" sz="quarter" idx="11"/>
          </p:nvPr>
        </p:nvSpPr>
        <p:spPr/>
        <p:txBody>
          <a:bodyPr/>
          <a:lstStyle/>
          <a:p>
            <a:pPr marL="1828800" marR="0" lvl="4" indent="0" algn="l"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Shoichi Kitazawa (ATR)</a:t>
            </a:r>
            <a:endParaRPr kumimoji="1" lang="en-US" altLang="ja-JP"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6" name="スライド番号プレースホルダー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D6D2E3F-5094-4468-9CC9-C689E0F636B7}"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1" lang="ja-JP" altLang="en-US" sz="13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2950178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スライド イメージ プレースホルダー 1"/>
          <p:cNvSpPr>
            <a:spLocks noGrp="1" noRot="1" noChangeAspect="1" noTextEdit="1"/>
          </p:cNvSpPr>
          <p:nvPr>
            <p:ph type="sldImg"/>
          </p:nvPr>
        </p:nvSpPr>
        <p:spPr>
          <a:xfrm>
            <a:off x="914400" y="746125"/>
            <a:ext cx="4903788" cy="3678238"/>
          </a:xfrm>
          <a:ln/>
        </p:spPr>
      </p:sp>
      <p:sp>
        <p:nvSpPr>
          <p:cNvPr id="19459" name="ノート プレースホルダー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kumimoji="1" lang="ja-JP" altLang="en-US" dirty="0">
              <a:latin typeface="Times New Roman" pitchFamily="18" charset="0"/>
              <a:ea typeface="ＭＳ Ｐゴシック" charset="-128"/>
            </a:endParaRPr>
          </a:p>
        </p:txBody>
      </p:sp>
      <p:sp>
        <p:nvSpPr>
          <p:cNvPr id="19460" name="日付プレースホルダー 3"/>
          <p:cNvSpPr>
            <a:spLocks noGrp="1"/>
          </p:cNvSpPr>
          <p:nvPr>
            <p:ph type="dt" sz="quarter"/>
          </p:nvPr>
        </p:nvSpPr>
        <p:spPr>
          <a:xfrm>
            <a:off x="3815373" y="1"/>
            <a:ext cx="2918831" cy="49340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1400" dirty="0">
                <a:ea typeface="Arial Unicode MS" pitchFamily="50" charset="-128"/>
                <a:cs typeface="Arial Unicode MS" pitchFamily="50" charset="-128"/>
              </a:rPr>
              <a:t>07/12/10</a:t>
            </a:r>
          </a:p>
        </p:txBody>
      </p:sp>
      <p:sp>
        <p:nvSpPr>
          <p:cNvPr id="19461" name="スライド番号プレースホルダー 4"/>
          <p:cNvSpPr>
            <a:spLocks noGrp="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2400" dirty="0"/>
              <a:t>Page </a:t>
            </a:r>
            <a:fld id="{28B1BE53-0473-474E-A0A8-8E2CBAF09E75}" type="slidenum">
              <a:rPr lang="en-US" altLang="ja-JP" sz="2400" smtClean="0"/>
              <a:pPr eaLnBrk="1" hangingPunct="1">
                <a:spcBef>
                  <a:spcPct val="0"/>
                </a:spcBef>
              </a:pPr>
              <a:t>16</a:t>
            </a:fld>
            <a:endParaRPr lang="en-US" altLang="ja-JP" sz="2400" dirty="0"/>
          </a:p>
        </p:txBody>
      </p:sp>
    </p:spTree>
    <p:extLst>
      <p:ext uri="{BB962C8B-B14F-4D97-AF65-F5344CB8AC3E}">
        <p14:creationId xmlns:p14="http://schemas.microsoft.com/office/powerpoint/2010/main" val="40584533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7" name="Rectangle 4">
            <a:extLst>
              <a:ext uri="{FF2B5EF4-FFF2-40B4-BE49-F238E27FC236}">
                <a16:creationId xmlns:a16="http://schemas.microsoft.com/office/drawing/2014/main" id="{C3F5192A-8198-3B45-A721-B24EA05D5115}"/>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2025</a:t>
            </a:r>
            <a:endParaRPr lang="en-US" altLang="ja-JP" dirty="0"/>
          </a:p>
        </p:txBody>
      </p:sp>
    </p:spTree>
    <p:extLst>
      <p:ext uri="{BB962C8B-B14F-4D97-AF65-F5344CB8AC3E}">
        <p14:creationId xmlns:p14="http://schemas.microsoft.com/office/powerpoint/2010/main" val="12828432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2025</a:t>
            </a:r>
            <a:endParaRPr lang="en-US" altLang="ja-JP" dirty="0"/>
          </a:p>
        </p:txBody>
      </p:sp>
    </p:spTree>
    <p:extLst>
      <p:ext uri="{BB962C8B-B14F-4D97-AF65-F5344CB8AC3E}">
        <p14:creationId xmlns:p14="http://schemas.microsoft.com/office/powerpoint/2010/main" val="38991998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2_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5" name="Dian numeron paikkamerkki 2"/>
          <p:cNvSpPr>
            <a:spLocks noGrp="1"/>
          </p:cNvSpPr>
          <p:nvPr>
            <p:ph type="sldNum" sz="quarter" idx="13"/>
          </p:nvPr>
        </p:nvSpPr>
        <p:spPr/>
        <p:txBody>
          <a:bodyPr/>
          <a:lstStyle>
            <a:lvl1pPr>
              <a:defRPr/>
            </a:lvl1pPr>
          </a:lstStyle>
          <a:p>
            <a:pPr>
              <a:defRPr/>
            </a:pPr>
            <a:fld id="{71D2E830-3EDC-424A-9B52-3BF5206E939D}" type="slidenum">
              <a:rPr lang="fi-FI">
                <a:solidFill>
                  <a:srgbClr val="F7ECCD"/>
                </a:solidFill>
              </a:rPr>
              <a:pPr>
                <a:defRPr/>
              </a:pPr>
              <a:t>‹#›</a:t>
            </a:fld>
            <a:endParaRPr lang="fi-FI" dirty="0">
              <a:solidFill>
                <a:srgbClr val="F7ECCD"/>
              </a:solidFill>
            </a:endParaRPr>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2025</a:t>
            </a:r>
            <a:endParaRPr lang="en-US" altLang="ja-JP" dirty="0"/>
          </a:p>
        </p:txBody>
      </p:sp>
    </p:spTree>
    <p:extLst>
      <p:ext uri="{BB962C8B-B14F-4D97-AF65-F5344CB8AC3E}">
        <p14:creationId xmlns:p14="http://schemas.microsoft.com/office/powerpoint/2010/main" val="30805350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2025</a:t>
            </a:r>
            <a:endParaRPr lang="en-US" altLang="ja-JP" dirty="0"/>
          </a:p>
        </p:txBody>
      </p:sp>
    </p:spTree>
    <p:extLst>
      <p:ext uri="{BB962C8B-B14F-4D97-AF65-F5344CB8AC3E}">
        <p14:creationId xmlns:p14="http://schemas.microsoft.com/office/powerpoint/2010/main" val="6444868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1_Blank">
    <p:spTree>
      <p:nvGrpSpPr>
        <p:cNvPr id="1" name=""/>
        <p:cNvGrpSpPr/>
        <p:nvPr/>
      </p:nvGrpSpPr>
      <p:grpSpPr>
        <a:xfrm>
          <a:off x="0" y="0"/>
          <a:ext cx="0" cy="0"/>
          <a:chOff x="0" y="0"/>
          <a:chExt cx="0" cy="0"/>
        </a:xfrm>
      </p:grpSpPr>
      <p:sp>
        <p:nvSpPr>
          <p:cNvPr id="2" name="Holder 2"/>
          <p:cNvSpPr>
            <a:spLocks noGrp="1"/>
          </p:cNvSpPr>
          <p:nvPr>
            <p:ph type="ftr" sz="quarter" idx="5"/>
          </p:nvPr>
        </p:nvSpPr>
        <p:spPr>
          <a:xfrm>
            <a:off x="6629400" y="6481822"/>
            <a:ext cx="2286229" cy="299978"/>
          </a:xfrm>
        </p:spPr>
        <p:txBody>
          <a:bodyPr lIns="0" tIns="0" rIns="0" bIns="0"/>
          <a:lstStyle>
            <a:lvl1pPr>
              <a:defRPr sz="1200" b="1" i="0">
                <a:solidFill>
                  <a:srgbClr val="808080"/>
                </a:solidFill>
                <a:latin typeface="+mn-lt"/>
                <a:cs typeface="ＭＳ Ｐゴシック"/>
              </a:defRPr>
            </a:lvl1pPr>
          </a:lstStyle>
          <a:p>
            <a:pPr marL="12700"/>
            <a:endParaRPr lang="en-US" spc="-5" dirty="0"/>
          </a:p>
        </p:txBody>
      </p:sp>
      <p:sp>
        <p:nvSpPr>
          <p:cNvPr id="4" name="Holder 4"/>
          <p:cNvSpPr>
            <a:spLocks noGrp="1"/>
          </p:cNvSpPr>
          <p:nvPr>
            <p:ph type="sldNum" sz="quarter" idx="7"/>
          </p:nvPr>
        </p:nvSpPr>
        <p:spPr/>
        <p:txBody>
          <a:bodyPr lIns="0" tIns="0" rIns="0" bIns="0"/>
          <a:lstStyle>
            <a:lvl1pPr>
              <a:defRPr sz="1000" b="0" i="0">
                <a:solidFill>
                  <a:schemeClr val="tx1"/>
                </a:solidFill>
                <a:latin typeface="メイリオ"/>
                <a:cs typeface="メイリオ"/>
              </a:defRPr>
            </a:lvl1pPr>
          </a:lstStyle>
          <a:p>
            <a:pPr marL="25400">
              <a:lnSpc>
                <a:spcPct val="100000"/>
              </a:lnSpc>
            </a:pPr>
            <a:fld id="{81D60167-4931-47E6-BA6A-407CBD079E47}" type="slidenum">
              <a:rPr spc="-10" dirty="0"/>
              <a:t>‹#›</a:t>
            </a:fld>
            <a:endParaRPr spc="-10" dirty="0"/>
          </a:p>
        </p:txBody>
      </p:sp>
      <p:sp>
        <p:nvSpPr>
          <p:cNvPr id="5" name="Rectangle 4">
            <a:extLst>
              <a:ext uri="{FF2B5EF4-FFF2-40B4-BE49-F238E27FC236}">
                <a16:creationId xmlns:a16="http://schemas.microsoft.com/office/drawing/2014/main" id="{41E35370-3728-02C2-A318-674C3154A04C}"/>
              </a:ext>
            </a:extLst>
          </p:cNvPr>
          <p:cNvSpPr>
            <a:spLocks noGrp="1" noChangeArrowheads="1"/>
          </p:cNvSpPr>
          <p:nvPr>
            <p:ph type="dt" sz="half" idx="13"/>
          </p:nvPr>
        </p:nvSpPr>
        <p:spPr bwMode="auto">
          <a:xfrm>
            <a:off x="684483" y="381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2025</a:t>
            </a:r>
            <a:endParaRPr lang="en-US" altLang="ja-JP" dirty="0"/>
          </a:p>
        </p:txBody>
      </p:sp>
    </p:spTree>
    <p:extLst>
      <p:ext uri="{BB962C8B-B14F-4D97-AF65-F5344CB8AC3E}">
        <p14:creationId xmlns:p14="http://schemas.microsoft.com/office/powerpoint/2010/main" val="413489804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extLst>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7" name="Rectangle 4">
            <a:extLst>
              <a:ext uri="{FF2B5EF4-FFF2-40B4-BE49-F238E27FC236}">
                <a16:creationId xmlns:a16="http://schemas.microsoft.com/office/drawing/2014/main" id="{C3FB2B21-AEE0-F34B-B363-FC26466CD15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2025</a:t>
            </a:r>
            <a:endParaRPr lang="en-US" altLang="ja-JP" dirty="0"/>
          </a:p>
        </p:txBody>
      </p:sp>
    </p:spTree>
    <p:extLst>
      <p:ext uri="{BB962C8B-B14F-4D97-AF65-F5344CB8AC3E}">
        <p14:creationId xmlns:p14="http://schemas.microsoft.com/office/powerpoint/2010/main" val="7688976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8" name="Rectangle 4">
            <a:extLst>
              <a:ext uri="{FF2B5EF4-FFF2-40B4-BE49-F238E27FC236}">
                <a16:creationId xmlns:a16="http://schemas.microsoft.com/office/drawing/2014/main" id="{0235EEC7-FAE4-9D48-9359-F086E44704DE}"/>
              </a:ext>
            </a:extLst>
          </p:cNvPr>
          <p:cNvSpPr>
            <a:spLocks noGrp="1" noChangeArrowheads="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2025</a:t>
            </a:r>
            <a:endParaRPr lang="en-US" altLang="ja-JP" dirty="0"/>
          </a:p>
        </p:txBody>
      </p:sp>
    </p:spTree>
    <p:extLst>
      <p:ext uri="{BB962C8B-B14F-4D97-AF65-F5344CB8AC3E}">
        <p14:creationId xmlns:p14="http://schemas.microsoft.com/office/powerpoint/2010/main" val="1386678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6" name="Rectangle 4">
            <a:extLst>
              <a:ext uri="{FF2B5EF4-FFF2-40B4-BE49-F238E27FC236}">
                <a16:creationId xmlns:a16="http://schemas.microsoft.com/office/drawing/2014/main" id="{A8BCB2C3-7C7E-E743-BF8D-66E13C826BAC}"/>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2025</a:t>
            </a:r>
            <a:endParaRPr lang="en-US" altLang="ja-JP" dirty="0"/>
          </a:p>
        </p:txBody>
      </p:sp>
    </p:spTree>
    <p:extLst>
      <p:ext uri="{BB962C8B-B14F-4D97-AF65-F5344CB8AC3E}">
        <p14:creationId xmlns:p14="http://schemas.microsoft.com/office/powerpoint/2010/main" val="11421778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6" name="Rectangle 4">
            <a:extLst>
              <a:ext uri="{FF2B5EF4-FFF2-40B4-BE49-F238E27FC236}">
                <a16:creationId xmlns:a16="http://schemas.microsoft.com/office/drawing/2014/main" id="{16481916-E3E6-8042-BA2C-64938393078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2025</a:t>
            </a:r>
            <a:endParaRPr lang="en-US" altLang="ja-JP" dirty="0"/>
          </a:p>
        </p:txBody>
      </p:sp>
    </p:spTree>
    <p:extLst>
      <p:ext uri="{BB962C8B-B14F-4D97-AF65-F5344CB8AC3E}">
        <p14:creationId xmlns:p14="http://schemas.microsoft.com/office/powerpoint/2010/main" val="297604991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2025</a:t>
            </a:r>
            <a:endParaRPr lang="en-US" altLang="ja-JP" dirty="0"/>
          </a:p>
        </p:txBody>
      </p:sp>
      <p:sp>
        <p:nvSpPr>
          <p:cNvPr id="3" name="スライド番号プレースホルダー 3">
            <a:extLst>
              <a:ext uri="{FF2B5EF4-FFF2-40B4-BE49-F238E27FC236}">
                <a16:creationId xmlns:a16="http://schemas.microsoft.com/office/drawing/2014/main" id="{7ECC3DA4-3912-A8BD-408D-1306053DAF66}"/>
              </a:ext>
            </a:extLst>
          </p:cNvPr>
          <p:cNvSpPr txBox="1">
            <a:spLocks/>
          </p:cNvSpPr>
          <p:nvPr userDrawn="1"/>
        </p:nvSpPr>
        <p:spPr bwMode="auto">
          <a:xfrm>
            <a:off x="4374646" y="6486295"/>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marL="0" algn="ctr" defTabSz="457200" rtl="0" eaLnBrk="1" latinLnBrk="0" hangingPunct="1">
              <a:defRPr sz="1400" kern="1200">
                <a:solidFill>
                  <a:schemeClr val="tx1"/>
                </a:solidFill>
                <a:latin typeface="+mn-lt"/>
                <a:ea typeface="ＭＳ Ｐゴシック" charset="-128"/>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ja-JP"/>
              <a:t>Slide </a:t>
            </a:r>
            <a:fld id="{266A080E-4E30-4968-B029-7CF782D6220C}" type="slidenum">
              <a:rPr lang="en-US" altLang="ja-JP" smtClean="0"/>
              <a:pPr/>
              <a:t>‹#›</a:t>
            </a:fld>
            <a:endParaRPr lang="en-US" altLang="ja-JP" dirty="0"/>
          </a:p>
        </p:txBody>
      </p:sp>
    </p:spTree>
    <p:extLst>
      <p:ext uri="{BB962C8B-B14F-4D97-AF65-F5344CB8AC3E}">
        <p14:creationId xmlns:p14="http://schemas.microsoft.com/office/powerpoint/2010/main" val="56093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795338"/>
            <a:ext cx="8229600" cy="54133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スライド番号プレースホルダ 3"/>
          <p:cNvSpPr>
            <a:spLocks noGrp="1"/>
          </p:cNvSpPr>
          <p:nvPr>
            <p:ph type="sldNum" sz="quarter" idx="11"/>
          </p:nvPr>
        </p:nvSpPr>
        <p:spPr>
          <a:xfrm>
            <a:off x="4883888" y="6525344"/>
            <a:ext cx="2133600" cy="367564"/>
          </a:xfrm>
          <a:prstGeom prst="rect">
            <a:avLst/>
          </a:prstGeom>
        </p:spPr>
        <p:txBody>
          <a:bodyPr/>
          <a:lstStyle>
            <a:lvl1pPr>
              <a:defRPr/>
            </a:lvl1pPr>
          </a:lstStyle>
          <a:p>
            <a:pPr>
              <a:defRPr/>
            </a:pPr>
            <a:fld id="{E9B8E941-54DB-4758-989F-4AEDEFB0F18F}" type="slidenum">
              <a:rPr lang="en-US" altLang="ja-JP">
                <a:solidFill>
                  <a:srgbClr val="F7ECCD"/>
                </a:solidFill>
              </a:rPr>
              <a:pPr>
                <a:defRPr/>
              </a:pPr>
              <a:t>‹#›</a:t>
            </a:fld>
            <a:endParaRPr lang="en-US" altLang="ja-JP" dirty="0">
              <a:solidFill>
                <a:srgbClr val="F7ECCD"/>
              </a:solidFill>
            </a:endParaRPr>
          </a:p>
        </p:txBody>
      </p:sp>
      <p:sp>
        <p:nvSpPr>
          <p:cNvPr id="5" name="Rectangle 4">
            <a:extLst>
              <a:ext uri="{FF2B5EF4-FFF2-40B4-BE49-F238E27FC236}">
                <a16:creationId xmlns:a16="http://schemas.microsoft.com/office/drawing/2014/main" id="{4A91EF10-6537-4973-BF9A-606F7F21194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2025</a:t>
            </a:r>
            <a:endParaRPr lang="en-US" altLang="ja-JP" dirty="0"/>
          </a:p>
        </p:txBody>
      </p:sp>
      <p:sp>
        <p:nvSpPr>
          <p:cNvPr id="3" name="スライド番号プレースホルダー 3">
            <a:extLst>
              <a:ext uri="{FF2B5EF4-FFF2-40B4-BE49-F238E27FC236}">
                <a16:creationId xmlns:a16="http://schemas.microsoft.com/office/drawing/2014/main" id="{692C7D50-C90F-466E-DE10-88956826EED5}"/>
              </a:ext>
            </a:extLst>
          </p:cNvPr>
          <p:cNvSpPr txBox="1">
            <a:spLocks/>
          </p:cNvSpPr>
          <p:nvPr userDrawn="1"/>
        </p:nvSpPr>
        <p:spPr bwMode="auto">
          <a:xfrm>
            <a:off x="4276676" y="6475413"/>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marL="0" algn="ctr" defTabSz="457200" rtl="0" eaLnBrk="1" latinLnBrk="0" hangingPunct="1">
              <a:defRPr sz="1400" kern="1200">
                <a:solidFill>
                  <a:schemeClr val="tx1"/>
                </a:solidFill>
                <a:latin typeface="+mn-lt"/>
                <a:ea typeface="ＭＳ Ｐゴシック" charset="-128"/>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ja-JP"/>
              <a:t>Slide </a:t>
            </a:r>
            <a:fld id="{266A080E-4E30-4968-B029-7CF782D6220C}" type="slidenum">
              <a:rPr lang="en-US" altLang="ja-JP" smtClean="0"/>
              <a:pPr/>
              <a:t>‹#›</a:t>
            </a:fld>
            <a:endParaRPr lang="en-US" altLang="ja-JP" dirty="0"/>
          </a:p>
        </p:txBody>
      </p:sp>
    </p:spTree>
    <p:extLst>
      <p:ext uri="{BB962C8B-B14F-4D97-AF65-F5344CB8AC3E}">
        <p14:creationId xmlns:p14="http://schemas.microsoft.com/office/powerpoint/2010/main" val="231100901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2025</a:t>
            </a:r>
            <a:endParaRPr lang="en-US" altLang="ja-JP" dirty="0"/>
          </a:p>
        </p:txBody>
      </p:sp>
    </p:spTree>
    <p:extLst>
      <p:ext uri="{BB962C8B-B14F-4D97-AF65-F5344CB8AC3E}">
        <p14:creationId xmlns:p14="http://schemas.microsoft.com/office/powerpoint/2010/main" val="2133844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1_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2025</a:t>
            </a:r>
            <a:endParaRPr lang="en-US" altLang="ja-JP" dirty="0"/>
          </a:p>
        </p:txBody>
      </p:sp>
      <p:sp>
        <p:nvSpPr>
          <p:cNvPr id="3" name="スライド番号プレースホルダー 3">
            <a:extLst>
              <a:ext uri="{FF2B5EF4-FFF2-40B4-BE49-F238E27FC236}">
                <a16:creationId xmlns:a16="http://schemas.microsoft.com/office/drawing/2014/main" id="{F0D3190D-3C0A-C5B0-B33C-7B275E84AA1A}"/>
              </a:ext>
            </a:extLst>
          </p:cNvPr>
          <p:cNvSpPr>
            <a:spLocks noGrp="1"/>
          </p:cNvSpPr>
          <p:nvPr>
            <p:ph type="sldNum" sz="quarter" idx="13"/>
          </p:nvPr>
        </p:nvSpPr>
        <p:spPr>
          <a:xfrm>
            <a:off x="4276676" y="6475413"/>
            <a:ext cx="666849" cy="215444"/>
          </a:xfrm>
        </p:spPr>
        <p:txBody>
          <a:bodyPr/>
          <a:lstStyle>
            <a:lvl1pPr>
              <a:defRPr/>
            </a:lvl1pPr>
          </a:lstStyle>
          <a:p>
            <a:r>
              <a:rPr lang="en-US" altLang="ja-JP" dirty="0"/>
              <a:t>Slide </a:t>
            </a:r>
            <a:fld id="{266A080E-4E30-4968-B029-7CF782D6220C}" type="slidenum">
              <a:rPr lang="en-US" altLang="ja-JP"/>
              <a:pPr/>
              <a:t>‹#›</a:t>
            </a:fld>
            <a:endParaRPr lang="en-US" altLang="ja-JP" dirty="0"/>
          </a:p>
        </p:txBody>
      </p:sp>
    </p:spTree>
    <p:extLst>
      <p:ext uri="{BB962C8B-B14F-4D97-AF65-F5344CB8AC3E}">
        <p14:creationId xmlns:p14="http://schemas.microsoft.com/office/powerpoint/2010/main" val="38648954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30" name="Rectangle 6"/>
          <p:cNvSpPr>
            <a:spLocks noGrp="1" noChangeArrowheads="1"/>
          </p:cNvSpPr>
          <p:nvPr>
            <p:ph type="sldNum" sz="quarter" idx="4"/>
          </p:nvPr>
        </p:nvSpPr>
        <p:spPr bwMode="auto">
          <a:xfrm>
            <a:off x="4276676" y="6475413"/>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400">
                <a:ea typeface="ＭＳ Ｐゴシック" charset="-128"/>
              </a:defRPr>
            </a:lvl1pPr>
          </a:lstStyle>
          <a:p>
            <a:r>
              <a:rPr lang="en-US" altLang="ja-JP" dirty="0"/>
              <a:t>Slide </a:t>
            </a:r>
            <a:fld id="{EAFD9030-C83D-42D9-9BFB-ADDEB84EB1F4}" type="slidenum">
              <a:rPr lang="en-US" altLang="ja-JP" smtClean="0"/>
              <a:pPr/>
              <a:t>‹#›</a:t>
            </a:fld>
            <a:endParaRPr lang="en-US" altLang="ja-JP" dirty="0"/>
          </a:p>
        </p:txBody>
      </p:sp>
      <p:sp>
        <p:nvSpPr>
          <p:cNvPr id="1031" name="Rectangle 7"/>
          <p:cNvSpPr>
            <a:spLocks noChangeArrowheads="1"/>
          </p:cNvSpPr>
          <p:nvPr/>
        </p:nvSpPr>
        <p:spPr bwMode="auto">
          <a:xfrm>
            <a:off x="4495800" y="387620"/>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802.15-25-0151-00-06ma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799" y="6475413"/>
            <a:ext cx="106434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2025</a:t>
            </a:r>
            <a:endParaRPr lang="en-US" altLang="ja-JP" dirty="0"/>
          </a:p>
        </p:txBody>
      </p:sp>
      <p:sp>
        <p:nvSpPr>
          <p:cNvPr id="6" name="正方形/長方形 5">
            <a:extLst>
              <a:ext uri="{FF2B5EF4-FFF2-40B4-BE49-F238E27FC236}">
                <a16:creationId xmlns:a16="http://schemas.microsoft.com/office/drawing/2014/main" id="{FF71F571-CAD7-4BBF-9A09-D0A9CC9BECC6}"/>
              </a:ext>
            </a:extLst>
          </p:cNvPr>
          <p:cNvSpPr/>
          <p:nvPr userDrawn="1"/>
        </p:nvSpPr>
        <p:spPr>
          <a:xfrm>
            <a:off x="5787025" y="6463844"/>
            <a:ext cx="2552629" cy="276999"/>
          </a:xfrm>
          <a:prstGeom prst="rect">
            <a:avLst/>
          </a:prstGeom>
        </p:spPr>
        <p:txBody>
          <a:bodyPr wrap="square">
            <a:spAutoFit/>
          </a:bodyPr>
          <a:lstStyle/>
          <a:p>
            <a:r>
              <a:rPr lang="en-US" altLang="ja-JP" sz="1200" dirty="0"/>
              <a:t>Ryuji Kohno(YNU/YRP-IAI)</a:t>
            </a:r>
          </a:p>
        </p:txBody>
      </p:sp>
    </p:spTree>
    <p:extLst>
      <p:ext uri="{BB962C8B-B14F-4D97-AF65-F5344CB8AC3E}">
        <p14:creationId xmlns:p14="http://schemas.microsoft.com/office/powerpoint/2010/main" val="1633860139"/>
      </p:ext>
    </p:extLst>
  </p:cSld>
  <p:clrMap bg1="lt1" tx1="dk1" bg2="lt2" tx2="dk2" accent1="accent1" accent2="accent2" accent3="accent3" accent4="accent4" accent5="accent5" accent6="accent6" hlink="hlink" folHlink="folHlink"/>
  <p:sldLayoutIdLst>
    <p:sldLayoutId id="2147483673" r:id="rId1"/>
    <p:sldLayoutId id="2147483675" r:id="rId2"/>
    <p:sldLayoutId id="2147483676" r:id="rId3"/>
    <p:sldLayoutId id="2147483677" r:id="rId4"/>
    <p:sldLayoutId id="2147483678" r:id="rId5"/>
    <p:sldLayoutId id="2147483679" r:id="rId6"/>
    <p:sldLayoutId id="2147483680" r:id="rId7"/>
    <p:sldLayoutId id="2147483681" r:id="rId8"/>
    <p:sldLayoutId id="2147483697" r:id="rId9"/>
    <p:sldLayoutId id="2147483699" r:id="rId10"/>
    <p:sldLayoutId id="2147483720" r:id="rId11"/>
    <p:sldLayoutId id="2147483722" r:id="rId12"/>
    <p:sldLayoutId id="2147483723" r:id="rId13"/>
  </p:sldLayoutIdLst>
  <p:hf hdr="0" ft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16904" y="609600"/>
            <a:ext cx="8991600" cy="5329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[TG15.6ma Closing Report for March 2025]</a:t>
            </a:r>
          </a:p>
          <a:p>
            <a:r>
              <a:rPr lang="en-US" altLang="ja-JP" sz="1600" b="1" dirty="0">
                <a:ea typeface="ＭＳ Ｐゴシック" charset="-128"/>
              </a:rPr>
              <a:t>Date Submitted: </a:t>
            </a:r>
            <a:r>
              <a:rPr lang="en-US" altLang="ja-JP" sz="1600" dirty="0">
                <a:ea typeface="ＭＳ Ｐゴシック" charset="-128"/>
              </a:rPr>
              <a:t>[13</a:t>
            </a:r>
            <a:r>
              <a:rPr lang="en-US" altLang="ja-JP" sz="1600" baseline="30000" dirty="0">
                <a:ea typeface="ＭＳ Ｐゴシック" charset="-128"/>
              </a:rPr>
              <a:t>th</a:t>
            </a:r>
            <a:r>
              <a:rPr lang="en-US" altLang="ja-JP" sz="1600" dirty="0">
                <a:ea typeface="ＭＳ Ｐゴシック" charset="-128"/>
              </a:rPr>
              <a:t> March 2025]	</a:t>
            </a:r>
          </a:p>
          <a:p>
            <a:pPr>
              <a:lnSpc>
                <a:spcPts val="1700"/>
              </a:lnSpc>
            </a:pPr>
            <a:r>
              <a:rPr lang="en-US" altLang="ja-JP" sz="1600" b="1" dirty="0">
                <a:solidFill>
                  <a:srgbClr val="000000"/>
                </a:solidFill>
              </a:rPr>
              <a:t>Source:</a:t>
            </a:r>
            <a:r>
              <a:rPr lang="en-US" altLang="ja-JP" sz="1600" dirty="0">
                <a:solidFill>
                  <a:srgbClr val="000000"/>
                </a:solidFill>
              </a:rPr>
              <a:t> </a:t>
            </a:r>
            <a:r>
              <a:rPr lang="en-US" altLang="ko-KR" sz="1600" dirty="0">
                <a:solidFill>
                  <a:srgbClr val="000000"/>
                </a:solidFill>
              </a:rPr>
              <a:t>[Ryuji Kohno1,2,]</a:t>
            </a:r>
            <a:r>
              <a:rPr lang="en-US" altLang="ko-KR" sz="1600" dirty="0">
                <a:solidFill>
                  <a:srgbClr val="000000"/>
                </a:solidFill>
                <a:ea typeface="굴림" pitchFamily="50" charset="-127"/>
              </a:rPr>
              <a:t> [1;Yokohama National University, 2;YRP International Alliance Institute(YRP-IAI)]                                  </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Address </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[1; 79-5 Tokiwadai, Hodogaya-ku, Yokohama, 240-8501 Japan</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               2; </a:t>
            </a:r>
            <a:r>
              <a:rPr kumimoji="0" lang="pl-PL"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YRP1 Blg., 3-4 HikarinoOka, Yokosuka-City, Kanagawa, 239-0847 Japan</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Voice:</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[1; +81-90-5408-0611], FAX: [+81-45-383-5528],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Email:</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[1: kohno@ynu.ac.jp,  2: kohno@yrp-iai.jp] Re: []</a:t>
            </a:r>
            <a:endParaRPr lang="en-US" altLang="ja-JP" sz="1600" dirty="0">
              <a:solidFill>
                <a:srgbClr val="000000"/>
              </a:solidFill>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[This document contains closing report for TG15.6ma for Revision of P802.15.6-2012 with Enhanced Dependability January 2025.]</a:t>
            </a: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a:ea typeface="ＭＳ Ｐゴシック" charset="-128"/>
              </a:rPr>
              <a:t>[information]</a:t>
            </a: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2" name="日付プレースホルダー 1">
            <a:extLst>
              <a:ext uri="{FF2B5EF4-FFF2-40B4-BE49-F238E27FC236}">
                <a16:creationId xmlns:a16="http://schemas.microsoft.com/office/drawing/2014/main" id="{2F68B29C-93AD-42D4-8D62-D6AAA500564C}"/>
              </a:ext>
            </a:extLst>
          </p:cNvPr>
          <p:cNvSpPr>
            <a:spLocks noGrp="1"/>
          </p:cNvSpPr>
          <p:nvPr>
            <p:ph type="dt" sz="half" idx="2"/>
          </p:nvPr>
        </p:nvSpPr>
        <p:spPr>
          <a:xfrm>
            <a:off x="684483" y="394156"/>
            <a:ext cx="1600200" cy="215444"/>
          </a:xfrm>
        </p:spPr>
        <p:txBody>
          <a:bodyPr/>
          <a:lstStyle/>
          <a:p>
            <a:r>
              <a:rPr lang="en-US" altLang="ja-JP"/>
              <a:t>March 2025</a:t>
            </a:r>
            <a:endParaRPr lang="en-US" altLang="ja-JP" dirty="0"/>
          </a:p>
        </p:txBody>
      </p:sp>
    </p:spTree>
    <p:extLst>
      <p:ext uri="{BB962C8B-B14F-4D97-AF65-F5344CB8AC3E}">
        <p14:creationId xmlns:p14="http://schemas.microsoft.com/office/powerpoint/2010/main" val="20823157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 name="CustomShape 31"/>
          <p:cNvSpPr/>
          <p:nvPr/>
        </p:nvSpPr>
        <p:spPr>
          <a:xfrm>
            <a:off x="457200" y="2180520"/>
            <a:ext cx="8226000" cy="39733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a:bodyPr>
          <a:lstStyle/>
          <a:p>
            <a:pPr>
              <a:lnSpc>
                <a:spcPct val="100000"/>
              </a:lnSpc>
            </a:pPr>
            <a:r>
              <a:rPr lang="en-US" sz="2000" b="0" i="1" strike="noStrike" spc="-1" dirty="0">
                <a:solidFill>
                  <a:srgbClr val="000000"/>
                </a:solidFill>
                <a:latin typeface="Arial"/>
                <a:ea typeface="DejaVu Sans"/>
              </a:rPr>
              <a:t>Move that 802.15 WG start a WG recirculation requesting approval of CA document 15-24-0348-04 and document </a:t>
            </a:r>
            <a:r>
              <a:rPr kumimoji="1" lang="en-US" altLang="ja-JP" sz="2000" b="0" i="1" u="none" strike="noStrike" kern="1200" cap="none" spc="-1" normalizeH="0" baseline="0" noProof="0" dirty="0">
                <a:ln>
                  <a:noFill/>
                </a:ln>
                <a:solidFill>
                  <a:srgbClr val="000000"/>
                </a:solidFill>
                <a:effectLst/>
                <a:uLnTx/>
                <a:uFillTx/>
                <a:latin typeface="Arial"/>
                <a:ea typeface="DejaVu Sans"/>
              </a:rPr>
              <a:t>P802.15.6ma_D05 </a:t>
            </a:r>
            <a:r>
              <a:rPr lang="en-US" sz="2000" b="0" i="1" strike="noStrike" spc="-1" dirty="0">
                <a:solidFill>
                  <a:srgbClr val="000000"/>
                </a:solidFill>
                <a:latin typeface="Arial"/>
                <a:ea typeface="DejaVu Sans"/>
              </a:rPr>
              <a:t>and to forward document </a:t>
            </a:r>
            <a:r>
              <a:rPr kumimoji="1" lang="en-US" altLang="ja-JP" sz="2000" b="0" i="1" u="none" strike="noStrike" kern="1200" cap="none" spc="-1" normalizeH="0" baseline="0" noProof="0" dirty="0">
                <a:ln>
                  <a:noFill/>
                </a:ln>
                <a:solidFill>
                  <a:srgbClr val="000000"/>
                </a:solidFill>
                <a:effectLst/>
                <a:uLnTx/>
                <a:uFillTx/>
                <a:latin typeface="Arial"/>
                <a:ea typeface="DejaVu Sans"/>
              </a:rPr>
              <a:t>P802.15.6ma_D05</a:t>
            </a:r>
            <a:r>
              <a:rPr lang="en-US" sz="2000" b="0" i="1" strike="noStrike" spc="-1" dirty="0">
                <a:solidFill>
                  <a:srgbClr val="000000"/>
                </a:solidFill>
                <a:latin typeface="Arial"/>
                <a:ea typeface="DejaVu Sans"/>
              </a:rPr>
              <a:t>, to Standards Association ballot.</a:t>
            </a:r>
            <a:endParaRPr lang="en-US" sz="2000" b="0" strike="noStrike" spc="-1" dirty="0">
              <a:solidFill>
                <a:srgbClr val="000000"/>
              </a:solidFill>
              <a:latin typeface="Arial"/>
            </a:endParaRPr>
          </a:p>
          <a:p>
            <a:pPr>
              <a:lnSpc>
                <a:spcPct val="100000"/>
              </a:lnSpc>
            </a:pPr>
            <a:endParaRPr lang="en-US" sz="2000" b="0" strike="noStrike" spc="-1" dirty="0">
              <a:solidFill>
                <a:srgbClr val="000000"/>
              </a:solidFill>
              <a:latin typeface="Arial"/>
            </a:endParaRPr>
          </a:p>
          <a:p>
            <a:pPr>
              <a:lnSpc>
                <a:spcPct val="100000"/>
              </a:lnSpc>
            </a:pPr>
            <a:r>
              <a:rPr lang="en-US" altLang="ja-JP" sz="2000" b="0" strike="noStrike" spc="-1" dirty="0">
                <a:solidFill>
                  <a:srgbClr val="000000"/>
                </a:solidFill>
                <a:latin typeface="Arial"/>
                <a:ea typeface="DejaVu Sans"/>
              </a:rPr>
              <a:t>Moved by: Ryuji Kohno</a:t>
            </a:r>
            <a:endParaRPr lang="en-US" altLang="ja-JP" sz="2000" b="0" strike="noStrike" spc="-1" dirty="0">
              <a:solidFill>
                <a:srgbClr val="000000"/>
              </a:solidFill>
              <a:latin typeface="Arial"/>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altLang="ja-JP" sz="2000" b="0" strike="noStrike" spc="-1" dirty="0">
                <a:solidFill>
                  <a:srgbClr val="000000"/>
                </a:solidFill>
                <a:latin typeface="Arial"/>
                <a:ea typeface="DejaVu Sans"/>
              </a:rPr>
              <a:t>Seconded by: </a:t>
            </a:r>
            <a:r>
              <a:rPr kumimoji="1" lang="en-US" altLang="ja-JP" sz="2000" b="0" i="0" u="none" strike="noStrike" kern="1200" cap="none" spc="0" normalizeH="0" baseline="0" noProof="0" dirty="0">
                <a:ln>
                  <a:noFill/>
                </a:ln>
                <a:solidFill>
                  <a:srgbClr val="000000"/>
                </a:solidFill>
                <a:effectLst/>
                <a:uLnTx/>
                <a:uFillTx/>
                <a:latin typeface="Arial"/>
              </a:rPr>
              <a:t>Ann Krieger</a:t>
            </a:r>
          </a:p>
          <a:p>
            <a:pPr>
              <a:lnSpc>
                <a:spcPct val="100000"/>
              </a:lnSpc>
            </a:pPr>
            <a:r>
              <a:rPr lang="en-US" sz="2000" b="0" strike="noStrike" spc="-1" dirty="0">
                <a:solidFill>
                  <a:srgbClr val="000000"/>
                </a:solidFill>
                <a:latin typeface="Arial"/>
                <a:ea typeface="DejaVu Sans"/>
              </a:rPr>
              <a:t>Result: </a:t>
            </a:r>
            <a:endParaRPr lang="en-US" sz="2000" b="0" strike="noStrike" spc="-1" dirty="0">
              <a:solidFill>
                <a:srgbClr val="000000"/>
              </a:solidFill>
              <a:latin typeface="Arial"/>
            </a:endParaRPr>
          </a:p>
        </p:txBody>
      </p:sp>
      <p:sp>
        <p:nvSpPr>
          <p:cNvPr id="86"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r>
              <a:rPr lang="en-US" sz="4000" b="0" strike="noStrike" spc="-1" dirty="0">
                <a:solidFill>
                  <a:srgbClr val="000000"/>
                </a:solidFill>
                <a:latin typeface="Arial"/>
              </a:rPr>
              <a:t>WG motion:</a:t>
            </a:r>
            <a:br>
              <a:rPr sz="4000" dirty="0"/>
            </a:br>
            <a:r>
              <a:rPr lang="en-US" sz="4000" b="0" strike="noStrike" spc="-1" dirty="0">
                <a:solidFill>
                  <a:srgbClr val="000000"/>
                </a:solidFill>
                <a:latin typeface="Arial"/>
              </a:rPr>
              <a:t>Draft ready for recirculation</a:t>
            </a:r>
          </a:p>
        </p:txBody>
      </p:sp>
      <p:sp>
        <p:nvSpPr>
          <p:cNvPr id="3" name="日付プレースホルダー 2">
            <a:extLst>
              <a:ext uri="{FF2B5EF4-FFF2-40B4-BE49-F238E27FC236}">
                <a16:creationId xmlns:a16="http://schemas.microsoft.com/office/drawing/2014/main" id="{6DBA4183-E6B3-EB90-3DB1-FD0277EF1013}"/>
              </a:ext>
            </a:extLst>
          </p:cNvPr>
          <p:cNvSpPr>
            <a:spLocks noGrp="1"/>
          </p:cNvSpPr>
          <p:nvPr>
            <p:ph type="dt" sz="half" idx="2"/>
          </p:nvPr>
        </p:nvSpPr>
        <p:spPr/>
        <p:txBody>
          <a:bodyPr/>
          <a:lstStyle/>
          <a:p>
            <a:r>
              <a:rPr lang="en-US" altLang="ja-JP"/>
              <a:t>March 2025</a:t>
            </a:r>
            <a:endParaRPr lang="en-US" altLang="ja-JP" dirty="0"/>
          </a:p>
        </p:txBody>
      </p:sp>
      <p:sp>
        <p:nvSpPr>
          <p:cNvPr id="4" name="スライド番号プレースホルダー 3">
            <a:extLst>
              <a:ext uri="{FF2B5EF4-FFF2-40B4-BE49-F238E27FC236}">
                <a16:creationId xmlns:a16="http://schemas.microsoft.com/office/drawing/2014/main" id="{686C7AB0-3FBF-28B2-E6E9-DB47D72918AD}"/>
              </a:ext>
            </a:extLst>
          </p:cNvPr>
          <p:cNvSpPr>
            <a:spLocks noGrp="1"/>
          </p:cNvSpPr>
          <p:nvPr>
            <p:ph type="sldNum" sz="quarter" idx="12"/>
          </p:nvPr>
        </p:nvSpPr>
        <p:spPr/>
        <p:txBody>
          <a:bodyPr/>
          <a:lstStyle/>
          <a:p>
            <a:r>
              <a:rPr lang="en-US" altLang="ja-JP"/>
              <a:t>Slide </a:t>
            </a:r>
            <a:fld id="{F80C6039-A5FA-4F5B-9853-58798A63706D}" type="slidenum">
              <a:rPr lang="en-US" altLang="ja-JP" smtClean="0"/>
              <a:pPr/>
              <a:t>10</a:t>
            </a:fld>
            <a:endParaRPr lang="en-US" altLang="ja-JP"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71131A-BD81-1C3D-7DC2-826F7E827630}"/>
            </a:ext>
          </a:extLst>
        </p:cNvPr>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9534810A-B721-BB97-0CBD-82862C3C8DBE}"/>
              </a:ext>
            </a:extLst>
          </p:cNvPr>
          <p:cNvSpPr>
            <a:spLocks noGrp="1"/>
          </p:cNvSpPr>
          <p:nvPr>
            <p:ph idx="1"/>
          </p:nvPr>
        </p:nvSpPr>
        <p:spPr>
          <a:xfrm>
            <a:off x="282907" y="1698327"/>
            <a:ext cx="8714586" cy="4722681"/>
          </a:xfrm>
        </p:spPr>
        <p:txBody>
          <a:bodyPr/>
          <a:lstStyle/>
          <a:p>
            <a:pPr marL="0" indent="0" algn="just">
              <a:buNone/>
            </a:pPr>
            <a:r>
              <a:rPr kumimoji="1" lang="en-US" altLang="ja-JP" sz="1600" dirty="0"/>
              <a:t>Move that 802.15 WG approves the formation of a Comment Resolution Group (CRG) for the WG balloting of P802.15.6ma with the following membership: Ryuji Kohno (YNU/YRP-IAI), Marco Hernandez(CWC), Huan-Bang Li(NICT), Takumi Kobayashi (</a:t>
            </a:r>
            <a:r>
              <a:rPr kumimoji="1" lang="en-US" altLang="ja-JP" sz="1600" dirty="0" err="1"/>
              <a:t>Nitech</a:t>
            </a:r>
            <a:r>
              <a:rPr kumimoji="1" lang="en-US" altLang="ja-JP" sz="1600" dirty="0"/>
              <a:t>), Seong-Soon Joo (NHT)</a:t>
            </a:r>
            <a:r>
              <a:rPr lang="en-US" altLang="ja-JP" sz="1600" dirty="0"/>
              <a:t>.</a:t>
            </a:r>
            <a:r>
              <a:rPr kumimoji="1" lang="en-US" altLang="ja-JP" sz="1600" dirty="0"/>
              <a:t> The 802.15.6ma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pPr marL="0" indent="0">
              <a:buNone/>
            </a:pPr>
            <a:r>
              <a:rPr kumimoji="1" lang="en-US" altLang="ja-JP" sz="1600" dirty="0"/>
              <a:t>Moved By: Ryuji Kohno</a:t>
            </a:r>
          </a:p>
          <a:p>
            <a:pPr marL="0" indent="0">
              <a:buNone/>
            </a:pPr>
            <a:r>
              <a:rPr kumimoji="1" lang="en-US" altLang="ja-JP" sz="1600" dirty="0"/>
              <a:t>Seconded By: Phil Beecher</a:t>
            </a:r>
          </a:p>
          <a:p>
            <a:pPr marL="0" indent="0">
              <a:buNone/>
            </a:pPr>
            <a:r>
              <a:rPr lang="en-US" altLang="ja-JP" sz="1600" dirty="0"/>
              <a:t>Motion; </a:t>
            </a:r>
          </a:p>
          <a:p>
            <a:pPr marL="0" indent="0">
              <a:buNone/>
            </a:pPr>
            <a:r>
              <a:rPr kumimoji="1" lang="en-US" altLang="ja-JP" sz="1600" dirty="0"/>
              <a:t>	</a:t>
            </a:r>
          </a:p>
        </p:txBody>
      </p:sp>
      <p:sp>
        <p:nvSpPr>
          <p:cNvPr id="3" name="タイトル 2">
            <a:extLst>
              <a:ext uri="{FF2B5EF4-FFF2-40B4-BE49-F238E27FC236}">
                <a16:creationId xmlns:a16="http://schemas.microsoft.com/office/drawing/2014/main" id="{02FB927B-EF61-9C68-D640-6108061782D3}"/>
              </a:ext>
            </a:extLst>
          </p:cNvPr>
          <p:cNvSpPr>
            <a:spLocks noGrp="1"/>
          </p:cNvSpPr>
          <p:nvPr>
            <p:ph type="title"/>
          </p:nvPr>
        </p:nvSpPr>
        <p:spPr>
          <a:xfrm>
            <a:off x="1041778" y="722428"/>
            <a:ext cx="7315383" cy="895498"/>
          </a:xfrm>
        </p:spPr>
        <p:txBody>
          <a:bodyPr/>
          <a:lstStyle/>
          <a:p>
            <a:br>
              <a:rPr lang="en-US" altLang="ja-JP" dirty="0">
                <a:latin typeface="+mn-lt"/>
              </a:rPr>
            </a:br>
            <a:r>
              <a:rPr lang="en-US" altLang="ja-JP" dirty="0">
                <a:latin typeface="+mn-lt"/>
              </a:rPr>
              <a:t>WG Motion to approve the formation of CRG</a:t>
            </a:r>
            <a:br>
              <a:rPr lang="en-US" altLang="ja-JP" dirty="0">
                <a:latin typeface="+mn-lt"/>
              </a:rPr>
            </a:br>
            <a:endParaRPr kumimoji="1" lang="ja-JP" altLang="en-US" dirty="0">
              <a:latin typeface="+mn-lt"/>
            </a:endParaRPr>
          </a:p>
        </p:txBody>
      </p:sp>
      <p:sp>
        <p:nvSpPr>
          <p:cNvPr id="4" name="スライド番号プレースホルダー 3">
            <a:extLst>
              <a:ext uri="{FF2B5EF4-FFF2-40B4-BE49-F238E27FC236}">
                <a16:creationId xmlns:a16="http://schemas.microsoft.com/office/drawing/2014/main" id="{FFC78CF7-643E-A5DD-B522-4DCCA17780B7}"/>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ja-JP" sz="1400" b="0" i="0" u="none" strike="noStrike" kern="1200" cap="none" spc="0" normalizeH="0" baseline="0" noProof="0">
                <a:ln>
                  <a:noFill/>
                </a:ln>
                <a:solidFill>
                  <a:srgbClr val="000000"/>
                </a:solidFill>
                <a:effectLst/>
                <a:uLnTx/>
                <a:uFillTx/>
                <a:latin typeface="Arial"/>
                <a:ea typeface="ＭＳ Ｐゴシック" charset="-128"/>
                <a:cs typeface="+mn-cs"/>
              </a:rPr>
              <a:t>Slide </a:t>
            </a:r>
            <a:fld id="{17C47D4F-CAA3-4307-B0EF-8C4B3E0CF21D}" type="slidenum">
              <a:rPr kumimoji="0" lang="en-US" altLang="ja-JP" sz="1400" b="0" i="0" u="none" strike="noStrike" kern="1200" cap="none" spc="0" normalizeH="0" baseline="0" noProof="0" smtClean="0">
                <a:ln>
                  <a:noFill/>
                </a:ln>
                <a:solidFill>
                  <a:srgbClr val="000000"/>
                </a:solidFill>
                <a:effectLst/>
                <a:uLnTx/>
                <a:uFillTx/>
                <a:latin typeface="Arial"/>
                <a:ea typeface="ＭＳ Ｐゴシック"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11</a:t>
            </a:fld>
            <a:endParaRPr kumimoji="0" lang="en-US" altLang="ja-JP" sz="1400" b="0"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
        <p:nvSpPr>
          <p:cNvPr id="5" name="日付プレースホルダー 4">
            <a:extLst>
              <a:ext uri="{FF2B5EF4-FFF2-40B4-BE49-F238E27FC236}">
                <a16:creationId xmlns:a16="http://schemas.microsoft.com/office/drawing/2014/main" id="{73C96724-F60E-0076-92AA-258EC6E33BAF}"/>
              </a:ext>
            </a:extLst>
          </p:cNvPr>
          <p:cNvSpPr>
            <a:spLocks noGrp="1"/>
          </p:cNvSpPr>
          <p:nvPr>
            <p:ph type="dt" sz="half" idx="2"/>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Arial"/>
                <a:ea typeface="ＭＳ Ｐゴシック" charset="-128"/>
                <a:cs typeface="+mn-cs"/>
              </a:rPr>
              <a:t>March 2025</a:t>
            </a:r>
            <a:endParaRPr kumimoji="0"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Tree>
    <p:extLst>
      <p:ext uri="{BB962C8B-B14F-4D97-AF65-F5344CB8AC3E}">
        <p14:creationId xmlns:p14="http://schemas.microsoft.com/office/powerpoint/2010/main" val="8065764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A5A3264A-2E3F-2C64-A019-EB9179AA7CB8}"/>
              </a:ext>
            </a:extLst>
          </p:cNvPr>
          <p:cNvSpPr>
            <a:spLocks noGrp="1"/>
          </p:cNvSpPr>
          <p:nvPr>
            <p:ph type="dt" idx="10"/>
          </p:nvPr>
        </p:nvSpPr>
        <p:spPr bwMode="auto">
          <a:xfrm>
            <a:off x="788541" y="460019"/>
            <a:ext cx="16002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spcFirstLastPara="1" vert="horz" wrap="square" lIns="91425" tIns="91425" rIns="91425" bIns="91425" numCol="1" anchor="b" anchorCtr="0" compatLnSpc="1">
            <a:prstTxWarp prst="textNoShape">
              <a:avLst/>
            </a:prstTxWarp>
            <a:noAutofit/>
          </a:bodyPr>
          <a:lstStyle>
            <a:defPPr>
              <a:defRPr lang="en-US"/>
            </a:defPPr>
            <a:lvl1pPr marL="0" marR="0" lvl="0" indent="0" algn="l" defTabSz="457200" rtl="0" eaLnBrk="1" latinLnBrk="0" hangingPunct="1">
              <a:spcBef>
                <a:spcPts val="0"/>
              </a:spcBef>
              <a:spcAft>
                <a:spcPts val="0"/>
              </a:spcAft>
              <a:buSzPts val="1400"/>
              <a:buNone/>
              <a:defRPr sz="1400" b="1" i="0" u="none" strike="noStrike" kern="1200" cap="none">
                <a:solidFill>
                  <a:schemeClr val="dk1"/>
                </a:solidFill>
                <a:latin typeface="Times New Roman"/>
                <a:ea typeface="Times New Roman"/>
                <a:cs typeface="Times New Roman"/>
                <a:sym typeface="Times New Roman"/>
              </a:defRPr>
            </a:lvl1pPr>
            <a:lvl2pPr marL="342900" marR="0" lvl="1"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2pPr>
            <a:lvl3pPr marL="685800" marR="0" lvl="2"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3pPr>
            <a:lvl4pPr marL="1028700" marR="0" lvl="3"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4pPr>
            <a:lvl5pPr marL="1371600" marR="0" lvl="4"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5pPr>
            <a:lvl6pPr marL="1714500" marR="0" lvl="5"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6pPr>
            <a:lvl7pPr marL="2057400" marR="0" lvl="6"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7pPr>
            <a:lvl8pPr marL="2400300" marR="0" lvl="7"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8pPr>
            <a:lvl9pPr marL="2743200" marR="0" lvl="8"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9pPr>
          </a:lstStyle>
          <a:p>
            <a:r>
              <a:rPr lang="en-US" altLang="ja-JP"/>
              <a:t>March 2025</a:t>
            </a:r>
            <a:endParaRPr lang="en-US" sz="1600" dirty="0"/>
          </a:p>
        </p:txBody>
      </p:sp>
      <p:sp>
        <p:nvSpPr>
          <p:cNvPr id="6" name="Slide Number Placeholder 5">
            <a:extLst>
              <a:ext uri="{FF2B5EF4-FFF2-40B4-BE49-F238E27FC236}">
                <a16:creationId xmlns:a16="http://schemas.microsoft.com/office/drawing/2014/main" id="{C772DBF5-43C7-9840-D31E-9261564A7023}"/>
              </a:ext>
            </a:extLst>
          </p:cNvPr>
          <p:cNvSpPr>
            <a:spLocks noGrp="1"/>
          </p:cNvSpPr>
          <p:nvPr>
            <p:ph type="sldNum" idx="12"/>
          </p:nvPr>
        </p:nvSpPr>
        <p:spPr bwMode="auto">
          <a:xfrm>
            <a:off x="4341814" y="6475413"/>
            <a:ext cx="536575"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spcFirstLastPara="1" vert="horz" wrap="square" lIns="0" tIns="0" rIns="0" bIns="0" numCol="1" anchor="t" anchorCtr="0" compatLnSpc="1">
            <a:prstTxWarp prst="textNoShape">
              <a:avLst/>
            </a:prstTxWarp>
            <a:noAutofit/>
          </a:bodyPr>
          <a:lstStyle>
            <a:defPPr>
              <a:defRPr lang="en-US"/>
            </a:defPPr>
            <a:lvl1pPr marL="0" marR="0" lvl="0"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1pPr>
            <a:lvl2pPr marL="0" marR="0" lvl="1"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2pPr>
            <a:lvl3pPr marL="0" marR="0" lvl="2"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3pPr>
            <a:lvl4pPr marL="0" marR="0" lvl="3"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4pPr>
            <a:lvl5pPr marL="0" marR="0" lvl="4"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5pPr>
            <a:lvl6pPr marL="0" marR="0" lvl="5"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6pPr>
            <a:lvl7pPr marL="0" marR="0" lvl="6"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7pPr>
            <a:lvl8pPr marL="0" marR="0" lvl="7"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8pPr>
            <a:lvl9pPr marL="0" marR="0" lvl="8"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9pPr>
          </a:lstStyle>
          <a:p>
            <a:r>
              <a:rPr lang="en-US"/>
              <a:t>Slide </a:t>
            </a:r>
            <a:fld id="{00000000-1234-1234-1234-123412341234}" type="slidenum">
              <a:rPr lang="en-US" smtClean="0"/>
              <a:pPr/>
              <a:t>12</a:t>
            </a:fld>
            <a:endParaRPr sz="1200" dirty="0"/>
          </a:p>
        </p:txBody>
      </p:sp>
      <p:sp>
        <p:nvSpPr>
          <p:cNvPr id="8" name="TextBox 7">
            <a:extLst>
              <a:ext uri="{FF2B5EF4-FFF2-40B4-BE49-F238E27FC236}">
                <a16:creationId xmlns:a16="http://schemas.microsoft.com/office/drawing/2014/main" id="{7B14EB0E-B9CF-075B-5093-D06159F95FFF}"/>
              </a:ext>
            </a:extLst>
          </p:cNvPr>
          <p:cNvSpPr txBox="1"/>
          <p:nvPr/>
        </p:nvSpPr>
        <p:spPr>
          <a:xfrm>
            <a:off x="2324631" y="816130"/>
            <a:ext cx="4180183" cy="461665"/>
          </a:xfrm>
          <a:prstGeom prst="rect">
            <a:avLst/>
          </a:prstGeom>
          <a:noFill/>
        </p:spPr>
        <p:txBody>
          <a:bodyPr wrap="none" rtlCol="0">
            <a:spAutoFit/>
          </a:bodyPr>
          <a:lstStyle/>
          <a:p>
            <a:r>
              <a:rPr lang="en-US" sz="2400" b="1" dirty="0"/>
              <a:t>TG 6ma Timeline(expected)</a:t>
            </a:r>
          </a:p>
        </p:txBody>
      </p:sp>
      <p:sp>
        <p:nvSpPr>
          <p:cNvPr id="15" name="TextBox 15">
            <a:extLst>
              <a:ext uri="{FF2B5EF4-FFF2-40B4-BE49-F238E27FC236}">
                <a16:creationId xmlns:a16="http://schemas.microsoft.com/office/drawing/2014/main" id="{8B2AC054-8654-E6EA-986F-05225075DF1E}"/>
              </a:ext>
            </a:extLst>
          </p:cNvPr>
          <p:cNvSpPr txBox="1"/>
          <p:nvPr/>
        </p:nvSpPr>
        <p:spPr>
          <a:xfrm>
            <a:off x="4670324" y="5854490"/>
            <a:ext cx="4111741" cy="307777"/>
          </a:xfrm>
          <a:prstGeom prst="rect">
            <a:avLst/>
          </a:prstGeom>
          <a:noFill/>
        </p:spPr>
        <p:txBody>
          <a:bodyPr wrap="square">
            <a:spAutoFit/>
          </a:bodyPr>
          <a:lstStyle/>
          <a:p>
            <a:r>
              <a:rPr lang="en-US" sz="1400" dirty="0">
                <a:solidFill>
                  <a:srgbClr val="000000"/>
                </a:solidFill>
                <a:highlight>
                  <a:srgbClr val="FFFF00"/>
                </a:highlight>
                <a:latin typeface="Calibri" panose="020F0502020204030204" pitchFamily="34" charset="0"/>
              </a:rPr>
              <a:t>Notes:  SASB/RevCom scheduled for 2024 a guess</a:t>
            </a:r>
            <a:r>
              <a:rPr lang="en-US" sz="1400" dirty="0">
                <a:highlight>
                  <a:srgbClr val="FFFF00"/>
                </a:highlight>
              </a:rPr>
              <a:t> </a:t>
            </a:r>
          </a:p>
        </p:txBody>
      </p:sp>
      <p:sp>
        <p:nvSpPr>
          <p:cNvPr id="27" name="矢印: 右 26">
            <a:extLst>
              <a:ext uri="{FF2B5EF4-FFF2-40B4-BE49-F238E27FC236}">
                <a16:creationId xmlns:a16="http://schemas.microsoft.com/office/drawing/2014/main" id="{50FB6FC7-3A03-F5D6-B90B-637CFD3C1644}"/>
              </a:ext>
            </a:extLst>
          </p:cNvPr>
          <p:cNvSpPr/>
          <p:nvPr/>
        </p:nvSpPr>
        <p:spPr bwMode="auto">
          <a:xfrm>
            <a:off x="106093" y="2717593"/>
            <a:ext cx="9150949" cy="1422813"/>
          </a:xfrm>
          <a:prstGeom prst="rightArrow">
            <a:avLst>
              <a:gd name="adj1" fmla="val 50000"/>
              <a:gd name="adj2" fmla="val 35511"/>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0" scaled="1"/>
            <a:tileRect/>
          </a:gra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grpSp>
        <p:nvGrpSpPr>
          <p:cNvPr id="28" name="グループ化 27">
            <a:extLst>
              <a:ext uri="{FF2B5EF4-FFF2-40B4-BE49-F238E27FC236}">
                <a16:creationId xmlns:a16="http://schemas.microsoft.com/office/drawing/2014/main" id="{975F2817-83BE-D3AA-5C65-0C754D7D69BC}"/>
              </a:ext>
            </a:extLst>
          </p:cNvPr>
          <p:cNvGrpSpPr/>
          <p:nvPr/>
        </p:nvGrpSpPr>
        <p:grpSpPr>
          <a:xfrm>
            <a:off x="8030400" y="1601218"/>
            <a:ext cx="1015012" cy="2021768"/>
            <a:chOff x="7739699" y="331512"/>
            <a:chExt cx="1015012" cy="2021768"/>
          </a:xfrm>
        </p:grpSpPr>
        <p:sp>
          <p:nvSpPr>
            <p:cNvPr id="29" name="正方形/長方形 28">
              <a:extLst>
                <a:ext uri="{FF2B5EF4-FFF2-40B4-BE49-F238E27FC236}">
                  <a16:creationId xmlns:a16="http://schemas.microsoft.com/office/drawing/2014/main" id="{E05673CC-FC66-4B17-99D6-77C90DB1F55B}"/>
                </a:ext>
              </a:extLst>
            </p:cNvPr>
            <p:cNvSpPr/>
            <p:nvPr/>
          </p:nvSpPr>
          <p:spPr>
            <a:xfrm>
              <a:off x="7739699" y="331512"/>
              <a:ext cx="598174" cy="152651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30" name="テキスト ボックス 29">
              <a:extLst>
                <a:ext uri="{FF2B5EF4-FFF2-40B4-BE49-F238E27FC236}">
                  <a16:creationId xmlns:a16="http://schemas.microsoft.com/office/drawing/2014/main" id="{16566BB0-0DED-6D69-826B-750B9BC23D54}"/>
                </a:ext>
              </a:extLst>
            </p:cNvPr>
            <p:cNvSpPr txBox="1"/>
            <p:nvPr/>
          </p:nvSpPr>
          <p:spPr>
            <a:xfrm>
              <a:off x="7905164" y="826769"/>
              <a:ext cx="849547"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t" anchorCtr="0">
              <a:noAutofit/>
            </a:bodyPr>
            <a:lstStyle/>
            <a:p>
              <a:pPr marL="0" lvl="0" indent="0" algn="ctr" defTabSz="622300">
                <a:lnSpc>
                  <a:spcPct val="90000"/>
                </a:lnSpc>
                <a:spcBef>
                  <a:spcPct val="0"/>
                </a:spcBef>
                <a:spcAft>
                  <a:spcPct val="35000"/>
                </a:spcAft>
                <a:buNone/>
              </a:pPr>
              <a:r>
                <a:rPr lang="en-US" sz="1400" kern="1200" dirty="0" err="1">
                  <a:solidFill>
                    <a:srgbClr val="000000">
                      <a:hueOff val="0"/>
                      <a:satOff val="0"/>
                      <a:lumOff val="0"/>
                      <a:alphaOff val="0"/>
                    </a:srgbClr>
                  </a:solidFill>
                  <a:latin typeface="Times New Roman"/>
                  <a:ea typeface="+mn-ea"/>
                  <a:cs typeface="+mn-cs"/>
                </a:rPr>
                <a:t>Revcom</a:t>
              </a:r>
              <a:r>
                <a:rPr lang="en-US" sz="1400" kern="1200" dirty="0">
                  <a:solidFill>
                    <a:srgbClr val="000000">
                      <a:hueOff val="0"/>
                      <a:satOff val="0"/>
                      <a:lumOff val="0"/>
                      <a:alphaOff val="0"/>
                    </a:srgbClr>
                  </a:solidFill>
                  <a:latin typeface="Times New Roman"/>
                  <a:ea typeface="+mn-ea"/>
                  <a:cs typeface="+mn-cs"/>
                </a:rPr>
                <a:t> Approve   </a:t>
              </a: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Sept 2025</a:t>
              </a:r>
            </a:p>
          </p:txBody>
        </p:sp>
      </p:grpSp>
      <p:sp>
        <p:nvSpPr>
          <p:cNvPr id="32" name="テキスト ボックス 31">
            <a:extLst>
              <a:ext uri="{FF2B5EF4-FFF2-40B4-BE49-F238E27FC236}">
                <a16:creationId xmlns:a16="http://schemas.microsoft.com/office/drawing/2014/main" id="{52AE7D25-EE8B-230F-5B5B-7D380BE5E9E5}"/>
              </a:ext>
            </a:extLst>
          </p:cNvPr>
          <p:cNvSpPr txBox="1"/>
          <p:nvPr/>
        </p:nvSpPr>
        <p:spPr>
          <a:xfrm>
            <a:off x="7740934" y="3530196"/>
            <a:ext cx="849547" cy="1443376"/>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kumimoji="1" lang="en-US" altLang="ja-JP" sz="1400" kern="1200" dirty="0" err="1">
                <a:solidFill>
                  <a:srgbClr val="000000">
                    <a:hueOff val="0"/>
                    <a:satOff val="0"/>
                    <a:lumOff val="0"/>
                    <a:alphaOff val="0"/>
                  </a:srgbClr>
                </a:solidFill>
                <a:latin typeface="Times New Roman"/>
                <a:ea typeface="+mn-ea"/>
                <a:cs typeface="+mn-cs"/>
              </a:rPr>
              <a:t>RevcomSubmission</a:t>
            </a:r>
            <a:endParaRPr kumimoji="1" lang="en-US" altLang="ja-JP" sz="1400" kern="1200" dirty="0">
              <a:solidFill>
                <a:srgbClr val="000000">
                  <a:hueOff val="0"/>
                  <a:satOff val="0"/>
                  <a:lumOff val="0"/>
                  <a:alphaOff val="0"/>
                </a:srgbClr>
              </a:solidFill>
              <a:latin typeface="Times New Roman"/>
              <a:ea typeface="+mn-ea"/>
              <a:cs typeface="+mn-cs"/>
            </a:endParaRPr>
          </a:p>
          <a:p>
            <a:pPr marL="0" lvl="0" indent="0" algn="ctr" defTabSz="622300">
              <a:lnSpc>
                <a:spcPct val="90000"/>
              </a:lnSpc>
              <a:spcBef>
                <a:spcPct val="0"/>
              </a:spcBef>
              <a:spcAft>
                <a:spcPct val="35000"/>
              </a:spcAft>
              <a:buNone/>
            </a:pPr>
            <a:r>
              <a:rPr lang="en-US" sz="1400" b="1" dirty="0">
                <a:solidFill>
                  <a:srgbClr val="000000">
                    <a:hueOff val="0"/>
                    <a:satOff val="0"/>
                    <a:lumOff val="0"/>
                    <a:alphaOff val="0"/>
                  </a:srgbClr>
                </a:solidFill>
                <a:latin typeface="Times New Roman"/>
              </a:rPr>
              <a:t>August</a:t>
            </a:r>
            <a:r>
              <a:rPr lang="en-US" sz="1400" b="1" kern="1200" dirty="0">
                <a:solidFill>
                  <a:srgbClr val="000000">
                    <a:hueOff val="0"/>
                    <a:satOff val="0"/>
                    <a:lumOff val="0"/>
                    <a:alphaOff val="0"/>
                  </a:srgbClr>
                </a:solidFill>
                <a:latin typeface="Times New Roman"/>
                <a:ea typeface="+mn-ea"/>
                <a:cs typeface="+mn-cs"/>
              </a:rPr>
              <a:t> 2025</a:t>
            </a:r>
          </a:p>
        </p:txBody>
      </p:sp>
      <p:sp>
        <p:nvSpPr>
          <p:cNvPr id="33" name="テキスト ボックス 32">
            <a:extLst>
              <a:ext uri="{FF2B5EF4-FFF2-40B4-BE49-F238E27FC236}">
                <a16:creationId xmlns:a16="http://schemas.microsoft.com/office/drawing/2014/main" id="{B163E589-ED70-6235-3399-1D2A91F825EB}"/>
              </a:ext>
            </a:extLst>
          </p:cNvPr>
          <p:cNvSpPr txBox="1"/>
          <p:nvPr/>
        </p:nvSpPr>
        <p:spPr>
          <a:xfrm>
            <a:off x="7230229" y="1974827"/>
            <a:ext cx="795456" cy="1153760"/>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lang="en-US" sz="1400" kern="1200" dirty="0">
                <a:solidFill>
                  <a:srgbClr val="000000">
                    <a:hueOff val="0"/>
                    <a:satOff val="0"/>
                    <a:lumOff val="0"/>
                    <a:alphaOff val="0"/>
                  </a:srgbClr>
                </a:solidFill>
                <a:latin typeface="Times New Roman"/>
                <a:ea typeface="+mn-ea"/>
                <a:cs typeface="+mn-cs"/>
              </a:rPr>
              <a:t>SA recirculation if required</a:t>
            </a: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July 2025</a:t>
            </a:r>
          </a:p>
        </p:txBody>
      </p:sp>
      <p:sp>
        <p:nvSpPr>
          <p:cNvPr id="34" name="テキスト ボックス 33">
            <a:extLst>
              <a:ext uri="{FF2B5EF4-FFF2-40B4-BE49-F238E27FC236}">
                <a16:creationId xmlns:a16="http://schemas.microsoft.com/office/drawing/2014/main" id="{CDF008D0-5530-1F6F-0268-778D6A8C227F}"/>
              </a:ext>
            </a:extLst>
          </p:cNvPr>
          <p:cNvSpPr txBox="1"/>
          <p:nvPr/>
        </p:nvSpPr>
        <p:spPr>
          <a:xfrm>
            <a:off x="6737894" y="1669193"/>
            <a:ext cx="772516" cy="3339536"/>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SA recirculation</a:t>
            </a:r>
          </a:p>
          <a:p>
            <a:pPr marL="0" lvl="0" indent="0" algn="ctr" defTabSz="622300">
              <a:lnSpc>
                <a:spcPct val="90000"/>
              </a:lnSpc>
              <a:spcBef>
                <a:spcPct val="0"/>
              </a:spcBef>
              <a:spcAft>
                <a:spcPct val="35000"/>
              </a:spcAft>
              <a:buNone/>
            </a:pPr>
            <a:r>
              <a:rPr lang="en-US" sz="1400" b="1" dirty="0">
                <a:solidFill>
                  <a:srgbClr val="000000">
                    <a:hueOff val="0"/>
                    <a:satOff val="0"/>
                    <a:lumOff val="0"/>
                    <a:alphaOff val="0"/>
                  </a:srgbClr>
                </a:solidFill>
                <a:latin typeface="Times New Roman"/>
              </a:rPr>
              <a:t>May 2025</a:t>
            </a:r>
            <a:endParaRPr lang="en-US" sz="1400" b="1" kern="1200" dirty="0">
              <a:solidFill>
                <a:srgbClr val="000000">
                  <a:hueOff val="0"/>
                  <a:satOff val="0"/>
                  <a:lumOff val="0"/>
                  <a:alphaOff val="0"/>
                </a:srgbClr>
              </a:solidFill>
              <a:latin typeface="Times New Roman"/>
              <a:ea typeface="+mn-ea"/>
              <a:cs typeface="+mn-cs"/>
            </a:endParaRPr>
          </a:p>
        </p:txBody>
      </p:sp>
      <p:sp>
        <p:nvSpPr>
          <p:cNvPr id="35" name="テキスト ボックス 34">
            <a:extLst>
              <a:ext uri="{FF2B5EF4-FFF2-40B4-BE49-F238E27FC236}">
                <a16:creationId xmlns:a16="http://schemas.microsoft.com/office/drawing/2014/main" id="{805FC481-3394-E393-8F82-25D94BED8EF5}"/>
              </a:ext>
            </a:extLst>
          </p:cNvPr>
          <p:cNvSpPr txBox="1"/>
          <p:nvPr/>
        </p:nvSpPr>
        <p:spPr>
          <a:xfrm>
            <a:off x="6002870" y="1609548"/>
            <a:ext cx="1055364" cy="1508020"/>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EC approval to SA, SA submission</a:t>
            </a: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March 2025</a:t>
            </a:r>
          </a:p>
        </p:txBody>
      </p:sp>
      <p:grpSp>
        <p:nvGrpSpPr>
          <p:cNvPr id="36" name="グループ化 35">
            <a:extLst>
              <a:ext uri="{FF2B5EF4-FFF2-40B4-BE49-F238E27FC236}">
                <a16:creationId xmlns:a16="http://schemas.microsoft.com/office/drawing/2014/main" id="{52A4B6CD-8960-8129-BB40-344F9BB847F6}"/>
              </a:ext>
            </a:extLst>
          </p:cNvPr>
          <p:cNvGrpSpPr/>
          <p:nvPr/>
        </p:nvGrpSpPr>
        <p:grpSpPr>
          <a:xfrm>
            <a:off x="5323631" y="3799878"/>
            <a:ext cx="1339992" cy="1658699"/>
            <a:chOff x="4758751" y="2157579"/>
            <a:chExt cx="1122696" cy="1658699"/>
          </a:xfrm>
        </p:grpSpPr>
        <p:sp>
          <p:nvSpPr>
            <p:cNvPr id="37" name="正方形/長方形 36">
              <a:extLst>
                <a:ext uri="{FF2B5EF4-FFF2-40B4-BE49-F238E27FC236}">
                  <a16:creationId xmlns:a16="http://schemas.microsoft.com/office/drawing/2014/main" id="{6757D758-FA43-451A-8DE8-7CEBF65B5F54}"/>
                </a:ext>
              </a:extLst>
            </p:cNvPr>
            <p:cNvSpPr/>
            <p:nvPr/>
          </p:nvSpPr>
          <p:spPr>
            <a:xfrm>
              <a:off x="4758751" y="2289767"/>
              <a:ext cx="923756" cy="152651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38" name="テキスト ボックス 37">
              <a:extLst>
                <a:ext uri="{FF2B5EF4-FFF2-40B4-BE49-F238E27FC236}">
                  <a16:creationId xmlns:a16="http://schemas.microsoft.com/office/drawing/2014/main" id="{567AFB51-59F2-318C-B2E2-582386BB81E9}"/>
                </a:ext>
              </a:extLst>
            </p:cNvPr>
            <p:cNvSpPr txBox="1"/>
            <p:nvPr/>
          </p:nvSpPr>
          <p:spPr>
            <a:xfrm>
              <a:off x="4957691" y="2157579"/>
              <a:ext cx="923756"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t" anchorCtr="0">
              <a:noAutofit/>
            </a:body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Conditional approval for Standard Association Ballot (SA)</a:t>
              </a:r>
              <a:endParaRPr kumimoji="1" lang="ja-JP" altLang="ja-JP" sz="1400" kern="1200" dirty="0">
                <a:solidFill>
                  <a:srgbClr val="000000">
                    <a:hueOff val="0"/>
                    <a:satOff val="0"/>
                    <a:lumOff val="0"/>
                    <a:alphaOff val="0"/>
                  </a:srgbClr>
                </a:solidFill>
                <a:latin typeface="Times New Roman"/>
                <a:ea typeface="+mn-ea"/>
                <a:cs typeface="+mn-cs"/>
              </a:endParaRPr>
            </a:p>
            <a:p>
              <a:pPr marL="0" lvl="0" indent="0" algn="ctr" defTabSz="622300">
                <a:lnSpc>
                  <a:spcPct val="90000"/>
                </a:lnSpc>
                <a:spcBef>
                  <a:spcPct val="0"/>
                </a:spcBef>
                <a:spcAft>
                  <a:spcPct val="35000"/>
                </a:spcAft>
                <a:buNone/>
              </a:pPr>
              <a:r>
                <a:rPr kumimoji="1" lang="en-US" altLang="ja-JP" sz="1400" b="1" kern="1200" dirty="0">
                  <a:solidFill>
                    <a:srgbClr val="000000">
                      <a:hueOff val="0"/>
                      <a:satOff val="0"/>
                      <a:lumOff val="0"/>
                      <a:alphaOff val="0"/>
                    </a:srgbClr>
                  </a:solidFill>
                  <a:latin typeface="Times New Roman"/>
                  <a:ea typeface="+mn-ea"/>
                  <a:cs typeface="+mn-cs"/>
                </a:rPr>
                <a:t>February 2025</a:t>
              </a:r>
              <a:endParaRPr lang="en-US" sz="1400" b="1" kern="1200" dirty="0">
                <a:solidFill>
                  <a:srgbClr val="000000">
                    <a:hueOff val="0"/>
                    <a:satOff val="0"/>
                    <a:lumOff val="0"/>
                    <a:alphaOff val="0"/>
                  </a:srgbClr>
                </a:solidFill>
                <a:latin typeface="Times New Roman"/>
                <a:ea typeface="+mn-ea"/>
                <a:cs typeface="+mn-cs"/>
              </a:endParaRPr>
            </a:p>
          </p:txBody>
        </p:sp>
      </p:grpSp>
      <p:grpSp>
        <p:nvGrpSpPr>
          <p:cNvPr id="39" name="グループ化 38">
            <a:extLst>
              <a:ext uri="{FF2B5EF4-FFF2-40B4-BE49-F238E27FC236}">
                <a16:creationId xmlns:a16="http://schemas.microsoft.com/office/drawing/2014/main" id="{397BC963-FCEC-5F39-649B-B16F44B9C6CE}"/>
              </a:ext>
            </a:extLst>
          </p:cNvPr>
          <p:cNvGrpSpPr/>
          <p:nvPr/>
        </p:nvGrpSpPr>
        <p:grpSpPr>
          <a:xfrm>
            <a:off x="4174569" y="1535999"/>
            <a:ext cx="997151" cy="1626596"/>
            <a:chOff x="4298861" y="71418"/>
            <a:chExt cx="822635" cy="1626596"/>
          </a:xfrm>
        </p:grpSpPr>
        <p:sp>
          <p:nvSpPr>
            <p:cNvPr id="40" name="正方形/長方形 39">
              <a:extLst>
                <a:ext uri="{FF2B5EF4-FFF2-40B4-BE49-F238E27FC236}">
                  <a16:creationId xmlns:a16="http://schemas.microsoft.com/office/drawing/2014/main" id="{D8F0863F-64D6-060C-71AC-CECC7D43A9C6}"/>
                </a:ext>
              </a:extLst>
            </p:cNvPr>
            <p:cNvSpPr/>
            <p:nvPr/>
          </p:nvSpPr>
          <p:spPr>
            <a:xfrm>
              <a:off x="4336395" y="171503"/>
              <a:ext cx="637315" cy="152651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41" name="テキスト ボックス 40">
              <a:extLst>
                <a:ext uri="{FF2B5EF4-FFF2-40B4-BE49-F238E27FC236}">
                  <a16:creationId xmlns:a16="http://schemas.microsoft.com/office/drawing/2014/main" id="{FB7D9B05-6121-DA9D-829A-9D1B0B8795A2}"/>
                </a:ext>
              </a:extLst>
            </p:cNvPr>
            <p:cNvSpPr txBox="1"/>
            <p:nvPr/>
          </p:nvSpPr>
          <p:spPr>
            <a:xfrm>
              <a:off x="4298861" y="71418"/>
              <a:ext cx="822635"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Comment </a:t>
              </a:r>
              <a:r>
                <a:rPr kumimoji="1" lang="en-US" altLang="ja-JP" sz="1400" kern="1200" dirty="0" err="1">
                  <a:solidFill>
                    <a:srgbClr val="000000">
                      <a:hueOff val="0"/>
                      <a:satOff val="0"/>
                      <a:lumOff val="0"/>
                      <a:alphaOff val="0"/>
                    </a:srgbClr>
                  </a:solidFill>
                  <a:latin typeface="Times New Roman"/>
                  <a:ea typeface="+mn-ea"/>
                  <a:cs typeface="+mn-cs"/>
                </a:rPr>
                <a:t>Resolution</a:t>
              </a:r>
              <a:r>
                <a:rPr kumimoji="1" lang="en-US" altLang="ja-JP" sz="1400" dirty="0" err="1">
                  <a:solidFill>
                    <a:srgbClr val="000000">
                      <a:hueOff val="0"/>
                      <a:satOff val="0"/>
                      <a:lumOff val="0"/>
                      <a:alphaOff val="0"/>
                    </a:srgbClr>
                  </a:solidFill>
                  <a:latin typeface="Times New Roman"/>
                </a:rPr>
                <a:t>for</a:t>
              </a:r>
              <a:r>
                <a:rPr kumimoji="1" lang="en-US" altLang="ja-JP" sz="1400" dirty="0">
                  <a:solidFill>
                    <a:srgbClr val="000000">
                      <a:hueOff val="0"/>
                      <a:satOff val="0"/>
                      <a:lumOff val="0"/>
                      <a:alphaOff val="0"/>
                    </a:srgbClr>
                  </a:solidFill>
                  <a:latin typeface="Times New Roman"/>
                </a:rPr>
                <a:t> LB</a:t>
              </a:r>
              <a:endParaRPr kumimoji="1" lang="en-US" altLang="ja-JP" sz="1400" kern="1200" dirty="0">
                <a:solidFill>
                  <a:srgbClr val="000000">
                    <a:hueOff val="0"/>
                    <a:satOff val="0"/>
                    <a:lumOff val="0"/>
                    <a:alphaOff val="0"/>
                  </a:srgbClr>
                </a:solidFill>
                <a:latin typeface="Times New Roman"/>
                <a:ea typeface="+mn-ea"/>
                <a:cs typeface="+mn-cs"/>
              </a:endParaRP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Nov. 2024</a:t>
              </a:r>
            </a:p>
          </p:txBody>
        </p:sp>
      </p:grpSp>
      <p:grpSp>
        <p:nvGrpSpPr>
          <p:cNvPr id="42" name="グループ化 41">
            <a:extLst>
              <a:ext uri="{FF2B5EF4-FFF2-40B4-BE49-F238E27FC236}">
                <a16:creationId xmlns:a16="http://schemas.microsoft.com/office/drawing/2014/main" id="{A241D8DA-41AB-0926-A2A2-24567C8339EA}"/>
              </a:ext>
            </a:extLst>
          </p:cNvPr>
          <p:cNvGrpSpPr/>
          <p:nvPr/>
        </p:nvGrpSpPr>
        <p:grpSpPr>
          <a:xfrm>
            <a:off x="3709366" y="3692595"/>
            <a:ext cx="893646" cy="1074145"/>
            <a:chOff x="3821741" y="2742133"/>
            <a:chExt cx="596518" cy="1074145"/>
          </a:xfrm>
        </p:grpSpPr>
        <p:sp>
          <p:nvSpPr>
            <p:cNvPr id="43" name="正方形/長方形 42">
              <a:extLst>
                <a:ext uri="{FF2B5EF4-FFF2-40B4-BE49-F238E27FC236}">
                  <a16:creationId xmlns:a16="http://schemas.microsoft.com/office/drawing/2014/main" id="{94AC8CF5-508F-DE08-8DBF-53651672D460}"/>
                </a:ext>
              </a:extLst>
            </p:cNvPr>
            <p:cNvSpPr/>
            <p:nvPr/>
          </p:nvSpPr>
          <p:spPr>
            <a:xfrm>
              <a:off x="3821741" y="2742133"/>
              <a:ext cx="514525" cy="1074145"/>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44" name="テキスト ボックス 43">
              <a:extLst>
                <a:ext uri="{FF2B5EF4-FFF2-40B4-BE49-F238E27FC236}">
                  <a16:creationId xmlns:a16="http://schemas.microsoft.com/office/drawing/2014/main" id="{EE344C53-EBEA-727D-C3E3-9A9770A188DD}"/>
                </a:ext>
              </a:extLst>
            </p:cNvPr>
            <p:cNvSpPr txBox="1"/>
            <p:nvPr/>
          </p:nvSpPr>
          <p:spPr>
            <a:xfrm>
              <a:off x="3835773" y="2742133"/>
              <a:ext cx="582486" cy="1074145"/>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b" anchorCtr="0">
              <a:noAutofit/>
            </a:bodyPr>
            <a:lstStyle/>
            <a:p>
              <a:pPr marL="0" lvl="0" indent="0" algn="ctr" defTabSz="533400">
                <a:lnSpc>
                  <a:spcPct val="90000"/>
                </a:lnSpc>
                <a:spcBef>
                  <a:spcPct val="0"/>
                </a:spcBef>
                <a:spcAft>
                  <a:spcPct val="35000"/>
                </a:spcAft>
                <a:buNone/>
              </a:pPr>
              <a:r>
                <a:rPr lang="fi-FI" sz="1200" b="0" i="0" u="none" strike="noStrike" kern="1200" dirty="0">
                  <a:solidFill>
                    <a:srgbClr val="000000"/>
                  </a:solidFill>
                  <a:effectLst/>
                  <a:latin typeface="Times New Roman" panose="02020603050405020304" pitchFamily="18" charset="0"/>
                  <a:ea typeface="ＭＳ Ｐゴシック" panose="020B0600070205080204" pitchFamily="50" charset="-128"/>
                </a:rPr>
                <a:t>1st </a:t>
              </a:r>
              <a:r>
                <a:rPr lang="fi-FI" sz="1200" b="0" i="0" u="none" strike="noStrike" kern="1200" dirty="0" err="1">
                  <a:solidFill>
                    <a:srgbClr val="000000"/>
                  </a:solidFill>
                  <a:effectLst/>
                  <a:latin typeface="Times New Roman" panose="02020603050405020304" pitchFamily="18" charset="0"/>
                  <a:ea typeface="ＭＳ Ｐゴシック" panose="020B0600070205080204" pitchFamily="50" charset="-128"/>
                </a:rPr>
                <a:t>Letter</a:t>
              </a:r>
              <a:r>
                <a:rPr lang="fi-FI" sz="1200" b="0" i="0" u="none" strike="noStrike" kern="1200" dirty="0">
                  <a:solidFill>
                    <a:srgbClr val="000000"/>
                  </a:solidFill>
                  <a:effectLst/>
                  <a:latin typeface="Times New Roman" panose="02020603050405020304" pitchFamily="18" charset="0"/>
                  <a:ea typeface="ＭＳ Ｐゴシック" panose="020B0600070205080204" pitchFamily="50" charset="-128"/>
                </a:rPr>
                <a:t> </a:t>
              </a:r>
              <a:r>
                <a:rPr lang="fi-FI" sz="1200" b="0" i="0" u="none" strike="noStrike" kern="1200" dirty="0" err="1">
                  <a:solidFill>
                    <a:srgbClr val="000000"/>
                  </a:solidFill>
                  <a:effectLst/>
                  <a:latin typeface="Times New Roman" panose="02020603050405020304" pitchFamily="18" charset="0"/>
                  <a:ea typeface="ＭＳ Ｐゴシック" panose="020B0600070205080204" pitchFamily="50" charset="-128"/>
                </a:rPr>
                <a:t>Ballot</a:t>
              </a:r>
              <a:r>
                <a:rPr lang="fi-FI" sz="1200" b="0" i="0" u="none" strike="noStrike" kern="1200" dirty="0">
                  <a:solidFill>
                    <a:srgbClr val="000000"/>
                  </a:solidFill>
                  <a:effectLst/>
                  <a:latin typeface="Times New Roman" panose="02020603050405020304" pitchFamily="18" charset="0"/>
                  <a:ea typeface="ＭＳ Ｐゴシック" panose="020B0600070205080204" pitchFamily="50" charset="-128"/>
                </a:rPr>
                <a:t>(LB)</a:t>
              </a:r>
              <a:endParaRPr lang="en-US" sz="1400" b="1" kern="1200" dirty="0">
                <a:solidFill>
                  <a:srgbClr val="000000">
                    <a:hueOff val="0"/>
                    <a:satOff val="0"/>
                    <a:lumOff val="0"/>
                    <a:alphaOff val="0"/>
                  </a:srgbClr>
                </a:solidFill>
                <a:latin typeface="Times New Roman"/>
                <a:ea typeface="+mn-ea"/>
                <a:cs typeface="+mn-cs"/>
              </a:endParaRPr>
            </a:p>
            <a:p>
              <a:pPr marL="0" lvl="0" indent="0" algn="ctr" defTabSz="5334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Sept. 2024</a:t>
              </a:r>
            </a:p>
          </p:txBody>
        </p:sp>
      </p:grpSp>
      <p:grpSp>
        <p:nvGrpSpPr>
          <p:cNvPr id="45" name="グループ化 44">
            <a:extLst>
              <a:ext uri="{FF2B5EF4-FFF2-40B4-BE49-F238E27FC236}">
                <a16:creationId xmlns:a16="http://schemas.microsoft.com/office/drawing/2014/main" id="{F7427775-B397-9951-BCC7-D6D4DA6AC99B}"/>
              </a:ext>
            </a:extLst>
          </p:cNvPr>
          <p:cNvGrpSpPr/>
          <p:nvPr/>
        </p:nvGrpSpPr>
        <p:grpSpPr>
          <a:xfrm>
            <a:off x="3158556" y="1800002"/>
            <a:ext cx="963174" cy="1355521"/>
            <a:chOff x="2222243" y="89518"/>
            <a:chExt cx="963174" cy="1355521"/>
          </a:xfrm>
        </p:grpSpPr>
        <p:sp>
          <p:nvSpPr>
            <p:cNvPr id="46" name="正方形/長方形 45">
              <a:extLst>
                <a:ext uri="{FF2B5EF4-FFF2-40B4-BE49-F238E27FC236}">
                  <a16:creationId xmlns:a16="http://schemas.microsoft.com/office/drawing/2014/main" id="{0BF433C0-DE8C-B2DC-B6D8-6DE4718AF654}"/>
                </a:ext>
              </a:extLst>
            </p:cNvPr>
            <p:cNvSpPr/>
            <p:nvPr/>
          </p:nvSpPr>
          <p:spPr>
            <a:xfrm>
              <a:off x="2222243" y="89518"/>
              <a:ext cx="868169" cy="135552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47" name="テキスト ボックス 46">
              <a:extLst>
                <a:ext uri="{FF2B5EF4-FFF2-40B4-BE49-F238E27FC236}">
                  <a16:creationId xmlns:a16="http://schemas.microsoft.com/office/drawing/2014/main" id="{A97643F3-BE71-E409-3CC4-BCD76282754A}"/>
                </a:ext>
              </a:extLst>
            </p:cNvPr>
            <p:cNvSpPr txBox="1"/>
            <p:nvPr/>
          </p:nvSpPr>
          <p:spPr>
            <a:xfrm>
              <a:off x="2222243" y="89518"/>
              <a:ext cx="963174" cy="135552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28016" tIns="128016" rIns="128016" bIns="128016" numCol="1" spcCol="1270" anchor="b" anchorCtr="0">
              <a:noAutofit/>
            </a:bodyPr>
            <a:lstStyle/>
            <a:p>
              <a:pPr marL="0" lvl="0" indent="0" algn="ctr" defTabSz="800100">
                <a:lnSpc>
                  <a:spcPct val="100000"/>
                </a:lnSpc>
                <a:spcBef>
                  <a:spcPct val="0"/>
                </a:spcBef>
                <a:spcAft>
                  <a:spcPct val="35000"/>
                </a:spcAft>
                <a:buNone/>
              </a:pPr>
              <a:r>
                <a:rPr kumimoji="1" lang="en-US" altLang="ja-JP" sz="1800" kern="1200" baseline="30000" dirty="0">
                  <a:solidFill>
                    <a:srgbClr val="000000">
                      <a:hueOff val="0"/>
                      <a:satOff val="0"/>
                      <a:lumOff val="0"/>
                      <a:alphaOff val="0"/>
                    </a:srgbClr>
                  </a:solidFill>
                  <a:latin typeface="Times New Roman"/>
                  <a:ea typeface="+mn-ea"/>
                  <a:cs typeface="+mn-cs"/>
                </a:rPr>
                <a:t>WG </a:t>
              </a:r>
              <a:r>
                <a:rPr kumimoji="1" lang="en-US" altLang="ja-JP" baseline="30000" dirty="0">
                  <a:solidFill>
                    <a:srgbClr val="000000">
                      <a:hueOff val="0"/>
                      <a:satOff val="0"/>
                      <a:lumOff val="0"/>
                      <a:alphaOff val="0"/>
                    </a:srgbClr>
                  </a:solidFill>
                  <a:latin typeface="Times New Roman"/>
                </a:rPr>
                <a:t>      </a:t>
              </a:r>
              <a:r>
                <a:rPr kumimoji="1" lang="en-US" altLang="ja-JP" sz="1800" kern="1200" baseline="30000" dirty="0" err="1">
                  <a:solidFill>
                    <a:srgbClr val="000000">
                      <a:hueOff val="0"/>
                      <a:satOff val="0"/>
                      <a:lumOff val="0"/>
                      <a:alphaOff val="0"/>
                    </a:srgbClr>
                  </a:solidFill>
                  <a:latin typeface="Times New Roman"/>
                  <a:ea typeface="+mn-ea"/>
                  <a:cs typeface="+mn-cs"/>
                </a:rPr>
                <a:t>PreBa</a:t>
              </a:r>
              <a:r>
                <a:rPr kumimoji="1" lang="en-US" altLang="ja-JP" baseline="30000" dirty="0" err="1">
                  <a:solidFill>
                    <a:srgbClr val="000000">
                      <a:hueOff val="0"/>
                      <a:satOff val="0"/>
                      <a:lumOff val="0"/>
                      <a:alphaOff val="0"/>
                    </a:srgbClr>
                  </a:solidFill>
                  <a:latin typeface="Times New Roman"/>
                </a:rPr>
                <a:t>llot</a:t>
              </a:r>
              <a:r>
                <a:rPr kumimoji="1" lang="en-US" altLang="ja-JP" baseline="30000" dirty="0">
                  <a:solidFill>
                    <a:srgbClr val="000000">
                      <a:hueOff val="0"/>
                      <a:satOff val="0"/>
                      <a:lumOff val="0"/>
                      <a:alphaOff val="0"/>
                    </a:srgbClr>
                  </a:solidFill>
                  <a:latin typeface="Times New Roman"/>
                </a:rPr>
                <a:t> </a:t>
              </a:r>
              <a:r>
                <a:rPr kumimoji="1" lang="en-US" altLang="ja-JP" kern="1200" baseline="30000" dirty="0">
                  <a:solidFill>
                    <a:srgbClr val="000000">
                      <a:hueOff val="0"/>
                      <a:satOff val="0"/>
                      <a:lumOff val="0"/>
                      <a:alphaOff val="0"/>
                    </a:srgbClr>
                  </a:solidFill>
                  <a:latin typeface="Times New Roman"/>
                  <a:ea typeface="+mn-ea"/>
                  <a:cs typeface="+mn-cs"/>
                </a:rPr>
                <a:t>submission for </a:t>
              </a:r>
              <a:r>
                <a:rPr lang="en-US" sz="1200" kern="1200" dirty="0">
                  <a:solidFill>
                    <a:srgbClr val="000000">
                      <a:hueOff val="0"/>
                      <a:satOff val="0"/>
                      <a:lumOff val="0"/>
                      <a:alphaOff val="0"/>
                    </a:srgbClr>
                  </a:solidFill>
                  <a:latin typeface="Times New Roman"/>
                  <a:ea typeface="+mn-ea"/>
                  <a:cs typeface="+mn-cs"/>
                </a:rPr>
                <a:t>Draft2.5 August </a:t>
              </a:r>
              <a:r>
                <a:rPr lang="en-US" sz="1200" b="1" dirty="0">
                  <a:solidFill>
                    <a:srgbClr val="000000">
                      <a:hueOff val="0"/>
                      <a:satOff val="0"/>
                      <a:lumOff val="0"/>
                      <a:alphaOff val="0"/>
                    </a:srgbClr>
                  </a:solidFill>
                  <a:latin typeface="Times New Roman"/>
                </a:rPr>
                <a:t>2024</a:t>
              </a:r>
              <a:endParaRPr lang="en-US" sz="1200" b="1" kern="1200" dirty="0">
                <a:solidFill>
                  <a:srgbClr val="000000">
                    <a:hueOff val="0"/>
                    <a:satOff val="0"/>
                    <a:lumOff val="0"/>
                    <a:alphaOff val="0"/>
                  </a:srgbClr>
                </a:solidFill>
                <a:latin typeface="Times New Roman"/>
                <a:ea typeface="+mn-ea"/>
                <a:cs typeface="+mn-cs"/>
              </a:endParaRPr>
            </a:p>
          </p:txBody>
        </p:sp>
      </p:grpSp>
      <p:grpSp>
        <p:nvGrpSpPr>
          <p:cNvPr id="48" name="グループ化 47">
            <a:extLst>
              <a:ext uri="{FF2B5EF4-FFF2-40B4-BE49-F238E27FC236}">
                <a16:creationId xmlns:a16="http://schemas.microsoft.com/office/drawing/2014/main" id="{B564882E-8793-B4E8-FA32-25D77C6F5827}"/>
              </a:ext>
            </a:extLst>
          </p:cNvPr>
          <p:cNvGrpSpPr/>
          <p:nvPr/>
        </p:nvGrpSpPr>
        <p:grpSpPr>
          <a:xfrm>
            <a:off x="2542479" y="3797431"/>
            <a:ext cx="1044057" cy="1526511"/>
            <a:chOff x="2784222" y="2239438"/>
            <a:chExt cx="783039" cy="1526511"/>
          </a:xfrm>
        </p:grpSpPr>
        <p:sp>
          <p:nvSpPr>
            <p:cNvPr id="49" name="正方形/長方形 48">
              <a:extLst>
                <a:ext uri="{FF2B5EF4-FFF2-40B4-BE49-F238E27FC236}">
                  <a16:creationId xmlns:a16="http://schemas.microsoft.com/office/drawing/2014/main" id="{D0865CF4-BF98-9A20-CD50-D1069D244F65}"/>
                </a:ext>
              </a:extLst>
            </p:cNvPr>
            <p:cNvSpPr/>
            <p:nvPr/>
          </p:nvSpPr>
          <p:spPr>
            <a:xfrm>
              <a:off x="2878386" y="2239438"/>
              <a:ext cx="630884" cy="152651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50" name="テキスト ボックス 49">
              <a:extLst>
                <a:ext uri="{FF2B5EF4-FFF2-40B4-BE49-F238E27FC236}">
                  <a16:creationId xmlns:a16="http://schemas.microsoft.com/office/drawing/2014/main" id="{0BAEA6C0-034B-2510-6597-DCCD12A79BE7}"/>
                </a:ext>
              </a:extLst>
            </p:cNvPr>
            <p:cNvSpPr txBox="1"/>
            <p:nvPr/>
          </p:nvSpPr>
          <p:spPr>
            <a:xfrm>
              <a:off x="2784222" y="2239438"/>
              <a:ext cx="783039"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t" anchorCtr="0">
              <a:noAutofit/>
            </a:body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Comment Resolution </a:t>
              </a:r>
              <a:r>
                <a:rPr kumimoji="1" lang="en-US" altLang="ja-JP" sz="1400" kern="1200" dirty="0" err="1">
                  <a:solidFill>
                    <a:srgbClr val="000000">
                      <a:hueOff val="0"/>
                      <a:satOff val="0"/>
                      <a:lumOff val="0"/>
                      <a:alphaOff val="0"/>
                    </a:srgbClr>
                  </a:solidFill>
                  <a:latin typeface="Times New Roman"/>
                  <a:ea typeface="+mn-ea"/>
                  <a:cs typeface="+mn-cs"/>
                </a:rPr>
                <a:t>fo</a:t>
              </a:r>
              <a:r>
                <a:rPr kumimoji="1" lang="en-US" altLang="ja-JP" sz="1400" kern="1200" dirty="0">
                  <a:solidFill>
                    <a:srgbClr val="000000">
                      <a:hueOff val="0"/>
                      <a:satOff val="0"/>
                      <a:lumOff val="0"/>
                      <a:alphaOff val="0"/>
                    </a:srgbClr>
                  </a:solidFill>
                  <a:latin typeface="Times New Roman"/>
                  <a:ea typeface="+mn-ea"/>
                  <a:cs typeface="+mn-cs"/>
                </a:rPr>
                <a:t> Draft v2.3 on WG for </a:t>
              </a:r>
              <a:r>
                <a:rPr kumimoji="1" lang="en-US" altLang="ja-JP" sz="1400" kern="1200" dirty="0" err="1">
                  <a:solidFill>
                    <a:srgbClr val="000000">
                      <a:hueOff val="0"/>
                      <a:satOff val="0"/>
                      <a:lumOff val="0"/>
                      <a:alphaOff val="0"/>
                    </a:srgbClr>
                  </a:solidFill>
                  <a:latin typeface="Times New Roman"/>
                  <a:ea typeface="+mn-ea"/>
                  <a:cs typeface="+mn-cs"/>
                </a:rPr>
                <a:t>PreBallot</a:t>
              </a:r>
              <a:r>
                <a:rPr kumimoji="1" lang="en-US" altLang="ja-JP" sz="1400" kern="1200" dirty="0">
                  <a:solidFill>
                    <a:srgbClr val="000000">
                      <a:hueOff val="0"/>
                      <a:satOff val="0"/>
                      <a:lumOff val="0"/>
                      <a:alphaOff val="0"/>
                    </a:srgbClr>
                  </a:solidFill>
                  <a:latin typeface="Times New Roman"/>
                  <a:ea typeface="+mn-ea"/>
                  <a:cs typeface="+mn-cs"/>
                </a:rPr>
                <a:t> </a:t>
              </a:r>
              <a:r>
                <a:rPr kumimoji="1" lang="en-US" altLang="ja-JP" sz="1400" b="1" dirty="0">
                  <a:solidFill>
                    <a:srgbClr val="000000">
                      <a:hueOff val="0"/>
                      <a:satOff val="0"/>
                      <a:lumOff val="0"/>
                      <a:alphaOff val="0"/>
                    </a:srgbClr>
                  </a:solidFill>
                  <a:latin typeface="Times New Roman"/>
                </a:rPr>
                <a:t>July </a:t>
              </a:r>
              <a:r>
                <a:rPr lang="en-US" sz="1400" b="1" kern="1200" dirty="0">
                  <a:solidFill>
                    <a:srgbClr val="000000">
                      <a:hueOff val="0"/>
                      <a:satOff val="0"/>
                      <a:lumOff val="0"/>
                      <a:alphaOff val="0"/>
                    </a:srgbClr>
                  </a:solidFill>
                  <a:latin typeface="Times New Roman"/>
                  <a:ea typeface="+mn-ea"/>
                  <a:cs typeface="+mn-cs"/>
                </a:rPr>
                <a:t> 2024</a:t>
              </a:r>
            </a:p>
          </p:txBody>
        </p:sp>
      </p:grpSp>
      <p:grpSp>
        <p:nvGrpSpPr>
          <p:cNvPr id="51" name="グループ化 50">
            <a:extLst>
              <a:ext uri="{FF2B5EF4-FFF2-40B4-BE49-F238E27FC236}">
                <a16:creationId xmlns:a16="http://schemas.microsoft.com/office/drawing/2014/main" id="{2E7FCD6E-D478-FA30-BF26-0896189A69D1}"/>
              </a:ext>
            </a:extLst>
          </p:cNvPr>
          <p:cNvGrpSpPr/>
          <p:nvPr/>
        </p:nvGrpSpPr>
        <p:grpSpPr>
          <a:xfrm>
            <a:off x="1801311" y="2129346"/>
            <a:ext cx="3123730" cy="2039217"/>
            <a:chOff x="1205811" y="-1400625"/>
            <a:chExt cx="1846233" cy="2977434"/>
          </a:xfrm>
        </p:grpSpPr>
        <p:sp>
          <p:nvSpPr>
            <p:cNvPr id="52" name="正方形/長方形 51">
              <a:extLst>
                <a:ext uri="{FF2B5EF4-FFF2-40B4-BE49-F238E27FC236}">
                  <a16:creationId xmlns:a16="http://schemas.microsoft.com/office/drawing/2014/main" id="{C3598F90-6AFB-009A-5C49-2021BDDD9001}"/>
                </a:ext>
              </a:extLst>
            </p:cNvPr>
            <p:cNvSpPr/>
            <p:nvPr/>
          </p:nvSpPr>
          <p:spPr>
            <a:xfrm>
              <a:off x="2345962" y="97681"/>
              <a:ext cx="706082" cy="1479128"/>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53" name="テキスト ボックス 52">
              <a:extLst>
                <a:ext uri="{FF2B5EF4-FFF2-40B4-BE49-F238E27FC236}">
                  <a16:creationId xmlns:a16="http://schemas.microsoft.com/office/drawing/2014/main" id="{1AC0FB68-DE59-F703-928D-C2CB1BA9422D}"/>
                </a:ext>
              </a:extLst>
            </p:cNvPr>
            <p:cNvSpPr txBox="1"/>
            <p:nvPr/>
          </p:nvSpPr>
          <p:spPr>
            <a:xfrm>
              <a:off x="1205811" y="-1400625"/>
              <a:ext cx="706082" cy="1479128"/>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28016" tIns="128016" rIns="128016" bIns="128016" numCol="1" spcCol="1270" anchor="b" anchorCtr="0">
              <a:noAutofit/>
            </a:bodyPr>
            <a:lstStyle/>
            <a:p>
              <a:pPr marL="0" lvl="0" indent="0" algn="ctr" defTabSz="800100">
                <a:lnSpc>
                  <a:spcPct val="100000"/>
                </a:lnSpc>
                <a:spcBef>
                  <a:spcPct val="0"/>
                </a:spcBef>
                <a:spcAft>
                  <a:spcPct val="35000"/>
                </a:spcAft>
                <a:buNone/>
              </a:pPr>
              <a:r>
                <a:rPr kumimoji="1" lang="en-US" altLang="ja-JP" sz="1800" kern="1200" baseline="30000" dirty="0">
                  <a:solidFill>
                    <a:srgbClr val="000000">
                      <a:hueOff val="0"/>
                      <a:satOff val="0"/>
                      <a:lumOff val="0"/>
                      <a:alphaOff val="0"/>
                    </a:srgbClr>
                  </a:solidFill>
                  <a:latin typeface="Times New Roman"/>
                  <a:ea typeface="+mn-ea"/>
                  <a:cs typeface="+mn-cs"/>
                </a:rPr>
                <a:t> Draft V1,18  Com</a:t>
              </a:r>
            </a:p>
            <a:p>
              <a:pPr marL="0" lvl="0" indent="0" algn="ctr" defTabSz="800100">
                <a:lnSpc>
                  <a:spcPct val="90000"/>
                </a:lnSpc>
                <a:spcBef>
                  <a:spcPct val="0"/>
                </a:spcBef>
                <a:spcAft>
                  <a:spcPct val="35000"/>
                </a:spcAft>
                <a:buNone/>
              </a:pPr>
              <a:r>
                <a:rPr lang="en-US" sz="1200" b="1" dirty="0">
                  <a:solidFill>
                    <a:srgbClr val="000000">
                      <a:hueOff val="0"/>
                      <a:satOff val="0"/>
                      <a:lumOff val="0"/>
                      <a:alphaOff val="0"/>
                    </a:srgbClr>
                  </a:solidFill>
                  <a:latin typeface="Times New Roman"/>
                </a:rPr>
                <a:t>May</a:t>
              </a:r>
              <a:r>
                <a:rPr lang="en-US" sz="1200" b="1" kern="1200" dirty="0">
                  <a:solidFill>
                    <a:srgbClr val="000000">
                      <a:hueOff val="0"/>
                      <a:satOff val="0"/>
                      <a:lumOff val="0"/>
                      <a:alphaOff val="0"/>
                    </a:srgbClr>
                  </a:solidFill>
                  <a:latin typeface="Times New Roman"/>
                  <a:ea typeface="+mn-ea"/>
                  <a:cs typeface="+mn-cs"/>
                </a:rPr>
                <a:t>. 2024</a:t>
              </a:r>
            </a:p>
          </p:txBody>
        </p:sp>
      </p:grpSp>
      <p:grpSp>
        <p:nvGrpSpPr>
          <p:cNvPr id="54" name="グループ化 53">
            <a:extLst>
              <a:ext uri="{FF2B5EF4-FFF2-40B4-BE49-F238E27FC236}">
                <a16:creationId xmlns:a16="http://schemas.microsoft.com/office/drawing/2014/main" id="{3C1FA76E-D827-EE56-9F75-2F30C99122F9}"/>
              </a:ext>
            </a:extLst>
          </p:cNvPr>
          <p:cNvGrpSpPr/>
          <p:nvPr/>
        </p:nvGrpSpPr>
        <p:grpSpPr>
          <a:xfrm>
            <a:off x="1555764" y="3855627"/>
            <a:ext cx="790239" cy="1510147"/>
            <a:chOff x="2022891" y="2274853"/>
            <a:chExt cx="491092" cy="1510147"/>
          </a:xfrm>
        </p:grpSpPr>
        <p:sp>
          <p:nvSpPr>
            <p:cNvPr id="55" name="正方形/長方形 54">
              <a:extLst>
                <a:ext uri="{FF2B5EF4-FFF2-40B4-BE49-F238E27FC236}">
                  <a16:creationId xmlns:a16="http://schemas.microsoft.com/office/drawing/2014/main" id="{BFB8DBFA-2938-BDA9-92ED-089C158B0F33}"/>
                </a:ext>
              </a:extLst>
            </p:cNvPr>
            <p:cNvSpPr/>
            <p:nvPr/>
          </p:nvSpPr>
          <p:spPr>
            <a:xfrm>
              <a:off x="2022891" y="2274853"/>
              <a:ext cx="491092" cy="1510147"/>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56" name="テキスト ボックス 55">
              <a:extLst>
                <a:ext uri="{FF2B5EF4-FFF2-40B4-BE49-F238E27FC236}">
                  <a16:creationId xmlns:a16="http://schemas.microsoft.com/office/drawing/2014/main" id="{8867EE47-A141-F89A-BF89-B14070FC8ED3}"/>
                </a:ext>
              </a:extLst>
            </p:cNvPr>
            <p:cNvSpPr txBox="1"/>
            <p:nvPr/>
          </p:nvSpPr>
          <p:spPr>
            <a:xfrm>
              <a:off x="2022891" y="2274853"/>
              <a:ext cx="491092" cy="1510147"/>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t" anchorCtr="0">
              <a:noAutofit/>
            </a:bodyPr>
            <a:lstStyle/>
            <a:p>
              <a:pPr marL="0" lvl="0" indent="0" algn="ctr" defTabSz="533400">
                <a:lnSpc>
                  <a:spcPct val="90000"/>
                </a:lnSpc>
                <a:spcBef>
                  <a:spcPct val="0"/>
                </a:spcBef>
                <a:spcAft>
                  <a:spcPct val="35000"/>
                </a:spcAft>
                <a:buNone/>
              </a:pPr>
              <a:r>
                <a:rPr kumimoji="1" lang="en-US" altLang="ja-JP" sz="1200" kern="1200" dirty="0">
                  <a:solidFill>
                    <a:srgbClr val="000000">
                      <a:hueOff val="0"/>
                      <a:satOff val="0"/>
                      <a:lumOff val="0"/>
                      <a:alphaOff val="0"/>
                    </a:srgbClr>
                  </a:solidFill>
                  <a:latin typeface="Times New Roman"/>
                  <a:ea typeface="+mn-ea"/>
                  <a:cs typeface="+mn-cs"/>
                </a:rPr>
                <a:t>Std. </a:t>
              </a:r>
              <a:r>
                <a:rPr kumimoji="1" lang="en-US" altLang="ja-JP" sz="1200" kern="1200" dirty="0" err="1">
                  <a:solidFill>
                    <a:srgbClr val="000000">
                      <a:hueOff val="0"/>
                      <a:satOff val="0"/>
                      <a:lumOff val="0"/>
                      <a:alphaOff val="0"/>
                    </a:srgbClr>
                  </a:solidFill>
                  <a:latin typeface="Times New Roman"/>
                  <a:ea typeface="+mn-ea"/>
                  <a:cs typeface="+mn-cs"/>
                </a:rPr>
                <a:t>Draf</a:t>
              </a:r>
              <a:r>
                <a:rPr kumimoji="1" lang="en-US" altLang="ja-JP" sz="1200" kern="1200" dirty="0">
                  <a:solidFill>
                    <a:srgbClr val="000000">
                      <a:hueOff val="0"/>
                      <a:satOff val="0"/>
                      <a:lumOff val="0"/>
                      <a:alphaOff val="0"/>
                    </a:srgbClr>
                  </a:solidFill>
                  <a:latin typeface="Times New Roman"/>
                  <a:ea typeface="+mn-ea"/>
                  <a:cs typeface="+mn-cs"/>
                </a:rPr>
                <a:t> V1.9 Proposals</a:t>
              </a:r>
              <a:endParaRPr kumimoji="1" lang="ja-JP" altLang="ja-JP" sz="1200" kern="1200" dirty="0">
                <a:solidFill>
                  <a:srgbClr val="000000">
                    <a:hueOff val="0"/>
                    <a:satOff val="0"/>
                    <a:lumOff val="0"/>
                    <a:alphaOff val="0"/>
                  </a:srgbClr>
                </a:solidFill>
                <a:latin typeface="Times New Roman"/>
                <a:ea typeface="+mn-ea"/>
                <a:cs typeface="+mn-cs"/>
              </a:endParaRPr>
            </a:p>
            <a:p>
              <a:pPr marL="0" lvl="0" indent="0" algn="ctr" defTabSz="5334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Nov. 2023</a:t>
              </a:r>
            </a:p>
          </p:txBody>
        </p:sp>
      </p:grpSp>
      <p:grpSp>
        <p:nvGrpSpPr>
          <p:cNvPr id="57" name="グループ化 56">
            <a:extLst>
              <a:ext uri="{FF2B5EF4-FFF2-40B4-BE49-F238E27FC236}">
                <a16:creationId xmlns:a16="http://schemas.microsoft.com/office/drawing/2014/main" id="{D988B53A-AEB9-FD2B-6E88-390C27612323}"/>
              </a:ext>
            </a:extLst>
          </p:cNvPr>
          <p:cNvGrpSpPr/>
          <p:nvPr/>
        </p:nvGrpSpPr>
        <p:grpSpPr>
          <a:xfrm>
            <a:off x="1119939" y="1577238"/>
            <a:ext cx="790239" cy="1526511"/>
            <a:chOff x="1610119" y="12105"/>
            <a:chExt cx="530336" cy="1526511"/>
          </a:xfrm>
        </p:grpSpPr>
        <p:sp>
          <p:nvSpPr>
            <p:cNvPr id="58" name="正方形/長方形 57">
              <a:extLst>
                <a:ext uri="{FF2B5EF4-FFF2-40B4-BE49-F238E27FC236}">
                  <a16:creationId xmlns:a16="http://schemas.microsoft.com/office/drawing/2014/main" id="{E72AE40E-19A1-A326-7519-1E3458842BA1}"/>
                </a:ext>
              </a:extLst>
            </p:cNvPr>
            <p:cNvSpPr/>
            <p:nvPr/>
          </p:nvSpPr>
          <p:spPr>
            <a:xfrm>
              <a:off x="1610119" y="12105"/>
              <a:ext cx="530336" cy="152651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59" name="テキスト ボックス 58">
              <a:extLst>
                <a:ext uri="{FF2B5EF4-FFF2-40B4-BE49-F238E27FC236}">
                  <a16:creationId xmlns:a16="http://schemas.microsoft.com/office/drawing/2014/main" id="{30658F7A-8DCA-BC1C-CAFC-DCCBA24380CD}"/>
                </a:ext>
              </a:extLst>
            </p:cNvPr>
            <p:cNvSpPr txBox="1"/>
            <p:nvPr/>
          </p:nvSpPr>
          <p:spPr>
            <a:xfrm>
              <a:off x="1610119" y="12105"/>
              <a:ext cx="530336"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78232" tIns="78232" rIns="78232" bIns="78232" numCol="1" spcCol="1270" anchor="b" anchorCtr="0">
              <a:noAutofit/>
            </a:bodyPr>
            <a:lstStyle/>
            <a:p>
              <a:pPr marL="0" lvl="0" indent="0" algn="ctr" defTabSz="488950">
                <a:lnSpc>
                  <a:spcPct val="90000"/>
                </a:lnSpc>
                <a:spcBef>
                  <a:spcPct val="0"/>
                </a:spcBef>
                <a:spcAft>
                  <a:spcPct val="35000"/>
                </a:spcAft>
                <a:buNone/>
              </a:pPr>
              <a:r>
                <a:rPr lang="en-US" sz="1100" kern="1200" dirty="0">
                  <a:effectLst/>
                </a:rPr>
                <a:t>Presentation of proposa</a:t>
              </a:r>
              <a:r>
                <a:rPr lang="en-US" sz="1050" kern="1200" dirty="0">
                  <a:effectLst/>
                </a:rPr>
                <a:t>l</a:t>
              </a:r>
              <a:r>
                <a:rPr lang="en-US" sz="1100" kern="1200" dirty="0">
                  <a:effectLst/>
                </a:rPr>
                <a:t>s</a:t>
              </a:r>
            </a:p>
            <a:p>
              <a:pPr marL="0" lvl="0" indent="0" algn="ctr" defTabSz="488950">
                <a:lnSpc>
                  <a:spcPct val="90000"/>
                </a:lnSpc>
                <a:spcBef>
                  <a:spcPct val="0"/>
                </a:spcBef>
                <a:spcAft>
                  <a:spcPct val="35000"/>
                </a:spcAft>
                <a:buNone/>
              </a:pPr>
              <a:r>
                <a:rPr lang="en-US" altLang="ja-JP" sz="1100" b="1" kern="1200" dirty="0">
                  <a:solidFill>
                    <a:srgbClr val="000000">
                      <a:hueOff val="0"/>
                      <a:satOff val="0"/>
                      <a:lumOff val="0"/>
                      <a:alphaOff val="0"/>
                    </a:srgbClr>
                  </a:solidFill>
                  <a:effectLst/>
                  <a:latin typeface="Times New Roman"/>
                  <a:ea typeface="+mn-ea"/>
                  <a:cs typeface="+mn-cs"/>
                </a:rPr>
                <a:t>May </a:t>
              </a:r>
              <a:r>
                <a:rPr lang="en-US" sz="1200" b="1" kern="1200" dirty="0">
                  <a:solidFill>
                    <a:srgbClr val="000000">
                      <a:hueOff val="0"/>
                      <a:satOff val="0"/>
                      <a:lumOff val="0"/>
                      <a:alphaOff val="0"/>
                    </a:srgbClr>
                  </a:solidFill>
                  <a:latin typeface="Times New Roman"/>
                  <a:ea typeface="+mn-ea"/>
                  <a:cs typeface="+mn-cs"/>
                </a:rPr>
                <a:t>2023</a:t>
              </a:r>
              <a:endParaRPr lang="en-US" sz="1400" b="1" kern="1200" dirty="0">
                <a:solidFill>
                  <a:srgbClr val="000000">
                    <a:hueOff val="0"/>
                    <a:satOff val="0"/>
                    <a:lumOff val="0"/>
                    <a:alphaOff val="0"/>
                  </a:srgbClr>
                </a:solidFill>
                <a:latin typeface="Times New Roman"/>
                <a:ea typeface="+mn-ea"/>
                <a:cs typeface="+mn-cs"/>
              </a:endParaRPr>
            </a:p>
          </p:txBody>
        </p:sp>
      </p:grpSp>
      <p:grpSp>
        <p:nvGrpSpPr>
          <p:cNvPr id="60" name="グループ化 59">
            <a:extLst>
              <a:ext uri="{FF2B5EF4-FFF2-40B4-BE49-F238E27FC236}">
                <a16:creationId xmlns:a16="http://schemas.microsoft.com/office/drawing/2014/main" id="{7C05A752-326E-2407-3B40-C6650FFA3A56}"/>
              </a:ext>
            </a:extLst>
          </p:cNvPr>
          <p:cNvGrpSpPr/>
          <p:nvPr/>
        </p:nvGrpSpPr>
        <p:grpSpPr>
          <a:xfrm>
            <a:off x="723075" y="2665744"/>
            <a:ext cx="4079200" cy="2726740"/>
            <a:chOff x="-2309449" y="2289767"/>
            <a:chExt cx="4079200" cy="2726740"/>
          </a:xfrm>
        </p:grpSpPr>
        <p:sp>
          <p:nvSpPr>
            <p:cNvPr id="61" name="正方形/長方形 60">
              <a:extLst>
                <a:ext uri="{FF2B5EF4-FFF2-40B4-BE49-F238E27FC236}">
                  <a16:creationId xmlns:a16="http://schemas.microsoft.com/office/drawing/2014/main" id="{1EC027E2-4934-2A3C-472C-0CA776A51FFD}"/>
                </a:ext>
              </a:extLst>
            </p:cNvPr>
            <p:cNvSpPr/>
            <p:nvPr/>
          </p:nvSpPr>
          <p:spPr>
            <a:xfrm>
              <a:off x="1309200" y="2289767"/>
              <a:ext cx="460551" cy="152651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62" name="テキスト ボックス 61">
              <a:extLst>
                <a:ext uri="{FF2B5EF4-FFF2-40B4-BE49-F238E27FC236}">
                  <a16:creationId xmlns:a16="http://schemas.microsoft.com/office/drawing/2014/main" id="{1997ED19-1540-2322-F66D-0DF4A9299708}"/>
                </a:ext>
              </a:extLst>
            </p:cNvPr>
            <p:cNvSpPr txBox="1"/>
            <p:nvPr/>
          </p:nvSpPr>
          <p:spPr>
            <a:xfrm>
              <a:off x="-2309449" y="3489996"/>
              <a:ext cx="688838"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t" anchorCtr="0">
              <a:noAutofit/>
            </a:bodyPr>
            <a:lstStyle/>
            <a:p>
              <a:pPr marL="0" lvl="0" indent="0" algn="ctr" defTabSz="533400">
                <a:lnSpc>
                  <a:spcPct val="90000"/>
                </a:lnSpc>
                <a:spcBef>
                  <a:spcPct val="0"/>
                </a:spcBef>
                <a:spcAft>
                  <a:spcPct val="35000"/>
                </a:spcAft>
                <a:buNone/>
              </a:pPr>
              <a:r>
                <a:rPr lang="en-US" altLang="ja-JP" sz="1200" kern="1200" dirty="0">
                  <a:solidFill>
                    <a:srgbClr val="000000">
                      <a:hueOff val="0"/>
                      <a:satOff val="0"/>
                      <a:lumOff val="0"/>
                      <a:alphaOff val="0"/>
                    </a:srgbClr>
                  </a:solidFill>
                  <a:latin typeface="Times New Roman"/>
                  <a:ea typeface="+mn-ea"/>
                  <a:cs typeface="+mn-cs"/>
                </a:rPr>
                <a:t>TRD,CMD</a:t>
              </a:r>
            </a:p>
            <a:p>
              <a:pPr marL="0" lvl="0" indent="0" algn="ctr" defTabSz="533400">
                <a:lnSpc>
                  <a:spcPct val="90000"/>
                </a:lnSpc>
                <a:spcBef>
                  <a:spcPct val="0"/>
                </a:spcBef>
                <a:spcAft>
                  <a:spcPct val="35000"/>
                </a:spcAft>
                <a:buNone/>
              </a:pPr>
              <a:r>
                <a:rPr lang="en-US" sz="1200" kern="1200" dirty="0">
                  <a:solidFill>
                    <a:srgbClr val="000000">
                      <a:hueOff val="0"/>
                      <a:satOff val="0"/>
                      <a:lumOff val="0"/>
                      <a:alphaOff val="0"/>
                    </a:srgbClr>
                  </a:solidFill>
                  <a:latin typeface="Times New Roman"/>
                  <a:ea typeface="+mn-ea"/>
                  <a:cs typeface="+mn-cs"/>
                </a:rPr>
                <a:t>Call Proposals </a:t>
              </a:r>
              <a:r>
                <a:rPr lang="en-US" sz="1400" b="1" kern="1200" dirty="0">
                  <a:solidFill>
                    <a:srgbClr val="000000">
                      <a:hueOff val="0"/>
                      <a:satOff val="0"/>
                      <a:lumOff val="0"/>
                      <a:alphaOff val="0"/>
                    </a:srgbClr>
                  </a:solidFill>
                  <a:latin typeface="Times New Roman"/>
                  <a:ea typeface="+mn-ea"/>
                  <a:cs typeface="+mn-cs"/>
                </a:rPr>
                <a:t>Sept 2022</a:t>
              </a:r>
              <a:endParaRPr lang="en-US" sz="1200" b="1" kern="1200" dirty="0">
                <a:solidFill>
                  <a:srgbClr val="000000">
                    <a:hueOff val="0"/>
                    <a:satOff val="0"/>
                    <a:lumOff val="0"/>
                    <a:alphaOff val="0"/>
                  </a:srgbClr>
                </a:solidFill>
                <a:latin typeface="Times New Roman"/>
                <a:ea typeface="+mn-ea"/>
                <a:cs typeface="+mn-cs"/>
              </a:endParaRPr>
            </a:p>
          </p:txBody>
        </p:sp>
      </p:grpSp>
      <p:grpSp>
        <p:nvGrpSpPr>
          <p:cNvPr id="63" name="グループ化 62">
            <a:extLst>
              <a:ext uri="{FF2B5EF4-FFF2-40B4-BE49-F238E27FC236}">
                <a16:creationId xmlns:a16="http://schemas.microsoft.com/office/drawing/2014/main" id="{A673683E-64E1-C810-E1E3-E108E46C7894}"/>
              </a:ext>
            </a:extLst>
          </p:cNvPr>
          <p:cNvGrpSpPr/>
          <p:nvPr/>
        </p:nvGrpSpPr>
        <p:grpSpPr>
          <a:xfrm>
            <a:off x="143688" y="1615876"/>
            <a:ext cx="670301" cy="1526511"/>
            <a:chOff x="989797" y="0"/>
            <a:chExt cx="426316" cy="1526511"/>
          </a:xfrm>
        </p:grpSpPr>
        <p:sp>
          <p:nvSpPr>
            <p:cNvPr id="64" name="正方形/長方形 63">
              <a:extLst>
                <a:ext uri="{FF2B5EF4-FFF2-40B4-BE49-F238E27FC236}">
                  <a16:creationId xmlns:a16="http://schemas.microsoft.com/office/drawing/2014/main" id="{DD781AD1-617A-AB28-0787-3F014BBCFEB5}"/>
                </a:ext>
              </a:extLst>
            </p:cNvPr>
            <p:cNvSpPr/>
            <p:nvPr/>
          </p:nvSpPr>
          <p:spPr>
            <a:xfrm>
              <a:off x="989797" y="0"/>
              <a:ext cx="426316" cy="152651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65" name="テキスト ボックス 64">
              <a:extLst>
                <a:ext uri="{FF2B5EF4-FFF2-40B4-BE49-F238E27FC236}">
                  <a16:creationId xmlns:a16="http://schemas.microsoft.com/office/drawing/2014/main" id="{CE6F509E-7727-B022-4B3B-9DD7FE82F573}"/>
                </a:ext>
              </a:extLst>
            </p:cNvPr>
            <p:cNvSpPr txBox="1"/>
            <p:nvPr/>
          </p:nvSpPr>
          <p:spPr>
            <a:xfrm>
              <a:off x="989797" y="0"/>
              <a:ext cx="426316"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b" anchorCtr="0">
              <a:noAutofit/>
            </a:bodyPr>
            <a:lstStyle/>
            <a:p>
              <a:pPr marL="0" lvl="0" indent="0" algn="ctr" defTabSz="533400">
                <a:lnSpc>
                  <a:spcPct val="90000"/>
                </a:lnSpc>
                <a:spcBef>
                  <a:spcPct val="0"/>
                </a:spcBef>
                <a:spcAft>
                  <a:spcPct val="35000"/>
                </a:spcAft>
                <a:buNone/>
              </a:pPr>
              <a:r>
                <a:rPr lang="en-US" sz="1200" kern="1200" dirty="0">
                  <a:solidFill>
                    <a:srgbClr val="000000">
                      <a:hueOff val="0"/>
                      <a:satOff val="0"/>
                      <a:lumOff val="0"/>
                      <a:alphaOff val="0"/>
                    </a:srgbClr>
                  </a:solidFill>
                  <a:latin typeface="Times New Roman"/>
                  <a:ea typeface="+mn-ea"/>
                  <a:cs typeface="+mn-cs"/>
                </a:rPr>
                <a:t>Tech Req Doc     </a:t>
              </a:r>
              <a:r>
                <a:rPr lang="en-US" sz="1200" b="1" i="0" kern="1200" dirty="0">
                  <a:solidFill>
                    <a:srgbClr val="000000">
                      <a:hueOff val="0"/>
                      <a:satOff val="0"/>
                      <a:lumOff val="0"/>
                      <a:alphaOff val="0"/>
                    </a:srgbClr>
                  </a:solidFill>
                  <a:latin typeface="Times New Roman"/>
                  <a:ea typeface="+mn-ea"/>
                  <a:cs typeface="+mn-cs"/>
                </a:rPr>
                <a:t>July 2022</a:t>
              </a:r>
              <a:endParaRPr lang="en-US" sz="1400" b="1" i="0" kern="1200" dirty="0">
                <a:solidFill>
                  <a:srgbClr val="000000">
                    <a:hueOff val="0"/>
                    <a:satOff val="0"/>
                    <a:lumOff val="0"/>
                    <a:alphaOff val="0"/>
                  </a:srgbClr>
                </a:solidFill>
                <a:latin typeface="Times New Roman"/>
                <a:ea typeface="+mn-ea"/>
                <a:cs typeface="+mn-cs"/>
              </a:endParaRPr>
            </a:p>
          </p:txBody>
        </p:sp>
      </p:grpSp>
      <p:sp>
        <p:nvSpPr>
          <p:cNvPr id="66" name="楕円 65">
            <a:extLst>
              <a:ext uri="{FF2B5EF4-FFF2-40B4-BE49-F238E27FC236}">
                <a16:creationId xmlns:a16="http://schemas.microsoft.com/office/drawing/2014/main" id="{4DC75DF1-3F80-FDA4-CAAD-46D807446489}"/>
              </a:ext>
            </a:extLst>
          </p:cNvPr>
          <p:cNvSpPr/>
          <p:nvPr/>
        </p:nvSpPr>
        <p:spPr>
          <a:xfrm>
            <a:off x="8513336" y="3260295"/>
            <a:ext cx="349736" cy="349736"/>
          </a:xfrm>
          <a:prstGeom prst="ellipse">
            <a:avLst/>
          </a:prstGeom>
          <a:solidFill>
            <a:srgbClr val="3333CC">
              <a:hueOff val="-3200000"/>
              <a:satOff val="-13334"/>
              <a:lumOff val="11111"/>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67" name="楕円 66">
            <a:extLst>
              <a:ext uri="{FF2B5EF4-FFF2-40B4-BE49-F238E27FC236}">
                <a16:creationId xmlns:a16="http://schemas.microsoft.com/office/drawing/2014/main" id="{6D671A25-1B7D-DCB3-2297-8E0631FF96E7}"/>
              </a:ext>
            </a:extLst>
          </p:cNvPr>
          <p:cNvSpPr/>
          <p:nvPr/>
        </p:nvSpPr>
        <p:spPr>
          <a:xfrm>
            <a:off x="7972501" y="3260290"/>
            <a:ext cx="349736" cy="349736"/>
          </a:xfrm>
          <a:prstGeom prst="ellipse">
            <a:avLst/>
          </a:prstGeom>
          <a:solidFill>
            <a:srgbClr val="3333CC">
              <a:hueOff val="-3200000"/>
              <a:satOff val="-13334"/>
              <a:lumOff val="11111"/>
              <a:alpha val="45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68" name="楕円 67">
            <a:extLst>
              <a:ext uri="{FF2B5EF4-FFF2-40B4-BE49-F238E27FC236}">
                <a16:creationId xmlns:a16="http://schemas.microsoft.com/office/drawing/2014/main" id="{1E4707CF-EA59-A6D9-8793-42952C63433E}"/>
              </a:ext>
            </a:extLst>
          </p:cNvPr>
          <p:cNvSpPr/>
          <p:nvPr/>
        </p:nvSpPr>
        <p:spPr>
          <a:xfrm>
            <a:off x="7442817" y="3265875"/>
            <a:ext cx="349736" cy="349736"/>
          </a:xfrm>
          <a:prstGeom prst="ellipse">
            <a:avLst/>
          </a:prstGeom>
          <a:solidFill>
            <a:srgbClr val="3333CC">
              <a:hueOff val="-3200000"/>
              <a:satOff val="-13334"/>
              <a:lumOff val="11111"/>
              <a:alpha val="41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69" name="楕円 68">
            <a:extLst>
              <a:ext uri="{FF2B5EF4-FFF2-40B4-BE49-F238E27FC236}">
                <a16:creationId xmlns:a16="http://schemas.microsoft.com/office/drawing/2014/main" id="{0CE6FC6F-B57A-9680-734B-3EA04AA87354}"/>
              </a:ext>
            </a:extLst>
          </p:cNvPr>
          <p:cNvSpPr/>
          <p:nvPr/>
        </p:nvSpPr>
        <p:spPr>
          <a:xfrm>
            <a:off x="6901981" y="3271448"/>
            <a:ext cx="349736" cy="349736"/>
          </a:xfrm>
          <a:prstGeom prst="ellipse">
            <a:avLst/>
          </a:prstGeom>
          <a:solidFill>
            <a:srgbClr val="3333CC">
              <a:hueOff val="-3200000"/>
              <a:satOff val="-13334"/>
              <a:lumOff val="11111"/>
              <a:alpha val="39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0" name="楕円 69">
            <a:extLst>
              <a:ext uri="{FF2B5EF4-FFF2-40B4-BE49-F238E27FC236}">
                <a16:creationId xmlns:a16="http://schemas.microsoft.com/office/drawing/2014/main" id="{B272743C-BC3F-58B8-F6D1-D7FC143E6A23}"/>
              </a:ext>
            </a:extLst>
          </p:cNvPr>
          <p:cNvSpPr/>
          <p:nvPr/>
        </p:nvSpPr>
        <p:spPr>
          <a:xfrm>
            <a:off x="6393900" y="3271438"/>
            <a:ext cx="349736" cy="349736"/>
          </a:xfrm>
          <a:prstGeom prst="ellipse">
            <a:avLst/>
          </a:prstGeom>
          <a:solidFill>
            <a:srgbClr val="3333CC">
              <a:hueOff val="-3200000"/>
              <a:satOff val="-13334"/>
              <a:lumOff val="11111"/>
              <a:alpha val="39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1" name="楕円 70">
            <a:extLst>
              <a:ext uri="{FF2B5EF4-FFF2-40B4-BE49-F238E27FC236}">
                <a16:creationId xmlns:a16="http://schemas.microsoft.com/office/drawing/2014/main" id="{FE97B252-72D0-9CE3-F921-624BA043D0C0}"/>
              </a:ext>
            </a:extLst>
          </p:cNvPr>
          <p:cNvSpPr/>
          <p:nvPr/>
        </p:nvSpPr>
        <p:spPr>
          <a:xfrm>
            <a:off x="5465650" y="3275155"/>
            <a:ext cx="349736" cy="349736"/>
          </a:xfrm>
          <a:prstGeom prst="ellipse">
            <a:avLst/>
          </a:prstGeom>
          <a:solidFill>
            <a:srgbClr val="3333CC">
              <a:hueOff val="-3200000"/>
              <a:satOff val="-13334"/>
              <a:lumOff val="11111"/>
              <a:alpha val="30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2" name="楕円 71">
            <a:extLst>
              <a:ext uri="{FF2B5EF4-FFF2-40B4-BE49-F238E27FC236}">
                <a16:creationId xmlns:a16="http://schemas.microsoft.com/office/drawing/2014/main" id="{2673561F-7801-4CE8-3D08-6A6ACC3E2BDC}"/>
              </a:ext>
            </a:extLst>
          </p:cNvPr>
          <p:cNvSpPr/>
          <p:nvPr/>
        </p:nvSpPr>
        <p:spPr>
          <a:xfrm>
            <a:off x="4514852" y="3282598"/>
            <a:ext cx="349736" cy="349736"/>
          </a:xfrm>
          <a:prstGeom prst="ellipse">
            <a:avLst/>
          </a:prstGeom>
          <a:solidFill>
            <a:srgbClr val="3333CC">
              <a:hueOff val="-3200000"/>
              <a:satOff val="-13334"/>
              <a:lumOff val="11111"/>
              <a:alpha val="35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3" name="楕円 72">
            <a:extLst>
              <a:ext uri="{FF2B5EF4-FFF2-40B4-BE49-F238E27FC236}">
                <a16:creationId xmlns:a16="http://schemas.microsoft.com/office/drawing/2014/main" id="{9705AF0A-8FE5-1F34-25E8-F9A86D30961B}"/>
              </a:ext>
            </a:extLst>
          </p:cNvPr>
          <p:cNvSpPr/>
          <p:nvPr/>
        </p:nvSpPr>
        <p:spPr>
          <a:xfrm>
            <a:off x="4015635" y="3282600"/>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4" name="楕円 73">
            <a:extLst>
              <a:ext uri="{FF2B5EF4-FFF2-40B4-BE49-F238E27FC236}">
                <a16:creationId xmlns:a16="http://schemas.microsoft.com/office/drawing/2014/main" id="{3DA4BDC2-258D-7BC7-F1A4-E3A155B074F7}"/>
              </a:ext>
            </a:extLst>
          </p:cNvPr>
          <p:cNvSpPr/>
          <p:nvPr/>
        </p:nvSpPr>
        <p:spPr>
          <a:xfrm>
            <a:off x="3484669" y="3290033"/>
            <a:ext cx="349736" cy="349736"/>
          </a:xfrm>
          <a:prstGeom prst="ellipse">
            <a:avLst/>
          </a:prstGeom>
          <a:solidFill>
            <a:srgbClr val="3333CC">
              <a:hueOff val="-3200000"/>
              <a:satOff val="-13334"/>
              <a:lumOff val="11111"/>
              <a:alpha val="1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5" name="楕円 74">
            <a:extLst>
              <a:ext uri="{FF2B5EF4-FFF2-40B4-BE49-F238E27FC236}">
                <a16:creationId xmlns:a16="http://schemas.microsoft.com/office/drawing/2014/main" id="{64ADC48E-E6D3-747D-1B3F-B75A4BB9BC3B}"/>
              </a:ext>
            </a:extLst>
          </p:cNvPr>
          <p:cNvSpPr/>
          <p:nvPr/>
        </p:nvSpPr>
        <p:spPr>
          <a:xfrm>
            <a:off x="2893653" y="3276188"/>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6" name="楕円 75">
            <a:extLst>
              <a:ext uri="{FF2B5EF4-FFF2-40B4-BE49-F238E27FC236}">
                <a16:creationId xmlns:a16="http://schemas.microsoft.com/office/drawing/2014/main" id="{723632FA-C6DC-6BDD-F8A6-30A7DED2CB05}"/>
              </a:ext>
            </a:extLst>
          </p:cNvPr>
          <p:cNvSpPr/>
          <p:nvPr/>
        </p:nvSpPr>
        <p:spPr>
          <a:xfrm>
            <a:off x="2297069" y="3267726"/>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7" name="楕円 76">
            <a:extLst>
              <a:ext uri="{FF2B5EF4-FFF2-40B4-BE49-F238E27FC236}">
                <a16:creationId xmlns:a16="http://schemas.microsoft.com/office/drawing/2014/main" id="{62ED6C15-E174-2860-BBEF-3073BB75DE4F}"/>
              </a:ext>
            </a:extLst>
          </p:cNvPr>
          <p:cNvSpPr/>
          <p:nvPr/>
        </p:nvSpPr>
        <p:spPr>
          <a:xfrm>
            <a:off x="1794120" y="3268340"/>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8" name="楕円 77">
            <a:extLst>
              <a:ext uri="{FF2B5EF4-FFF2-40B4-BE49-F238E27FC236}">
                <a16:creationId xmlns:a16="http://schemas.microsoft.com/office/drawing/2014/main" id="{5AFF632B-C93C-4596-EFE7-18A2967B1DA9}"/>
              </a:ext>
            </a:extLst>
          </p:cNvPr>
          <p:cNvSpPr/>
          <p:nvPr/>
        </p:nvSpPr>
        <p:spPr>
          <a:xfrm>
            <a:off x="1320899" y="3260899"/>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9" name="楕円 78">
            <a:extLst>
              <a:ext uri="{FF2B5EF4-FFF2-40B4-BE49-F238E27FC236}">
                <a16:creationId xmlns:a16="http://schemas.microsoft.com/office/drawing/2014/main" id="{59EFCD21-8225-FA80-B898-214F7993DC41}"/>
              </a:ext>
            </a:extLst>
          </p:cNvPr>
          <p:cNvSpPr/>
          <p:nvPr/>
        </p:nvSpPr>
        <p:spPr>
          <a:xfrm>
            <a:off x="852987" y="3284454"/>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80" name="楕円 79">
            <a:extLst>
              <a:ext uri="{FF2B5EF4-FFF2-40B4-BE49-F238E27FC236}">
                <a16:creationId xmlns:a16="http://schemas.microsoft.com/office/drawing/2014/main" id="{672BC2BD-3E38-F25F-027D-6610D936D578}"/>
              </a:ext>
            </a:extLst>
          </p:cNvPr>
          <p:cNvSpPr/>
          <p:nvPr/>
        </p:nvSpPr>
        <p:spPr>
          <a:xfrm>
            <a:off x="284279" y="3251001"/>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2" name="楕円 1">
            <a:extLst>
              <a:ext uri="{FF2B5EF4-FFF2-40B4-BE49-F238E27FC236}">
                <a16:creationId xmlns:a16="http://schemas.microsoft.com/office/drawing/2014/main" id="{6DAE91D8-7811-E0BB-6405-EDE8067E623A}"/>
              </a:ext>
            </a:extLst>
          </p:cNvPr>
          <p:cNvSpPr/>
          <p:nvPr/>
        </p:nvSpPr>
        <p:spPr>
          <a:xfrm>
            <a:off x="4979636" y="3282598"/>
            <a:ext cx="349736" cy="349736"/>
          </a:xfrm>
          <a:prstGeom prst="ellipse">
            <a:avLst/>
          </a:prstGeom>
          <a:solidFill>
            <a:srgbClr val="3333CC">
              <a:hueOff val="-3200000"/>
              <a:satOff val="-13334"/>
              <a:lumOff val="11111"/>
              <a:alpha val="35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3" name="テキスト ボックス 2">
            <a:extLst>
              <a:ext uri="{FF2B5EF4-FFF2-40B4-BE49-F238E27FC236}">
                <a16:creationId xmlns:a16="http://schemas.microsoft.com/office/drawing/2014/main" id="{795C6201-8E75-2DC9-693D-F3839338E9F9}"/>
              </a:ext>
            </a:extLst>
          </p:cNvPr>
          <p:cNvSpPr txBox="1"/>
          <p:nvPr/>
        </p:nvSpPr>
        <p:spPr>
          <a:xfrm>
            <a:off x="4687382" y="3526719"/>
            <a:ext cx="942015" cy="1074145"/>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b" anchorCtr="0">
            <a:noAutofit/>
          </a:bodyPr>
          <a:lstStyle/>
          <a:p>
            <a:pPr marL="0" lvl="0" indent="0" algn="ctr" defTabSz="533400">
              <a:lnSpc>
                <a:spcPct val="90000"/>
              </a:lnSpc>
              <a:spcBef>
                <a:spcPct val="0"/>
              </a:spcBef>
              <a:spcAft>
                <a:spcPct val="35000"/>
              </a:spcAft>
              <a:buNone/>
            </a:pPr>
            <a:r>
              <a:rPr lang="fi-FI" sz="1200" b="0" i="0" u="none" strike="noStrike" kern="1200" dirty="0" err="1">
                <a:solidFill>
                  <a:srgbClr val="000000"/>
                </a:solidFill>
                <a:effectLst/>
                <a:latin typeface="Times New Roman" panose="02020603050405020304" pitchFamily="18" charset="0"/>
                <a:ea typeface="ＭＳ Ｐゴシック" panose="020B0600070205080204" pitchFamily="50" charset="-128"/>
              </a:rPr>
              <a:t>Recirculation</a:t>
            </a:r>
            <a:r>
              <a:rPr lang="fi-FI" sz="1200" b="0" i="0" u="none" strike="noStrike" kern="1200" dirty="0">
                <a:solidFill>
                  <a:srgbClr val="000000"/>
                </a:solidFill>
                <a:effectLst/>
                <a:latin typeface="Times New Roman" panose="02020603050405020304" pitchFamily="18" charset="0"/>
                <a:ea typeface="ＭＳ Ｐゴシック" panose="020B0600070205080204" pitchFamily="50" charset="-128"/>
              </a:rPr>
              <a:t> (LB2)</a:t>
            </a:r>
            <a:endParaRPr lang="en-US" sz="1400" b="1" kern="1200" dirty="0">
              <a:solidFill>
                <a:srgbClr val="000000">
                  <a:hueOff val="0"/>
                  <a:satOff val="0"/>
                  <a:lumOff val="0"/>
                  <a:alphaOff val="0"/>
                </a:srgbClr>
              </a:solidFill>
              <a:latin typeface="Times New Roman"/>
              <a:ea typeface="+mn-ea"/>
              <a:cs typeface="+mn-cs"/>
            </a:endParaRPr>
          </a:p>
          <a:p>
            <a:pPr marL="0" lvl="0" indent="0" algn="ctr" defTabSz="5334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Dec. 2024</a:t>
            </a:r>
          </a:p>
        </p:txBody>
      </p:sp>
      <p:sp>
        <p:nvSpPr>
          <p:cNvPr id="5" name="テキスト ボックス 4">
            <a:extLst>
              <a:ext uri="{FF2B5EF4-FFF2-40B4-BE49-F238E27FC236}">
                <a16:creationId xmlns:a16="http://schemas.microsoft.com/office/drawing/2014/main" id="{3066E0AE-9871-B5BB-18C5-3F6BE252F1CE}"/>
              </a:ext>
            </a:extLst>
          </p:cNvPr>
          <p:cNvSpPr txBox="1"/>
          <p:nvPr/>
        </p:nvSpPr>
        <p:spPr>
          <a:xfrm>
            <a:off x="5079713" y="1546943"/>
            <a:ext cx="997151"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Comment </a:t>
            </a:r>
            <a:r>
              <a:rPr kumimoji="1" lang="en-US" altLang="ja-JP" sz="1400" kern="1200" dirty="0" err="1">
                <a:solidFill>
                  <a:srgbClr val="000000">
                    <a:hueOff val="0"/>
                    <a:satOff val="0"/>
                    <a:lumOff val="0"/>
                    <a:alphaOff val="0"/>
                  </a:srgbClr>
                </a:solidFill>
                <a:latin typeface="Times New Roman"/>
                <a:ea typeface="+mn-ea"/>
                <a:cs typeface="+mn-cs"/>
              </a:rPr>
              <a:t>Resolution</a:t>
            </a:r>
            <a:r>
              <a:rPr kumimoji="1" lang="en-US" altLang="ja-JP" sz="1400" dirty="0" err="1">
                <a:solidFill>
                  <a:srgbClr val="000000">
                    <a:hueOff val="0"/>
                    <a:satOff val="0"/>
                    <a:lumOff val="0"/>
                    <a:alphaOff val="0"/>
                  </a:srgbClr>
                </a:solidFill>
                <a:latin typeface="Times New Roman"/>
              </a:rPr>
              <a:t>for</a:t>
            </a:r>
            <a:r>
              <a:rPr kumimoji="1" lang="en-US" altLang="ja-JP" sz="1400" dirty="0">
                <a:solidFill>
                  <a:srgbClr val="000000">
                    <a:hueOff val="0"/>
                    <a:satOff val="0"/>
                    <a:lumOff val="0"/>
                    <a:alphaOff val="0"/>
                  </a:srgbClr>
                </a:solidFill>
                <a:latin typeface="Times New Roman"/>
              </a:rPr>
              <a:t> LB2</a:t>
            </a:r>
            <a:endParaRPr kumimoji="1" lang="en-US" altLang="ja-JP" sz="1400" kern="1200" dirty="0">
              <a:solidFill>
                <a:srgbClr val="000000">
                  <a:hueOff val="0"/>
                  <a:satOff val="0"/>
                  <a:lumOff val="0"/>
                  <a:alphaOff val="0"/>
                </a:srgbClr>
              </a:solidFill>
              <a:latin typeface="Times New Roman"/>
              <a:ea typeface="+mn-ea"/>
              <a:cs typeface="+mn-cs"/>
            </a:endParaRP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Jan. 2025</a:t>
            </a:r>
          </a:p>
        </p:txBody>
      </p:sp>
      <p:sp>
        <p:nvSpPr>
          <p:cNvPr id="9" name="楕円 8">
            <a:extLst>
              <a:ext uri="{FF2B5EF4-FFF2-40B4-BE49-F238E27FC236}">
                <a16:creationId xmlns:a16="http://schemas.microsoft.com/office/drawing/2014/main" id="{135793AD-CF30-28A8-F1CE-CA4B55ADCA8B}"/>
              </a:ext>
            </a:extLst>
          </p:cNvPr>
          <p:cNvSpPr/>
          <p:nvPr/>
        </p:nvSpPr>
        <p:spPr>
          <a:xfrm>
            <a:off x="5921170" y="3281047"/>
            <a:ext cx="349736" cy="349736"/>
          </a:xfrm>
          <a:prstGeom prst="ellipse">
            <a:avLst/>
          </a:prstGeom>
          <a:solidFill>
            <a:srgbClr val="3333CC">
              <a:hueOff val="-3200000"/>
              <a:satOff val="-13334"/>
              <a:lumOff val="11111"/>
              <a:alpha val="30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Tree>
    <p:extLst>
      <p:ext uri="{BB962C8B-B14F-4D97-AF65-F5344CB8AC3E}">
        <p14:creationId xmlns:p14="http://schemas.microsoft.com/office/powerpoint/2010/main" val="32271316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AF521436-9E69-889E-4F75-A740886D1DEF}"/>
              </a:ext>
            </a:extLst>
          </p:cNvPr>
          <p:cNvSpPr>
            <a:spLocks noGrp="1"/>
          </p:cNvSpPr>
          <p:nvPr>
            <p:ph type="dt" idx="10"/>
          </p:nvPr>
        </p:nvSpPr>
        <p:spPr bwMode="auto">
          <a:xfrm>
            <a:off x="788541" y="460019"/>
            <a:ext cx="16002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spcFirstLastPara="1" vert="horz" wrap="square" lIns="91425" tIns="91425" rIns="91425" bIns="91425" numCol="1" anchor="b" anchorCtr="0" compatLnSpc="1">
            <a:prstTxWarp prst="textNoShape">
              <a:avLst/>
            </a:prstTxWarp>
            <a:noAutofit/>
          </a:bodyPr>
          <a:lstStyle>
            <a:defPPr>
              <a:defRPr lang="en-US"/>
            </a:defPPr>
            <a:lvl1pPr marL="0" marR="0" lvl="0" indent="0" algn="l" defTabSz="457200" rtl="0" eaLnBrk="1" latinLnBrk="0" hangingPunct="1">
              <a:spcBef>
                <a:spcPts val="0"/>
              </a:spcBef>
              <a:spcAft>
                <a:spcPts val="0"/>
              </a:spcAft>
              <a:buSzPts val="1400"/>
              <a:buNone/>
              <a:defRPr sz="1400" b="1" i="0" u="none" strike="noStrike" kern="1200" cap="none">
                <a:solidFill>
                  <a:schemeClr val="dk1"/>
                </a:solidFill>
                <a:latin typeface="Times New Roman"/>
                <a:ea typeface="Times New Roman"/>
                <a:cs typeface="Times New Roman"/>
                <a:sym typeface="Times New Roman"/>
              </a:defRPr>
            </a:lvl1pPr>
            <a:lvl2pPr marL="342900" marR="0" lvl="1"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2pPr>
            <a:lvl3pPr marL="685800" marR="0" lvl="2"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3pPr>
            <a:lvl4pPr marL="1028700" marR="0" lvl="3"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4pPr>
            <a:lvl5pPr marL="1371600" marR="0" lvl="4"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5pPr>
            <a:lvl6pPr marL="1714500" marR="0" lvl="5"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6pPr>
            <a:lvl7pPr marL="2057400" marR="0" lvl="6"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7pPr>
            <a:lvl8pPr marL="2400300" marR="0" lvl="7"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8pPr>
            <a:lvl9pPr marL="2743200" marR="0" lvl="8"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9pPr>
          </a:lstStyle>
          <a:p>
            <a:r>
              <a:rPr lang="en-US" altLang="ja-JP"/>
              <a:t>March 2025</a:t>
            </a:r>
            <a:endParaRPr lang="en-US" sz="1400" dirty="0"/>
          </a:p>
        </p:txBody>
      </p:sp>
      <p:sp>
        <p:nvSpPr>
          <p:cNvPr id="6" name="Slide Number Placeholder 5">
            <a:extLst>
              <a:ext uri="{FF2B5EF4-FFF2-40B4-BE49-F238E27FC236}">
                <a16:creationId xmlns:a16="http://schemas.microsoft.com/office/drawing/2014/main" id="{59B0BE59-3329-155B-EA4D-ED6917043A9A}"/>
              </a:ext>
            </a:extLst>
          </p:cNvPr>
          <p:cNvSpPr>
            <a:spLocks noGrp="1"/>
          </p:cNvSpPr>
          <p:nvPr>
            <p:ph type="sldNum" idx="12"/>
          </p:nvPr>
        </p:nvSpPr>
        <p:spPr bwMode="auto">
          <a:xfrm>
            <a:off x="4341814" y="6475413"/>
            <a:ext cx="536575"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spcFirstLastPara="1" vert="horz" wrap="square" lIns="0" tIns="0" rIns="0" bIns="0" numCol="1" anchor="t" anchorCtr="0" compatLnSpc="1">
            <a:prstTxWarp prst="textNoShape">
              <a:avLst/>
            </a:prstTxWarp>
            <a:noAutofit/>
          </a:bodyPr>
          <a:lstStyle>
            <a:defPPr>
              <a:defRPr lang="en-US"/>
            </a:defPPr>
            <a:lvl1pPr marL="0" marR="0" lvl="0"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1pPr>
            <a:lvl2pPr marL="0" marR="0" lvl="1"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2pPr>
            <a:lvl3pPr marL="0" marR="0" lvl="2"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3pPr>
            <a:lvl4pPr marL="0" marR="0" lvl="3"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4pPr>
            <a:lvl5pPr marL="0" marR="0" lvl="4"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5pPr>
            <a:lvl6pPr marL="0" marR="0" lvl="5"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6pPr>
            <a:lvl7pPr marL="0" marR="0" lvl="6"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7pPr>
            <a:lvl8pPr marL="0" marR="0" lvl="7"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8pPr>
            <a:lvl9pPr marL="0" marR="0" lvl="8"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9pPr>
          </a:lstStyle>
          <a:p>
            <a:r>
              <a:rPr lang="en-US"/>
              <a:t>Slide </a:t>
            </a:r>
            <a:fld id="{00000000-1234-1234-1234-123412341234}" type="slidenum">
              <a:rPr lang="en-US" smtClean="0"/>
              <a:pPr/>
              <a:t>13</a:t>
            </a:fld>
            <a:endParaRPr sz="1100" dirty="0"/>
          </a:p>
        </p:txBody>
      </p:sp>
      <p:sp>
        <p:nvSpPr>
          <p:cNvPr id="9" name="TextBox 8">
            <a:extLst>
              <a:ext uri="{FF2B5EF4-FFF2-40B4-BE49-F238E27FC236}">
                <a16:creationId xmlns:a16="http://schemas.microsoft.com/office/drawing/2014/main" id="{C92F2013-0BE3-2D37-2527-5FF42FCE904D}"/>
              </a:ext>
            </a:extLst>
          </p:cNvPr>
          <p:cNvSpPr txBox="1"/>
          <p:nvPr/>
        </p:nvSpPr>
        <p:spPr>
          <a:xfrm>
            <a:off x="915876" y="6185965"/>
            <a:ext cx="3425938" cy="300082"/>
          </a:xfrm>
          <a:prstGeom prst="rect">
            <a:avLst/>
          </a:prstGeom>
          <a:noFill/>
        </p:spPr>
        <p:txBody>
          <a:bodyPr wrap="none" rtlCol="0">
            <a:spAutoFit/>
          </a:bodyPr>
          <a:lstStyle/>
          <a:p>
            <a:r>
              <a:rPr lang="en-US" sz="1350" dirty="0"/>
              <a:t>Note: the deadlines are subject to change.</a:t>
            </a:r>
          </a:p>
        </p:txBody>
      </p:sp>
      <p:sp>
        <p:nvSpPr>
          <p:cNvPr id="3" name="TextBox 7">
            <a:extLst>
              <a:ext uri="{FF2B5EF4-FFF2-40B4-BE49-F238E27FC236}">
                <a16:creationId xmlns:a16="http://schemas.microsoft.com/office/drawing/2014/main" id="{0E687580-B60A-2870-4F13-80A6690CFE4D}"/>
              </a:ext>
            </a:extLst>
          </p:cNvPr>
          <p:cNvSpPr txBox="1"/>
          <p:nvPr/>
        </p:nvSpPr>
        <p:spPr>
          <a:xfrm>
            <a:off x="2455399" y="541509"/>
            <a:ext cx="3954159" cy="461665"/>
          </a:xfrm>
          <a:prstGeom prst="rect">
            <a:avLst/>
          </a:prstGeom>
          <a:noFill/>
        </p:spPr>
        <p:txBody>
          <a:bodyPr wrap="none" rtlCol="0">
            <a:spAutoFit/>
          </a:bodyPr>
          <a:lstStyle/>
          <a:p>
            <a:r>
              <a:rPr lang="en-US" sz="2400" b="1" dirty="0"/>
              <a:t> Expecting Timeline detail</a:t>
            </a:r>
          </a:p>
        </p:txBody>
      </p:sp>
      <p:sp>
        <p:nvSpPr>
          <p:cNvPr id="8" name="TextBox 15">
            <a:extLst>
              <a:ext uri="{FF2B5EF4-FFF2-40B4-BE49-F238E27FC236}">
                <a16:creationId xmlns:a16="http://schemas.microsoft.com/office/drawing/2014/main" id="{19CB4F6E-861E-62C4-C702-51704F5C2FC1}"/>
              </a:ext>
            </a:extLst>
          </p:cNvPr>
          <p:cNvSpPr txBox="1"/>
          <p:nvPr/>
        </p:nvSpPr>
        <p:spPr>
          <a:xfrm>
            <a:off x="4944094" y="6199605"/>
            <a:ext cx="4111741" cy="307777"/>
          </a:xfrm>
          <a:prstGeom prst="rect">
            <a:avLst/>
          </a:prstGeom>
          <a:noFill/>
        </p:spPr>
        <p:txBody>
          <a:bodyPr wrap="square">
            <a:spAutoFit/>
          </a:bodyPr>
          <a:lstStyle/>
          <a:p>
            <a:r>
              <a:rPr lang="en-US" sz="1400" dirty="0">
                <a:highlight>
                  <a:srgbClr val="FFFF00"/>
                </a:highlight>
              </a:rPr>
              <a:t>Reference: doc.#15-23-0369-09-06ma</a:t>
            </a:r>
          </a:p>
        </p:txBody>
      </p:sp>
      <p:graphicFrame>
        <p:nvGraphicFramePr>
          <p:cNvPr id="7" name="表 6">
            <a:extLst>
              <a:ext uri="{FF2B5EF4-FFF2-40B4-BE49-F238E27FC236}">
                <a16:creationId xmlns:a16="http://schemas.microsoft.com/office/drawing/2014/main" id="{84EB501E-8A8C-6E0A-9449-0F4ACDAAEF60}"/>
              </a:ext>
            </a:extLst>
          </p:cNvPr>
          <p:cNvGraphicFramePr>
            <a:graphicFrameLocks noGrp="1"/>
          </p:cNvGraphicFramePr>
          <p:nvPr>
            <p:extLst>
              <p:ext uri="{D42A27DB-BD31-4B8C-83A1-F6EECF244321}">
                <p14:modId xmlns:p14="http://schemas.microsoft.com/office/powerpoint/2010/main" val="4128827762"/>
              </p:ext>
            </p:extLst>
          </p:nvPr>
        </p:nvGraphicFramePr>
        <p:xfrm>
          <a:off x="88164" y="986445"/>
          <a:ext cx="9055836" cy="5220104"/>
        </p:xfrm>
        <a:graphic>
          <a:graphicData uri="http://schemas.openxmlformats.org/drawingml/2006/table">
            <a:tbl>
              <a:tblPr/>
              <a:tblGrid>
                <a:gridCol w="2646343">
                  <a:extLst>
                    <a:ext uri="{9D8B030D-6E8A-4147-A177-3AD203B41FA5}">
                      <a16:colId xmlns:a16="http://schemas.microsoft.com/office/drawing/2014/main" val="2843118563"/>
                    </a:ext>
                  </a:extLst>
                </a:gridCol>
                <a:gridCol w="695981">
                  <a:extLst>
                    <a:ext uri="{9D8B030D-6E8A-4147-A177-3AD203B41FA5}">
                      <a16:colId xmlns:a16="http://schemas.microsoft.com/office/drawing/2014/main" val="1009682093"/>
                    </a:ext>
                  </a:extLst>
                </a:gridCol>
                <a:gridCol w="2658078">
                  <a:extLst>
                    <a:ext uri="{9D8B030D-6E8A-4147-A177-3AD203B41FA5}">
                      <a16:colId xmlns:a16="http://schemas.microsoft.com/office/drawing/2014/main" val="3527062817"/>
                    </a:ext>
                  </a:extLst>
                </a:gridCol>
                <a:gridCol w="3055434">
                  <a:extLst>
                    <a:ext uri="{9D8B030D-6E8A-4147-A177-3AD203B41FA5}">
                      <a16:colId xmlns:a16="http://schemas.microsoft.com/office/drawing/2014/main" val="279579154"/>
                    </a:ext>
                  </a:extLst>
                </a:gridCol>
              </a:tblGrid>
              <a:tr h="336505">
                <a:tc>
                  <a:txBody>
                    <a:bodyPr/>
                    <a:lstStyle/>
                    <a:p>
                      <a:pPr algn="ctr" fontAlgn="ctr"/>
                      <a:r>
                        <a:rPr lang="fi-FI" sz="1100" b="1" i="0" u="none" strike="noStrike">
                          <a:solidFill>
                            <a:srgbClr val="FFFFFF"/>
                          </a:solidFill>
                          <a:effectLst/>
                          <a:latin typeface="Work Sans" pitchFamily="2" charset="0"/>
                          <a:ea typeface="ＭＳ Ｐゴシック" panose="020B0600070205080204" pitchFamily="50" charset="-128"/>
                        </a:rPr>
                        <a:t>Topic item</a:t>
                      </a:r>
                    </a:p>
                  </a:txBody>
                  <a:tcPr marL="1736" marR="1736" marT="1736" marB="0" anchor="ctr">
                    <a:lnL>
                      <a:noFill/>
                    </a:lnL>
                    <a:lnR>
                      <a:noFill/>
                    </a:lnR>
                    <a:lnT>
                      <a:noFill/>
                    </a:lnT>
                    <a:lnB>
                      <a:noFill/>
                    </a:lnB>
                    <a:solidFill>
                      <a:srgbClr val="00B050"/>
                    </a:solidFill>
                  </a:tcPr>
                </a:tc>
                <a:tc>
                  <a:txBody>
                    <a:bodyPr/>
                    <a:lstStyle/>
                    <a:p>
                      <a:pPr algn="ctr" fontAlgn="ctr"/>
                      <a:r>
                        <a:rPr lang="fi-FI" sz="1100" b="1" i="0" u="none" strike="noStrike">
                          <a:solidFill>
                            <a:srgbClr val="FFFFFF"/>
                          </a:solidFill>
                          <a:effectLst/>
                          <a:latin typeface="Work Sans" pitchFamily="2" charset="0"/>
                          <a:ea typeface="ＭＳ Ｐゴシック" panose="020B0600070205080204" pitchFamily="50" charset="-128"/>
                        </a:rPr>
                        <a:t>Deadline</a:t>
                      </a:r>
                    </a:p>
                  </a:txBody>
                  <a:tcPr marL="1736" marR="1736" marT="1736" marB="0" anchor="ctr">
                    <a:lnL>
                      <a:noFill/>
                    </a:lnL>
                    <a:lnR>
                      <a:noFill/>
                    </a:lnR>
                    <a:lnT>
                      <a:noFill/>
                    </a:lnT>
                    <a:lnB>
                      <a:noFill/>
                    </a:lnB>
                    <a:solidFill>
                      <a:srgbClr val="00B050"/>
                    </a:solidFill>
                  </a:tcPr>
                </a:tc>
                <a:tc>
                  <a:txBody>
                    <a:bodyPr/>
                    <a:lstStyle/>
                    <a:p>
                      <a:pPr algn="ctr" fontAlgn="ctr"/>
                      <a:r>
                        <a:rPr lang="fi-FI" sz="1100" b="1" i="0" u="none" strike="noStrike" dirty="0">
                          <a:solidFill>
                            <a:srgbClr val="FFFFFF"/>
                          </a:solidFill>
                          <a:effectLst/>
                          <a:latin typeface="Work Sans" pitchFamily="2" charset="0"/>
                          <a:ea typeface="ＭＳ Ｐゴシック" panose="020B0600070205080204" pitchFamily="50" charset="-128"/>
                        </a:rPr>
                        <a:t>Action </a:t>
                      </a:r>
                      <a:r>
                        <a:rPr lang="fi-FI" sz="1100" b="1" i="0" u="none" strike="noStrike" dirty="0" err="1">
                          <a:solidFill>
                            <a:srgbClr val="FFFFFF"/>
                          </a:solidFill>
                          <a:effectLst/>
                          <a:latin typeface="Work Sans" pitchFamily="2" charset="0"/>
                          <a:ea typeface="ＭＳ Ｐゴシック" panose="020B0600070205080204" pitchFamily="50" charset="-128"/>
                        </a:rPr>
                        <a:t>items</a:t>
                      </a:r>
                      <a:endParaRPr lang="fi-FI" sz="1100" b="1" i="0" u="none" strike="noStrike" dirty="0">
                        <a:solidFill>
                          <a:srgbClr val="FFFFFF"/>
                        </a:solidFill>
                        <a:effectLst/>
                        <a:latin typeface="Work Sans" pitchFamily="2" charset="0"/>
                        <a:ea typeface="ＭＳ Ｐゴシック" panose="020B0600070205080204" pitchFamily="50" charset="-128"/>
                      </a:endParaRPr>
                    </a:p>
                  </a:txBody>
                  <a:tcPr marL="1736" marR="1736" marT="1736" marB="0" anchor="ctr">
                    <a:lnL>
                      <a:noFill/>
                    </a:lnL>
                    <a:lnR>
                      <a:noFill/>
                    </a:lnR>
                    <a:lnT>
                      <a:noFill/>
                    </a:lnT>
                    <a:lnB>
                      <a:noFill/>
                    </a:lnB>
                    <a:solidFill>
                      <a:srgbClr val="00B050"/>
                    </a:solidFill>
                  </a:tcPr>
                </a:tc>
                <a:tc>
                  <a:txBody>
                    <a:bodyPr/>
                    <a:lstStyle/>
                    <a:p>
                      <a:pPr algn="ctr" fontAlgn="ctr"/>
                      <a:r>
                        <a:rPr lang="fi-FI" sz="1100" b="1" i="0" u="none" strike="noStrike" dirty="0">
                          <a:solidFill>
                            <a:srgbClr val="FFFFFF"/>
                          </a:solidFill>
                          <a:effectLst/>
                          <a:latin typeface="Work Sans" pitchFamily="2" charset="0"/>
                          <a:ea typeface="ＭＳ Ｐゴシック" panose="020B0600070205080204" pitchFamily="50" charset="-128"/>
                        </a:rPr>
                        <a:t>Notes</a:t>
                      </a:r>
                    </a:p>
                  </a:txBody>
                  <a:tcPr marL="1736" marR="1736" marT="1736" marB="0" anchor="ctr">
                    <a:lnL>
                      <a:noFill/>
                    </a:lnL>
                    <a:lnR>
                      <a:noFill/>
                    </a:lnR>
                    <a:lnT>
                      <a:noFill/>
                    </a:lnT>
                    <a:lnB>
                      <a:noFill/>
                    </a:lnB>
                    <a:solidFill>
                      <a:srgbClr val="00B050"/>
                    </a:solidFill>
                  </a:tcPr>
                </a:tc>
                <a:extLst>
                  <a:ext uri="{0D108BD9-81ED-4DB2-BD59-A6C34878D82A}">
                    <a16:rowId xmlns:a16="http://schemas.microsoft.com/office/drawing/2014/main" val="2977210075"/>
                  </a:ext>
                </a:extLst>
              </a:tr>
              <a:tr h="0">
                <a:tc>
                  <a:txBody>
                    <a:bodyPr/>
                    <a:lstStyle/>
                    <a:p>
                      <a:pPr algn="l" fontAlgn="ct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Std Draft D2_3 WG pre-ballot recirculation.</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6E0B4"/>
                    </a:solid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July/2024</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6E0B4"/>
                    </a:solidFill>
                  </a:tcPr>
                </a:tc>
                <a:tc>
                  <a:txBody>
                    <a:bodyPr/>
                    <a:lstStyle/>
                    <a:p>
                      <a:pPr algn="l" fontAlgn="ctr"/>
                      <a:r>
                        <a:rPr lang="ja-JP" altLang="en-US" sz="1050" b="0"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6E0B4"/>
                    </a:solidFill>
                  </a:tcPr>
                </a:tc>
                <a:tc>
                  <a:txBody>
                    <a:bodyPr/>
                    <a:lstStyle/>
                    <a:p>
                      <a:pPr algn="l" fontAlgn="ct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Editorial comments from 802.15 technical editor were addressed. Still missing cross-references.</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solidFill>
                      <a:srgbClr val="C6E0B4"/>
                    </a:solidFill>
                  </a:tcPr>
                </a:tc>
                <a:extLst>
                  <a:ext uri="{0D108BD9-81ED-4DB2-BD59-A6C34878D82A}">
                    <a16:rowId xmlns:a16="http://schemas.microsoft.com/office/drawing/2014/main" val="397500253"/>
                  </a:ext>
                </a:extLst>
              </a:tr>
              <a:tr h="310372">
                <a:tc>
                  <a:txBody>
                    <a:bodyPr/>
                    <a:lstStyle/>
                    <a:p>
                      <a:pPr algn="l" fontAlgn="ct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Towards the July 2024 meeting</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July/2024</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Adding MAC text. Revise PHY text.</a:t>
                      </a:r>
                      <a:b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b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Editorial revisions.</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50" b="0"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903815893"/>
                  </a:ext>
                </a:extLst>
              </a:tr>
              <a:tr h="342441">
                <a:tc>
                  <a:txBody>
                    <a:bodyPr/>
                    <a:lstStyle/>
                    <a:p>
                      <a:pPr algn="l" fontAlgn="ct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Target WG letter ballot (LB) submission: </a:t>
                      </a:r>
                      <a:r>
                        <a:rPr lang="en-US" sz="1050" b="1" i="0" u="none" strike="noStrike" dirty="0">
                          <a:solidFill>
                            <a:srgbClr val="000000"/>
                          </a:solidFill>
                          <a:effectLst/>
                          <a:latin typeface="Times New Roman" panose="02020603050405020304" pitchFamily="18" charset="0"/>
                          <a:ea typeface="ＭＳ Ｐゴシック" panose="020B0600070205080204" pitchFamily="50" charset="-128"/>
                        </a:rPr>
                        <a:t>submit draft to TEG</a:t>
                      </a:r>
                      <a:endParaRPr lang="en-US" sz="1050" b="0" i="0" u="none" strike="noStrike" dirty="0">
                        <a:solidFill>
                          <a:srgbClr val="000000"/>
                        </a:solidFill>
                        <a:effectLst/>
                        <a:latin typeface="Times New Roman" panose="02020603050405020304" pitchFamily="18" charset="0"/>
                        <a:ea typeface="ＭＳ Ｐゴシック" panose="020B0600070205080204" pitchFamily="50" charset="-128"/>
                      </a:endParaRP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August/2024</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Disposition of comments.</a:t>
                      </a:r>
                      <a:br>
                        <a:rPr lang="fi-FI" sz="1050" b="0" i="0" u="none" strike="noStrike">
                          <a:solidFill>
                            <a:srgbClr val="000000"/>
                          </a:solidFill>
                          <a:effectLst/>
                          <a:latin typeface="Times New Roman" panose="02020603050405020304" pitchFamily="18" charset="0"/>
                          <a:ea typeface="ＭＳ Ｐゴシック" panose="020B0600070205080204" pitchFamily="50" charset="-128"/>
                        </a:rPr>
                      </a:br>
                      <a:endParaRPr lang="fi-FI" sz="1050" b="0" i="0" u="none" strike="noStrike">
                        <a:solidFill>
                          <a:srgbClr val="000000"/>
                        </a:solidFill>
                        <a:effectLst/>
                        <a:latin typeface="Times New Roman" panose="02020603050405020304" pitchFamily="18" charset="0"/>
                        <a:ea typeface="ＭＳ Ｐゴシック" panose="020B0600070205080204" pitchFamily="50" charset="-128"/>
                      </a:endParaRP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en-US" sz="1050" b="1" i="0" u="none" strike="noStrike">
                          <a:solidFill>
                            <a:srgbClr val="000000"/>
                          </a:solidFill>
                          <a:effectLst/>
                          <a:latin typeface="Times New Roman" panose="02020603050405020304" pitchFamily="18" charset="0"/>
                          <a:ea typeface="ＭＳ Ｐゴシック" panose="020B0600070205080204" pitchFamily="50" charset="-128"/>
                        </a:rPr>
                        <a:t>1.</a:t>
                      </a: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 Based on pre-ballot resolutions, prepare Draft D2_4</a:t>
                      </a:r>
                      <a:br>
                        <a:rPr lang="en-US" sz="1050" b="0" i="0" u="none" strike="noStrike">
                          <a:solidFill>
                            <a:srgbClr val="000000"/>
                          </a:solidFill>
                          <a:effectLst/>
                          <a:latin typeface="Times New Roman" panose="02020603050405020304" pitchFamily="18" charset="0"/>
                          <a:ea typeface="ＭＳ Ｐゴシック" panose="020B0600070205080204" pitchFamily="50" charset="-128"/>
                        </a:rPr>
                      </a:br>
                      <a:r>
                        <a:rPr lang="en-US" sz="1050" b="1" i="0" u="none" strike="noStrike">
                          <a:solidFill>
                            <a:srgbClr val="000000"/>
                          </a:solidFill>
                          <a:effectLst/>
                          <a:latin typeface="Times New Roman" panose="02020603050405020304" pitchFamily="18" charset="0"/>
                          <a:ea typeface="ＭＳ Ｐゴシック" panose="020B0600070205080204" pitchFamily="50" charset="-128"/>
                        </a:rPr>
                        <a:t>2.</a:t>
                      </a: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 Request LB submission before the September meeting. Consequently, the July meeting is used to resolve comments.</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663129579"/>
                  </a:ext>
                </a:extLst>
              </a:tr>
              <a:tr h="398607">
                <a:tc>
                  <a:txBody>
                    <a:bodyPr/>
                    <a:lstStyle/>
                    <a:p>
                      <a:pPr algn="l" fontAlgn="ct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TG and WG Motion to letter ballot (LB) submission: submit draft to EC</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699"/>
                    </a:solid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Sep/2024</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699"/>
                    </a:solidFill>
                  </a:tcPr>
                </a:tc>
                <a:tc>
                  <a:txBody>
                    <a:bodyPr/>
                    <a:lstStyle/>
                    <a:p>
                      <a:pPr algn="l" fontAlgn="ct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TG and WG Motion to LB</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0B4"/>
                    </a:solidFill>
                  </a:tcPr>
                </a:tc>
                <a:tc>
                  <a:txBody>
                    <a:bodyPr/>
                    <a:lstStyle/>
                    <a:p>
                      <a:pPr algn="l" fontAlgn="ct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Prepare all necessary documents: Project Task List, Progress Repor, Coexistence Assurance(CA) document, TG Motion to LB, WG Motion to LB</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E699"/>
                    </a:solidFill>
                  </a:tcPr>
                </a:tc>
                <a:extLst>
                  <a:ext uri="{0D108BD9-81ED-4DB2-BD59-A6C34878D82A}">
                    <a16:rowId xmlns:a16="http://schemas.microsoft.com/office/drawing/2014/main" val="468060256"/>
                  </a:ext>
                </a:extLst>
              </a:tr>
              <a:tr h="215365">
                <a:tc>
                  <a:txBody>
                    <a:bodyPr/>
                    <a:lstStyle/>
                    <a:p>
                      <a:pPr algn="l"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1st LB circulation</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Sep/2024</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Comment-resolutions to LB recirculation.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890050979"/>
                  </a:ext>
                </a:extLst>
              </a:tr>
              <a:tr h="215365">
                <a:tc>
                  <a:txBody>
                    <a:bodyPr/>
                    <a:lstStyle/>
                    <a:p>
                      <a:pPr algn="l"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Comment Resolution for LB</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Nov/2024</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Comment-resolutions to LB recirculation.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393766934"/>
                  </a:ext>
                </a:extLst>
              </a:tr>
              <a:tr h="215365">
                <a:tc>
                  <a:txBody>
                    <a:bodyPr/>
                    <a:lstStyle/>
                    <a:p>
                      <a:pPr algn="l"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2nd LB recirculation</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Nov/2024</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Comment-resolutions to LB recirculation.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60078576"/>
                  </a:ext>
                </a:extLst>
              </a:tr>
              <a:tr h="321776">
                <a:tc>
                  <a:txBody>
                    <a:bodyPr/>
                    <a:lstStyle/>
                    <a:p>
                      <a:pPr algn="l" fontAlgn="ct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Conditional approval for </a:t>
                      </a:r>
                      <a:r>
                        <a:rPr lang="en-US" sz="1050" b="0" i="0" u="none" strike="noStrike" dirty="0" err="1">
                          <a:solidFill>
                            <a:srgbClr val="000000"/>
                          </a:solidFill>
                          <a:effectLst/>
                          <a:latin typeface="Times New Roman" panose="02020603050405020304" pitchFamily="18" charset="0"/>
                          <a:ea typeface="ＭＳ Ｐゴシック" panose="020B0600070205080204" pitchFamily="50" charset="-128"/>
                        </a:rPr>
                        <a:t>Stanadard</a:t>
                      </a: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 Association(SA  Ballot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Nov/2024</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Seek conditional approval for SB by the Executive Committee.</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111373768"/>
                  </a:ext>
                </a:extLst>
              </a:tr>
              <a:tr h="215365">
                <a:tc>
                  <a:txBody>
                    <a:bodyPr/>
                    <a:lstStyle/>
                    <a:p>
                      <a:pPr algn="l" fontAlgn="ct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Final</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LB </a:t>
                      </a: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recirculation</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Jan/2025</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WG approval to request SB submission.</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939259402"/>
                  </a:ext>
                </a:extLst>
              </a:tr>
              <a:tr h="321776">
                <a:tc>
                  <a:txBody>
                    <a:bodyPr/>
                    <a:lstStyle/>
                    <a:p>
                      <a:pPr algn="l" fontAlgn="ct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Request EC approval for SA Ballot</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Jan/2025</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Request SB approval by the EC (conditional or not)</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281567322"/>
                  </a:ext>
                </a:extLst>
              </a:tr>
              <a:tr h="212721">
                <a:tc>
                  <a:txBody>
                    <a:bodyPr/>
                    <a:lstStyle/>
                    <a:p>
                      <a:pPr algn="l" fontAlgn="ct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IEEE Standard  Association(SA) </a:t>
                      </a: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Ballot</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a:t>
                      </a:r>
                    </a:p>
                    <a:p>
                      <a:pPr algn="l" fontAlgn="ct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submission</a:t>
                      </a:r>
                      <a:endParaRPr lang="fi-FI" sz="1050" b="0" i="0" u="none" strike="noStrike" dirty="0">
                        <a:solidFill>
                          <a:srgbClr val="000000"/>
                        </a:solidFill>
                        <a:effectLst/>
                        <a:latin typeface="Times New Roman" panose="02020603050405020304" pitchFamily="18" charset="0"/>
                        <a:ea typeface="ＭＳ Ｐゴシック" panose="020B0600070205080204" pitchFamily="50" charset="-128"/>
                      </a:endParaRP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March/2025</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One month for IEEE SA editorial review.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76291027"/>
                  </a:ext>
                </a:extLst>
              </a:tr>
              <a:tr h="215365">
                <a:tc>
                  <a:txBody>
                    <a:bodyPr/>
                    <a:lstStyle/>
                    <a:p>
                      <a:pPr algn="l" fontAlgn="ct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1st SA </a:t>
                      </a: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recirculation</a:t>
                      </a:r>
                      <a:endParaRPr lang="fi-FI" sz="1050" b="0" i="0" u="none" strike="noStrike" dirty="0">
                        <a:solidFill>
                          <a:srgbClr val="000000"/>
                        </a:solidFill>
                        <a:effectLst/>
                        <a:latin typeface="Times New Roman" panose="02020603050405020304" pitchFamily="18" charset="0"/>
                        <a:ea typeface="ＭＳ Ｐゴシック" panose="020B0600070205080204" pitchFamily="50" charset="-128"/>
                      </a:endParaRP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May/2025</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Comment-resolutions to SB and recirculation.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13366230"/>
                  </a:ext>
                </a:extLst>
              </a:tr>
              <a:tr h="215365">
                <a:tc>
                  <a:txBody>
                    <a:bodyPr/>
                    <a:lstStyle/>
                    <a:p>
                      <a:pPr algn="l" fontAlgn="ct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2nd SA </a:t>
                      </a: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recirculation</a:t>
                      </a:r>
                      <a:endParaRPr lang="fi-FI" sz="1050" b="0" i="0" u="none" strike="noStrike" dirty="0">
                        <a:solidFill>
                          <a:srgbClr val="000000"/>
                        </a:solidFill>
                        <a:effectLst/>
                        <a:latin typeface="Times New Roman" panose="02020603050405020304" pitchFamily="18" charset="0"/>
                        <a:ea typeface="ＭＳ Ｐゴシック" panose="020B0600070205080204" pitchFamily="50" charset="-128"/>
                      </a:endParaRP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Jun/2025</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dirty="0">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Comment-resolutions to SB and recirculation.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976664465"/>
                  </a:ext>
                </a:extLst>
              </a:tr>
              <a:tr h="321776">
                <a:tc>
                  <a:txBody>
                    <a:bodyPr/>
                    <a:lstStyle/>
                    <a:p>
                      <a:pPr algn="l" fontAlgn="ct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Request conditional/unconditional approval to RevCom</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Jun/2025</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dirty="0">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Submission to SASB agenda</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63141726"/>
                  </a:ext>
                </a:extLst>
              </a:tr>
              <a:tr h="245528">
                <a:tc>
                  <a:txBody>
                    <a:bodyPr/>
                    <a:lstStyle/>
                    <a:p>
                      <a:pPr algn="l" fontAlgn="ct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Final SB recirculation, if required. Submission to RevCom</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July/2025</a:t>
                      </a:r>
                    </a:p>
                  </a:txBody>
                  <a:tcPr marL="1736" marR="1736" marT="1736"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dirty="0">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Submission to SASB</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938899603"/>
                  </a:ext>
                </a:extLst>
              </a:tr>
              <a:tr h="215365">
                <a:tc>
                  <a:txBody>
                    <a:bodyPr/>
                    <a:lstStyle/>
                    <a:p>
                      <a:pPr algn="l"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RevCom submission</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July/2025</a:t>
                      </a:r>
                    </a:p>
                  </a:txBody>
                  <a:tcPr marL="1736" marR="1736" marT="1736"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dirty="0">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RevCom</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a:t>
                      </a: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approval</a:t>
                      </a:r>
                      <a:endParaRPr lang="fi-FI" sz="1050" b="0" i="0" u="none" strike="noStrike" dirty="0">
                        <a:solidFill>
                          <a:srgbClr val="000000"/>
                        </a:solidFill>
                        <a:effectLst/>
                        <a:latin typeface="Times New Roman" panose="02020603050405020304" pitchFamily="18" charset="0"/>
                        <a:ea typeface="ＭＳ Ｐゴシック" panose="020B0600070205080204" pitchFamily="50" charset="-128"/>
                      </a:endParaRP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469296439"/>
                  </a:ext>
                </a:extLst>
              </a:tr>
            </a:tbl>
          </a:graphicData>
        </a:graphic>
      </p:graphicFrame>
    </p:spTree>
    <p:extLst>
      <p:ext uri="{BB962C8B-B14F-4D97-AF65-F5344CB8AC3E}">
        <p14:creationId xmlns:p14="http://schemas.microsoft.com/office/powerpoint/2010/main" val="308377397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174171" y="1134778"/>
            <a:ext cx="8969829" cy="5462774"/>
          </a:xfrm>
        </p:spPr>
        <p:txBody>
          <a:bodyPr/>
          <a:lstStyle/>
          <a:p>
            <a:pPr marL="0" indent="0">
              <a:lnSpc>
                <a:spcPts val="1500"/>
              </a:lnSpc>
              <a:buNone/>
            </a:pPr>
            <a:r>
              <a:rPr lang="ja-JP" altLang="en-US" sz="1400" dirty="0"/>
              <a:t>・</a:t>
            </a:r>
            <a:r>
              <a:rPr lang="is-IS" altLang="ja-JP" sz="1400" dirty="0"/>
              <a:t>TG15.6ma opening report for March 2025 meeting                                                     15-25-0113-02-06ma</a:t>
            </a:r>
          </a:p>
          <a:p>
            <a:pPr marL="0" indent="0">
              <a:lnSpc>
                <a:spcPts val="1500"/>
              </a:lnSpc>
              <a:buNone/>
            </a:pPr>
            <a:r>
              <a:rPr lang="ja-JP" altLang="en-US" sz="1400" dirty="0"/>
              <a:t>・</a:t>
            </a:r>
            <a:r>
              <a:rPr lang="is-IS" altLang="ja-JP" sz="1400" dirty="0"/>
              <a:t>TG15.6ma Agenda of  March 2025 Meeting                                                                15-25-0112-08-06ma</a:t>
            </a:r>
            <a:endParaRPr lang="en-US" altLang="ja-JP" sz="1400" dirty="0">
              <a:solidFill>
                <a:srgbClr val="000000"/>
              </a:solidFill>
              <a:latin typeface="Arial"/>
              <a:cs typeface="Times New Roman" pitchFamily="18" charset="0"/>
            </a:endParaRPr>
          </a:p>
          <a:p>
            <a:pPr marL="0" indent="0">
              <a:lnSpc>
                <a:spcPts val="15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Progress report of 802.15.6ma                                                                                     15-23-0056-08-06ma</a:t>
            </a:r>
          </a:p>
          <a:p>
            <a:pPr marL="0" indent="0">
              <a:lnSpc>
                <a:spcPts val="15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Consolidated comments resolutions LB212                                                                  15-25-0138-04-06ma</a:t>
            </a:r>
          </a:p>
          <a:p>
            <a:pPr marL="0" indent="0">
              <a:lnSpc>
                <a:spcPts val="15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Overview of IG-DEP, SG6a, TG6a </a:t>
            </a: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 TG15.6ma BAN  with Enhanced Dependability15-25-0033-01-06ma</a:t>
            </a:r>
            <a:r>
              <a:rPr lang="ja-JP" altLang="en-US" sz="1400" dirty="0">
                <a:solidFill>
                  <a:srgbClr val="000000"/>
                </a:solidFill>
                <a:latin typeface="Arial"/>
                <a:cs typeface="Times New Roman" pitchFamily="18" charset="0"/>
              </a:rPr>
              <a:t>　　　　　　　　　　　　　　　　　　　　　　　　　　　</a:t>
            </a:r>
            <a:endParaRPr lang="en-US" altLang="ja-JP" sz="1400" dirty="0">
              <a:solidFill>
                <a:srgbClr val="000000"/>
              </a:solidFill>
              <a:latin typeface="Arial"/>
              <a:cs typeface="Times New Roman" pitchFamily="18" charset="0"/>
            </a:endParaRPr>
          </a:p>
          <a:p>
            <a:pPr marL="0" indent="0">
              <a:lnSpc>
                <a:spcPts val="15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Review of Letter Ballot(LB)212 for draft D04                                                                15-24-0xxx-00-06ma</a:t>
            </a:r>
          </a:p>
          <a:p>
            <a:pPr marL="0" indent="0">
              <a:lnSpc>
                <a:spcPts val="15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Propagation Channel Parameters of UWB  for Human BAN (HBAN) Use Cases        15-24-0145-04-06ma</a:t>
            </a:r>
          </a:p>
          <a:p>
            <a:pPr marL="0" indent="0">
              <a:lnSpc>
                <a:spcPts val="15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15.6ma MAC time reference base for </a:t>
            </a:r>
            <a:r>
              <a:rPr lang="en-US" altLang="ja-JP" sz="1400" dirty="0" err="1">
                <a:solidFill>
                  <a:srgbClr val="000000"/>
                </a:solidFill>
                <a:latin typeface="Arial"/>
                <a:cs typeface="Times New Roman" pitchFamily="18" charset="0"/>
              </a:rPr>
              <a:t>superframe</a:t>
            </a:r>
            <a:r>
              <a:rPr lang="en-US" altLang="ja-JP" sz="1400" dirty="0">
                <a:solidFill>
                  <a:srgbClr val="000000"/>
                </a:solidFill>
                <a:latin typeface="Arial"/>
                <a:cs typeface="Times New Roman" pitchFamily="18" charset="0"/>
              </a:rPr>
              <a:t> and group </a:t>
            </a:r>
            <a:r>
              <a:rPr lang="en-US" altLang="ja-JP" sz="1400" dirty="0" err="1">
                <a:solidFill>
                  <a:srgbClr val="000000"/>
                </a:solidFill>
                <a:latin typeface="Arial"/>
                <a:cs typeface="Times New Roman" pitchFamily="18" charset="0"/>
              </a:rPr>
              <a:t>superframe</a:t>
            </a:r>
            <a:r>
              <a:rPr lang="en-US" altLang="ja-JP" sz="1400" dirty="0">
                <a:solidFill>
                  <a:srgbClr val="000000"/>
                </a:solidFill>
                <a:latin typeface="Arial"/>
                <a:cs typeface="Times New Roman" pitchFamily="18" charset="0"/>
              </a:rPr>
              <a:t> structure</a:t>
            </a:r>
            <a:r>
              <a:rPr lang="ja-JP" altLang="en-US" sz="1400" dirty="0">
                <a:solidFill>
                  <a:srgbClr val="000000"/>
                </a:solidFill>
                <a:latin typeface="Arial"/>
                <a:cs typeface="Times New Roman" pitchFamily="18" charset="0"/>
              </a:rPr>
              <a:t>　 </a:t>
            </a:r>
            <a:r>
              <a:rPr lang="en-US" altLang="ja-JP" sz="1400" dirty="0">
                <a:solidFill>
                  <a:srgbClr val="000000"/>
                </a:solidFill>
                <a:latin typeface="Arial"/>
                <a:cs typeface="Times New Roman" pitchFamily="18" charset="0"/>
              </a:rPr>
              <a:t>15-25-0132-00-06ma</a:t>
            </a:r>
          </a:p>
          <a:p>
            <a:pPr marL="0" indent="0">
              <a:lnSpc>
                <a:spcPts val="15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MAC Performance Evaluation of Multiple BAN Coexistence Under TG6ma Channel Model</a:t>
            </a:r>
            <a:r>
              <a:rPr lang="ja-JP" altLang="en-US" sz="1400" dirty="0">
                <a:solidFill>
                  <a:srgbClr val="000000"/>
                </a:solidFill>
                <a:latin typeface="Arial"/>
                <a:cs typeface="Times New Roman" pitchFamily="18" charset="0"/>
              </a:rPr>
              <a:t>　   </a:t>
            </a:r>
            <a:r>
              <a:rPr lang="en-US" altLang="ja-JP" sz="1400" dirty="0">
                <a:solidFill>
                  <a:srgbClr val="000000"/>
                </a:solidFill>
                <a:latin typeface="Arial"/>
                <a:cs typeface="Times New Roman" pitchFamily="18" charset="0"/>
              </a:rPr>
              <a:t>24-246-05</a:t>
            </a:r>
          </a:p>
          <a:p>
            <a:pPr marL="0" indent="0">
              <a:lnSpc>
                <a:spcPts val="15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Performance Evaluation of Channel Coding with </a:t>
            </a:r>
            <a:r>
              <a:rPr lang="en-US" altLang="ja-JP" sz="1400" dirty="0" err="1">
                <a:solidFill>
                  <a:srgbClr val="000000"/>
                </a:solidFill>
                <a:latin typeface="Arial"/>
                <a:cs typeface="Times New Roman" pitchFamily="18" charset="0"/>
              </a:rPr>
              <a:t>Interleaver</a:t>
            </a:r>
            <a:r>
              <a:rPr lang="en-US" altLang="ja-JP" sz="1400" dirty="0">
                <a:solidFill>
                  <a:srgbClr val="000000"/>
                </a:solidFill>
                <a:latin typeface="Arial"/>
                <a:cs typeface="Times New Roman" pitchFamily="18" charset="0"/>
              </a:rPr>
              <a:t> for Some Classes of Coexistence</a:t>
            </a:r>
            <a:r>
              <a:rPr lang="ja-JP" altLang="en-US" sz="1400" dirty="0">
                <a:solidFill>
                  <a:srgbClr val="000000"/>
                </a:solidFill>
                <a:latin typeface="Arial"/>
                <a:cs typeface="Times New Roman" pitchFamily="18" charset="0"/>
              </a:rPr>
              <a:t> </a:t>
            </a:r>
            <a:r>
              <a:rPr lang="en-US" altLang="ja-JP" sz="1400" dirty="0">
                <a:solidFill>
                  <a:srgbClr val="000000"/>
                </a:solidFill>
                <a:latin typeface="Arial"/>
                <a:cs typeface="Times New Roman" pitchFamily="18" charset="0"/>
              </a:rPr>
              <a:t>24-247-05</a:t>
            </a:r>
          </a:p>
          <a:p>
            <a:pPr marL="0" indent="0">
              <a:lnSpc>
                <a:spcPts val="15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Ranging Accuracy Evaluation under TG6ma Communication </a:t>
            </a:r>
            <a:r>
              <a:rPr lang="en-US" altLang="ja-JP" sz="1400" dirty="0" err="1">
                <a:solidFill>
                  <a:srgbClr val="000000"/>
                </a:solidFill>
                <a:latin typeface="Arial"/>
                <a:cs typeface="Times New Roman" pitchFamily="18" charset="0"/>
              </a:rPr>
              <a:t>Senarios</a:t>
            </a:r>
            <a:r>
              <a:rPr lang="ja-JP" altLang="en-US" sz="1400" dirty="0">
                <a:solidFill>
                  <a:srgbClr val="000000"/>
                </a:solidFill>
                <a:latin typeface="Arial"/>
                <a:cs typeface="Times New Roman" pitchFamily="18" charset="0"/>
              </a:rPr>
              <a:t>　　　　　　 </a:t>
            </a:r>
            <a:r>
              <a:rPr lang="en-US" altLang="ja-JP" sz="1400" dirty="0">
                <a:solidFill>
                  <a:srgbClr val="000000"/>
                </a:solidFill>
                <a:latin typeface="Arial"/>
                <a:cs typeface="Times New Roman" pitchFamily="18" charset="0"/>
              </a:rPr>
              <a:t>15-24-0248-06-06ma</a:t>
            </a:r>
          </a:p>
          <a:p>
            <a:pPr marL="0" indent="0">
              <a:lnSpc>
                <a:spcPts val="15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Interference </a:t>
            </a:r>
            <a:r>
              <a:rPr lang="en-US" altLang="ja-JP" sz="1400" dirty="0" err="1">
                <a:solidFill>
                  <a:srgbClr val="000000"/>
                </a:solidFill>
                <a:latin typeface="Arial"/>
                <a:cs typeface="Times New Roman" pitchFamily="18" charset="0"/>
              </a:rPr>
              <a:t>Mittigation</a:t>
            </a:r>
            <a:r>
              <a:rPr lang="en-US" altLang="ja-JP" sz="1400" dirty="0">
                <a:solidFill>
                  <a:srgbClr val="000000"/>
                </a:solidFill>
                <a:latin typeface="Arial"/>
                <a:cs typeface="Times New Roman" pitchFamily="18" charset="0"/>
              </a:rPr>
              <a:t> Schemes in Class 3, 5, 6, and 7 of </a:t>
            </a:r>
            <a:r>
              <a:rPr lang="en-US" altLang="ja-JP" sz="1400" dirty="0" err="1">
                <a:solidFill>
                  <a:srgbClr val="000000"/>
                </a:solidFill>
                <a:latin typeface="Arial"/>
                <a:cs typeface="Times New Roman" pitchFamily="18" charset="0"/>
              </a:rPr>
              <a:t>Coexisitence</a:t>
            </a:r>
            <a:r>
              <a:rPr lang="en-US" altLang="ja-JP" sz="1400" dirty="0">
                <a:solidFill>
                  <a:srgbClr val="000000"/>
                </a:solidFill>
                <a:latin typeface="Arial"/>
                <a:cs typeface="Times New Roman" pitchFamily="18" charset="0"/>
              </a:rPr>
              <a:t> in TG6ma</a:t>
            </a:r>
            <a:r>
              <a:rPr lang="ja-JP" altLang="en-US" sz="1400" dirty="0">
                <a:solidFill>
                  <a:srgbClr val="000000"/>
                </a:solidFill>
                <a:latin typeface="Arial"/>
                <a:cs typeface="Times New Roman" pitchFamily="18" charset="0"/>
              </a:rPr>
              <a:t>　</a:t>
            </a:r>
            <a:r>
              <a:rPr lang="en-US" altLang="ja-JP" sz="1400" dirty="0">
                <a:solidFill>
                  <a:srgbClr val="000000"/>
                </a:solidFill>
                <a:latin typeface="Arial"/>
                <a:cs typeface="Times New Roman" pitchFamily="18" charset="0"/>
              </a:rPr>
              <a:t>15-24-0073-07-06ma</a:t>
            </a:r>
            <a:r>
              <a:rPr lang="ja-JP" altLang="en-US" sz="1400" dirty="0">
                <a:solidFill>
                  <a:srgbClr val="000000"/>
                </a:solidFill>
                <a:latin typeface="Arial"/>
                <a:cs typeface="Times New Roman" pitchFamily="18" charset="0"/>
              </a:rPr>
              <a:t>　　</a:t>
            </a:r>
            <a:endParaRPr lang="en-US" altLang="ja-JP" sz="1400" dirty="0">
              <a:solidFill>
                <a:srgbClr val="000000"/>
              </a:solidFill>
              <a:latin typeface="Arial"/>
              <a:cs typeface="Times New Roman" pitchFamily="18" charset="0"/>
            </a:endParaRPr>
          </a:p>
          <a:p>
            <a:pPr marL="0" indent="0">
              <a:lnSpc>
                <a:spcPts val="15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Hybrid ARQ Scheme for High QoS Packets in High Class of Coexistence of IEEE 802.15.6ma 23-0576-07</a:t>
            </a:r>
          </a:p>
          <a:p>
            <a:pPr marL="0" indent="0">
              <a:lnSpc>
                <a:spcPts val="15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Evaluation of IEEE 802.15.6 UWB PHY Utilizing Super Orthogonal Convolutional Code</a:t>
            </a:r>
            <a:r>
              <a:rPr lang="ja-JP" altLang="en-US" sz="1400" dirty="0">
                <a:solidFill>
                  <a:srgbClr val="000000"/>
                </a:solidFill>
                <a:latin typeface="Arial"/>
                <a:cs typeface="Times New Roman" pitchFamily="18" charset="0"/>
              </a:rPr>
              <a:t>　　</a:t>
            </a:r>
            <a:r>
              <a:rPr lang="en-US" altLang="ja-JP" sz="1400" dirty="0">
                <a:solidFill>
                  <a:srgbClr val="000000"/>
                </a:solidFill>
                <a:latin typeface="Arial"/>
                <a:cs typeface="Times New Roman" pitchFamily="18" charset="0"/>
              </a:rPr>
              <a:t>15-22-0562-11</a:t>
            </a:r>
          </a:p>
          <a:p>
            <a:pPr marL="0" indent="0">
              <a:lnSpc>
                <a:spcPts val="15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Coordinator-to-Coordinator(C2C) Ranging and Communication for Multiple BAN Coexistence24-0406-00</a:t>
            </a:r>
            <a:r>
              <a:rPr lang="ja-JP" altLang="en-US" sz="1400" dirty="0">
                <a:solidFill>
                  <a:srgbClr val="000000"/>
                </a:solidFill>
                <a:latin typeface="Arial"/>
                <a:cs typeface="Times New Roman" pitchFamily="18" charset="0"/>
              </a:rPr>
              <a:t>・</a:t>
            </a:r>
            <a:r>
              <a:rPr lang="fi-FI" altLang="ja-JP" sz="1400" dirty="0">
                <a:solidFill>
                  <a:srgbClr val="000000"/>
                </a:solidFill>
                <a:latin typeface="Arial"/>
                <a:cs typeface="Times New Roman" pitchFamily="18" charset="0"/>
              </a:rPr>
              <a:t> </a:t>
            </a:r>
            <a:endParaRPr lang="en-US" altLang="ja-JP" sz="1400" dirty="0">
              <a:solidFill>
                <a:srgbClr val="000000"/>
              </a:solidFill>
              <a:latin typeface="Arial"/>
              <a:cs typeface="Times New Roman" pitchFamily="18" charset="0"/>
            </a:endParaRPr>
          </a:p>
          <a:p>
            <a:pPr marL="0" indent="0">
              <a:lnSpc>
                <a:spcPts val="1500"/>
              </a:lnSpc>
              <a:buNone/>
            </a:pPr>
            <a:r>
              <a:rPr lang="ja-JP" altLang="en-US" sz="1400" dirty="0">
                <a:solidFill>
                  <a:srgbClr val="000000"/>
                </a:solidFill>
                <a:latin typeface="Arial"/>
                <a:cs typeface="Times New Roman" pitchFamily="18" charset="0"/>
              </a:rPr>
              <a:t>・</a:t>
            </a:r>
            <a:r>
              <a:rPr lang="fi-FI" altLang="ja-JP" sz="1400" dirty="0">
                <a:solidFill>
                  <a:srgbClr val="000000"/>
                </a:solidFill>
                <a:latin typeface="Arial"/>
                <a:cs typeface="Times New Roman" pitchFamily="18" charset="0"/>
              </a:rPr>
              <a:t>TG15.6ma </a:t>
            </a:r>
            <a:r>
              <a:rPr lang="fi-FI" altLang="ja-JP" sz="1400" dirty="0" err="1">
                <a:solidFill>
                  <a:srgbClr val="000000"/>
                </a:solidFill>
                <a:latin typeface="Arial"/>
                <a:cs typeface="Times New Roman" pitchFamily="18" charset="0"/>
              </a:rPr>
              <a:t>Coexistence</a:t>
            </a:r>
            <a:r>
              <a:rPr lang="fi-FI" altLang="ja-JP" sz="1400" dirty="0">
                <a:solidFill>
                  <a:srgbClr val="000000"/>
                </a:solidFill>
                <a:latin typeface="Arial"/>
                <a:cs typeface="Times New Roman" pitchFamily="18" charset="0"/>
              </a:rPr>
              <a:t> </a:t>
            </a:r>
            <a:r>
              <a:rPr lang="fi-FI" altLang="ja-JP" sz="1400" dirty="0" err="1">
                <a:solidFill>
                  <a:srgbClr val="000000"/>
                </a:solidFill>
                <a:latin typeface="Arial"/>
                <a:cs typeface="Times New Roman" pitchFamily="18" charset="0"/>
              </a:rPr>
              <a:t>Assessment</a:t>
            </a:r>
            <a:r>
              <a:rPr lang="fi-FI" altLang="ja-JP" sz="1400" dirty="0">
                <a:solidFill>
                  <a:srgbClr val="000000"/>
                </a:solidFill>
                <a:latin typeface="Arial"/>
                <a:cs typeface="Times New Roman" pitchFamily="18" charset="0"/>
              </a:rPr>
              <a:t> </a:t>
            </a:r>
            <a:r>
              <a:rPr lang="fi-FI" altLang="ja-JP" sz="1400" dirty="0" err="1">
                <a:solidFill>
                  <a:srgbClr val="000000"/>
                </a:solidFill>
                <a:latin typeface="Arial"/>
                <a:cs typeface="Times New Roman" pitchFamily="18" charset="0"/>
              </a:rPr>
              <a:t>Document</a:t>
            </a:r>
            <a:r>
              <a:rPr lang="fi-FI" altLang="ja-JP" sz="1400" dirty="0">
                <a:solidFill>
                  <a:srgbClr val="000000"/>
                </a:solidFill>
                <a:latin typeface="Arial"/>
                <a:cs typeface="Times New Roman" pitchFamily="18" charset="0"/>
              </a:rPr>
              <a:t>                                                           </a:t>
            </a:r>
            <a:r>
              <a:rPr lang="ja-JP" altLang="en-US" sz="1400" dirty="0">
                <a:solidFill>
                  <a:srgbClr val="000000"/>
                </a:solidFill>
                <a:latin typeface="Arial"/>
                <a:cs typeface="Times New Roman" pitchFamily="18" charset="0"/>
              </a:rPr>
              <a:t> </a:t>
            </a:r>
            <a:r>
              <a:rPr lang="fi-FI" altLang="ja-JP" sz="1400" dirty="0">
                <a:solidFill>
                  <a:srgbClr val="000000"/>
                </a:solidFill>
                <a:latin typeface="Arial"/>
                <a:cs typeface="Times New Roman" pitchFamily="18" charset="0"/>
              </a:rPr>
              <a:t>15-24-0348-04-06ma</a:t>
            </a:r>
          </a:p>
          <a:p>
            <a:pPr marL="0" indent="0">
              <a:lnSpc>
                <a:spcPts val="15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Interference </a:t>
            </a:r>
            <a:r>
              <a:rPr lang="en-US" altLang="ja-JP" sz="1400" dirty="0" err="1">
                <a:solidFill>
                  <a:srgbClr val="000000"/>
                </a:solidFill>
                <a:latin typeface="Arial"/>
                <a:cs typeface="Times New Roman" pitchFamily="18" charset="0"/>
              </a:rPr>
              <a:t>Mittigation</a:t>
            </a:r>
            <a:r>
              <a:rPr lang="en-US" altLang="ja-JP" sz="1400" dirty="0">
                <a:solidFill>
                  <a:srgbClr val="000000"/>
                </a:solidFill>
                <a:latin typeface="Arial"/>
                <a:cs typeface="Times New Roman" pitchFamily="18" charset="0"/>
              </a:rPr>
              <a:t> Schemes in Class 3, 5, 6, and 7 of </a:t>
            </a:r>
            <a:r>
              <a:rPr lang="en-US" altLang="ja-JP" sz="1400" dirty="0" err="1">
                <a:solidFill>
                  <a:srgbClr val="000000"/>
                </a:solidFill>
                <a:latin typeface="Arial"/>
                <a:cs typeface="Times New Roman" pitchFamily="18" charset="0"/>
              </a:rPr>
              <a:t>Coexisitence</a:t>
            </a:r>
            <a:r>
              <a:rPr lang="en-US" altLang="ja-JP" sz="1400" dirty="0">
                <a:solidFill>
                  <a:srgbClr val="000000"/>
                </a:solidFill>
                <a:latin typeface="Arial"/>
                <a:cs typeface="Times New Roman" pitchFamily="18" charset="0"/>
              </a:rPr>
              <a:t> in TG6ma </a:t>
            </a:r>
            <a:r>
              <a:rPr lang="ja-JP" altLang="en-US" sz="1400" dirty="0">
                <a:solidFill>
                  <a:srgbClr val="000000"/>
                </a:solidFill>
                <a:latin typeface="Arial"/>
                <a:cs typeface="Times New Roman" pitchFamily="18" charset="0"/>
              </a:rPr>
              <a:t>    </a:t>
            </a:r>
            <a:r>
              <a:rPr lang="en-US" altLang="ja-JP" sz="1400" dirty="0">
                <a:solidFill>
                  <a:srgbClr val="000000"/>
                </a:solidFill>
                <a:latin typeface="Arial"/>
                <a:cs typeface="Times New Roman" pitchFamily="18" charset="0"/>
              </a:rPr>
              <a:t>1</a:t>
            </a:r>
            <a:r>
              <a:rPr lang="fi-FI" altLang="ja-JP" sz="1400" dirty="0">
                <a:solidFill>
                  <a:srgbClr val="000000"/>
                </a:solidFill>
                <a:latin typeface="Arial"/>
                <a:cs typeface="Times New Roman" pitchFamily="18" charset="0"/>
              </a:rPr>
              <a:t>5-24-0073-07-06ma</a:t>
            </a:r>
            <a:endParaRPr lang="en-US" altLang="ja-JP" sz="1400" dirty="0">
              <a:solidFill>
                <a:srgbClr val="000000"/>
              </a:solidFill>
              <a:latin typeface="Arial"/>
              <a:cs typeface="Times New Roman" pitchFamily="18" charset="0"/>
            </a:endParaRPr>
          </a:p>
          <a:p>
            <a:pPr marL="0" indent="0">
              <a:lnSpc>
                <a:spcPts val="1500"/>
              </a:lnSpc>
              <a:buNone/>
            </a:pPr>
            <a:r>
              <a:rPr lang="ja-JP" altLang="en-US" sz="1400" dirty="0">
                <a:solidFill>
                  <a:srgbClr val="000000"/>
                </a:solidFill>
                <a:latin typeface="Arial"/>
                <a:cs typeface="Times New Roman" pitchFamily="18" charset="0"/>
              </a:rPr>
              <a:t>・</a:t>
            </a:r>
            <a:r>
              <a:rPr lang="fi-FI" altLang="ja-JP" sz="1400" dirty="0">
                <a:solidFill>
                  <a:srgbClr val="000000"/>
                </a:solidFill>
                <a:latin typeface="Arial"/>
                <a:cs typeface="Times New Roman" pitchFamily="18" charset="0"/>
              </a:rPr>
              <a:t>Project </a:t>
            </a:r>
            <a:r>
              <a:rPr lang="fi-FI" altLang="ja-JP" sz="1400" dirty="0" err="1">
                <a:solidFill>
                  <a:srgbClr val="000000"/>
                </a:solidFill>
                <a:latin typeface="Arial"/>
                <a:cs typeface="Times New Roman" pitchFamily="18" charset="0"/>
              </a:rPr>
              <a:t>Task</a:t>
            </a:r>
            <a:r>
              <a:rPr lang="fi-FI" altLang="ja-JP" sz="1400" dirty="0">
                <a:solidFill>
                  <a:srgbClr val="000000"/>
                </a:solidFill>
                <a:latin typeface="Arial"/>
                <a:cs typeface="Times New Roman" pitchFamily="18" charset="0"/>
              </a:rPr>
              <a:t> </a:t>
            </a:r>
            <a:r>
              <a:rPr lang="fi-FI" altLang="ja-JP" sz="1400" dirty="0" err="1">
                <a:solidFill>
                  <a:srgbClr val="000000"/>
                </a:solidFill>
                <a:latin typeface="Arial"/>
                <a:cs typeface="Times New Roman" pitchFamily="18" charset="0"/>
              </a:rPr>
              <a:t>List</a:t>
            </a:r>
            <a:r>
              <a:rPr lang="fi-FI" altLang="ja-JP" sz="1400" dirty="0">
                <a:solidFill>
                  <a:srgbClr val="000000"/>
                </a:solidFill>
                <a:latin typeface="Arial"/>
                <a:cs typeface="Times New Roman" pitchFamily="18" charset="0"/>
              </a:rPr>
              <a:t> of TG6ma                                                                                            15-25-0062-01-06ma</a:t>
            </a:r>
          </a:p>
          <a:p>
            <a:pPr marL="0" indent="0">
              <a:lnSpc>
                <a:spcPts val="1500"/>
              </a:lnSpc>
              <a:buNone/>
            </a:pPr>
            <a:r>
              <a:rPr lang="ja-JP" altLang="en-US" sz="1400" dirty="0">
                <a:solidFill>
                  <a:srgbClr val="000000"/>
                </a:solidFill>
                <a:latin typeface="Arial"/>
                <a:cs typeface="Times New Roman" pitchFamily="18" charset="0"/>
              </a:rPr>
              <a:t>・</a:t>
            </a:r>
            <a:r>
              <a:rPr lang="fi-FI" altLang="ja-JP" sz="1400" dirty="0" err="1">
                <a:solidFill>
                  <a:srgbClr val="000000"/>
                </a:solidFill>
                <a:latin typeface="Arial"/>
                <a:cs typeface="Times New Roman" pitchFamily="18" charset="0"/>
              </a:rPr>
              <a:t>Progress</a:t>
            </a:r>
            <a:r>
              <a:rPr lang="fi-FI" altLang="ja-JP" sz="1400" dirty="0">
                <a:solidFill>
                  <a:srgbClr val="000000"/>
                </a:solidFill>
                <a:latin typeface="Arial"/>
                <a:cs typeface="Times New Roman" pitchFamily="18" charset="0"/>
              </a:rPr>
              <a:t> Report of TG6ma                                                                                            15-23-0056-12-06ma</a:t>
            </a:r>
          </a:p>
          <a:p>
            <a:pPr marL="0" indent="0">
              <a:lnSpc>
                <a:spcPts val="1500"/>
              </a:lnSpc>
              <a:buNone/>
            </a:pPr>
            <a:r>
              <a:rPr lang="ja-JP" altLang="en-US" sz="1400" dirty="0">
                <a:solidFill>
                  <a:srgbClr val="000000"/>
                </a:solidFill>
                <a:latin typeface="Arial"/>
                <a:cs typeface="Times New Roman" pitchFamily="18" charset="0"/>
              </a:rPr>
              <a:t>・</a:t>
            </a:r>
            <a:r>
              <a:rPr lang="fi-FI" altLang="ja-JP" sz="1400" dirty="0" err="1">
                <a:solidFill>
                  <a:srgbClr val="000000"/>
                </a:solidFill>
                <a:latin typeface="Arial"/>
                <a:cs typeface="Times New Roman" pitchFamily="18" charset="0"/>
              </a:rPr>
              <a:t>Timeline</a:t>
            </a:r>
            <a:r>
              <a:rPr lang="fi-FI" altLang="ja-JP" sz="1400" dirty="0">
                <a:solidFill>
                  <a:srgbClr val="000000"/>
                </a:solidFill>
                <a:latin typeface="Arial"/>
                <a:cs typeface="Times New Roman" pitchFamily="18" charset="0"/>
              </a:rPr>
              <a:t> of TG6ma                                                                                                         </a:t>
            </a:r>
            <a:r>
              <a:rPr lang="en-US" altLang="ja-JP" sz="1400" dirty="0">
                <a:solidFill>
                  <a:srgbClr val="000000"/>
                </a:solidFill>
                <a:latin typeface="Arial"/>
                <a:cs typeface="Times New Roman" pitchFamily="18" charset="0"/>
              </a:rPr>
              <a:t>1</a:t>
            </a:r>
            <a:r>
              <a:rPr lang="fi-FI" altLang="ja-JP" sz="1400" dirty="0">
                <a:solidFill>
                  <a:srgbClr val="000000"/>
                </a:solidFill>
                <a:latin typeface="Arial"/>
                <a:cs typeface="Times New Roman" pitchFamily="18" charset="0"/>
              </a:rPr>
              <a:t>5.2-0361-09-06ma</a:t>
            </a:r>
          </a:p>
          <a:p>
            <a:pPr marL="0" indent="0">
              <a:lnSpc>
                <a:spcPts val="1500"/>
              </a:lnSpc>
              <a:buNone/>
            </a:pPr>
            <a:r>
              <a:rPr lang="ja-JP" altLang="en-US" sz="1400" dirty="0">
                <a:solidFill>
                  <a:srgbClr val="000000"/>
                </a:solidFill>
                <a:latin typeface="Arial"/>
                <a:cs typeface="Times New Roman" pitchFamily="18" charset="0"/>
              </a:rPr>
              <a:t>・</a:t>
            </a:r>
            <a:r>
              <a:rPr lang="fi-FI" altLang="ja-JP" sz="1400" dirty="0">
                <a:solidFill>
                  <a:srgbClr val="000000"/>
                </a:solidFill>
                <a:latin typeface="Arial"/>
                <a:cs typeface="Times New Roman" pitchFamily="18" charset="0"/>
              </a:rPr>
              <a:t>TG15.6ma </a:t>
            </a:r>
            <a:r>
              <a:rPr lang="fi-FI" altLang="ja-JP" sz="1400" dirty="0" err="1">
                <a:solidFill>
                  <a:srgbClr val="000000"/>
                </a:solidFill>
                <a:latin typeface="Arial"/>
                <a:cs typeface="Times New Roman" pitchFamily="18" charset="0"/>
              </a:rPr>
              <a:t>Closing</a:t>
            </a:r>
            <a:r>
              <a:rPr lang="fi-FI" altLang="ja-JP" sz="1400" dirty="0">
                <a:solidFill>
                  <a:srgbClr val="000000"/>
                </a:solidFill>
                <a:latin typeface="Arial"/>
                <a:cs typeface="Times New Roman" pitchFamily="18" charset="0"/>
              </a:rPr>
              <a:t> Report for </a:t>
            </a:r>
            <a:r>
              <a:rPr lang="fi-FI" altLang="ja-JP" sz="1400" dirty="0" err="1">
                <a:solidFill>
                  <a:srgbClr val="000000"/>
                </a:solidFill>
                <a:latin typeface="Arial"/>
                <a:cs typeface="Times New Roman" pitchFamily="18" charset="0"/>
              </a:rPr>
              <a:t>March</a:t>
            </a:r>
            <a:r>
              <a:rPr lang="fi-FI" altLang="ja-JP" sz="1400" dirty="0">
                <a:solidFill>
                  <a:srgbClr val="000000"/>
                </a:solidFill>
                <a:latin typeface="Arial"/>
                <a:cs typeface="Times New Roman" pitchFamily="18" charset="0"/>
              </a:rPr>
              <a:t> 2025                                                                    15-25-0151-00-06ma    </a:t>
            </a:r>
          </a:p>
          <a:p>
            <a:pPr marL="0" indent="0">
              <a:lnSpc>
                <a:spcPts val="1500"/>
              </a:lnSpc>
              <a:buNone/>
            </a:pPr>
            <a:r>
              <a:rPr lang="ja-JP" altLang="en-US" sz="1400" dirty="0">
                <a:solidFill>
                  <a:srgbClr val="000000"/>
                </a:solidFill>
                <a:latin typeface="Arial"/>
                <a:cs typeface="Times New Roman" pitchFamily="18" charset="0"/>
              </a:rPr>
              <a:t>・</a:t>
            </a:r>
            <a:r>
              <a:rPr lang="fi-FI" altLang="ja-JP" sz="1400" dirty="0">
                <a:solidFill>
                  <a:srgbClr val="000000"/>
                </a:solidFill>
                <a:latin typeface="Arial"/>
                <a:cs typeface="Times New Roman" pitchFamily="18" charset="0"/>
              </a:rPr>
              <a:t>TG15.6ma Meeting </a:t>
            </a:r>
            <a:r>
              <a:rPr lang="fi-FI" altLang="ja-JP" sz="1400" dirty="0" err="1">
                <a:solidFill>
                  <a:srgbClr val="000000"/>
                </a:solidFill>
                <a:latin typeface="Arial"/>
                <a:cs typeface="Times New Roman" pitchFamily="18" charset="0"/>
              </a:rPr>
              <a:t>Minutes</a:t>
            </a:r>
            <a:r>
              <a:rPr lang="fi-FI" altLang="ja-JP" sz="1400" dirty="0">
                <a:solidFill>
                  <a:srgbClr val="000000"/>
                </a:solidFill>
                <a:latin typeface="Arial"/>
                <a:cs typeface="Times New Roman" pitchFamily="18" charset="0"/>
              </a:rPr>
              <a:t> for </a:t>
            </a:r>
            <a:r>
              <a:rPr lang="fi-FI" altLang="ja-JP" sz="1400" dirty="0" err="1">
                <a:solidFill>
                  <a:srgbClr val="000000"/>
                </a:solidFill>
                <a:latin typeface="Arial"/>
                <a:cs typeface="Times New Roman" pitchFamily="18" charset="0"/>
              </a:rPr>
              <a:t>March</a:t>
            </a:r>
            <a:r>
              <a:rPr lang="fi-FI" altLang="ja-JP" sz="1400" dirty="0">
                <a:solidFill>
                  <a:srgbClr val="000000"/>
                </a:solidFill>
                <a:latin typeface="Arial"/>
                <a:cs typeface="Times New Roman" pitchFamily="18" charset="0"/>
              </a:rPr>
              <a:t> 2025 </a:t>
            </a:r>
            <a:r>
              <a:rPr lang="ja-JP" altLang="en-US" sz="1400" dirty="0">
                <a:solidFill>
                  <a:srgbClr val="000000"/>
                </a:solidFill>
                <a:latin typeface="Arial"/>
                <a:cs typeface="Times New Roman" pitchFamily="18" charset="0"/>
              </a:rPr>
              <a:t>　　　　　　　　　　　　　　        　  </a:t>
            </a:r>
            <a:r>
              <a:rPr lang="en-US" altLang="ja-JP" sz="1400" dirty="0">
                <a:solidFill>
                  <a:srgbClr val="000000"/>
                </a:solidFill>
                <a:latin typeface="Arial"/>
                <a:cs typeface="Times New Roman" pitchFamily="18" charset="0"/>
              </a:rPr>
              <a:t>15-25-0152-00-06ma</a:t>
            </a:r>
          </a:p>
        </p:txBody>
      </p:sp>
      <p:sp>
        <p:nvSpPr>
          <p:cNvPr id="3" name="タイトル 2"/>
          <p:cNvSpPr>
            <a:spLocks noGrp="1"/>
          </p:cNvSpPr>
          <p:nvPr>
            <p:ph type="title"/>
          </p:nvPr>
        </p:nvSpPr>
        <p:spPr>
          <a:xfrm>
            <a:off x="611560" y="680979"/>
            <a:ext cx="7727370" cy="436855"/>
          </a:xfrm>
        </p:spPr>
        <p:txBody>
          <a:bodyPr/>
          <a:lstStyle/>
          <a:p>
            <a:r>
              <a:rPr lang="en-US" altLang="ja-JP" b="1" dirty="0">
                <a:latin typeface="+mn-lt"/>
              </a:rPr>
              <a:t>Contributions</a:t>
            </a:r>
            <a:endParaRPr kumimoji="1" lang="ja-JP" altLang="en-US" b="1" dirty="0">
              <a:latin typeface="+mn-lt"/>
            </a:endParaRPr>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14</a:t>
            </a:fld>
            <a:endParaRPr lang="en-US" altLang="ja-JP" dirty="0"/>
          </a:p>
        </p:txBody>
      </p:sp>
      <p:sp>
        <p:nvSpPr>
          <p:cNvPr id="6" name="日付プレースホルダー 1">
            <a:extLst>
              <a:ext uri="{FF2B5EF4-FFF2-40B4-BE49-F238E27FC236}">
                <a16:creationId xmlns:a16="http://schemas.microsoft.com/office/drawing/2014/main" id="{55DB1751-FA70-423D-ABF7-E7F07B5181F0}"/>
              </a:ext>
            </a:extLst>
          </p:cNvPr>
          <p:cNvSpPr>
            <a:spLocks noGrp="1"/>
          </p:cNvSpPr>
          <p:nvPr>
            <p:ph type="dt" sz="half" idx="2"/>
          </p:nvPr>
        </p:nvSpPr>
        <p:spPr>
          <a:xfrm>
            <a:off x="684483" y="394156"/>
            <a:ext cx="1600200" cy="215444"/>
          </a:xfrm>
        </p:spPr>
        <p:txBody>
          <a:bodyPr/>
          <a:lstStyle/>
          <a:p>
            <a:r>
              <a:rPr lang="en-US" altLang="ja-JP"/>
              <a:t>March 2025</a:t>
            </a:r>
            <a:endParaRPr lang="en-US" altLang="ja-JP" dirty="0"/>
          </a:p>
        </p:txBody>
      </p:sp>
    </p:spTree>
    <p:extLst>
      <p:ext uri="{BB962C8B-B14F-4D97-AF65-F5344CB8AC3E}">
        <p14:creationId xmlns:p14="http://schemas.microsoft.com/office/powerpoint/2010/main" val="20542669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537968" y="1342599"/>
            <a:ext cx="8296718" cy="5004852"/>
          </a:xfrm>
        </p:spPr>
        <p:txBody>
          <a:bodyPr/>
          <a:lstStyle/>
          <a:p>
            <a:pPr marL="514350" marR="0" lvl="0" indent="-514350" algn="l" defTabSz="914400" rtl="0" eaLnBrk="1" fontAlgn="base" latinLnBrk="0" hangingPunct="1">
              <a:lnSpc>
                <a:spcPct val="100000"/>
              </a:lnSpc>
              <a:spcBef>
                <a:spcPct val="20000"/>
              </a:spcBef>
              <a:spcAft>
                <a:spcPct val="0"/>
              </a:spcAft>
              <a:buClrTx/>
              <a:buSzTx/>
              <a:buFont typeface="+mj-lt"/>
              <a:buAutoNum type="arabicPeriod"/>
              <a:tabLst/>
              <a:defRPr/>
            </a:pPr>
            <a:r>
              <a:rPr kumimoji="1" lang="en-US" altLang="ja-JP" sz="2000" b="0" i="0" u="none" strike="noStrike" kern="0" cap="none" spc="0" normalizeH="0" baseline="0" noProof="0" dirty="0">
                <a:ln>
                  <a:noFill/>
                </a:ln>
                <a:solidFill>
                  <a:srgbClr val="000000"/>
                </a:solidFill>
                <a:effectLst/>
                <a:uLnTx/>
                <a:uFillTx/>
                <a:latin typeface="Arial"/>
              </a:rPr>
              <a:t>Chair; Ryuji Kohno, YNU/YRP-IAI  </a:t>
            </a:r>
          </a:p>
          <a:p>
            <a:pPr marL="0" marR="0" lvl="0" indent="0" algn="l" defTabSz="914400" rtl="0" eaLnBrk="1" fontAlgn="base" latinLnBrk="0" hangingPunct="1">
              <a:lnSpc>
                <a:spcPct val="100000"/>
              </a:lnSpc>
              <a:spcBef>
                <a:spcPct val="20000"/>
              </a:spcBef>
              <a:spcAft>
                <a:spcPct val="0"/>
              </a:spcAft>
              <a:buClrTx/>
              <a:buSzTx/>
              <a:buNone/>
              <a:tabLst/>
              <a:defRPr/>
            </a:pPr>
            <a:r>
              <a:rPr lang="en-US" altLang="ja-JP" sz="2000" dirty="0">
                <a:solidFill>
                  <a:srgbClr val="000000"/>
                </a:solidFill>
                <a:latin typeface="Arial"/>
              </a:rPr>
              <a:t>                 </a:t>
            </a:r>
            <a:r>
              <a:rPr kumimoji="1" lang="en-US" altLang="ja-JP" sz="2000" b="0" i="0" u="none" strike="noStrike" kern="0" cap="none" spc="0" normalizeH="0" baseline="0" noProof="0" dirty="0">
                <a:ln>
                  <a:noFill/>
                </a:ln>
                <a:solidFill>
                  <a:srgbClr val="000000"/>
                </a:solidFill>
                <a:effectLst/>
                <a:uLnTx/>
                <a:uFillTx/>
                <a:latin typeface="Arial"/>
              </a:rPr>
              <a:t> kohno@ynu.ac.jp, kohno@yrp-iai.jp</a:t>
            </a:r>
          </a:p>
          <a:p>
            <a:pPr marL="514350" marR="0" lvl="0" indent="-514350" algn="l" defTabSz="914400" rtl="0" eaLnBrk="1" fontAlgn="base" latinLnBrk="0" hangingPunct="1">
              <a:lnSpc>
                <a:spcPct val="100000"/>
              </a:lnSpc>
              <a:spcBef>
                <a:spcPct val="20000"/>
              </a:spcBef>
              <a:spcAft>
                <a:spcPct val="0"/>
              </a:spcAft>
              <a:buClrTx/>
              <a:buSzTx/>
              <a:buFontTx/>
              <a:buAutoNum type="arabicPeriod" startAt="2"/>
              <a:tabLst/>
              <a:defRPr/>
            </a:pPr>
            <a:r>
              <a:rPr kumimoji="1" lang="en-US" altLang="ja-JP" sz="2000" b="0" i="0" u="none" strike="noStrike" kern="0" cap="none" spc="0" normalizeH="0" baseline="0" noProof="0" dirty="0">
                <a:ln>
                  <a:noFill/>
                </a:ln>
                <a:solidFill>
                  <a:srgbClr val="000000"/>
                </a:solidFill>
                <a:effectLst/>
                <a:uLnTx/>
                <a:uFillTx/>
                <a:latin typeface="Arial"/>
              </a:rPr>
              <a:t>1</a:t>
            </a:r>
            <a:r>
              <a:rPr kumimoji="1" lang="en-US" altLang="ja-JP" sz="2000" b="0" i="0" u="none" strike="noStrike" kern="0" cap="none" spc="0" normalizeH="0" baseline="30000" noProof="0" dirty="0">
                <a:ln>
                  <a:noFill/>
                </a:ln>
                <a:solidFill>
                  <a:srgbClr val="000000"/>
                </a:solidFill>
                <a:effectLst/>
                <a:uLnTx/>
                <a:uFillTx/>
                <a:latin typeface="Arial"/>
              </a:rPr>
              <a:t>st</a:t>
            </a:r>
            <a:r>
              <a:rPr kumimoji="1" lang="en-US" altLang="ja-JP" sz="2000" b="0" i="0" u="none" strike="noStrike" kern="0" cap="none" spc="0" normalizeH="0" baseline="0" noProof="0" dirty="0">
                <a:ln>
                  <a:noFill/>
                </a:ln>
                <a:solidFill>
                  <a:srgbClr val="000000"/>
                </a:solidFill>
                <a:effectLst/>
                <a:uLnTx/>
                <a:uFillTx/>
                <a:latin typeface="Arial"/>
              </a:rPr>
              <a:t> Vice-Chair;   Marco Hernandez, CWC/YRP-IAI</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000000"/>
                </a:solidFill>
                <a:effectLst/>
                <a:uLnTx/>
                <a:uFillTx/>
                <a:latin typeface="Arial"/>
              </a:rPr>
              <a:t>                  m</a:t>
            </a:r>
            <a:r>
              <a:rPr lang="en-US" altLang="ja-JP" sz="2000" dirty="0">
                <a:solidFill>
                  <a:srgbClr val="000000"/>
                </a:solidFill>
                <a:latin typeface="Arial"/>
              </a:rPr>
              <a:t>arco.hernandez@ieee.org</a:t>
            </a:r>
            <a:endParaRPr kumimoji="1" lang="en-US" altLang="ja-JP" sz="2000" b="0" i="0" u="none" strike="noStrike" kern="0" cap="none" spc="0" normalizeH="0" baseline="0" noProof="0" dirty="0">
              <a:ln>
                <a:noFill/>
              </a:ln>
              <a:solidFill>
                <a:srgbClr val="000000"/>
              </a:solidFill>
              <a:effectLst/>
              <a:uLnTx/>
              <a:uFillTx/>
              <a:latin typeface="Arial"/>
            </a:endParaRPr>
          </a:p>
          <a:p>
            <a:pPr marL="0" marR="0" lvl="0" indent="0" algn="l" defTabSz="914400" rtl="0" eaLnBrk="1" fontAlgn="base" latinLnBrk="0" hangingPunct="1">
              <a:lnSpc>
                <a:spcPct val="100000"/>
              </a:lnSpc>
              <a:spcBef>
                <a:spcPct val="20000"/>
              </a:spcBef>
              <a:spcAft>
                <a:spcPct val="0"/>
              </a:spcAft>
              <a:buClrTx/>
              <a:buSzTx/>
              <a:buFontTx/>
              <a:buNone/>
              <a:tabLst/>
              <a:defRPr/>
            </a:pPr>
            <a:r>
              <a:rPr lang="en-US" altLang="ja-JP" sz="2000" dirty="0">
                <a:solidFill>
                  <a:srgbClr val="000000"/>
                </a:solidFill>
                <a:latin typeface="Arial"/>
              </a:rPr>
              <a:t>        2</a:t>
            </a:r>
            <a:r>
              <a:rPr lang="en-US" altLang="ja-JP" sz="2000" baseline="30000" dirty="0">
                <a:solidFill>
                  <a:srgbClr val="000000"/>
                </a:solidFill>
                <a:latin typeface="Arial"/>
              </a:rPr>
              <a:t>nd</a:t>
            </a:r>
            <a:r>
              <a:rPr lang="en-US" altLang="ja-JP" sz="2000" dirty="0">
                <a:solidFill>
                  <a:srgbClr val="000000"/>
                </a:solidFill>
                <a:latin typeface="Arial"/>
              </a:rPr>
              <a:t> Vice-Chair; Daisuke Anzai, </a:t>
            </a:r>
            <a:r>
              <a:rPr lang="en-US" altLang="ja-JP" sz="2000" dirty="0" err="1">
                <a:solidFill>
                  <a:srgbClr val="000000"/>
                </a:solidFill>
                <a:latin typeface="Arial"/>
              </a:rPr>
              <a:t>Nitech</a:t>
            </a:r>
            <a:r>
              <a:rPr kumimoji="1" lang="en-US" altLang="ja-JP" sz="2000" b="0" i="0" u="none" strike="noStrike" kern="0" cap="none" spc="0" normalizeH="0" baseline="0" noProof="0" dirty="0">
                <a:ln>
                  <a:noFill/>
                </a:ln>
                <a:solidFill>
                  <a:srgbClr val="000000"/>
                </a:solidFill>
                <a:effectLst/>
                <a:uLnTx/>
                <a:uFillTx/>
                <a:latin typeface="Arial"/>
              </a:rPr>
              <a:t>    </a:t>
            </a:r>
          </a:p>
          <a:p>
            <a:pPr marL="0" marR="0" lvl="0" indent="0" algn="l" defTabSz="914400" rtl="0" eaLnBrk="1" fontAlgn="base" latinLnBrk="0" hangingPunct="1">
              <a:lnSpc>
                <a:spcPct val="100000"/>
              </a:lnSpc>
              <a:spcBef>
                <a:spcPct val="20000"/>
              </a:spcBef>
              <a:spcAft>
                <a:spcPct val="0"/>
              </a:spcAft>
              <a:buClrTx/>
              <a:buSzTx/>
              <a:buFontTx/>
              <a:buNone/>
              <a:tabLst/>
              <a:defRPr/>
            </a:pPr>
            <a:r>
              <a:rPr lang="en-US" altLang="ja-JP" sz="2000" dirty="0">
                <a:solidFill>
                  <a:srgbClr val="000000"/>
                </a:solidFill>
                <a:latin typeface="Arial"/>
              </a:rPr>
              <a:t>                  </a:t>
            </a:r>
            <a:r>
              <a:rPr kumimoji="1" lang="en-US" altLang="ja-JP" sz="2000" b="0" i="0" u="none" strike="noStrike" kern="0" cap="none" spc="0" normalizeH="0" baseline="0" noProof="0" dirty="0">
                <a:ln>
                  <a:noFill/>
                </a:ln>
                <a:solidFill>
                  <a:srgbClr val="000000"/>
                </a:solidFill>
                <a:effectLst/>
                <a:uLnTx/>
                <a:uFillTx/>
                <a:latin typeface="Arial"/>
              </a:rPr>
              <a:t>anzai@nitech.ac.jp</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000000"/>
                </a:solidFill>
                <a:effectLst/>
                <a:uLnTx/>
                <a:uFillTx/>
                <a:latin typeface="Arial"/>
              </a:rPr>
              <a:t>3.   Secretary;      Takumi Kobayashi, </a:t>
            </a:r>
            <a:r>
              <a:rPr kumimoji="1" lang="en-US" altLang="ja-JP" sz="2000" b="0" i="0" u="none" strike="noStrike" kern="0" cap="none" spc="0" normalizeH="0" baseline="0" noProof="0" dirty="0" err="1">
                <a:ln>
                  <a:noFill/>
                </a:ln>
                <a:solidFill>
                  <a:srgbClr val="000000"/>
                </a:solidFill>
                <a:effectLst/>
                <a:uLnTx/>
                <a:uFillTx/>
                <a:latin typeface="Arial"/>
              </a:rPr>
              <a:t>Nitech</a:t>
            </a:r>
            <a:r>
              <a:rPr kumimoji="1" lang="en-US" altLang="ja-JP" sz="2000" b="0" i="0" u="none" strike="noStrike" kern="0" cap="none" spc="0" normalizeH="0" baseline="0" noProof="0" dirty="0">
                <a:ln>
                  <a:noFill/>
                </a:ln>
                <a:solidFill>
                  <a:srgbClr val="000000"/>
                </a:solidFill>
                <a:effectLst/>
                <a:uLnTx/>
                <a:uFillTx/>
                <a:latin typeface="Arial"/>
              </a:rPr>
              <a:t>/YRP-IAI</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000000"/>
                </a:solidFill>
                <a:effectLst/>
                <a:uLnTx/>
                <a:uFillTx/>
                <a:latin typeface="Arial"/>
              </a:rPr>
              <a:t>                  kobayashi-takumi@yrp-iai.jp, kobayashi@nitech.ac.jp</a:t>
            </a:r>
          </a:p>
          <a:p>
            <a:pPr marL="514350" marR="0" lvl="0" indent="-514350" algn="l" defTabSz="914400" rtl="0" eaLnBrk="1" fontAlgn="base" latinLnBrk="0" hangingPunct="1">
              <a:lnSpc>
                <a:spcPct val="100000"/>
              </a:lnSpc>
              <a:spcBef>
                <a:spcPct val="20000"/>
              </a:spcBef>
              <a:spcAft>
                <a:spcPct val="0"/>
              </a:spcAft>
              <a:buClrTx/>
              <a:buSzTx/>
              <a:buFontTx/>
              <a:buAutoNum type="arabicPeriod" startAt="4"/>
              <a:tabLst/>
              <a:defRPr/>
            </a:pPr>
            <a:r>
              <a:rPr kumimoji="1" lang="en-US" altLang="ja-JP" sz="2000" b="0" i="0" u="none" strike="noStrike" kern="0" cap="none" spc="0" normalizeH="0" baseline="0" noProof="0" dirty="0">
                <a:ln>
                  <a:noFill/>
                </a:ln>
                <a:solidFill>
                  <a:srgbClr val="000000"/>
                </a:solidFill>
                <a:effectLst/>
                <a:uLnTx/>
                <a:uFillTx/>
                <a:latin typeface="Arial"/>
              </a:rPr>
              <a:t>Technical Editors;  </a:t>
            </a:r>
          </a:p>
          <a:p>
            <a:pPr marL="0" marR="0" lvl="0" indent="0" algn="l" defTabSz="914400" rtl="0" eaLnBrk="1" fontAlgn="base" latinLnBrk="0" hangingPunct="1">
              <a:lnSpc>
                <a:spcPct val="100000"/>
              </a:lnSpc>
              <a:spcBef>
                <a:spcPct val="20000"/>
              </a:spcBef>
              <a:spcAft>
                <a:spcPct val="0"/>
              </a:spcAft>
              <a:buClrTx/>
              <a:buSzTx/>
              <a:buNone/>
              <a:tabLst/>
              <a:defRPr/>
            </a:pPr>
            <a:r>
              <a:rPr lang="en-US" altLang="ja-JP" sz="2000" dirty="0">
                <a:solidFill>
                  <a:srgbClr val="000000"/>
                </a:solidFill>
                <a:latin typeface="Arial"/>
              </a:rPr>
              <a:t>             </a:t>
            </a:r>
            <a:r>
              <a:rPr kumimoji="1" lang="en-US" altLang="ja-JP" sz="2000" b="0" i="0" u="none" strike="noStrike" kern="0" cap="none" spc="0" normalizeH="0" baseline="0" noProof="0" dirty="0">
                <a:ln>
                  <a:noFill/>
                </a:ln>
                <a:solidFill>
                  <a:srgbClr val="000000"/>
                </a:solidFill>
                <a:effectLst/>
                <a:uLnTx/>
                <a:uFillTx/>
                <a:latin typeface="Arial"/>
              </a:rPr>
              <a:t>Minsoo Kim, YRP-IAI                       minsoo@minsookim.com</a:t>
            </a:r>
          </a:p>
          <a:p>
            <a:pPr marL="0" marR="0" lvl="0" indent="0" algn="just" defTabSz="914400" rtl="0" eaLnBrk="1" fontAlgn="base" latinLnBrk="0" hangingPunct="1">
              <a:lnSpc>
                <a:spcPct val="100000"/>
              </a:lnSpc>
              <a:spcBef>
                <a:spcPct val="20000"/>
              </a:spcBef>
              <a:spcAft>
                <a:spcPct val="0"/>
              </a:spcAft>
              <a:buClrTx/>
              <a:buSzTx/>
              <a:buFontTx/>
              <a:buNone/>
              <a:tabLst/>
              <a:defRPr/>
            </a:pPr>
            <a:r>
              <a:rPr lang="en-US" altLang="ja-JP" sz="2000" dirty="0">
                <a:solidFill>
                  <a:srgbClr val="000000"/>
                </a:solidFill>
                <a:latin typeface="Arial"/>
              </a:rPr>
              <a:t>             Seong-Soon Joo, NHT                     ssjoo@etri.sci.kr</a:t>
            </a:r>
          </a:p>
          <a:p>
            <a:pPr marL="0" marR="0" lvl="0" indent="0" algn="just"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000000"/>
                </a:solidFill>
                <a:effectLst/>
                <a:uLnTx/>
                <a:uFillTx/>
                <a:latin typeface="Arial"/>
              </a:rPr>
              <a:t>             Kento Takabayashi, Toyo U.            </a:t>
            </a:r>
            <a:r>
              <a:rPr kumimoji="1" lang="fi-FI" altLang="ja-JP" sz="2000" b="0" i="0" u="none" strike="noStrike" kern="0" cap="none" spc="0" normalizeH="0" baseline="0" noProof="0" dirty="0">
                <a:ln>
                  <a:noFill/>
                </a:ln>
                <a:solidFill>
                  <a:srgbClr val="000000"/>
                </a:solidFill>
                <a:effectLst/>
                <a:uLnTx/>
                <a:uFillTx/>
                <a:latin typeface="Arial"/>
              </a:rPr>
              <a:t>takabayashi@toyo.jp</a:t>
            </a:r>
            <a:endParaRPr kumimoji="1" lang="en-US" altLang="ja-JP" sz="2000" b="0" i="0" u="none" strike="noStrike" kern="0" cap="none" spc="0" normalizeH="0" baseline="0" noProof="0" dirty="0">
              <a:ln>
                <a:noFill/>
              </a:ln>
              <a:solidFill>
                <a:srgbClr val="000000"/>
              </a:solidFill>
              <a:effectLst/>
              <a:uLnTx/>
              <a:uFillTx/>
              <a:latin typeface="Arial"/>
            </a:endParaRPr>
          </a:p>
          <a:p>
            <a:pPr marL="0" lvl="0" indent="0">
              <a:buNone/>
              <a:defRPr/>
            </a:pPr>
            <a:r>
              <a:rPr kumimoji="1" lang="en-US" altLang="ja-JP" sz="2000" dirty="0"/>
              <a:t>             Marco Hernandez, CWC/YRP-IAI    </a:t>
            </a:r>
            <a:r>
              <a:rPr lang="pl-PL" altLang="ja-JP" sz="2000" dirty="0">
                <a:effectLst/>
                <a:ea typeface="ＭＳ 明朝" panose="02020609040205080304" pitchFamily="17" charset="-128"/>
              </a:rPr>
              <a:t>marco.hernandez@ieee.org</a:t>
            </a:r>
            <a:endParaRPr kumimoji="1" lang="en-US" altLang="ja-JP" sz="2000" dirty="0"/>
          </a:p>
        </p:txBody>
      </p:sp>
      <p:sp>
        <p:nvSpPr>
          <p:cNvPr id="3" name="タイトル 2"/>
          <p:cNvSpPr>
            <a:spLocks noGrp="1"/>
          </p:cNvSpPr>
          <p:nvPr>
            <p:ph type="title"/>
          </p:nvPr>
        </p:nvSpPr>
        <p:spPr>
          <a:xfrm>
            <a:off x="671782" y="618708"/>
            <a:ext cx="7772400" cy="595929"/>
          </a:xfrm>
        </p:spPr>
        <p:txBody>
          <a:bodyPr/>
          <a:lstStyle/>
          <a:p>
            <a:r>
              <a:rPr lang="en-US" altLang="ja-JP" sz="2800" b="1" dirty="0">
                <a:solidFill>
                  <a:schemeClr val="tx1"/>
                </a:solidFill>
                <a:latin typeface="+mn-lt"/>
              </a:rPr>
              <a:t>Contacts and Conference call</a:t>
            </a:r>
            <a:endParaRPr kumimoji="1" lang="ja-JP" altLang="en-US" sz="2800" b="1" dirty="0">
              <a:solidFill>
                <a:schemeClr val="tx1"/>
              </a:solidFill>
              <a:latin typeface="+mn-lt"/>
            </a:endParaRPr>
          </a:p>
        </p:txBody>
      </p:sp>
      <p:sp>
        <p:nvSpPr>
          <p:cNvPr id="7" name="スライド番号プレースホルダー 5">
            <a:extLst>
              <a:ext uri="{FF2B5EF4-FFF2-40B4-BE49-F238E27FC236}">
                <a16:creationId xmlns:a16="http://schemas.microsoft.com/office/drawing/2014/main" id="{95F69E21-5412-37B6-7073-C1312266EDD8}"/>
              </a:ext>
            </a:extLst>
          </p:cNvPr>
          <p:cNvSpPr>
            <a:spLocks noGrp="1"/>
          </p:cNvSpPr>
          <p:nvPr>
            <p:ph type="sldNum" sz="quarter" idx="12"/>
          </p:nvPr>
        </p:nvSpPr>
        <p:spPr>
          <a:xfrm>
            <a:off x="4344988" y="6475413"/>
            <a:ext cx="530225" cy="182562"/>
          </a:xfrm>
        </p:spPr>
        <p:txBody>
          <a:bodyPr/>
          <a:lstStyle/>
          <a:p>
            <a:r>
              <a:rPr lang="en-US" altLang="ja-JP" dirty="0"/>
              <a:t>Slide </a:t>
            </a:r>
            <a:fld id="{38E6254A-D985-444C-BBE9-59789D09939F}" type="slidenum">
              <a:rPr lang="en-US" altLang="ja-JP"/>
              <a:pPr/>
              <a:t>15</a:t>
            </a:fld>
            <a:endParaRPr lang="en-US" altLang="ja-JP" dirty="0"/>
          </a:p>
        </p:txBody>
      </p:sp>
      <p:sp>
        <p:nvSpPr>
          <p:cNvPr id="6" name="日付プレースホルダー 1">
            <a:extLst>
              <a:ext uri="{FF2B5EF4-FFF2-40B4-BE49-F238E27FC236}">
                <a16:creationId xmlns:a16="http://schemas.microsoft.com/office/drawing/2014/main" id="{F5EA056F-CEDB-F87C-F270-6A56993A2E4F}"/>
              </a:ext>
            </a:extLst>
          </p:cNvPr>
          <p:cNvSpPr>
            <a:spLocks noGrp="1"/>
          </p:cNvSpPr>
          <p:nvPr>
            <p:ph type="dt" sz="half" idx="2"/>
          </p:nvPr>
        </p:nvSpPr>
        <p:spPr>
          <a:xfrm>
            <a:off x="684483" y="394156"/>
            <a:ext cx="1600200" cy="215444"/>
          </a:xfrm>
        </p:spPr>
        <p:txBody>
          <a:bodyPr/>
          <a:lstStyle/>
          <a:p>
            <a:r>
              <a:rPr lang="en-US" altLang="ja-JP"/>
              <a:t>March 2025</a:t>
            </a:r>
            <a:endParaRPr lang="en-US" altLang="ja-JP" dirty="0"/>
          </a:p>
        </p:txBody>
      </p:sp>
    </p:spTree>
    <p:extLst>
      <p:ext uri="{BB962C8B-B14F-4D97-AF65-F5344CB8AC3E}">
        <p14:creationId xmlns:p14="http://schemas.microsoft.com/office/powerpoint/2010/main" val="41496701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2"/>
          <p:cNvSpPr>
            <a:spLocks noGrp="1"/>
          </p:cNvSpPr>
          <p:nvPr>
            <p:ph idx="1"/>
          </p:nvPr>
        </p:nvSpPr>
        <p:spPr>
          <a:xfrm>
            <a:off x="755650" y="2133600"/>
            <a:ext cx="7764463" cy="2878138"/>
          </a:xfrm>
        </p:spPr>
        <p:txBody>
          <a:bodyPr/>
          <a:lstStyle/>
          <a:p>
            <a:pPr algn="ctr"/>
            <a:r>
              <a:rPr lang="en-US" altLang="ja-JP" b="1" dirty="0">
                <a:solidFill>
                  <a:schemeClr val="tx2"/>
                </a:solidFill>
                <a:latin typeface="Times New Roman" pitchFamily="18" charset="0"/>
                <a:ea typeface="ＭＳ Ｐゴシック" charset="-128"/>
              </a:rPr>
              <a:t>Thank You !</a:t>
            </a:r>
          </a:p>
          <a:p>
            <a:pPr algn="ctr"/>
            <a:endParaRPr lang="en-US" altLang="ja-JP" b="1" dirty="0">
              <a:solidFill>
                <a:schemeClr val="tx2"/>
              </a:solidFill>
              <a:latin typeface="Times New Roman" pitchFamily="18" charset="0"/>
              <a:ea typeface="ＭＳ Ｐゴシック" charset="-128"/>
            </a:endParaRPr>
          </a:p>
          <a:p>
            <a:pPr algn="ctr"/>
            <a:r>
              <a:rPr lang="en-US" altLang="ja-JP" b="1" dirty="0">
                <a:solidFill>
                  <a:schemeClr val="tx2"/>
                </a:solidFill>
                <a:latin typeface="Times New Roman" pitchFamily="18" charset="0"/>
                <a:ea typeface="ＭＳ Ｐゴシック" charset="-128"/>
              </a:rPr>
              <a:t>Any Questions ?</a:t>
            </a:r>
          </a:p>
          <a:p>
            <a:endParaRPr lang="en-US" altLang="ja-JP" dirty="0">
              <a:ea typeface="ＭＳ Ｐゴシック" charset="-128"/>
            </a:endParaRPr>
          </a:p>
        </p:txBody>
      </p:sp>
      <p:sp>
        <p:nvSpPr>
          <p:cNvPr id="11267" name="Slide Number Placeholder 5"/>
          <p:cNvSpPr>
            <a:spLocks noGrp="1"/>
          </p:cNvSpPr>
          <p:nvPr>
            <p:ph type="sldNum" sz="quarter" idx="4294967295"/>
          </p:nvPr>
        </p:nvSpPr>
        <p:spPr>
          <a:xfrm>
            <a:off x="4398956" y="6453336"/>
            <a:ext cx="593111" cy="21544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9pPr>
          </a:lstStyle>
          <a:p>
            <a:pPr eaLnBrk="1" hangingPunct="1">
              <a:spcBef>
                <a:spcPct val="0"/>
              </a:spcBef>
            </a:pPr>
            <a:r>
              <a:rPr lang="en-US" altLang="ja-JP" sz="1400" dirty="0">
                <a:latin typeface="Times New Roman" pitchFamily="18" charset="0"/>
              </a:rPr>
              <a:t>Slide </a:t>
            </a:r>
            <a:fld id="{E38E3EF7-C539-4772-B002-32A88B061C64}" type="slidenum">
              <a:rPr lang="en-US" altLang="ja-JP" sz="1400" smtClean="0">
                <a:latin typeface="Times New Roman" pitchFamily="18" charset="0"/>
              </a:rPr>
              <a:pPr eaLnBrk="1" hangingPunct="1">
                <a:spcBef>
                  <a:spcPct val="0"/>
                </a:spcBef>
              </a:pPr>
              <a:t>16</a:t>
            </a:fld>
            <a:endParaRPr lang="en-US" altLang="ja-JP" sz="1400" dirty="0">
              <a:latin typeface="Times New Roman" pitchFamily="18" charset="0"/>
            </a:endParaRPr>
          </a:p>
        </p:txBody>
      </p:sp>
      <p:sp>
        <p:nvSpPr>
          <p:cNvPr id="5" name="日付プレースホルダー 1">
            <a:extLst>
              <a:ext uri="{FF2B5EF4-FFF2-40B4-BE49-F238E27FC236}">
                <a16:creationId xmlns:a16="http://schemas.microsoft.com/office/drawing/2014/main" id="{6F6D7E6C-7629-457B-9A4C-EB18B7BE596D}"/>
              </a:ext>
            </a:extLst>
          </p:cNvPr>
          <p:cNvSpPr>
            <a:spLocks noGrp="1"/>
          </p:cNvSpPr>
          <p:nvPr>
            <p:ph type="dt" sz="half" idx="2"/>
          </p:nvPr>
        </p:nvSpPr>
        <p:spPr>
          <a:xfrm>
            <a:off x="684483" y="394156"/>
            <a:ext cx="1600200" cy="215444"/>
          </a:xfrm>
        </p:spPr>
        <p:txBody>
          <a:bodyPr/>
          <a:lstStyle/>
          <a:p>
            <a:r>
              <a:rPr lang="en-US" altLang="ja-JP"/>
              <a:t>March 2025</a:t>
            </a:r>
            <a:endParaRPr lang="en-US" altLang="ja-JP" dirty="0"/>
          </a:p>
        </p:txBody>
      </p:sp>
    </p:spTree>
    <p:extLst>
      <p:ext uri="{BB962C8B-B14F-4D97-AF65-F5344CB8AC3E}">
        <p14:creationId xmlns:p14="http://schemas.microsoft.com/office/powerpoint/2010/main" val="2427862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811221" y="1195610"/>
            <a:ext cx="7593294" cy="5039951"/>
          </a:xfrm>
        </p:spPr>
        <p:txBody>
          <a:bodyPr/>
          <a:lstStyle/>
          <a:p>
            <a:r>
              <a:rPr lang="en-US" altLang="ja-JP" b="1" dirty="0">
                <a:ea typeface="ＭＳ Ｐゴシック" pitchFamily="50" charset="-128"/>
              </a:rPr>
              <a:t>IEEE 802.15 TG6ma </a:t>
            </a:r>
            <a:br>
              <a:rPr lang="en-US" altLang="ja-JP" b="1" dirty="0">
                <a:ea typeface="ＭＳ Ｐゴシック" pitchFamily="50" charset="-128"/>
              </a:rPr>
            </a:br>
            <a:r>
              <a:rPr kumimoji="1" lang="en-US" altLang="ja-JP" sz="3600" b="0" i="0" u="none" strike="noStrike" kern="0" cap="none" spc="0" normalizeH="0" baseline="0" noProof="0" dirty="0">
                <a:ln>
                  <a:noFill/>
                </a:ln>
                <a:solidFill>
                  <a:srgbClr val="000000"/>
                </a:solidFill>
                <a:effectLst/>
                <a:uLnTx/>
                <a:uFillTx/>
                <a:latin typeface="Times New Roman"/>
                <a:ea typeface="ＭＳ Ｐゴシック" charset="-128"/>
                <a:cs typeface="+mj-cs"/>
              </a:rPr>
              <a:t>(Revision of IEEE802.15.6-2012) </a:t>
            </a:r>
            <a:br>
              <a:rPr kumimoji="1" lang="en-US" altLang="ja-JP" sz="3600" b="1" i="0" u="none" strike="noStrike" kern="0" cap="none" spc="0" normalizeH="0" baseline="0" noProof="0" dirty="0">
                <a:ln>
                  <a:noFill/>
                </a:ln>
                <a:solidFill>
                  <a:srgbClr val="000000"/>
                </a:solidFill>
                <a:effectLst/>
                <a:uLnTx/>
                <a:uFillTx/>
                <a:latin typeface="Times New Roman"/>
                <a:ea typeface="ＭＳ Ｐゴシック" pitchFamily="50" charset="-128"/>
                <a:cs typeface="+mj-cs"/>
              </a:rPr>
            </a:br>
            <a:br>
              <a:rPr lang="en-US" altLang="ja-JP" b="1" dirty="0">
                <a:ea typeface="ＭＳ Ｐゴシック" pitchFamily="50" charset="-128"/>
              </a:rPr>
            </a:br>
            <a:r>
              <a:rPr lang="en-US" altLang="ja-JP" sz="4400" dirty="0">
                <a:ea typeface="ＭＳ Ｐゴシック" pitchFamily="50" charset="-128"/>
              </a:rPr>
              <a:t>Closing Report</a:t>
            </a:r>
            <a:br>
              <a:rPr lang="en-US" altLang="ja-JP" dirty="0">
                <a:ea typeface="ＭＳ Ｐゴシック" pitchFamily="50" charset="-128"/>
              </a:rPr>
            </a:br>
            <a:br>
              <a:rPr lang="en-US" altLang="ja-JP" dirty="0">
                <a:ea typeface="ＭＳ Ｐゴシック" pitchFamily="50" charset="-128"/>
              </a:rPr>
            </a:br>
            <a:r>
              <a:rPr lang="en-US" altLang="ja-JP" sz="2800" dirty="0">
                <a:ea typeface="ＭＳ Ｐゴシック" pitchFamily="50" charset="-128"/>
              </a:rPr>
              <a:t>In Personal and Virtual Hybrid Plenary Session</a:t>
            </a:r>
            <a:br>
              <a:rPr lang="en-US" altLang="ja-JP" sz="2800" dirty="0">
                <a:ea typeface="ＭＳ Ｐゴシック" pitchFamily="50" charset="-128"/>
              </a:rPr>
            </a:br>
            <a:r>
              <a:rPr lang="en-US" altLang="ja-JP" sz="2800" dirty="0">
                <a:ea typeface="ＭＳ Ｐゴシック" pitchFamily="50" charset="-128"/>
              </a:rPr>
              <a:t>Atlanta, GA, USA</a:t>
            </a:r>
            <a:br>
              <a:rPr lang="en-US" altLang="ja-JP" sz="2800" dirty="0">
                <a:ea typeface="ＭＳ Ｐゴシック" pitchFamily="50" charset="-128"/>
              </a:rPr>
            </a:br>
            <a:r>
              <a:rPr lang="en-US" altLang="ja-JP" sz="2800" dirty="0">
                <a:ea typeface="ＭＳ Ｐゴシック" pitchFamily="50" charset="-128"/>
              </a:rPr>
              <a:t>March 14</a:t>
            </a:r>
            <a:r>
              <a:rPr lang="en-US" altLang="ja-JP" sz="2800" baseline="30000" dirty="0">
                <a:ea typeface="ＭＳ Ｐゴシック" pitchFamily="50" charset="-128"/>
              </a:rPr>
              <a:t>th</a:t>
            </a:r>
            <a:r>
              <a:rPr lang="en-US" altLang="ja-JP" sz="2800" dirty="0">
                <a:ea typeface="ＭＳ Ｐゴシック" pitchFamily="50" charset="-128"/>
              </a:rPr>
              <a:t>, 2025</a:t>
            </a:r>
            <a:br>
              <a:rPr lang="en-US" altLang="ja-JP" sz="3600" dirty="0">
                <a:ea typeface="ＭＳ Ｐゴシック" pitchFamily="50" charset="-128"/>
              </a:rPr>
            </a:br>
            <a:r>
              <a:rPr lang="en-US" altLang="ja-JP" sz="2800" dirty="0">
                <a:ea typeface="ＭＳ Ｐゴシック" pitchFamily="50" charset="-128"/>
              </a:rPr>
              <a:t>Ryuji Kohno</a:t>
            </a:r>
            <a:br>
              <a:rPr lang="en-US" altLang="ja-JP" sz="2800" dirty="0">
                <a:ea typeface="ＭＳ Ｐゴシック" pitchFamily="50" charset="-128"/>
              </a:rPr>
            </a:br>
            <a:r>
              <a:rPr lang="en-US" altLang="ja-JP" sz="2000" dirty="0">
                <a:ea typeface="ＭＳ Ｐゴシック" pitchFamily="50" charset="-128"/>
              </a:rPr>
              <a:t>Yokohama National University(YNU),</a:t>
            </a:r>
            <a:br>
              <a:rPr lang="en-US" altLang="ja-JP" sz="2000" dirty="0">
                <a:ea typeface="ＭＳ Ｐゴシック" pitchFamily="50" charset="-128"/>
              </a:rPr>
            </a:br>
            <a:r>
              <a:rPr lang="en-US" altLang="ja-JP" sz="2000" dirty="0">
                <a:ea typeface="ＭＳ Ｐゴシック" pitchFamily="50" charset="-128"/>
              </a:rPr>
              <a:t>YRP International Alliance Institute(YRP-IAI)</a:t>
            </a:r>
            <a:br>
              <a:rPr lang="en-US" altLang="ja-JP" sz="2000" dirty="0">
                <a:ea typeface="ＭＳ Ｐゴシック" pitchFamily="50" charset="-128"/>
              </a:rPr>
            </a:br>
            <a:endParaRPr lang="ja-JP" altLang="ja-JP" dirty="0"/>
          </a:p>
        </p:txBody>
      </p:sp>
      <p:sp>
        <p:nvSpPr>
          <p:cNvPr id="5" name="日付プレースホルダー 1">
            <a:extLst>
              <a:ext uri="{FF2B5EF4-FFF2-40B4-BE49-F238E27FC236}">
                <a16:creationId xmlns:a16="http://schemas.microsoft.com/office/drawing/2014/main" id="{23F01D8F-AC3E-4333-AC38-81280346CF47}"/>
              </a:ext>
            </a:extLst>
          </p:cNvPr>
          <p:cNvSpPr>
            <a:spLocks noGrp="1"/>
          </p:cNvSpPr>
          <p:nvPr>
            <p:ph type="dt" sz="half" idx="2"/>
          </p:nvPr>
        </p:nvSpPr>
        <p:spPr>
          <a:xfrm>
            <a:off x="684483" y="394156"/>
            <a:ext cx="1600200" cy="215444"/>
          </a:xfrm>
        </p:spPr>
        <p:txBody>
          <a:bodyPr/>
          <a:lstStyle/>
          <a:p>
            <a:r>
              <a:rPr lang="en-US" altLang="ja-JP"/>
              <a:t>March 2025</a:t>
            </a:r>
            <a:endParaRPr lang="en-US" altLang="ja-JP" dirty="0"/>
          </a:p>
        </p:txBody>
      </p:sp>
    </p:spTree>
    <p:extLst>
      <p:ext uri="{BB962C8B-B14F-4D97-AF65-F5344CB8AC3E}">
        <p14:creationId xmlns:p14="http://schemas.microsoft.com/office/powerpoint/2010/main" val="19231936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線コネクタ 6">
            <a:extLst>
              <a:ext uri="{FF2B5EF4-FFF2-40B4-BE49-F238E27FC236}">
                <a16:creationId xmlns:a16="http://schemas.microsoft.com/office/drawing/2014/main" id="{BD63B443-E47D-34EF-69C0-A8EF8841979A}"/>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2" name="コンテンツ プレースホルダー 1">
            <a:extLst>
              <a:ext uri="{FF2B5EF4-FFF2-40B4-BE49-F238E27FC236}">
                <a16:creationId xmlns:a16="http://schemas.microsoft.com/office/drawing/2014/main" id="{8BA1793D-5BD3-4403-95C9-9E3B555A15E0}"/>
              </a:ext>
            </a:extLst>
          </p:cNvPr>
          <p:cNvSpPr>
            <a:spLocks noGrp="1"/>
          </p:cNvSpPr>
          <p:nvPr>
            <p:ph idx="1"/>
          </p:nvPr>
        </p:nvSpPr>
        <p:spPr>
          <a:xfrm>
            <a:off x="197875" y="1477887"/>
            <a:ext cx="8824450" cy="5206793"/>
          </a:xfrm>
        </p:spPr>
        <p:txBody>
          <a:bodyPr/>
          <a:lstStyle/>
          <a:p>
            <a:pPr marL="0" indent="0">
              <a:lnSpc>
                <a:spcPts val="1900"/>
              </a:lnSpc>
              <a:buNone/>
            </a:pPr>
            <a:r>
              <a:rPr lang="en-US" altLang="ja-JP" sz="1800" b="1" dirty="0"/>
              <a:t>Objective</a:t>
            </a:r>
            <a:r>
              <a:rPr lang="en-US" altLang="ja-JP" sz="1800" dirty="0"/>
              <a:t>: E</a:t>
            </a:r>
            <a:r>
              <a:rPr kumimoji="1" lang="en-US" altLang="ja-JP" sz="1800" dirty="0"/>
              <a:t>nhancements to the BAN Ultra Wideband (UWB) physical layer (PHY) and media access control (MAC) to support enhanced dependability to a human BAN (</a:t>
            </a:r>
            <a:r>
              <a:rPr kumimoji="1" lang="en-US" altLang="ja-JP" sz="1800" dirty="0">
                <a:solidFill>
                  <a:srgbClr val="FF0000"/>
                </a:solidFill>
              </a:rPr>
              <a:t>HBAN</a:t>
            </a:r>
            <a:r>
              <a:rPr kumimoji="1" lang="en-US" altLang="ja-JP" sz="1800" dirty="0"/>
              <a:t>) and adds support for vehicle body area networks (</a:t>
            </a:r>
            <a:r>
              <a:rPr kumimoji="1" lang="en-US" altLang="ja-JP" sz="1800" dirty="0">
                <a:solidFill>
                  <a:srgbClr val="FF0000"/>
                </a:solidFill>
              </a:rPr>
              <a:t>VBAN</a:t>
            </a:r>
            <a:r>
              <a:rPr kumimoji="1" lang="en-US" altLang="ja-JP" sz="1800" dirty="0"/>
              <a:t>), a coordinator in a vehicle with devices around the vehicular cabin.</a:t>
            </a:r>
          </a:p>
          <a:p>
            <a:pPr marL="0" indent="0">
              <a:lnSpc>
                <a:spcPts val="1900"/>
              </a:lnSpc>
              <a:buNone/>
            </a:pPr>
            <a:r>
              <a:rPr lang="en-US" altLang="ja-JP" sz="1800" b="1" dirty="0"/>
              <a:t>Action:  </a:t>
            </a:r>
          </a:p>
          <a:p>
            <a:pPr marL="0" indent="0">
              <a:lnSpc>
                <a:spcPts val="1900"/>
              </a:lnSpc>
              <a:buNone/>
            </a:pPr>
            <a:r>
              <a:rPr lang="en-US" altLang="ja-JP" sz="1600" dirty="0">
                <a:solidFill>
                  <a:srgbClr val="FF0000"/>
                </a:solidFill>
                <a:highlight>
                  <a:srgbClr val="FFFF00"/>
                </a:highlight>
              </a:rPr>
              <a:t>•Comments Resolutions for LB212 recirculation of LB210 </a:t>
            </a:r>
          </a:p>
          <a:p>
            <a:pPr marL="0" indent="0">
              <a:lnSpc>
                <a:spcPts val="1900"/>
              </a:lnSpc>
              <a:buNone/>
            </a:pPr>
            <a:r>
              <a:rPr lang="en-US" altLang="ja-JP" sz="1600" dirty="0">
                <a:solidFill>
                  <a:srgbClr val="FF0000"/>
                </a:solidFill>
                <a:highlight>
                  <a:srgbClr val="FFFF00"/>
                </a:highlight>
              </a:rPr>
              <a:t>•Review of Comments for draft D04</a:t>
            </a:r>
          </a:p>
          <a:p>
            <a:pPr marL="0" indent="0">
              <a:lnSpc>
                <a:spcPts val="1900"/>
              </a:lnSpc>
              <a:buNone/>
            </a:pPr>
            <a:r>
              <a:rPr lang="en-US" altLang="ja-JP" sz="1600" dirty="0">
                <a:solidFill>
                  <a:srgbClr val="FF0000"/>
                </a:solidFill>
                <a:highlight>
                  <a:srgbClr val="FFFF00"/>
                </a:highlight>
              </a:rPr>
              <a:t>•Necessary Process and Documentation for Recirculation Letter Ballot such as Coexistence Assurance Document, </a:t>
            </a:r>
            <a:r>
              <a:rPr lang="en-US" altLang="ja-JP" sz="1600" dirty="0" err="1">
                <a:solidFill>
                  <a:srgbClr val="FF0000"/>
                </a:solidFill>
                <a:highlight>
                  <a:srgbClr val="FFFF00"/>
                </a:highlight>
              </a:rPr>
              <a:t>Progess</a:t>
            </a:r>
            <a:r>
              <a:rPr lang="en-US" altLang="ja-JP" sz="1600" dirty="0">
                <a:solidFill>
                  <a:srgbClr val="FF0000"/>
                </a:solidFill>
                <a:highlight>
                  <a:srgbClr val="FFFF00"/>
                </a:highlight>
              </a:rPr>
              <a:t> Report,  Project Task List</a:t>
            </a:r>
          </a:p>
          <a:p>
            <a:pPr marL="0" indent="0">
              <a:lnSpc>
                <a:spcPts val="1900"/>
              </a:lnSpc>
              <a:buNone/>
            </a:pPr>
            <a:r>
              <a:rPr lang="en-US" altLang="ja-JP" sz="1600" dirty="0">
                <a:solidFill>
                  <a:srgbClr val="FF0000"/>
                </a:solidFill>
                <a:highlight>
                  <a:srgbClr val="FFFF00"/>
                </a:highlight>
              </a:rPr>
              <a:t>•Performance Evaluation of Technologies in PHY; Channel Coding According to 8 QoS Levels of Packets and  Coexistence Levels, Interference.</a:t>
            </a:r>
          </a:p>
          <a:p>
            <a:pPr marL="0" indent="0">
              <a:lnSpc>
                <a:spcPts val="1900"/>
              </a:lnSpc>
              <a:buNone/>
            </a:pPr>
            <a:r>
              <a:rPr lang="en-US" altLang="ja-JP" sz="1600" dirty="0">
                <a:solidFill>
                  <a:srgbClr val="FF0000"/>
                </a:solidFill>
                <a:highlight>
                  <a:srgbClr val="FFFF00"/>
                </a:highlight>
              </a:rPr>
              <a:t>•Performance Evaluation of Technologies in MAC; Channel Management, CCA, Hybrid Contention Free/Access Protocol According to 8 </a:t>
            </a:r>
            <a:r>
              <a:rPr lang="en-US" altLang="ja-JP" sz="1600" dirty="0" err="1">
                <a:solidFill>
                  <a:srgbClr val="FF0000"/>
                </a:solidFill>
                <a:highlight>
                  <a:srgbClr val="FFFF00"/>
                </a:highlight>
              </a:rPr>
              <a:t>QoSs</a:t>
            </a:r>
            <a:r>
              <a:rPr lang="en-US" altLang="ja-JP" sz="1600" dirty="0">
                <a:solidFill>
                  <a:srgbClr val="FF0000"/>
                </a:solidFill>
                <a:highlight>
                  <a:srgbClr val="FFFF00"/>
                </a:highlight>
              </a:rPr>
              <a:t> and Coexistences.</a:t>
            </a:r>
          </a:p>
          <a:p>
            <a:pPr marL="0" indent="0">
              <a:lnSpc>
                <a:spcPts val="1900"/>
              </a:lnSpc>
              <a:buNone/>
            </a:pPr>
            <a:r>
              <a:rPr lang="en-US" altLang="ja-JP" sz="1600" dirty="0">
                <a:solidFill>
                  <a:srgbClr val="FF0000"/>
                </a:solidFill>
                <a:highlight>
                  <a:srgbClr val="FFFF00"/>
                </a:highlight>
              </a:rPr>
              <a:t>•Harmonization or Commonality with 4ab in Coexistence and Feasible Implementation of 6ma and 4ab</a:t>
            </a:r>
          </a:p>
          <a:p>
            <a:pPr marL="0" indent="0">
              <a:lnSpc>
                <a:spcPts val="1900"/>
              </a:lnSpc>
              <a:buNone/>
            </a:pPr>
            <a:r>
              <a:rPr lang="en-US" altLang="ja-JP" sz="1600" dirty="0">
                <a:solidFill>
                  <a:srgbClr val="FF0000"/>
                </a:solidFill>
                <a:highlight>
                  <a:srgbClr val="FFFF00"/>
                </a:highlight>
              </a:rPr>
              <a:t>•Feasibility of TSN of 802.1 in MAC</a:t>
            </a:r>
          </a:p>
          <a:p>
            <a:pPr marL="0" indent="0">
              <a:lnSpc>
                <a:spcPts val="1900"/>
              </a:lnSpc>
              <a:buNone/>
            </a:pPr>
            <a:r>
              <a:rPr lang="en-US" altLang="ja-JP" sz="1600" dirty="0">
                <a:solidFill>
                  <a:srgbClr val="FF0000"/>
                </a:solidFill>
                <a:highlight>
                  <a:srgbClr val="FFFF00"/>
                </a:highlight>
              </a:rPr>
              <a:t>•WG Motion to Recirculation				</a:t>
            </a:r>
          </a:p>
          <a:p>
            <a:pPr marL="0" indent="0">
              <a:lnSpc>
                <a:spcPts val="1900"/>
              </a:lnSpc>
              <a:buNone/>
            </a:pPr>
            <a:r>
              <a:rPr lang="en-US" altLang="ja-JP" sz="1800" b="1" dirty="0"/>
              <a:t>Next Things to Do</a:t>
            </a:r>
            <a:r>
              <a:rPr lang="ja-JP" altLang="en-US" sz="1800" b="1" dirty="0"/>
              <a:t>：</a:t>
            </a:r>
            <a:r>
              <a:rPr lang="en-US" altLang="ja-JP" sz="1800" dirty="0">
                <a:solidFill>
                  <a:srgbClr val="FF0000"/>
                </a:solidFill>
              </a:rPr>
              <a:t>     Recirculation of draft D05 for 3rd Letter Ballot</a:t>
            </a:r>
            <a:endParaRPr lang="en-US" altLang="ja-JP" sz="1800" dirty="0"/>
          </a:p>
          <a:p>
            <a:pPr marL="0" indent="0">
              <a:lnSpc>
                <a:spcPts val="1900"/>
              </a:lnSpc>
              <a:buNone/>
            </a:pPr>
            <a:endParaRPr kumimoji="1" lang="ja-JP" altLang="en-US" sz="1800" dirty="0"/>
          </a:p>
        </p:txBody>
      </p:sp>
      <p:sp>
        <p:nvSpPr>
          <p:cNvPr id="3" name="タイトル 2">
            <a:extLst>
              <a:ext uri="{FF2B5EF4-FFF2-40B4-BE49-F238E27FC236}">
                <a16:creationId xmlns:a16="http://schemas.microsoft.com/office/drawing/2014/main" id="{1BA2FB5A-48E5-4AD7-9ECE-FBB543BFA4A8}"/>
              </a:ext>
            </a:extLst>
          </p:cNvPr>
          <p:cNvSpPr>
            <a:spLocks noGrp="1"/>
          </p:cNvSpPr>
          <p:nvPr>
            <p:ph type="title"/>
          </p:nvPr>
        </p:nvSpPr>
        <p:spPr>
          <a:xfrm>
            <a:off x="494070" y="723311"/>
            <a:ext cx="8347587" cy="754576"/>
          </a:xfrm>
        </p:spPr>
        <p:txBody>
          <a:bodyPr/>
          <a:lstStyle/>
          <a:p>
            <a:pPr>
              <a:lnSpc>
                <a:spcPts val="2700"/>
              </a:lnSpc>
            </a:pPr>
            <a:r>
              <a:rPr kumimoji="1" lang="en-US" altLang="ja-JP" sz="3200" b="1" dirty="0"/>
              <a:t>Objectives of TG 6ma – Enhanced Dependability Body Area Network (</a:t>
            </a:r>
            <a:r>
              <a:rPr kumimoji="1" lang="en-US" altLang="ja-JP" sz="3200" b="1" dirty="0">
                <a:solidFill>
                  <a:srgbClr val="FF0000"/>
                </a:solidFill>
              </a:rPr>
              <a:t>ED-BAN</a:t>
            </a:r>
            <a:r>
              <a:rPr kumimoji="1" lang="en-US" altLang="ja-JP" sz="3200" b="1" dirty="0"/>
              <a:t>)</a:t>
            </a:r>
            <a:endParaRPr kumimoji="1" lang="ja-JP" altLang="en-US" sz="3200" b="1" dirty="0"/>
          </a:p>
        </p:txBody>
      </p:sp>
      <p:sp>
        <p:nvSpPr>
          <p:cNvPr id="4" name="スライド番号プレースホルダー 3">
            <a:extLst>
              <a:ext uri="{FF2B5EF4-FFF2-40B4-BE49-F238E27FC236}">
                <a16:creationId xmlns:a16="http://schemas.microsoft.com/office/drawing/2014/main" id="{9311624E-D0E3-42BC-970C-737FCA18AA5B}"/>
              </a:ext>
            </a:extLst>
          </p:cNvPr>
          <p:cNvSpPr>
            <a:spLocks noGrp="1"/>
          </p:cNvSpPr>
          <p:nvPr>
            <p:ph type="sldNum" sz="quarter" idx="12"/>
          </p:nvPr>
        </p:nvSpPr>
        <p:spPr/>
        <p:txBody>
          <a:bodyPr/>
          <a:lstStyle/>
          <a:p>
            <a:r>
              <a:rPr lang="en-US" altLang="ja-JP" dirty="0"/>
              <a:t>Slide </a:t>
            </a:r>
            <a:fld id="{17C47D4F-CAA3-4307-B0EF-8C4B3E0CF21D}" type="slidenum">
              <a:rPr lang="en-US" altLang="ja-JP" smtClean="0"/>
              <a:pPr/>
              <a:t>3</a:t>
            </a:fld>
            <a:endParaRPr lang="en-US" altLang="ja-JP" dirty="0"/>
          </a:p>
        </p:txBody>
      </p:sp>
      <p:sp>
        <p:nvSpPr>
          <p:cNvPr id="5" name="日付プレースホルダー 4">
            <a:extLst>
              <a:ext uri="{FF2B5EF4-FFF2-40B4-BE49-F238E27FC236}">
                <a16:creationId xmlns:a16="http://schemas.microsoft.com/office/drawing/2014/main" id="{9F63DC78-98B1-408F-AB92-1A373B627C18}"/>
              </a:ext>
            </a:extLst>
          </p:cNvPr>
          <p:cNvSpPr>
            <a:spLocks noGrp="1"/>
          </p:cNvSpPr>
          <p:nvPr>
            <p:ph type="dt" sz="half" idx="2"/>
          </p:nvPr>
        </p:nvSpPr>
        <p:spPr/>
        <p:txBody>
          <a:bodyPr/>
          <a:lstStyle/>
          <a:p>
            <a:r>
              <a:rPr lang="en-US" altLang="ja-JP"/>
              <a:t>March 2025</a:t>
            </a:r>
            <a:endParaRPr lang="en-US" altLang="ja-JP" dirty="0"/>
          </a:p>
        </p:txBody>
      </p:sp>
    </p:spTree>
    <p:extLst>
      <p:ext uri="{BB962C8B-B14F-4D97-AF65-F5344CB8AC3E}">
        <p14:creationId xmlns:p14="http://schemas.microsoft.com/office/powerpoint/2010/main" val="3561759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9FD3A81-3F77-ABC6-5D25-5A74A2D14644}"/>
            </a:ext>
          </a:extLst>
        </p:cNvPr>
        <p:cNvGrpSpPr/>
        <p:nvPr/>
      </p:nvGrpSpPr>
      <p:grpSpPr>
        <a:xfrm>
          <a:off x="0" y="0"/>
          <a:ext cx="0" cy="0"/>
          <a:chOff x="0" y="0"/>
          <a:chExt cx="0" cy="0"/>
        </a:xfrm>
      </p:grpSpPr>
      <p:cxnSp>
        <p:nvCxnSpPr>
          <p:cNvPr id="3" name="直線コネクタ 2">
            <a:extLst>
              <a:ext uri="{FF2B5EF4-FFF2-40B4-BE49-F238E27FC236}">
                <a16:creationId xmlns:a16="http://schemas.microsoft.com/office/drawing/2014/main" id="{524C844A-6A6B-02A4-1747-00373A16FAB9}"/>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7" name="テキスト ボックス 6">
            <a:extLst>
              <a:ext uri="{FF2B5EF4-FFF2-40B4-BE49-F238E27FC236}">
                <a16:creationId xmlns:a16="http://schemas.microsoft.com/office/drawing/2014/main" id="{448A7BAF-9EB0-9439-A043-89A614E58809}"/>
              </a:ext>
            </a:extLst>
          </p:cNvPr>
          <p:cNvSpPr txBox="1"/>
          <p:nvPr/>
        </p:nvSpPr>
        <p:spPr>
          <a:xfrm>
            <a:off x="94053" y="1180165"/>
            <a:ext cx="9049947"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TG15.6ma has three own sessions such 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Session1</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RM#3</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AM1  8:00-10:00 March 11(TUE) in Atlanta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9:00-11:00AM March 11(TUE) in JST/KST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Session2(</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RM#3</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AM2  10:30-12:30 March 11(TUE) in Atlanta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10:30-12;30AM March 11(TUE) in JST/KST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a:t>
            </a:r>
            <a:r>
              <a:rPr kumimoji="1" lang="ja-JP" altLang="en-US"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RM#3</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AM1  9:00-10:00 March 12(WED) in Atlanta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10:00-11:00AM March 12(WED) in JST/KST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Session1</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RM#3</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AM1  8:00-10:00 March 13(THU) in Atlanta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9:00-11:00AM March 13(THU) in JST/KST</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3" name="タイトル 2">
            <a:extLst>
              <a:ext uri="{FF2B5EF4-FFF2-40B4-BE49-F238E27FC236}">
                <a16:creationId xmlns:a16="http://schemas.microsoft.com/office/drawing/2014/main" id="{85991B7B-B814-9163-53AD-60FCD8E72724}"/>
              </a:ext>
            </a:extLst>
          </p:cNvPr>
          <p:cNvSpPr>
            <a:spLocks noGrp="1"/>
          </p:cNvSpPr>
          <p:nvPr>
            <p:ph type="title"/>
          </p:nvPr>
        </p:nvSpPr>
        <p:spPr>
          <a:xfrm>
            <a:off x="212259" y="618697"/>
            <a:ext cx="8757866" cy="496325"/>
          </a:xfrm>
        </p:spPr>
        <p:txBody>
          <a:bodyPr>
            <a:noAutofit/>
          </a:bodyPr>
          <a:lstStyle/>
          <a:p>
            <a:r>
              <a:rPr lang="en-US" altLang="ja-JP" sz="2400" b="1" dirty="0">
                <a:latin typeface="ＭＳ Ｐゴシック" panose="020B0600070205080204" pitchFamily="50" charset="-128"/>
                <a:ea typeface="ＭＳ Ｐゴシック" panose="020B0600070205080204" pitchFamily="50" charset="-128"/>
              </a:rPr>
              <a:t>TG15.6ma Plenary Session Schedule for 9</a:t>
            </a:r>
            <a:r>
              <a:rPr lang="en-US" altLang="ja-JP" sz="2400" b="1" baseline="30000" dirty="0">
                <a:latin typeface="ＭＳ Ｐゴシック" panose="020B0600070205080204" pitchFamily="50" charset="-128"/>
                <a:ea typeface="ＭＳ Ｐゴシック" panose="020B0600070205080204" pitchFamily="50" charset="-128"/>
              </a:rPr>
              <a:t>th</a:t>
            </a:r>
            <a:r>
              <a:rPr lang="en-US" altLang="ja-JP" sz="2400" b="1" dirty="0">
                <a:latin typeface="ＭＳ Ｐゴシック" panose="020B0600070205080204" pitchFamily="50" charset="-128"/>
                <a:ea typeface="ＭＳ Ｐゴシック" panose="020B0600070205080204" pitchFamily="50" charset="-128"/>
              </a:rPr>
              <a:t>-14</a:t>
            </a:r>
            <a:r>
              <a:rPr lang="en-US" altLang="ja-JP" sz="2400" b="1" baseline="30000" dirty="0">
                <a:latin typeface="ＭＳ Ｐゴシック" panose="020B0600070205080204" pitchFamily="50" charset="-128"/>
                <a:ea typeface="ＭＳ Ｐゴシック" panose="020B0600070205080204" pitchFamily="50" charset="-128"/>
              </a:rPr>
              <a:t>th</a:t>
            </a:r>
            <a:r>
              <a:rPr lang="en-US" altLang="ja-JP" sz="2400" b="1" dirty="0">
                <a:latin typeface="ＭＳ Ｐゴシック" panose="020B0600070205080204" pitchFamily="50" charset="-128"/>
                <a:ea typeface="ＭＳ Ｐゴシック" panose="020B0600070205080204" pitchFamily="50" charset="-128"/>
              </a:rPr>
              <a:t>, March 2025</a:t>
            </a:r>
            <a:endParaRPr kumimoji="1" lang="ja-JP" altLang="en-US" sz="2400" b="1" dirty="0">
              <a:latin typeface="ＭＳ Ｐゴシック" panose="020B0600070205080204" pitchFamily="50" charset="-128"/>
              <a:ea typeface="ＭＳ Ｐゴシック" panose="020B0600070205080204" pitchFamily="50" charset="-128"/>
            </a:endParaRPr>
          </a:p>
        </p:txBody>
      </p:sp>
      <p:sp>
        <p:nvSpPr>
          <p:cNvPr id="2" name="日付プレースホルダー 1">
            <a:extLst>
              <a:ext uri="{FF2B5EF4-FFF2-40B4-BE49-F238E27FC236}">
                <a16:creationId xmlns:a16="http://schemas.microsoft.com/office/drawing/2014/main" id="{26CEDDA1-0F9C-267A-CB5B-692315A8FDB5}"/>
              </a:ext>
            </a:extLst>
          </p:cNvPr>
          <p:cNvSpPr>
            <a:spLocks noGrp="1"/>
          </p:cNvSpPr>
          <p:nvPr>
            <p:ph type="dt" sz="half" idx="2"/>
          </p:nvPr>
        </p:nvSpPr>
        <p:spPr>
          <a:xfrm>
            <a:off x="684483" y="394156"/>
            <a:ext cx="1600200" cy="215444"/>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Arial"/>
                <a:ea typeface="ＭＳ Ｐゴシック" charset="-128"/>
                <a:cs typeface="+mn-cs"/>
              </a:rPr>
              <a:t>March 2025</a:t>
            </a:r>
            <a:endParaRPr kumimoji="0"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
        <p:nvSpPr>
          <p:cNvPr id="14" name="スライド番号プレースホルダー 5">
            <a:extLst>
              <a:ext uri="{FF2B5EF4-FFF2-40B4-BE49-F238E27FC236}">
                <a16:creationId xmlns:a16="http://schemas.microsoft.com/office/drawing/2014/main" id="{9D298DF4-5352-56EE-34B3-905BCBCFB79B}"/>
              </a:ext>
            </a:extLst>
          </p:cNvPr>
          <p:cNvSpPr>
            <a:spLocks noGrp="1"/>
          </p:cNvSpPr>
          <p:nvPr>
            <p:ph type="sldNum" sz="quarter" idx="12"/>
          </p:nvPr>
        </p:nvSpPr>
        <p:spPr>
          <a:xfrm>
            <a:off x="4344988" y="6475413"/>
            <a:ext cx="530225" cy="182562"/>
          </a:xfr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ja-JP" sz="1400" b="0" i="0" u="none" strike="noStrike" kern="1200" cap="none" spc="0" normalizeH="0" baseline="0" noProof="0" dirty="0">
                <a:ln>
                  <a:noFill/>
                </a:ln>
                <a:solidFill>
                  <a:srgbClr val="000000"/>
                </a:solidFill>
                <a:effectLst/>
                <a:uLnTx/>
                <a:uFillTx/>
                <a:latin typeface="Arial"/>
                <a:ea typeface="ＭＳ Ｐゴシック" charset="-128"/>
                <a:cs typeface="+mn-cs"/>
              </a:rPr>
              <a:t>Slide </a:t>
            </a:r>
            <a:fld id="{38E6254A-D985-444C-BBE9-59789D09939F}" type="slidenum">
              <a:rPr kumimoji="0" lang="en-US" altLang="ja-JP" sz="1400" b="0" i="0" u="none" strike="noStrike" kern="1200" cap="none" spc="0" normalizeH="0" baseline="0" noProof="0">
                <a:ln>
                  <a:noFill/>
                </a:ln>
                <a:solidFill>
                  <a:srgbClr val="000000"/>
                </a:solidFill>
                <a:effectLst/>
                <a:uLnTx/>
                <a:uFillTx/>
                <a:latin typeface="Arial"/>
                <a:ea typeface="ＭＳ Ｐゴシック"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4</a:t>
            </a:fld>
            <a:endParaRPr kumimoji="0" lang="en-US" altLang="ja-JP" sz="1400" b="0"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pic>
        <p:nvPicPr>
          <p:cNvPr id="16" name="図 15">
            <a:extLst>
              <a:ext uri="{FF2B5EF4-FFF2-40B4-BE49-F238E27FC236}">
                <a16:creationId xmlns:a16="http://schemas.microsoft.com/office/drawing/2014/main" id="{807A6077-4984-2157-E27C-81F7DF9DD255}"/>
              </a:ext>
            </a:extLst>
          </p:cNvPr>
          <p:cNvPicPr>
            <a:picLocks noChangeAspect="1"/>
          </p:cNvPicPr>
          <p:nvPr/>
        </p:nvPicPr>
        <p:blipFill>
          <a:blip r:embed="rId3"/>
          <a:stretch>
            <a:fillRect/>
          </a:stretch>
        </p:blipFill>
        <p:spPr>
          <a:xfrm>
            <a:off x="0" y="2244129"/>
            <a:ext cx="1553887" cy="4111610"/>
          </a:xfrm>
          <a:prstGeom prst="rect">
            <a:avLst/>
          </a:prstGeom>
        </p:spPr>
      </p:pic>
      <p:pic>
        <p:nvPicPr>
          <p:cNvPr id="5" name="図 4">
            <a:extLst>
              <a:ext uri="{FF2B5EF4-FFF2-40B4-BE49-F238E27FC236}">
                <a16:creationId xmlns:a16="http://schemas.microsoft.com/office/drawing/2014/main" id="{3F92AE81-0351-6FE5-D1AA-9B01C9BA5FE1}"/>
              </a:ext>
            </a:extLst>
          </p:cNvPr>
          <p:cNvPicPr>
            <a:picLocks noChangeAspect="1"/>
          </p:cNvPicPr>
          <p:nvPr/>
        </p:nvPicPr>
        <p:blipFill>
          <a:blip r:embed="rId4"/>
          <a:stretch>
            <a:fillRect/>
          </a:stretch>
        </p:blipFill>
        <p:spPr>
          <a:xfrm>
            <a:off x="1553887" y="2248678"/>
            <a:ext cx="7496060" cy="4111610"/>
          </a:xfrm>
          <a:prstGeom prst="rect">
            <a:avLst/>
          </a:prstGeom>
        </p:spPr>
      </p:pic>
    </p:spTree>
    <p:extLst>
      <p:ext uri="{BB962C8B-B14F-4D97-AF65-F5344CB8AC3E}">
        <p14:creationId xmlns:p14="http://schemas.microsoft.com/office/powerpoint/2010/main" val="18593323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BDED621C-01B2-4760-E9B4-265B16B2F7CF}"/>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4099" name="Rectangle 3"/>
          <p:cNvSpPr>
            <a:spLocks noGrp="1" noChangeArrowheads="1"/>
          </p:cNvSpPr>
          <p:nvPr>
            <p:ph idx="1"/>
          </p:nvPr>
        </p:nvSpPr>
        <p:spPr>
          <a:xfrm>
            <a:off x="96720" y="989993"/>
            <a:ext cx="9026759" cy="5517434"/>
          </a:xfrm>
          <a:ln/>
        </p:spPr>
        <p:txBody>
          <a:bodyPr>
            <a:noAutofit/>
          </a:bodyPr>
          <a:lstStyle/>
          <a:p>
            <a:pPr>
              <a:lnSpc>
                <a:spcPts val="1300"/>
              </a:lnSpc>
            </a:pPr>
            <a:r>
              <a:rPr lang="en-US" altLang="ja-JP" sz="1200" dirty="0"/>
              <a:t>TG15.6ma meeting call to order</a:t>
            </a:r>
          </a:p>
          <a:p>
            <a:pPr>
              <a:lnSpc>
                <a:spcPts val="1300"/>
              </a:lnSpc>
            </a:pPr>
            <a:r>
              <a:rPr lang="en-US" altLang="ja-JP" sz="1200" dirty="0"/>
              <a:t>Call for essential patents and policies &amp; procedures reminder                                                    </a:t>
            </a:r>
            <a:r>
              <a:rPr kumimoji="1" lang="en-US" altLang="ja-JP" sz="1200" b="0" i="0" u="none" strike="noStrike" kern="0" cap="none" spc="0" normalizeH="0" baseline="0" noProof="0" dirty="0">
                <a:ln>
                  <a:noFill/>
                </a:ln>
                <a:solidFill>
                  <a:srgbClr val="000000"/>
                </a:solidFill>
                <a:effectLst/>
                <a:uLnTx/>
                <a:uFillTx/>
                <a:latin typeface="Arial"/>
                <a:ea typeface="+mn-ea"/>
                <a:cs typeface="+mn-cs"/>
              </a:rPr>
              <a:t>doc.#15-25-0113-02-06ma </a:t>
            </a:r>
            <a:endParaRPr lang="en-US" altLang="ja-JP" sz="1200" dirty="0"/>
          </a:p>
          <a:p>
            <a:pPr>
              <a:lnSpc>
                <a:spcPts val="1300"/>
              </a:lnSpc>
            </a:pPr>
            <a:r>
              <a:rPr lang="en-US" altLang="ja-JP" sz="1200" dirty="0"/>
              <a:t>Approve last meeting minutes: TG 15.6ma Meeting Minutes for March 2025                             doc.#</a:t>
            </a:r>
            <a:r>
              <a:rPr kumimoji="0" lang="en-US" altLang="ja-JP" sz="1200" b="0" i="0" u="none" strike="noStrike" kern="1200" cap="none" spc="0" normalizeH="0" baseline="0" noProof="0" dirty="0">
                <a:ln>
                  <a:noFill/>
                </a:ln>
                <a:solidFill>
                  <a:srgbClr val="000000"/>
                </a:solidFill>
                <a:effectLst/>
                <a:uLnTx/>
                <a:uFillTx/>
                <a:latin typeface="Arial"/>
                <a:ea typeface="+mn-ea"/>
                <a:cs typeface="+mn-cs"/>
              </a:rPr>
              <a:t>15-25-0064-00-</a:t>
            </a:r>
            <a:r>
              <a:rPr lang="en-US" altLang="ja-JP" sz="1200" dirty="0"/>
              <a:t>06ma</a:t>
            </a:r>
          </a:p>
          <a:p>
            <a:pPr>
              <a:lnSpc>
                <a:spcPts val="1300"/>
              </a:lnSpc>
            </a:pPr>
            <a:r>
              <a:rPr lang="en-US" altLang="ja-JP" sz="1200" dirty="0"/>
              <a:t>Agenda of TG15.6ma March 2025                                                                                              doc.#15-25-0112-07-06ma   </a:t>
            </a:r>
          </a:p>
          <a:p>
            <a:pPr>
              <a:lnSpc>
                <a:spcPts val="1300"/>
              </a:lnSpc>
            </a:pPr>
            <a:r>
              <a:rPr lang="en-US" altLang="ja-JP" sz="1200" dirty="0"/>
              <a:t>Review and Summary</a:t>
            </a:r>
          </a:p>
          <a:p>
            <a:pPr marR="0" lvl="1" indent="-228600" algn="l" defTabSz="914400" rtl="0" eaLnBrk="1" fontAlgn="base" latinLnBrk="0" hangingPunct="1">
              <a:lnSpc>
                <a:spcPts val="1300"/>
              </a:lnSpc>
              <a:spcBef>
                <a:spcPts val="0"/>
              </a:spcBef>
              <a:spcAft>
                <a:spcPts val="0"/>
              </a:spcAft>
              <a:buClrTx/>
              <a:buSzTx/>
              <a:buAutoNum type="arabicPeriod"/>
              <a:tabLst/>
              <a:defRPr/>
            </a:pPr>
            <a:r>
              <a:rPr kumimoji="0" lang="en-US" altLang="ja-JP" sz="1200" b="0" i="0" u="none" strike="noStrike" kern="0" cap="none" spc="0" normalizeH="0" baseline="0" noProof="0" dirty="0">
                <a:ln>
                  <a:noFill/>
                </a:ln>
                <a:solidFill>
                  <a:srgbClr val="000000"/>
                </a:solidFill>
                <a:effectLst/>
                <a:uLnTx/>
                <a:uFillTx/>
                <a:ea typeface="Times New Roman"/>
                <a:cs typeface="Times New Roman"/>
                <a:sym typeface="Times New Roman"/>
              </a:rPr>
              <a:t>Overview of IG, SG, TG15.6ma doe Dependable BAN Revision of IEEE802.15.6-2012     doc.#15-25-0033-01-06ma</a:t>
            </a:r>
          </a:p>
          <a:p>
            <a:pPr marR="0" lvl="1" indent="-228600" algn="l" defTabSz="914400" rtl="0" eaLnBrk="1" fontAlgn="base" latinLnBrk="0" hangingPunct="1">
              <a:lnSpc>
                <a:spcPts val="1300"/>
              </a:lnSpc>
              <a:spcBef>
                <a:spcPts val="0"/>
              </a:spcBef>
              <a:spcAft>
                <a:spcPts val="0"/>
              </a:spcAft>
              <a:buClrTx/>
              <a:buSzTx/>
              <a:buAutoNum type="arabicPeriod"/>
              <a:tabLst/>
              <a:defRPr/>
            </a:pPr>
            <a:r>
              <a:rPr kumimoji="0" lang="en-US" altLang="ja-JP" sz="1200" dirty="0">
                <a:solidFill>
                  <a:srgbClr val="000000"/>
                </a:solidFill>
                <a:ea typeface="Times New Roman"/>
                <a:cs typeface="Times New Roman"/>
                <a:sym typeface="Times New Roman"/>
              </a:rPr>
              <a:t>Bas</a:t>
            </a:r>
            <a:r>
              <a:rPr kumimoji="0" lang="en-US" altLang="ja-JP" sz="1200" b="0" i="0" u="none" strike="noStrike" kern="0" cap="none" spc="0" normalizeH="0" baseline="0" noProof="0" dirty="0" err="1">
                <a:ln>
                  <a:noFill/>
                </a:ln>
                <a:solidFill>
                  <a:srgbClr val="000000"/>
                </a:solidFill>
                <a:effectLst/>
                <a:uLnTx/>
                <a:uFillTx/>
                <a:ea typeface="Times New Roman"/>
                <a:cs typeface="Times New Roman"/>
                <a:sym typeface="Times New Roman"/>
              </a:rPr>
              <a:t>ic</a:t>
            </a:r>
            <a:r>
              <a:rPr kumimoji="0" lang="en-US" altLang="ja-JP" sz="1200" b="0" i="0" u="none" strike="noStrike" kern="0" cap="none" spc="0" normalizeH="0" baseline="0" noProof="0" dirty="0">
                <a:ln>
                  <a:noFill/>
                </a:ln>
                <a:solidFill>
                  <a:srgbClr val="000000"/>
                </a:solidFill>
                <a:effectLst/>
                <a:uLnTx/>
                <a:uFillTx/>
                <a:ea typeface="Times New Roman"/>
                <a:cs typeface="Times New Roman"/>
                <a:sym typeface="Times New Roman"/>
              </a:rPr>
              <a:t> Consensus in MAC and PHY of Revision of IEEE802.15.6-2012(IEEE802.15.6ma)</a:t>
            </a:r>
            <a:r>
              <a:rPr lang="en-US" altLang="ja-JP" sz="1200" dirty="0">
                <a:solidFill>
                  <a:srgbClr val="000000"/>
                </a:solidFill>
                <a:cs typeface="Times New Roman" pitchFamily="18" charset="0"/>
              </a:rPr>
              <a:t> </a:t>
            </a:r>
            <a:r>
              <a:rPr lang="en-US" altLang="ja-JP" sz="1200" dirty="0">
                <a:solidFill>
                  <a:srgbClr val="000000"/>
                </a:solidFill>
                <a:latin typeface="Arial"/>
                <a:cs typeface="Times New Roman" pitchFamily="18" charset="0"/>
              </a:rPr>
              <a:t>doc.#15-23-0557-07-06ma</a:t>
            </a:r>
          </a:p>
          <a:p>
            <a:pPr marR="0" lvl="1" indent="-228600" algn="l" defTabSz="914400" rtl="0" eaLnBrk="1" fontAlgn="base" latinLnBrk="0" hangingPunct="1">
              <a:lnSpc>
                <a:spcPts val="1300"/>
              </a:lnSpc>
              <a:spcBef>
                <a:spcPts val="0"/>
              </a:spcBef>
              <a:spcAft>
                <a:spcPts val="0"/>
              </a:spcAft>
              <a:buClrTx/>
              <a:buSzTx/>
              <a:buAutoNum type="arabicPeriod" startAt="3"/>
              <a:tabLst/>
              <a:defRPr/>
            </a:pPr>
            <a:r>
              <a:rPr lang="en-US" altLang="ja-JP" sz="1200" dirty="0">
                <a:solidFill>
                  <a:srgbClr val="000000"/>
                </a:solidFill>
                <a:latin typeface="Arial"/>
                <a:cs typeface="Times New Roman" pitchFamily="18" charset="0"/>
              </a:rPr>
              <a:t>Review of Letter Ballot(LB)210 for draft D04                                                                       doc.#15-25-0115-03-06ma</a:t>
            </a:r>
          </a:p>
          <a:p>
            <a:pPr marR="0" lvl="1" indent="-228600" algn="l" defTabSz="914400" rtl="0" eaLnBrk="1" fontAlgn="base" latinLnBrk="0" hangingPunct="1">
              <a:lnSpc>
                <a:spcPts val="1300"/>
              </a:lnSpc>
              <a:spcBef>
                <a:spcPts val="0"/>
              </a:spcBef>
              <a:spcAft>
                <a:spcPts val="0"/>
              </a:spcAft>
              <a:buClrTx/>
              <a:buSzTx/>
              <a:buAutoNum type="arabicPeriod" startAt="3"/>
              <a:tabLst/>
              <a:defRPr/>
            </a:pPr>
            <a:r>
              <a:rPr lang="en-US" altLang="ja-JP" sz="1200" dirty="0">
                <a:solidFill>
                  <a:srgbClr val="000000"/>
                </a:solidFill>
                <a:latin typeface="Arial"/>
                <a:cs typeface="Times New Roman" pitchFamily="18" charset="0"/>
              </a:rPr>
              <a:t>Consolidated comments &amp; resolutions LB212                                                                     doc.#15-25-0138-03-06ma</a:t>
            </a:r>
          </a:p>
          <a:p>
            <a:pPr marR="0" lvl="1" indent="-228600" algn="l" defTabSz="914400" rtl="0" eaLnBrk="1" fontAlgn="base" latinLnBrk="0" hangingPunct="1">
              <a:lnSpc>
                <a:spcPts val="1300"/>
              </a:lnSpc>
              <a:spcBef>
                <a:spcPts val="0"/>
              </a:spcBef>
              <a:spcAft>
                <a:spcPts val="0"/>
              </a:spcAft>
              <a:buClrTx/>
              <a:buSzTx/>
              <a:buAutoNum type="arabicPeriod" startAt="3"/>
              <a:tabLst/>
              <a:defRPr/>
            </a:pPr>
            <a:r>
              <a:rPr lang="en-US" altLang="ja-JP" sz="1200" dirty="0">
                <a:solidFill>
                  <a:srgbClr val="000000"/>
                </a:solidFill>
                <a:latin typeface="Arial"/>
                <a:cs typeface="Times New Roman" pitchFamily="18" charset="0"/>
              </a:rPr>
              <a:t>Rescheduling Timeline                                                                                                        doc.#15-23-0361-10-06ma</a:t>
            </a:r>
          </a:p>
          <a:p>
            <a:pPr marR="0" lvl="1" indent="-228600" algn="l" defTabSz="914400" rtl="0" eaLnBrk="1" fontAlgn="base" latinLnBrk="0" hangingPunct="1">
              <a:lnSpc>
                <a:spcPts val="1300"/>
              </a:lnSpc>
              <a:spcBef>
                <a:spcPts val="0"/>
              </a:spcBef>
              <a:spcAft>
                <a:spcPts val="0"/>
              </a:spcAft>
              <a:buClrTx/>
              <a:buSzTx/>
              <a:buAutoNum type="arabicPeriod" startAt="3"/>
              <a:tabLst/>
              <a:defRPr/>
            </a:pPr>
            <a:r>
              <a:rPr lang="en-US" altLang="ja-JP" sz="1200" dirty="0">
                <a:solidFill>
                  <a:srgbClr val="000000"/>
                </a:solidFill>
                <a:latin typeface="Arial"/>
                <a:cs typeface="Times New Roman" pitchFamily="18" charset="0"/>
              </a:rPr>
              <a:t>Draft P802.15.6ma_D04</a:t>
            </a:r>
          </a:p>
          <a:p>
            <a:pPr marL="171450" lvl="1" indent="-171450">
              <a:lnSpc>
                <a:spcPts val="1300"/>
              </a:lnSpc>
              <a:spcBef>
                <a:spcPts val="0"/>
              </a:spcBef>
              <a:spcAft>
                <a:spcPts val="0"/>
              </a:spcAft>
              <a:buFont typeface="Arial" panose="020B0604020202020204" pitchFamily="34" charset="0"/>
              <a:buChar char="•"/>
              <a:defRPr/>
            </a:pPr>
            <a:r>
              <a:rPr lang="en-US" altLang="ja-JP" sz="1200" dirty="0">
                <a:solidFill>
                  <a:srgbClr val="000000"/>
                </a:solidFill>
                <a:latin typeface="Arial"/>
                <a:cs typeface="Times New Roman" pitchFamily="18" charset="0"/>
              </a:rPr>
              <a:t>     Presentation</a:t>
            </a:r>
          </a:p>
          <a:p>
            <a:pPr marL="51435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1.. Selection of Suitable Preamble Sequence Sets in UWB Wireless Communications in the Presence of Multiple Coexisting VBANs                                                                                                                                     </a:t>
            </a:r>
            <a:r>
              <a:rPr kumimoji="1" lang="en-US" altLang="ja-JP" sz="1200" b="0" i="0" u="none" strike="noStrike" kern="0" cap="none" spc="0" normalizeH="0" baseline="0" noProof="0" dirty="0">
                <a:ln>
                  <a:noFill/>
                </a:ln>
                <a:solidFill>
                  <a:srgbClr val="000000"/>
                </a:solidFill>
                <a:effectLst/>
                <a:uLnTx/>
                <a:uFillTx/>
                <a:latin typeface="Arial"/>
                <a:ea typeface="+mn-ea"/>
                <a:cs typeface="Times New Roman" pitchFamily="18" charset="0"/>
              </a:rPr>
              <a:t>doc.#15-25-0002-01-06ma</a:t>
            </a:r>
            <a:endParaRPr lang="en-US" altLang="ja-JP" sz="1200" dirty="0">
              <a:solidFill>
                <a:srgbClr val="000000"/>
              </a:solidFill>
              <a:latin typeface="Arial"/>
              <a:cs typeface="Times New Roman" pitchFamily="18" charset="0"/>
            </a:endParaRPr>
          </a:p>
          <a:p>
            <a:pPr marL="51435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2.  Hybrid ARQ Scheme for High QoS Packets in High Class of Coexistence of IEEE 802.15.6ma  #15-23-0576-07-06ma         3.  Evaluation of IEEE 802.15.6 Ultra-wideband Physical Layer Utilizing Super Orthogonal Convolutional 22-0562-14-06ma</a:t>
            </a:r>
          </a:p>
          <a:p>
            <a:pPr marL="514350" marR="0" lvl="1" indent="0" algn="l" defTabSz="914400" rtl="0" eaLnBrk="1" fontAlgn="base" latinLnBrk="0" hangingPunct="1">
              <a:lnSpc>
                <a:spcPts val="1300"/>
              </a:lnSpc>
              <a:spcBef>
                <a:spcPts val="0"/>
              </a:spcBef>
              <a:spcAft>
                <a:spcPts val="0"/>
              </a:spcAft>
              <a:buClrTx/>
              <a:buSzTx/>
              <a:buFontTx/>
              <a:buNone/>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4.  Ranging Accuracy Evaluation under TG6ma Communication </a:t>
            </a:r>
            <a:r>
              <a:rPr kumimoji="1" lang="en-US" altLang="ja-JP" sz="1200" b="0" i="0" u="none" strike="noStrike" kern="0" cap="none" spc="0" normalizeH="0" baseline="0" noProof="0" dirty="0" err="1">
                <a:ln>
                  <a:noFill/>
                </a:ln>
                <a:solidFill>
                  <a:srgbClr val="000000"/>
                </a:solidFill>
                <a:effectLst/>
                <a:uLnTx/>
                <a:uFillTx/>
                <a:latin typeface="Arial"/>
                <a:cs typeface="Times New Roman" pitchFamily="18" charset="0"/>
              </a:rPr>
              <a:t>Senarios</a:t>
            </a: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                              doc.#15-24-0248-06-06ma                 </a:t>
            </a:r>
          </a:p>
          <a:p>
            <a:pPr marL="51435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5.  MAC Performance Evaluation of Multiple BAN Coexistence Under TG6ma Channel          doc.#15-24-0246-05-06ma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7   MAC </a:t>
            </a:r>
            <a:r>
              <a:rPr lang="en-US" altLang="ja-JP" sz="1200" dirty="0" err="1">
                <a:solidFill>
                  <a:srgbClr val="000000"/>
                </a:solidFill>
                <a:latin typeface="Arial"/>
                <a:cs typeface="Times New Roman" pitchFamily="18" charset="0"/>
              </a:rPr>
              <a:t>superframe</a:t>
            </a:r>
            <a:r>
              <a:rPr lang="en-US" altLang="ja-JP" sz="1200" dirty="0">
                <a:solidFill>
                  <a:srgbClr val="000000"/>
                </a:solidFill>
                <a:latin typeface="Arial"/>
                <a:cs typeface="Times New Roman" pitchFamily="18" charset="0"/>
              </a:rPr>
              <a:t> structure and frames                                                                                doc.#15-24-0573-03-06ma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8   15.6ma MAC time reference base for </a:t>
            </a:r>
            <a:r>
              <a:rPr lang="en-US" altLang="ja-JP" sz="1200" dirty="0" err="1">
                <a:solidFill>
                  <a:srgbClr val="000000"/>
                </a:solidFill>
                <a:latin typeface="Arial"/>
                <a:cs typeface="Times New Roman" pitchFamily="18" charset="0"/>
              </a:rPr>
              <a:t>superframe</a:t>
            </a:r>
            <a:r>
              <a:rPr lang="en-US" altLang="ja-JP" sz="1200" dirty="0">
                <a:solidFill>
                  <a:srgbClr val="000000"/>
                </a:solidFill>
                <a:latin typeface="Arial"/>
                <a:cs typeface="Times New Roman" pitchFamily="18" charset="0"/>
              </a:rPr>
              <a:t> and group </a:t>
            </a:r>
            <a:r>
              <a:rPr lang="en-US" altLang="ja-JP" sz="1200" dirty="0" err="1">
                <a:solidFill>
                  <a:srgbClr val="000000"/>
                </a:solidFill>
                <a:latin typeface="Arial"/>
                <a:cs typeface="Times New Roman" pitchFamily="18" charset="0"/>
              </a:rPr>
              <a:t>superframe</a:t>
            </a:r>
            <a:r>
              <a:rPr lang="en-US" altLang="ja-JP" sz="1200" dirty="0">
                <a:solidFill>
                  <a:srgbClr val="000000"/>
                </a:solidFill>
                <a:latin typeface="Arial"/>
                <a:cs typeface="Times New Roman" pitchFamily="18" charset="0"/>
              </a:rPr>
              <a:t> structure            d0c.#15-25-0132-00-06ma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9   MAC Service Feature                                                                                                           doc.#15-24-0356-02-06ma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10.  TG Motion to Recirculation                                                                                                   doc.#15-25-0zzz-00-06ma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11. Interference </a:t>
            </a:r>
            <a:r>
              <a:rPr lang="en-US" altLang="ja-JP" sz="1200" dirty="0" err="1">
                <a:solidFill>
                  <a:srgbClr val="000000"/>
                </a:solidFill>
                <a:latin typeface="Arial"/>
                <a:cs typeface="Times New Roman" pitchFamily="18" charset="0"/>
              </a:rPr>
              <a:t>Mittigation</a:t>
            </a:r>
            <a:r>
              <a:rPr lang="en-US" altLang="ja-JP" sz="1200" dirty="0">
                <a:solidFill>
                  <a:srgbClr val="000000"/>
                </a:solidFill>
                <a:latin typeface="Arial"/>
                <a:cs typeface="Times New Roman" pitchFamily="18" charset="0"/>
              </a:rPr>
              <a:t> Schemes in Class 3, 5, 6, and 7 of </a:t>
            </a:r>
            <a:r>
              <a:rPr lang="en-US" altLang="ja-JP" sz="1200" dirty="0" err="1">
                <a:solidFill>
                  <a:srgbClr val="000000"/>
                </a:solidFill>
                <a:latin typeface="Arial"/>
                <a:cs typeface="Times New Roman" pitchFamily="18" charset="0"/>
              </a:rPr>
              <a:t>Coexisitence</a:t>
            </a:r>
            <a:r>
              <a:rPr lang="en-US" altLang="ja-JP" sz="1200" dirty="0">
                <a:solidFill>
                  <a:srgbClr val="000000"/>
                </a:solidFill>
                <a:latin typeface="Arial"/>
                <a:cs typeface="Times New Roman" pitchFamily="18" charset="0"/>
              </a:rPr>
              <a:t> in TG6ma            doc.#15-24-0074-07-06ma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12. Coordinator-to-Coordinator(C2C) Ranging and Communication for Multiple BAN Coexistence</a:t>
            </a:r>
            <a:r>
              <a:rPr lang="ja-JP" altLang="en-US" sz="1200" dirty="0">
                <a:solidFill>
                  <a:srgbClr val="000000"/>
                </a:solidFill>
                <a:latin typeface="Arial"/>
                <a:cs typeface="Times New Roman" pitchFamily="18" charset="0"/>
              </a:rPr>
              <a:t>　</a:t>
            </a:r>
            <a:r>
              <a:rPr lang="en-US" altLang="ja-JP" sz="1200" dirty="0">
                <a:solidFill>
                  <a:srgbClr val="000000"/>
                </a:solidFill>
                <a:latin typeface="Arial"/>
                <a:cs typeface="Times New Roman" pitchFamily="18" charset="0"/>
              </a:rPr>
              <a:t>15-25-0vvv-00-06ma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13. TG15.6ma Coexistence Assessment Document                                                                  doc.#15-24-0348-04-06ma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14  MAC services support for IEEE P802.1ACea                                                                       doc.#15-24-0594-01-006a       </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15..</a:t>
            </a:r>
            <a:r>
              <a:rPr lang="it-IT" altLang="ja-JP" sz="1200" dirty="0">
                <a:solidFill>
                  <a:srgbClr val="000000"/>
                </a:solidFill>
                <a:latin typeface="Arial"/>
                <a:cs typeface="Times New Roman" pitchFamily="18" charset="0"/>
              </a:rPr>
              <a:t>TG6ma Channel Model Document for Enhanced Dependability                                           doc.#15-22-0519-09-06ma</a:t>
            </a:r>
            <a:endParaRPr lang="en-US" altLang="ja-JP" sz="1200" dirty="0">
              <a:solidFill>
                <a:srgbClr val="000000"/>
              </a:solidFill>
              <a:latin typeface="Arial"/>
              <a:cs typeface="Times New Roman" pitchFamily="18" charset="0"/>
            </a:endParaRP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16. Comments to channel-model-document                                                                               doc.#15-24-0073-04-06ma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17. Progress Report of TG6ma                                                                                                  doc8#15-23-0056-09-06ma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18. Timeline of TG6ma                                                                                                               doc.#15.23-0056-09-06ma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19. TG15.6ma Closing Report for March 2025                                                                           doc.#15-25-0151-00-06ma    </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20. TG15.6ma Meeting Minutes for March 2025                                                                         doc.#15-25-0152-00-06ma</a:t>
            </a:r>
          </a:p>
          <a:p>
            <a:pPr marL="514350" marR="0" lvl="1" indent="0" algn="l" defTabSz="914400" rtl="0" eaLnBrk="1" fontAlgn="base" latinLnBrk="0" hangingPunct="1">
              <a:lnSpc>
                <a:spcPts val="1300"/>
              </a:lnSpc>
              <a:spcBef>
                <a:spcPts val="0"/>
              </a:spcBef>
              <a:spcAft>
                <a:spcPts val="0"/>
              </a:spcAft>
              <a:buClrTx/>
              <a:buSzTx/>
              <a:buNone/>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 </a:t>
            </a:r>
          </a:p>
          <a:p>
            <a:pPr marL="0" indent="0">
              <a:lnSpc>
                <a:spcPts val="1300"/>
              </a:lnSpc>
              <a:buNone/>
            </a:pPr>
            <a:endParaRPr lang="en-US" altLang="ja-JP" sz="1400" dirty="0"/>
          </a:p>
        </p:txBody>
      </p:sp>
      <p:sp>
        <p:nvSpPr>
          <p:cNvPr id="4098" name="Rectangle 2"/>
          <p:cNvSpPr>
            <a:spLocks noGrp="1" noChangeArrowheads="1"/>
          </p:cNvSpPr>
          <p:nvPr>
            <p:ph type="title"/>
          </p:nvPr>
        </p:nvSpPr>
        <p:spPr>
          <a:xfrm>
            <a:off x="684483" y="592351"/>
            <a:ext cx="7772400" cy="429655"/>
          </a:xfrm>
          <a:ln/>
        </p:spPr>
        <p:txBody>
          <a:bodyPr/>
          <a:lstStyle/>
          <a:p>
            <a:r>
              <a:rPr lang="en-US" altLang="ja-JP" sz="3200" b="1" dirty="0"/>
              <a:t>Agenda items for the week</a:t>
            </a:r>
            <a:endParaRPr lang="ja-JP" altLang="ja-JP" sz="3200"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5</a:t>
            </a:fld>
            <a:endParaRPr lang="en-US" altLang="ja-JP" dirty="0"/>
          </a:p>
        </p:txBody>
      </p:sp>
      <p:sp>
        <p:nvSpPr>
          <p:cNvPr id="7" name="Rectangle 4">
            <a:extLst>
              <a:ext uri="{FF2B5EF4-FFF2-40B4-BE49-F238E27FC236}">
                <a16:creationId xmlns:a16="http://schemas.microsoft.com/office/drawing/2014/main" id="{2ADAFEFA-111D-418C-BAD5-A243D868A95A}"/>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2025</a:t>
            </a:r>
            <a:endParaRPr lang="en-US" altLang="ja-JP" dirty="0"/>
          </a:p>
        </p:txBody>
      </p:sp>
    </p:spTree>
    <p:extLst>
      <p:ext uri="{BB962C8B-B14F-4D97-AF65-F5344CB8AC3E}">
        <p14:creationId xmlns:p14="http://schemas.microsoft.com/office/powerpoint/2010/main" val="20203548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 name="CustomShape 25"/>
          <p:cNvSpPr/>
          <p:nvPr/>
        </p:nvSpPr>
        <p:spPr>
          <a:xfrm>
            <a:off x="457200" y="2180520"/>
            <a:ext cx="8226000" cy="39733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a:bodyPr>
          <a:lstStyle/>
          <a:p>
            <a:pPr>
              <a:lnSpc>
                <a:spcPct val="100000"/>
              </a:lnSpc>
            </a:pPr>
            <a:r>
              <a:rPr lang="en-US" sz="2000" b="0" i="1" strike="noStrike" spc="-1" dirty="0">
                <a:solidFill>
                  <a:srgbClr val="000000"/>
                </a:solidFill>
                <a:latin typeface="Arial"/>
                <a:ea typeface="DejaVu Sans"/>
              </a:rPr>
              <a:t>TG6ma Approves comment resolutions in document 15-25-0138-04-006a.</a:t>
            </a:r>
            <a:endParaRPr lang="en-US" sz="2000" b="0" strike="noStrike" spc="-1" dirty="0">
              <a:solidFill>
                <a:srgbClr val="000000"/>
              </a:solidFill>
              <a:latin typeface="Arial"/>
            </a:endParaRPr>
          </a:p>
          <a:p>
            <a:pPr>
              <a:lnSpc>
                <a:spcPct val="100000"/>
              </a:lnSpc>
            </a:pP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Moved by: Ryuji Kohno</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Seconded by: Marco Hernandez</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Result: Anonymously approved</a:t>
            </a:r>
            <a:endParaRPr lang="en-US" sz="2000" b="0" strike="noStrike" spc="-1" dirty="0">
              <a:solidFill>
                <a:srgbClr val="000000"/>
              </a:solidFill>
              <a:latin typeface="Arial"/>
            </a:endParaRPr>
          </a:p>
        </p:txBody>
      </p:sp>
      <p:sp>
        <p:nvSpPr>
          <p:cNvPr id="80"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r>
              <a:rPr lang="en-US" sz="4000" b="0" strike="noStrike" spc="-1" dirty="0">
                <a:solidFill>
                  <a:srgbClr val="000000"/>
                </a:solidFill>
                <a:latin typeface="Arial"/>
              </a:rPr>
              <a:t>TG motion:</a:t>
            </a:r>
            <a:br>
              <a:rPr sz="4000" dirty="0"/>
            </a:br>
            <a:r>
              <a:rPr lang="en-US" sz="4000" b="0" strike="noStrike" spc="-1" dirty="0">
                <a:solidFill>
                  <a:srgbClr val="000000"/>
                </a:solidFill>
                <a:latin typeface="Arial"/>
              </a:rPr>
              <a:t>Approval of comment resolutions</a:t>
            </a:r>
          </a:p>
        </p:txBody>
      </p:sp>
      <p:sp>
        <p:nvSpPr>
          <p:cNvPr id="2" name="Rectangle 4">
            <a:extLst>
              <a:ext uri="{FF2B5EF4-FFF2-40B4-BE49-F238E27FC236}">
                <a16:creationId xmlns:a16="http://schemas.microsoft.com/office/drawing/2014/main" id="{11FECF07-5E81-4C22-E9DF-BA8766D841A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2025</a:t>
            </a:r>
            <a:endParaRPr lang="en-US" altLang="ja-JP"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71131A-BD81-1C3D-7DC2-826F7E827630}"/>
            </a:ext>
          </a:extLst>
        </p:cNvPr>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9534810A-B721-BB97-0CBD-82862C3C8DBE}"/>
              </a:ext>
            </a:extLst>
          </p:cNvPr>
          <p:cNvSpPr>
            <a:spLocks noGrp="1"/>
          </p:cNvSpPr>
          <p:nvPr>
            <p:ph idx="1"/>
          </p:nvPr>
        </p:nvSpPr>
        <p:spPr>
          <a:xfrm>
            <a:off x="479611" y="1698327"/>
            <a:ext cx="8368553" cy="4722681"/>
          </a:xfrm>
        </p:spPr>
        <p:txBody>
          <a:bodyPr>
            <a:normAutofit/>
          </a:bodyPr>
          <a:lstStyle/>
          <a:p>
            <a:pPr marL="0" indent="0" algn="just">
              <a:buNone/>
            </a:pPr>
            <a:r>
              <a:rPr kumimoji="1" lang="en-US" altLang="ja-JP" sz="1600" dirty="0"/>
              <a:t>Move that 802.15 WG approves the formation of a Comment Resolution Group (CRG) for the WG balloting of P802.15.6ma with the following membership: Ryuji Kohno (YNU/YRP-IAI), Marco Hernandez(CWC), Huan-Bang Li(NICT), Takumi Kobayashi (</a:t>
            </a:r>
            <a:r>
              <a:rPr kumimoji="1" lang="en-US" altLang="ja-JP" sz="1600" dirty="0" err="1"/>
              <a:t>Nitech</a:t>
            </a:r>
            <a:r>
              <a:rPr kumimoji="1" lang="en-US" altLang="ja-JP" sz="1600" dirty="0"/>
              <a:t>), Seong-Soon Joo (NHT). The 802.15.6ma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pPr marL="0" indent="0">
              <a:buNone/>
            </a:pPr>
            <a:r>
              <a:rPr kumimoji="1" lang="en-US" altLang="ja-JP" sz="1600" dirty="0"/>
              <a:t>Moved By: Ryuji Kohno</a:t>
            </a:r>
          </a:p>
          <a:p>
            <a:pPr marL="0" indent="0">
              <a:buNone/>
            </a:pPr>
            <a:r>
              <a:rPr kumimoji="1" lang="en-US" altLang="ja-JP" sz="1600" dirty="0"/>
              <a:t>Seconded By: Takumi Kobayashi</a:t>
            </a:r>
          </a:p>
          <a:p>
            <a:pPr marL="0" indent="0">
              <a:buNone/>
            </a:pPr>
            <a:r>
              <a:rPr lang="en-US" altLang="ja-JP" sz="1600" dirty="0"/>
              <a:t>Motion; </a:t>
            </a:r>
            <a:r>
              <a:rPr lang="en-US" altLang="ja-JP" sz="1600" b="0" strike="noStrike" spc="-1" dirty="0">
                <a:solidFill>
                  <a:srgbClr val="000000"/>
                </a:solidFill>
                <a:latin typeface="Arial"/>
                <a:ea typeface="DejaVu Sans"/>
              </a:rPr>
              <a:t>Anonymously approved</a:t>
            </a:r>
            <a:endParaRPr kumimoji="1" lang="en-US" altLang="ja-JP" sz="1600" dirty="0"/>
          </a:p>
        </p:txBody>
      </p:sp>
      <p:sp>
        <p:nvSpPr>
          <p:cNvPr id="3" name="タイトル 2">
            <a:extLst>
              <a:ext uri="{FF2B5EF4-FFF2-40B4-BE49-F238E27FC236}">
                <a16:creationId xmlns:a16="http://schemas.microsoft.com/office/drawing/2014/main" id="{02FB927B-EF61-9C68-D640-6108061782D3}"/>
              </a:ext>
            </a:extLst>
          </p:cNvPr>
          <p:cNvSpPr>
            <a:spLocks noGrp="1"/>
          </p:cNvSpPr>
          <p:nvPr>
            <p:ph type="title"/>
          </p:nvPr>
        </p:nvSpPr>
        <p:spPr>
          <a:xfrm>
            <a:off x="1210234" y="722428"/>
            <a:ext cx="7404847" cy="895498"/>
          </a:xfrm>
        </p:spPr>
        <p:txBody>
          <a:bodyPr/>
          <a:lstStyle/>
          <a:p>
            <a:br>
              <a:rPr lang="en-US" altLang="ja-JP" sz="3600" dirty="0">
                <a:latin typeface="+mn-lt"/>
              </a:rPr>
            </a:br>
            <a:r>
              <a:rPr lang="en-US" altLang="ja-JP" sz="3600" dirty="0">
                <a:latin typeface="+mn-lt"/>
              </a:rPr>
              <a:t>TG Motion to approve the formation of CRG</a:t>
            </a:r>
            <a:br>
              <a:rPr lang="en-US" altLang="ja-JP" sz="3600" dirty="0">
                <a:latin typeface="+mn-lt"/>
              </a:rPr>
            </a:br>
            <a:endParaRPr kumimoji="1" lang="ja-JP" altLang="en-US" sz="3600" dirty="0">
              <a:latin typeface="+mn-lt"/>
            </a:endParaRPr>
          </a:p>
        </p:txBody>
      </p:sp>
      <p:sp>
        <p:nvSpPr>
          <p:cNvPr id="4" name="Rectangle 4">
            <a:extLst>
              <a:ext uri="{FF2B5EF4-FFF2-40B4-BE49-F238E27FC236}">
                <a16:creationId xmlns:a16="http://schemas.microsoft.com/office/drawing/2014/main" id="{47FEC83E-CA09-2C43-7E92-199047054D36}"/>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2025</a:t>
            </a:r>
            <a:endParaRPr lang="en-US" altLang="ja-JP" dirty="0"/>
          </a:p>
        </p:txBody>
      </p:sp>
    </p:spTree>
    <p:extLst>
      <p:ext uri="{BB962C8B-B14F-4D97-AF65-F5344CB8AC3E}">
        <p14:creationId xmlns:p14="http://schemas.microsoft.com/office/powerpoint/2010/main" val="21582111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720BBF37-174F-49B5-E981-E4D7A26FC5C0}"/>
              </a:ext>
            </a:extLst>
          </p:cNvPr>
          <p:cNvSpPr>
            <a:spLocks noGrp="1"/>
          </p:cNvSpPr>
          <p:nvPr>
            <p:ph idx="1"/>
          </p:nvPr>
        </p:nvSpPr>
        <p:spPr>
          <a:xfrm>
            <a:off x="373039" y="2247330"/>
            <a:ext cx="8657230" cy="3835021"/>
          </a:xfrm>
        </p:spPr>
        <p:txBody>
          <a:bodyPr/>
          <a:lstStyle/>
          <a:p>
            <a:r>
              <a:rPr kumimoji="1" lang="en-US" altLang="ja-JP" sz="2400" dirty="0"/>
              <a:t>TG motion: Approval of Comment Resolutions  25-0161-00</a:t>
            </a:r>
          </a:p>
          <a:p>
            <a:r>
              <a:rPr lang="en-US" altLang="ja-JP" sz="2400" dirty="0">
                <a:latin typeface="+mn-lt"/>
              </a:rPr>
              <a:t>TG Motion to approve the formation of CRG      25-0161-00</a:t>
            </a:r>
            <a:endParaRPr kumimoji="1" lang="en-US" altLang="ja-JP" sz="2400" dirty="0"/>
          </a:p>
          <a:p>
            <a:r>
              <a:rPr kumimoji="1" lang="en-US" altLang="ja-JP" sz="2400" dirty="0"/>
              <a:t>TG6ma Coexistence Assurance Document	    24-0348-04</a:t>
            </a:r>
          </a:p>
          <a:p>
            <a:r>
              <a:rPr kumimoji="1" lang="en-US" altLang="ja-JP" sz="2400" dirty="0"/>
              <a:t>Project Task List of 802.15.6ma	               25-0062-01</a:t>
            </a:r>
          </a:p>
          <a:p>
            <a:r>
              <a:rPr kumimoji="1" lang="en-US" altLang="ja-JP" sz="2400" dirty="0" err="1"/>
              <a:t>Progess</a:t>
            </a:r>
            <a:r>
              <a:rPr kumimoji="1" lang="en-US" altLang="ja-JP" sz="2400" dirty="0"/>
              <a:t> report of 802.15.6ma	                          23-0056-12</a:t>
            </a:r>
          </a:p>
          <a:p>
            <a:endParaRPr kumimoji="1" lang="en-US" altLang="ja-JP" sz="2400" dirty="0"/>
          </a:p>
          <a:p>
            <a:endParaRPr kumimoji="1" lang="en-US" altLang="ja-JP" sz="2400" dirty="0"/>
          </a:p>
          <a:p>
            <a:endParaRPr kumimoji="1" lang="ja-JP" altLang="en-US" sz="2400" dirty="0"/>
          </a:p>
        </p:txBody>
      </p:sp>
      <p:sp>
        <p:nvSpPr>
          <p:cNvPr id="3" name="タイトル 2">
            <a:extLst>
              <a:ext uri="{FF2B5EF4-FFF2-40B4-BE49-F238E27FC236}">
                <a16:creationId xmlns:a16="http://schemas.microsoft.com/office/drawing/2014/main" id="{4FFBAF30-F361-218D-8E26-15B542A0EC54}"/>
              </a:ext>
            </a:extLst>
          </p:cNvPr>
          <p:cNvSpPr>
            <a:spLocks noGrp="1"/>
          </p:cNvSpPr>
          <p:nvPr>
            <p:ph type="title"/>
          </p:nvPr>
        </p:nvSpPr>
        <p:spPr/>
        <p:txBody>
          <a:bodyPr/>
          <a:lstStyle/>
          <a:p>
            <a:r>
              <a:rPr kumimoji="1" lang="en-US" altLang="ja-JP" dirty="0"/>
              <a:t>Preparation for 2</a:t>
            </a:r>
            <a:r>
              <a:rPr kumimoji="1" lang="en-US" altLang="ja-JP" baseline="30000" dirty="0"/>
              <a:t>nd</a:t>
            </a:r>
            <a:r>
              <a:rPr kumimoji="1" lang="en-US" altLang="ja-JP" dirty="0"/>
              <a:t> Recirculation </a:t>
            </a:r>
            <a:endParaRPr kumimoji="1" lang="ja-JP" altLang="en-US" dirty="0"/>
          </a:p>
        </p:txBody>
      </p:sp>
      <p:sp>
        <p:nvSpPr>
          <p:cNvPr id="4" name="スライド番号プレースホルダー 3">
            <a:extLst>
              <a:ext uri="{FF2B5EF4-FFF2-40B4-BE49-F238E27FC236}">
                <a16:creationId xmlns:a16="http://schemas.microsoft.com/office/drawing/2014/main" id="{2AB24658-A3C1-A036-2CE8-5F24ECF44C31}"/>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8</a:t>
            </a:fld>
            <a:endParaRPr lang="en-US" altLang="ja-JP" dirty="0"/>
          </a:p>
        </p:txBody>
      </p:sp>
      <p:sp>
        <p:nvSpPr>
          <p:cNvPr id="5" name="日付プレースホルダー 4">
            <a:extLst>
              <a:ext uri="{FF2B5EF4-FFF2-40B4-BE49-F238E27FC236}">
                <a16:creationId xmlns:a16="http://schemas.microsoft.com/office/drawing/2014/main" id="{A7901DE0-FE8D-05F3-1C5C-EC2FA814A9F8}"/>
              </a:ext>
            </a:extLst>
          </p:cNvPr>
          <p:cNvSpPr>
            <a:spLocks noGrp="1"/>
          </p:cNvSpPr>
          <p:nvPr>
            <p:ph type="dt" sz="half" idx="2"/>
          </p:nvPr>
        </p:nvSpPr>
        <p:spPr/>
        <p:txBody>
          <a:bodyPr/>
          <a:lstStyle/>
          <a:p>
            <a:r>
              <a:rPr lang="en-US" altLang="ja-JP"/>
              <a:t>March 2025</a:t>
            </a:r>
            <a:endParaRPr lang="en-US" altLang="ja-JP" dirty="0"/>
          </a:p>
        </p:txBody>
      </p:sp>
    </p:spTree>
    <p:extLst>
      <p:ext uri="{BB962C8B-B14F-4D97-AF65-F5344CB8AC3E}">
        <p14:creationId xmlns:p14="http://schemas.microsoft.com/office/powerpoint/2010/main" val="35027025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CustomShape 29"/>
          <p:cNvSpPr/>
          <p:nvPr/>
        </p:nvSpPr>
        <p:spPr>
          <a:xfrm>
            <a:off x="457200" y="2180520"/>
            <a:ext cx="8226000" cy="39733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a:bodyPr>
          <a:lstStyle/>
          <a:p>
            <a:pPr>
              <a:lnSpc>
                <a:spcPct val="100000"/>
              </a:lnSpc>
            </a:pPr>
            <a:r>
              <a:rPr lang="en-US" sz="2000" b="0" i="1" strike="noStrike" spc="-1" dirty="0">
                <a:solidFill>
                  <a:srgbClr val="000000"/>
                </a:solidFill>
                <a:latin typeface="Arial"/>
                <a:ea typeface="DejaVu Sans"/>
              </a:rPr>
              <a:t>Move that 802.15 WG start a WG Letter Ballot requesting approval of CA document 15-24-0348-04 and document P802-15-6ma_D05  (as edited in accordance with the instructions in document 15-15-23-0138-01-0mag) and to forward document P802-15-6ma_D05, as edited in accordance with the instructions in document 15-15-23-0138-01-0mag, and CA document </a:t>
            </a:r>
            <a:r>
              <a:rPr kumimoji="1" lang="en-US" altLang="ja-JP" sz="2000" b="0" i="1" u="none" strike="noStrike" kern="1200" cap="none" spc="-1" normalizeH="0" baseline="0" noProof="0" dirty="0">
                <a:ln>
                  <a:noFill/>
                </a:ln>
                <a:solidFill>
                  <a:srgbClr val="000000"/>
                </a:solidFill>
                <a:effectLst/>
                <a:uLnTx/>
                <a:uFillTx/>
                <a:latin typeface="Arial"/>
                <a:ea typeface="DejaVu Sans"/>
              </a:rPr>
              <a:t>15-24-0348-04 </a:t>
            </a:r>
            <a:r>
              <a:rPr lang="en-US" sz="2000" b="0" i="1" strike="noStrike" spc="-1" dirty="0">
                <a:solidFill>
                  <a:srgbClr val="000000"/>
                </a:solidFill>
                <a:latin typeface="Arial"/>
                <a:ea typeface="DejaVu Sans"/>
              </a:rPr>
              <a:t>to Standards Association ballot pending the completion and inclusion of the edits in the draft.</a:t>
            </a:r>
            <a:endParaRPr lang="en-US" sz="2000" b="0" strike="noStrike" spc="-1" dirty="0">
              <a:solidFill>
                <a:srgbClr val="000000"/>
              </a:solidFill>
              <a:latin typeface="Arial"/>
            </a:endParaRPr>
          </a:p>
          <a:p>
            <a:pPr>
              <a:lnSpc>
                <a:spcPct val="100000"/>
              </a:lnSpc>
            </a:pP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Moved by: Ryuji Kohno</a:t>
            </a:r>
            <a:endParaRPr lang="en-US" sz="2000" b="0" strike="noStrike" spc="-1" dirty="0">
              <a:solidFill>
                <a:srgbClr val="000000"/>
              </a:solidFill>
              <a:latin typeface="Arial"/>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sz="2000" b="0" strike="noStrike" spc="-1" dirty="0">
                <a:solidFill>
                  <a:srgbClr val="000000"/>
                </a:solidFill>
                <a:latin typeface="Arial"/>
                <a:ea typeface="DejaVu Sans"/>
              </a:rPr>
              <a:t>Seconded by: </a:t>
            </a:r>
            <a:r>
              <a:rPr kumimoji="1" lang="en-US" altLang="ja-JP" sz="2000" b="0" i="0" u="none" strike="noStrike" kern="1200" cap="none" spc="0" normalizeH="0" baseline="0" noProof="0" dirty="0">
                <a:ln>
                  <a:noFill/>
                </a:ln>
                <a:solidFill>
                  <a:srgbClr val="000000"/>
                </a:solidFill>
                <a:effectLst/>
                <a:uLnTx/>
                <a:uFillTx/>
                <a:latin typeface="Arial"/>
              </a:rPr>
              <a:t>Ann Krieger</a:t>
            </a:r>
          </a:p>
          <a:p>
            <a:pPr>
              <a:lnSpc>
                <a:spcPct val="100000"/>
              </a:lnSpc>
            </a:pP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Result: </a:t>
            </a:r>
            <a:endParaRPr lang="en-US" sz="2000" b="0" strike="noStrike" spc="-1" dirty="0">
              <a:solidFill>
                <a:srgbClr val="000000"/>
              </a:solidFill>
              <a:latin typeface="Arial"/>
            </a:endParaRPr>
          </a:p>
        </p:txBody>
      </p:sp>
      <p:sp>
        <p:nvSpPr>
          <p:cNvPr id="84"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r>
              <a:rPr lang="en-US" sz="4000" b="0" strike="noStrike" spc="-1" dirty="0">
                <a:solidFill>
                  <a:srgbClr val="000000"/>
                </a:solidFill>
                <a:latin typeface="Arial"/>
              </a:rPr>
              <a:t>WG motion:</a:t>
            </a:r>
            <a:br>
              <a:rPr sz="4000" dirty="0"/>
            </a:br>
            <a:r>
              <a:rPr lang="en-US" sz="4000" b="0" strike="noStrike" spc="-1" dirty="0">
                <a:solidFill>
                  <a:srgbClr val="000000"/>
                </a:solidFill>
                <a:latin typeface="Arial"/>
              </a:rPr>
              <a:t>Draft needs to be edited before LB</a:t>
            </a:r>
          </a:p>
        </p:txBody>
      </p:sp>
      <p:sp>
        <p:nvSpPr>
          <p:cNvPr id="2" name="日付プレースホルダー 1">
            <a:extLst>
              <a:ext uri="{FF2B5EF4-FFF2-40B4-BE49-F238E27FC236}">
                <a16:creationId xmlns:a16="http://schemas.microsoft.com/office/drawing/2014/main" id="{2C01EE38-E501-97B0-103F-5E5BDC0EE749}"/>
              </a:ext>
            </a:extLst>
          </p:cNvPr>
          <p:cNvSpPr>
            <a:spLocks noGrp="1"/>
          </p:cNvSpPr>
          <p:nvPr>
            <p:ph type="dt" sz="half" idx="2"/>
          </p:nvPr>
        </p:nvSpPr>
        <p:spPr/>
        <p:txBody>
          <a:bodyPr/>
          <a:lstStyle/>
          <a:p>
            <a:r>
              <a:rPr lang="en-US" altLang="ja-JP"/>
              <a:t>March 2025</a:t>
            </a:r>
            <a:endParaRPr lang="en-US" altLang="ja-JP" dirty="0"/>
          </a:p>
        </p:txBody>
      </p:sp>
      <p:sp>
        <p:nvSpPr>
          <p:cNvPr id="3" name="スライド番号プレースホルダー 2">
            <a:extLst>
              <a:ext uri="{FF2B5EF4-FFF2-40B4-BE49-F238E27FC236}">
                <a16:creationId xmlns:a16="http://schemas.microsoft.com/office/drawing/2014/main" id="{201563AC-A0A5-C194-AE28-ECC1CF7513DB}"/>
              </a:ext>
            </a:extLst>
          </p:cNvPr>
          <p:cNvSpPr>
            <a:spLocks noGrp="1"/>
          </p:cNvSpPr>
          <p:nvPr>
            <p:ph type="sldNum" sz="quarter" idx="12"/>
          </p:nvPr>
        </p:nvSpPr>
        <p:spPr/>
        <p:txBody>
          <a:bodyPr/>
          <a:lstStyle/>
          <a:p>
            <a:r>
              <a:rPr lang="en-US" altLang="ja-JP"/>
              <a:t>Slide </a:t>
            </a:r>
            <a:fld id="{F80C6039-A5FA-4F5B-9853-58798A63706D}" type="slidenum">
              <a:rPr lang="en-US" altLang="ja-JP" smtClean="0"/>
              <a:pPr/>
              <a:t>9</a:t>
            </a:fld>
            <a:endParaRPr lang="en-US" altLang="ja-JP" dirty="0"/>
          </a:p>
        </p:txBody>
      </p:sp>
    </p:spTree>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6">
            <a:lumMod val="20000"/>
            <a:lumOff val="80000"/>
          </a:schemeClr>
        </a:solidFill>
        <a:ln w="12700" cap="flat" cmpd="sng" algn="ctr">
          <a:solidFill>
            <a:schemeClr val="tx1"/>
          </a:solidFill>
          <a:prstDash val="solid"/>
          <a:round/>
          <a:headEnd type="none" w="sm" len="sm"/>
          <a:tailEnd type="none" w="sm" len="sm"/>
        </a:ln>
        <a:effectLst/>
      </a:spPr>
      <a:bodyPr vert="horz" wrap="square" lIns="91440" tIns="45720" rIns="91440" bIns="45720" numCol="1" rtlCol="0"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sz="1200" b="0" i="0" u="none" strike="noStrike" cap="none" normalizeH="0" baseline="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14dc06ee-e31a-4d25-81ea-3d4566fe9411" xsi:nil="true"/>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D7368424E1B74C48AB29D726EB58938A" ma:contentTypeVersion="16" ma:contentTypeDescription="新しいドキュメントを作成します。" ma:contentTypeScope="" ma:versionID="15e517b5cb444b2508030d704820138f">
  <xsd:schema xmlns:xsd="http://www.w3.org/2001/XMLSchema" xmlns:xs="http://www.w3.org/2001/XMLSchema" xmlns:p="http://schemas.microsoft.com/office/2006/metadata/properties" xmlns:ns3="14dc06ee-e31a-4d25-81ea-3d4566fe9411" xmlns:ns4="58117694-ffd4-4546-bf26-f6211cd5f70e" targetNamespace="http://schemas.microsoft.com/office/2006/metadata/properties" ma:root="true" ma:fieldsID="9bc5a14b30d7f1d7828a3ce204af2a6d" ns3:_="" ns4:_="">
    <xsd:import namespace="14dc06ee-e31a-4d25-81ea-3d4566fe9411"/>
    <xsd:import namespace="58117694-ffd4-4546-bf26-f6211cd5f70e"/>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Location" minOccurs="0"/>
                <xsd:element ref="ns3:MediaServiceGenerationTime" minOccurs="0"/>
                <xsd:element ref="ns3:MediaServiceEventHashCode" minOccurs="0"/>
                <xsd:element ref="ns3:MediaServiceOCR" minOccurs="0"/>
                <xsd:element ref="ns3:MediaServiceAutoKeyPoints" minOccurs="0"/>
                <xsd:element ref="ns3:MediaServiceKeyPoints" minOccurs="0"/>
                <xsd:element ref="ns3:_activity"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4dc06ee-e31a-4d25-81ea-3d4566fe941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description="" ma:hidden="true" ma:internalName="MediaServiceDateTaken" ma:readOnly="true">
      <xsd:simpleType>
        <xsd:restriction base="dms:Text"/>
      </xsd:simpleType>
    </xsd:element>
    <xsd:element name="MediaServiceAutoTags" ma:index="11" nillable="true" ma:displayName="MediaServiceAutoTags" ma:description="" ma:internalName="MediaServiceAutoTags"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_activity" ma:index="21" nillable="true" ma:displayName="_activity" ma:hidden="true" ma:internalName="_activity">
      <xsd:simpleType>
        <xsd:restriction base="dms:Note"/>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8117694-ffd4-4546-bf26-f6211cd5f70e" elementFormDefault="qualified">
    <xsd:import namespace="http://schemas.microsoft.com/office/2006/documentManagement/types"/>
    <xsd:import namespace="http://schemas.microsoft.com/office/infopath/2007/PartnerControls"/>
    <xsd:element name="SharedWithUsers" ma:index="12"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共有相手の詳細情報" ma:internalName="SharedWithDetails" ma:readOnly="true">
      <xsd:simpleType>
        <xsd:restriction base="dms:Note">
          <xsd:maxLength value="255"/>
        </xsd:restriction>
      </xsd:simpleType>
    </xsd:element>
    <xsd:element name="SharingHintHash" ma:index="14"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D8A9053-12AA-4E96-9F6D-3F2BD7D78000}">
  <ds:schemaRefs>
    <ds:schemaRef ds:uri="http://purl.org/dc/dcmitype/"/>
    <ds:schemaRef ds:uri="http://purl.org/dc/elements/1.1/"/>
    <ds:schemaRef ds:uri="http://www.w3.org/XML/1998/namespace"/>
    <ds:schemaRef ds:uri="http://schemas.openxmlformats.org/package/2006/metadata/core-properties"/>
    <ds:schemaRef ds:uri="http://schemas.microsoft.com/office/2006/documentManagement/types"/>
    <ds:schemaRef ds:uri="http://schemas.microsoft.com/office/infopath/2007/PartnerControls"/>
    <ds:schemaRef ds:uri="58117694-ffd4-4546-bf26-f6211cd5f70e"/>
    <ds:schemaRef ds:uri="14dc06ee-e31a-4d25-81ea-3d4566fe9411"/>
    <ds:schemaRef ds:uri="http://schemas.microsoft.com/office/2006/metadata/properties"/>
    <ds:schemaRef ds:uri="http://purl.org/dc/terms/"/>
  </ds:schemaRefs>
</ds:datastoreItem>
</file>

<file path=customXml/itemProps2.xml><?xml version="1.0" encoding="utf-8"?>
<ds:datastoreItem xmlns:ds="http://schemas.openxmlformats.org/officeDocument/2006/customXml" ds:itemID="{179C1EC7-EADC-41E5-BEF6-1835B8BA122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4dc06ee-e31a-4d25-81ea-3d4566fe9411"/>
    <ds:schemaRef ds:uri="58117694-ffd4-4546-bf26-f6211cd5f70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E22EF58-880A-42E3-AAF9-C1608E24B55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45979</TotalTime>
  <Words>2501</Words>
  <Application>Microsoft Office PowerPoint</Application>
  <PresentationFormat>画面に合わせる (4:3)</PresentationFormat>
  <Paragraphs>295</Paragraphs>
  <Slides>16</Slides>
  <Notes>9</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16</vt:i4>
      </vt:variant>
    </vt:vector>
  </HeadingPairs>
  <TitlesOfParts>
    <vt:vector size="27" baseType="lpstr">
      <vt:lpstr>Arial Unicode MS</vt:lpstr>
      <vt:lpstr>굴림</vt:lpstr>
      <vt:lpstr>ＭＳ Ｐゴシック</vt:lpstr>
      <vt:lpstr>ＭＳ 明朝</vt:lpstr>
      <vt:lpstr>メイリオ</vt:lpstr>
      <vt:lpstr>游ゴシック</vt:lpstr>
      <vt:lpstr>Arial</vt:lpstr>
      <vt:lpstr>Calibri</vt:lpstr>
      <vt:lpstr>Times New Roman</vt:lpstr>
      <vt:lpstr>Work Sans</vt:lpstr>
      <vt:lpstr>IEEE-P802_15</vt:lpstr>
      <vt:lpstr>PowerPoint プレゼンテーション</vt:lpstr>
      <vt:lpstr>IEEE 802.15 TG6ma  (Revision of IEEE802.15.6-2012)   Closing Report  In Personal and Virtual Hybrid Plenary Session Atlanta, GA, USA March 14th, 2025 Ryuji Kohno Yokohama National University(YNU), YRP International Alliance Institute(YRP-IAI) </vt:lpstr>
      <vt:lpstr>Objectives of TG 6ma – Enhanced Dependability Body Area Network (ED-BAN)</vt:lpstr>
      <vt:lpstr>TG15.6ma Plenary Session Schedule for 9th-14th, March 2025</vt:lpstr>
      <vt:lpstr>Agenda items for the week</vt:lpstr>
      <vt:lpstr>TG motion: Approval of comment resolutions</vt:lpstr>
      <vt:lpstr> TG Motion to approve the formation of CRG </vt:lpstr>
      <vt:lpstr>Preparation for 2nd Recirculation </vt:lpstr>
      <vt:lpstr>WG motion: Draft needs to be edited before LB</vt:lpstr>
      <vt:lpstr>WG motion: Draft ready for recirculation</vt:lpstr>
      <vt:lpstr> WG Motion to approve the formation of CRG </vt:lpstr>
      <vt:lpstr>PowerPoint プレゼンテーション</vt:lpstr>
      <vt:lpstr>PowerPoint プレゼンテーション</vt:lpstr>
      <vt:lpstr>Contributions</vt:lpstr>
      <vt:lpstr>Contacts and Conference call</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IEEE802.15 IG-DEP Presentation</dc:title>
  <dc:creator>kohno@ynu.ac.jp</dc:creator>
  <cp:lastModifiedBy>kohno@ynu.ac.jp</cp:lastModifiedBy>
  <cp:revision>282</cp:revision>
  <dcterms:created xsi:type="dcterms:W3CDTF">2018-03-06T17:15:04Z</dcterms:created>
  <dcterms:modified xsi:type="dcterms:W3CDTF">2025-03-13T19:59:35Z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0x010100D7368424E1B74C48AB29D726EB58938A</vt:lpwstr>
  </property>
</Properties>
</file>