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57200" y="3232080"/>
            <a:ext cx="822924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40158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4240" y="1455480"/>
            <a:ext cx="40158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7200" y="3232080"/>
            <a:ext cx="40158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74240" y="3232080"/>
            <a:ext cx="40158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26496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239640" y="1455480"/>
            <a:ext cx="26496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22080" y="1455480"/>
            <a:ext cx="26496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57200" y="3232080"/>
            <a:ext cx="26496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239640" y="3232080"/>
            <a:ext cx="26496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6022080" y="3232080"/>
            <a:ext cx="26496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401580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455480"/>
            <a:ext cx="401580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457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40158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455480"/>
            <a:ext cx="401580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232080"/>
            <a:ext cx="40158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401580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455480"/>
            <a:ext cx="40158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74240" y="3232080"/>
            <a:ext cx="40158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40158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455480"/>
            <a:ext cx="401580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232080"/>
            <a:ext cx="8229240" cy="162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3095640" y="297000"/>
            <a:ext cx="5338800" cy="14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marL="1828800" algn="r">
              <a:lnSpc>
                <a:spcPct val="100000"/>
              </a:lnSpc>
            </a:pPr>
            <a:r>
              <a:rPr b="1" lang="en-IE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doc: IEEE 802.15-25-0146-00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Line 2"/>
          <p:cNvSpPr/>
          <p:nvPr/>
        </p:nvSpPr>
        <p:spPr>
          <a:xfrm>
            <a:off x="685800" y="457200"/>
            <a:ext cx="7772400" cy="36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685800" y="4856400"/>
            <a:ext cx="1715040" cy="21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</a:pP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Submission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Line 4"/>
          <p:cNvSpPr/>
          <p:nvPr/>
        </p:nvSpPr>
        <p:spPr>
          <a:xfrm>
            <a:off x="685800" y="4857840"/>
            <a:ext cx="7848720" cy="36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Line 5"/>
          <p:cNvSpPr/>
          <p:nvPr/>
        </p:nvSpPr>
        <p:spPr>
          <a:xfrm>
            <a:off x="685800" y="4856400"/>
            <a:ext cx="7848720" cy="36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CustomShape 6"/>
          <p:cNvSpPr/>
          <p:nvPr/>
        </p:nvSpPr>
        <p:spPr>
          <a:xfrm>
            <a:off x="3749040" y="4856400"/>
            <a:ext cx="1715040" cy="21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Page </a:t>
            </a:r>
            <a:fld id="{21F02EB7-8D18-4D0F-A528-356F63D203BB}" type="slidenum"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CustomShape 7"/>
          <p:cNvSpPr/>
          <p:nvPr/>
        </p:nvSpPr>
        <p:spPr>
          <a:xfrm>
            <a:off x="5220000" y="4867560"/>
            <a:ext cx="3355200" cy="21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Tero Kivinen, Wi-SUN Alliance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CustomShape 8"/>
          <p:cNvSpPr/>
          <p:nvPr/>
        </p:nvSpPr>
        <p:spPr>
          <a:xfrm>
            <a:off x="685800" y="274320"/>
            <a:ext cx="2550600" cy="14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IE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March 2025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6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6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2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2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datatracker.ietf.org/doc/draft-ietf-suit-manifest/" TargetMode="External"/><Relationship Id="rId2" Type="http://schemas.openxmlformats.org/officeDocument/2006/relationships/hyperlink" Target="https://datatracker.ietf.org/doc/draft-ietf-suit-mud/" TargetMode="External"/><Relationship Id="rId3" Type="http://schemas.openxmlformats.org/officeDocument/2006/relationships/hyperlink" Target="https://datatracker.ietf.org/doc/draft-ietf-suit-firmware-encryption/" TargetMode="External"/><Relationship Id="rId4" Type="http://schemas.openxmlformats.org/officeDocument/2006/relationships/hyperlink" Target="https://datatracker.ietf.org/doc/draft-ietf-suit-trust-domains/" TargetMode="External"/><Relationship Id="rId5" Type="http://schemas.openxmlformats.org/officeDocument/2006/relationships/hyperlink" Target="https://datatracker.ietf.org/doc/draft-ietf-suit-report/" TargetMode="External"/><Relationship Id="rId6" Type="http://schemas.openxmlformats.org/officeDocument/2006/relationships/hyperlink" Target="https://datatracker.ietf.org/doc/draft-ietf-suit-mti/" TargetMode="External"/><Relationship Id="rId7" Type="http://schemas.openxmlformats.org/officeDocument/2006/relationships/hyperlink" Target="https://datatracker.ietf.org/doc/draft-ietf-suit-update-management/" TargetMode="External"/><Relationship Id="rId8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registration.ietf.org/122/" TargetMode="External"/><Relationship Id="rId2" Type="http://schemas.openxmlformats.org/officeDocument/2006/relationships/hyperlink" Target="https://www.ietf.org/meeting/registration-fee-waivers/" TargetMode="External"/><Relationship Id="rId3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s://datatracker.ietf.org/doc/agenda-122-6lo/" TargetMode="External"/><Relationship Id="rId2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datatracker.ietf.org/doc/draft-ietf-6lo-path-aware-semantic-addressing/" TargetMode="External"/><Relationship Id="rId2" Type="http://schemas.openxmlformats.org/officeDocument/2006/relationships/hyperlink" Target="https://datatracker.ietf.org/doc/draft-ietf-6lo-schc-15dot4/" TargetMode="External"/><Relationship Id="rId3" Type="http://schemas.openxmlformats.org/officeDocument/2006/relationships/hyperlink" Target="https://datatracker.ietf.org/doc/draft-ietf-6lo-owc/" TargetMode="External"/><Relationship Id="rId4" Type="http://schemas.openxmlformats.org/officeDocument/2006/relationships/hyperlink" Target="https://datatracker.ietf.org/doc/draft-ietf-6lo-nd-gaao/" TargetMode="External"/><Relationship Id="rId5" Type="http://schemas.openxmlformats.org/officeDocument/2006/relationships/hyperlink" Target="https://datatracker.ietf.org/doc/draft-ietf-6lo-prefix-registration/" TargetMode="External"/><Relationship Id="rId6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datatracker.ietf.org/doc/agenda-122-lake/" TargetMode="External"/><Relationship Id="rId2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datatracker.ietf.org/doc/draft-ietf-lake-app-profiles/" TargetMode="External"/><Relationship Id="rId2" Type="http://schemas.openxmlformats.org/officeDocument/2006/relationships/hyperlink" Target="https://datatracker.ietf.org/doc/draft-ietf-lake-authz/" TargetMode="External"/><Relationship Id="rId3" Type="http://schemas.openxmlformats.org/officeDocument/2006/relationships/hyperlink" Target="https://datatracker.ietf.org/doc/draft-ietf-lake-edhoc-impl-cons/" TargetMode="External"/><Relationship Id="rId4" Type="http://schemas.openxmlformats.org/officeDocument/2006/relationships/hyperlink" Target="https://datatracker.ietf.org/doc/draft-ietf-lake-ra/" TargetMode="External"/><Relationship Id="rId5" Type="http://schemas.openxmlformats.org/officeDocument/2006/relationships/hyperlink" Target="https://datatracker.ietf.org/doc/draft-ietf-lake-edhoc-psk/" TargetMode="External"/><Relationship Id="rId6" Type="http://schemas.openxmlformats.org/officeDocument/2006/relationships/hyperlink" Target="https://datatracker.ietf.org/doc/draft-ietf-lake-edhoc-grease/" TargetMode="External"/><Relationship Id="rId7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https://datatracker.ietf.org/doc/agenda-122-suit/" TargetMode="External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152280" y="457200"/>
            <a:ext cx="8967960" cy="345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0000"/>
              </a:lnSpc>
              <a:tabLst>
                <a:tab algn="l" pos="2520000"/>
                <a:tab algn="l" pos="5040000"/>
              </a:tabLst>
            </a:pPr>
            <a:r>
              <a:rPr b="1" lang="en-IE" sz="16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Project: IEEE P802.15 Working Group for Wireless Personal Area Networks (WPANs)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2520000"/>
                <a:tab algn="l" pos="5040000"/>
              </a:tabLst>
            </a:pP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2520000"/>
                <a:tab algn="l" pos="5040000"/>
              </a:tabLst>
            </a:pPr>
            <a:r>
              <a:rPr b="1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Submission Title:</a:t>
            </a: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SC IETF March Slides</a:t>
            </a: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2520000"/>
                <a:tab algn="l" pos="5040000"/>
              </a:tabLst>
            </a:pPr>
            <a:r>
              <a:rPr b="1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Date Submitted:</a:t>
            </a: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2025-03-12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2520000"/>
                <a:tab algn="l" pos="5040000"/>
              </a:tabLst>
            </a:pPr>
            <a:r>
              <a:rPr b="1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Name:</a:t>
            </a: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Tero Kivinen</a:t>
            </a: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1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Affiliation</a:t>
            </a: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: Wi-SUN Alliance</a:t>
            </a: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1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E-Mail</a:t>
            </a: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: kivinen@iki.fi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2520000"/>
                <a:tab algn="l" pos="5040000"/>
              </a:tabLst>
            </a:pP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2520000"/>
                <a:tab algn="l" pos="5040000"/>
              </a:tabLst>
            </a:pPr>
            <a:r>
              <a:rPr b="1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Abstract:</a:t>
            </a: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  <a:p>
            <a:pPr marL="72000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tabLst>
                <a:tab algn="l" pos="2520000"/>
                <a:tab algn="l" pos="5040000"/>
              </a:tabLst>
            </a:pPr>
            <a:r>
              <a:rPr b="0" lang="en-IE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Status report from IETF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Suit – Work in progress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5000"/>
          </a:bodyPr>
          <a:p>
            <a:pPr marL="151200" indent="-113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RFC Editor Queue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302400" indent="-1134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A Concise Binary Object Representation (CBOR)-based Serialization Format for the Software Updates for Internet of Things (SUIT) Manifest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453600" indent="-1008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1"/>
              </a:rPr>
              <a:t>draft-ietf-suit-manifest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302400" indent="-1134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Strong Assertions of IoT Network Access Requirements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453600" indent="-1008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2"/>
              </a:rPr>
              <a:t>draft-ietf-suit-mud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151200" indent="-113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IESG Evaluation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302400" indent="-1134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Encrypted Payloads in SUIT Manifests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453600" indent="-1008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3"/>
              </a:rPr>
              <a:t>draft-ietf-suit-firmware-encryption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302400" indent="-1134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SUIT Manifest Extensions for Multiple Trust Domains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453600" indent="-1008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4"/>
              </a:rPr>
              <a:t>draft-ietf-suit-trust-domains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151200" indent="-113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AD Evaluation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302400" indent="-1134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Secure Reporting of Update Status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453600" indent="-1008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5"/>
              </a:rPr>
              <a:t>draft-ietf-suit-report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302400" indent="-1134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Mandatory-to-Implement Algorithms for Authors and Recipients of Software Update for the Internet of Things manifests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453600" indent="-1008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6"/>
              </a:rPr>
              <a:t>draft-ietf-suit-mti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151200" indent="-113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WG documents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302400" indent="-1134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Update Management Extensions for Software Updates for Internet of Things (SUIT) Manifests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453600" indent="-1008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7"/>
              </a:rPr>
              <a:t>draft-ietf-suit-update-management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302400" indent="0">
              <a:spcBef>
                <a:spcPts val="1134"/>
              </a:spcBef>
              <a:buNone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BOFs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nasr – Network Attestation for Secured foRwarding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skex – Symmetric Key Establishment and Exchange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430560"/>
            <a:ext cx="822924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nasr – Network Attestation for Secured foRwarding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6000"/>
          </a:bodyPr>
          <a:p>
            <a:pPr marL="198720" indent="-149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In the current network deployments,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communicating entities implicitly rely on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peer entities and use paths as determined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by the control plane. These available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path(s) are implicitly trusted.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198720" indent="-149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Communicating entities have very little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information about the entities in the paths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over which their traffic is carried, and have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no available means to audit the entities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and paths, beyond basic properties like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latency, throughput, and congestion.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198720" indent="-149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However, increased demand in network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security, privacy, and robustness makes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tools for enabling visibility of the entities'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security posture a necessity.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198720" indent="-149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With additional security and privacy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requirements, there is a need to provide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enhanced or added services beyond the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pure encryption-based data security;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requiring better visibility of the security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posture of the underlying network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elements.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198720" indent="-149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Specifically, to satisfy the visibility of the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network elements' security state, proof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that data is traversed through network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elements (devices, links and services) that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satisfy security posture claims to avoid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exposure of unqualified elements is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needed.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198720" indent="-149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WG Forming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430560"/>
            <a:ext cx="822924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skex – Symmetric Key Establishment and Exchange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2000"/>
          </a:bodyPr>
          <a:p>
            <a:pPr marL="181440" indent="-13608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Symmetric key establishment systems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can be used to semi-statically and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dynamically provide or supplement keys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for existing protocols that accept pre-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shared or pre-positioned keys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independent of a public key and so might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create hybrid keys. For example TLS 1.3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(RFC 8446 and RFC 8773), IPsec (RFC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8784) and MACsec (draft-hb-intarea-eap-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mka-00). 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181440" indent="-13608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Asymmetric-key cryptography, while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powerful and often convenient, has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limitations, including being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computationally intensive and potentially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vulnerable to quantum computing or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mathematical attacks, thus not fully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addressing all security needs. This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emphasises the need for symmetric-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cryptography-based key establishment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mechanisms that don't rely on asymmetric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algorithms. Such systems can provide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keys for secure internet communications.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181440" indent="-13608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Proposed solutions must address not only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the secure transport of symmetric keys but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also the mechanisms needed to ensure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that only authenticated and authorised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peers can securely access these keys.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Identifying the peers is part of the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enrolment process.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181440" indent="-13608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The proponents' goal is to create a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framework for secure establishment of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symmetric keys to match security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requirements, and to streamline their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integration into applications. The second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objective is to propose one or multiple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protocols for symmetric key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establishment.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181440" indent="-13608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WG Forming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Agenda for March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Discuss what will be happening in IETF </a:t>
            </a: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122 Bangkok (March 15 – 21, 2025)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IETF 122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IETF 122 will be held in Bangkok, March 15 – 21, 2025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29440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Registration is open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1" marL="829440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 u="sng">
                <a:solidFill>
                  <a:srgbClr val="000000"/>
                </a:solidFill>
                <a:uFillTx/>
                <a:latin typeface="Arial"/>
                <a:hlinkClick r:id="rId1"/>
              </a:rPr>
              <a:t>Registration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1" marL="829440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There is registration fee waivers program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44160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Almost all remote participation requests are accepted.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2" marL="1244160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2"/>
              </a:rPr>
              <a:t>https://www.ietf.org/meeting/registration-fee-waivers/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Working groups to cover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6lo – Ipv6 over Networks of Resource-constrained Nodes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Lake – Lightweight Authenticated Key Exchange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Suit – Software Updates for Internet of Things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430560"/>
            <a:ext cx="822924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6lo – Ipv6 over Networks of Resource-constrained Nodes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Will meet in 122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 u="sng">
                <a:solidFill>
                  <a:srgbClr val="000000"/>
                </a:solidFill>
                <a:uFillTx/>
                <a:latin typeface="Arial"/>
                <a:hlinkClick r:id="rId1"/>
              </a:rPr>
              <a:t>Agenda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Ipv6 Neighbor discovery prefix registration, path-aware semantic addressing, generic address assignment, SCHC-compressed Packets over IEEE 802.15.4, Ipv6 packets over short-range OWC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6lo – Work in progress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marL="207360" indent="-15552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Published as RFC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414720" indent="-15552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RFC 9685 – Listener Subscription for IPv6 </a:t>
            </a: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Neighbor Discovery Multicast and Anycast </a:t>
            </a: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Addresses, 2024-11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marL="207360" indent="-15552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WG documents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414720" indent="-15552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Path-Aware Semantic Addressing (PASA) for </a:t>
            </a: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Low power and Lossy Networks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622080" indent="-13824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1"/>
              </a:rPr>
              <a:t>draft-ietf-6lo-path-aware-semantic-addressing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14720" indent="-15552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Transmission of SCHC-compressed packets </a:t>
            </a: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over IEEE 802.15.4 networks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622080" indent="-13824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2"/>
              </a:rPr>
              <a:t>draft-ietf-6lo-schc-15dot4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14720" indent="-15552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Transmission of IPv6 Packets over Short-</a:t>
            </a: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Range Optical Wireless Communications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622080" indent="-13824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3"/>
              </a:rPr>
              <a:t>draft-ietf-6lo-owc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14720" indent="-15552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Generic Address Assignment Option for </a:t>
            </a: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6LowPAN Neighbor Discovery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622080" indent="-13824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4"/>
              </a:rPr>
              <a:t>draft-ietf-6lo-nd-gaao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14720" indent="-15552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IPv6 Neighbor Discovery Prefix Registration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622080" indent="-13824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5"/>
              </a:rPr>
              <a:t>draft-ietf-6lo-prefix-registration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14720" indent="0">
              <a:spcBef>
                <a:spcPts val="1134"/>
              </a:spcBef>
              <a:buNone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430560"/>
            <a:ext cx="822924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Lake – Lightweight Authenticated Key Exchange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Will meet in 122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 u="sng">
                <a:solidFill>
                  <a:srgbClr val="000000"/>
                </a:solidFill>
                <a:uFillTx/>
                <a:latin typeface="Arial"/>
                <a:hlinkClick r:id="rId1"/>
              </a:rPr>
              <a:t>Agenda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Authz, app profiles, implementation considerations, grease, remote attestation, PSK, QR discussion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Lake – Work in progress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0000"/>
          </a:bodyPr>
          <a:p>
            <a:pPr marL="216000" indent="-162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WG documents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162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Coordinating the Use of Application Profiles for Ephemeral Diffie-Hellman Over COSE (EDHOC)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648000" indent="-14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1"/>
              </a:rPr>
              <a:t>draft-ietf-lake-app-profiles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162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Lightweight Authorization using Ephemeral Diffie-Hellman Over COSE (ELA)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648000" indent="-14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2"/>
              </a:rPr>
              <a:t>draft-ietf-lake-authz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162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Implementation Considerations for Ephemeral Diffie-Hellman Over COSE (EDHOC)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648000" indent="-14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3"/>
              </a:rPr>
              <a:t>draft-ietf-lake-edhoc-impl-cons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162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Remote attestation over EDHOC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648000" indent="-14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4"/>
              </a:rPr>
              <a:t>draft-ietf-lake-ra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162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EDHOC Authenticated with Pre-Shred Keys (PSK)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648000" indent="-14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5"/>
              </a:rPr>
              <a:t>draft-ietf-lake-edhoc-psk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162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Applying Generate Random Extensions And Sustain Extensibility (GREASE) to EDHOC Extensibility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648000" indent="-14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  <a:hlinkClick r:id="rId6"/>
              </a:rPr>
              <a:t>draft-ietf-lake-edhoc-grease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430560"/>
            <a:ext cx="822924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Suit – Software Updates for Internet of Things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455480"/>
            <a:ext cx="8229240" cy="34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Will meet in 122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 u="sng">
                <a:solidFill>
                  <a:srgbClr val="000000"/>
                </a:solidFill>
                <a:uFillTx/>
                <a:latin typeface="Arial"/>
                <a:hlinkClick r:id="rId1"/>
              </a:rPr>
              <a:t>Agenda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Suit manifest, trust domains, firmware </a:t>
            </a: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encryption, report, mud, mti, update </a:t>
            </a: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management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Application>LibreOffice/7.4.7.2$Linux_X86_64 LibreOffice_project/40$Build-2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2025-01-15T09:19:37Z</dcterms:created>
  <dc:creator>Tero Kivinen</dc:creator>
  <dc:description/>
  <dc:language>en-US</dc:language>
  <cp:lastModifiedBy>Tero Kivinen</cp:lastModifiedBy>
  <dcterms:modified xsi:type="dcterms:W3CDTF">2025-03-11T23:08:15Z</dcterms:modified>
  <cp:revision>17</cp:revision>
  <dc:subject/>
  <dc:title>IEEE Std 802.15 pptx template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