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359" r:id="rId2"/>
    <p:sldId id="361" r:id="rId3"/>
    <p:sldId id="394" r:id="rId4"/>
    <p:sldId id="398" r:id="rId5"/>
    <p:sldId id="397" r:id="rId6"/>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55" d="100"/>
          <a:sy n="55" d="100"/>
        </p:scale>
        <p:origin x="1164"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6" d="100"/>
          <a:sy n="46" d="100"/>
        </p:scale>
        <p:origin x="1796"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802.15-25-0145-02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March 2025</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PWC LLC</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dcn/25/15-25-0144-00-016t-802-15-16t-report-to-lmsc-unconditional-approval-to-forward-draft-to-revcom.pptx" TargetMode="External"/><Relationship Id="rId2" Type="http://schemas.openxmlformats.org/officeDocument/2006/relationships/hyperlink" Target="https://mentor.ieee.org/802.24/dcn/19/24-19-0030-01-0000-licensed-narrowband-amendment-csd.doc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802.15/dcn/25/15-25-0054-02-0mag-par-for-802-15-4-2024-corrigendum-1.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603DF08F-AF75-5B69-551A-4CFE550B0D7B}"/>
              </a:ext>
            </a:extLst>
          </p:cNvPr>
          <p:cNvSpPr>
            <a:spLocks noChangeArrowheads="1"/>
          </p:cNvSpPr>
          <p:nvPr/>
        </p:nvSpPr>
        <p:spPr bwMode="auto">
          <a:xfrm>
            <a:off x="152400" y="1043731"/>
            <a:ext cx="8763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endParaRPr lang="en-US" altLang="en-US" sz="1600" b="1"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Motions and Action Items for 802 LMSC closing meeting, March 2025</a:t>
            </a:r>
            <a:r>
              <a:rPr lang="en-US" altLang="en-US" sz="1600" dirty="0">
                <a:solidFill>
                  <a:schemeClr val="tx2"/>
                </a:solidFill>
              </a:rPr>
              <a:t>]</a:t>
            </a:r>
          </a:p>
          <a:p>
            <a:r>
              <a:rPr lang="en-US" altLang="en-US" sz="1600" b="1" dirty="0">
                <a:solidFill>
                  <a:schemeClr val="tx2"/>
                </a:solidFill>
              </a:rPr>
              <a:t>Date Submitted: </a:t>
            </a:r>
            <a:r>
              <a:rPr lang="en-US" altLang="en-US" sz="1600" dirty="0">
                <a:solidFill>
                  <a:schemeClr val="tx2"/>
                </a:solidFill>
              </a:rPr>
              <a:t>[13 March, 2025]	</a:t>
            </a:r>
          </a:p>
          <a:p>
            <a:r>
              <a:rPr lang="en-US" altLang="en-US" sz="1600" b="1" dirty="0">
                <a:solidFill>
                  <a:schemeClr val="tx2"/>
                </a:solidFill>
              </a:rPr>
              <a:t>Source:</a:t>
            </a:r>
            <a:r>
              <a:rPr lang="en-US" altLang="en-US" sz="1600" dirty="0">
                <a:solidFill>
                  <a:schemeClr val="tx2"/>
                </a:solidFill>
              </a:rPr>
              <a:t> [</a:t>
            </a:r>
            <a:r>
              <a:rPr lang="en-US" altLang="en-US" sz="1600" dirty="0"/>
              <a:t>Clint Powell</a:t>
            </a:r>
            <a:r>
              <a:rPr lang="en-US" altLang="en-US" sz="1600" dirty="0">
                <a:solidFill>
                  <a:schemeClr val="tx2"/>
                </a:solidFill>
              </a:rPr>
              <a:t>] Company [</a:t>
            </a:r>
            <a:r>
              <a:rPr lang="en-US" altLang="en-US" sz="1600" dirty="0"/>
              <a:t>PWC, LLC</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t>+1 (480) 586-8457</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E-Mail:[cpowell@ieee.org]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Motions for 802.15 WG at 802 LMSC closing</a:t>
            </a:r>
            <a:r>
              <a:rPr lang="en-US" altLang="en-US" sz="1600" dirty="0"/>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Motions and supporting materials</a:t>
            </a:r>
            <a:r>
              <a:rPr lang="en-US" altLang="en-US" sz="1600" dirty="0"/>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34134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2" name="Rectangle 2">
            <a:extLst>
              <a:ext uri="{FF2B5EF4-FFF2-40B4-BE49-F238E27FC236}">
                <a16:creationId xmlns:a16="http://schemas.microsoft.com/office/drawing/2014/main" id="{23CB97EF-A79B-2715-0D1B-C1E9D57FF856}"/>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March 2025</a:t>
            </a:r>
          </a:p>
        </p:txBody>
      </p:sp>
      <p:sp>
        <p:nvSpPr>
          <p:cNvPr id="3" name="Rectangle 3">
            <a:extLst>
              <a:ext uri="{FF2B5EF4-FFF2-40B4-BE49-F238E27FC236}">
                <a16:creationId xmlns:a16="http://schemas.microsoft.com/office/drawing/2014/main" id="{F9C1B239-AC5F-D57D-6FF3-A33C2A0D5715}"/>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Consent Motions</a:t>
            </a:r>
          </a:p>
        </p:txBody>
      </p:sp>
    </p:spTree>
    <p:extLst>
      <p:ext uri="{BB962C8B-B14F-4D97-AF65-F5344CB8AC3E}">
        <p14:creationId xmlns:p14="http://schemas.microsoft.com/office/powerpoint/2010/main" val="1956715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3</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LMSC Consent Motion</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4770537"/>
          </a:xfrm>
          <a:prstGeom prst="rect">
            <a:avLst/>
          </a:prstGeom>
        </p:spPr>
        <p:txBody>
          <a:bodyPr wrap="square">
            <a:spAutoFit/>
          </a:bodyPr>
          <a:lstStyle/>
          <a:p>
            <a:pPr>
              <a:spcBef>
                <a:spcPts val="0"/>
              </a:spcBef>
              <a:spcAft>
                <a:spcPts val="0"/>
              </a:spcAft>
            </a:pPr>
            <a:r>
              <a:rPr lang="en-US" sz="1600" b="1" dirty="0">
                <a:effectLst/>
                <a:latin typeface="Calibri" panose="020F0502020204030204" pitchFamily="34" charset="0"/>
              </a:rPr>
              <a:t>Consent Motion 1 - </a:t>
            </a:r>
            <a:r>
              <a:rPr lang="en-US" sz="1600" b="1" dirty="0">
                <a:effectLst/>
                <a:latin typeface="Calibri" panose="020F0502020204030204" pitchFamily="34" charset="0"/>
                <a:ea typeface="Calibri" panose="020F0502020204030204" pitchFamily="34" charset="0"/>
              </a:rPr>
              <a:t>Motion to approve P802.16t to RevCom</a:t>
            </a:r>
          </a:p>
          <a:p>
            <a:pPr>
              <a:lnSpc>
                <a:spcPct val="100000"/>
              </a:lnSpc>
            </a:pP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Approve sending P802.16t D07 to RevCom.</a:t>
            </a:r>
          </a:p>
          <a:p>
            <a:pPr>
              <a:lnSpc>
                <a:spcPct val="100000"/>
              </a:lnSpc>
            </a:pP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Approve the CSD documentation in [</a:t>
            </a:r>
            <a:r>
              <a:rPr lang="en-US" sz="1600" b="0" i="1" strike="noStrike" spc="-1"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802.24-19-0030r1</a:t>
            </a: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by: Clint Powell</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by: Tim Godfrey</a:t>
            </a:r>
            <a:endParaRPr lang="en-US" sz="1600" dirty="0">
              <a:latin typeface="Calibri" panose="020F0502020204030204" pitchFamily="34" charset="0"/>
              <a:ea typeface="Calibri" panose="020F0502020204030204" pitchFamily="34" charset="0"/>
            </a:endParaRPr>
          </a:p>
          <a:p>
            <a:pPr>
              <a:spcBef>
                <a:spcPts val="0"/>
              </a:spcBef>
              <a:spcAft>
                <a:spcPts val="0"/>
              </a:spcAft>
            </a:pPr>
            <a:endParaRPr lang="en-US" sz="1600" b="0" dirty="0">
              <a:solidFill>
                <a:schemeClr val="tx1"/>
              </a:solidFill>
              <a:latin typeface="Calibri" panose="020F0502020204030204" pitchFamily="34" charset="0"/>
              <a:cs typeface="Calibri" panose="020F0502020204030204" pitchFamily="34" charset="0"/>
            </a:endParaRPr>
          </a:p>
          <a:p>
            <a:pPr marL="0" lvl="1">
              <a:spcBef>
                <a:spcPts val="0"/>
              </a:spcBef>
              <a:spcAft>
                <a:spcPts val="0"/>
              </a:spcAft>
            </a:pPr>
            <a:endParaRPr lang="en-US" sz="1600" dirty="0">
              <a:latin typeface="Calibri" panose="020F0502020204030204" pitchFamily="34" charset="0"/>
              <a:cs typeface="Calibri" panose="020F0502020204030204" pitchFamily="34"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The </a:t>
            </a:r>
            <a:r>
              <a:rPr lang="en-US" sz="1600" dirty="0">
                <a:effectLst/>
                <a:latin typeface="Calibri" panose="020F0502020204030204" pitchFamily="34" charset="0"/>
                <a:ea typeface="Calibri" panose="020F0502020204030204" pitchFamily="34" charset="0"/>
                <a:cs typeface="Calibri" panose="020F0502020204030204" pitchFamily="34" charset="0"/>
              </a:rPr>
              <a:t>following motion was approved during the March 2025 WG15 Closing Plenary.</a:t>
            </a:r>
          </a:p>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Calibri" panose="020F0502020204030204" pitchFamily="34" charset="0"/>
              </a:rPr>
              <a:t>Motion: </a:t>
            </a: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Move that 802.15 WG has reviewed and approves the CSD </a:t>
            </a:r>
            <a:r>
              <a:rPr lang="en-US" sz="1600" b="0" i="1" strike="noStrike" spc="-1" dirty="0">
                <a:solidFill>
                  <a:srgbClr val="0000FF"/>
                </a:solidFill>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802.24-19-0030r1</a:t>
            </a:r>
            <a:r>
              <a:rPr lang="en-US" sz="1600" b="0" i="1" strike="noStrike" spc="-1" dirty="0">
                <a:solidFill>
                  <a:srgbClr val="000000"/>
                </a:solidFill>
                <a:latin typeface="Calibri" panose="020F0502020204030204" pitchFamily="34" charset="0"/>
                <a:ea typeface="Calibri" panose="020F0502020204030204" pitchFamily="34" charset="0"/>
                <a:cs typeface="Calibri" panose="020F0502020204030204" pitchFamily="34" charset="0"/>
              </a:rPr>
              <a:t> and requests unconditional approval from the IEEE 802 LMSC to submit P802.16t-D07 to RevCom</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p>
            <a:pPr lvl="1">
              <a:spcBef>
                <a:spcPts val="0"/>
              </a:spcBef>
              <a:spcAft>
                <a:spcPts val="0"/>
              </a:spcAft>
            </a:pPr>
            <a:r>
              <a:rPr lang="en-US" sz="1600" dirty="0">
                <a:effectLst/>
                <a:latin typeface="Calibri" panose="020F0502020204030204" pitchFamily="34" charset="0"/>
                <a:ea typeface="Calibri" panose="020F0502020204030204" pitchFamily="34" charset="0"/>
              </a:rPr>
              <a:t>Moved: </a:t>
            </a:r>
            <a:r>
              <a:rPr lang="en-US" sz="1600" dirty="0">
                <a:latin typeface="Calibri" panose="020F0502020204030204" pitchFamily="34" charset="0"/>
                <a:ea typeface="Calibri" panose="020F0502020204030204" pitchFamily="34" charset="0"/>
              </a:rPr>
              <a:t>Tim Godfrey</a:t>
            </a:r>
            <a:endParaRPr lang="en-US" sz="1600" dirty="0">
              <a:effectLst/>
              <a:latin typeface="Calibri" panose="020F0502020204030204" pitchFamily="34" charset="0"/>
              <a:ea typeface="Calibri" panose="020F0502020204030204" pitchFamily="34" charset="0"/>
            </a:endParaRP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Phil Beecher</a:t>
            </a:r>
          </a:p>
          <a:p>
            <a:pPr lvl="1">
              <a:spcBef>
                <a:spcPts val="0"/>
              </a:spcBef>
              <a:spcAft>
                <a:spcPts val="0"/>
              </a:spcAft>
            </a:pPr>
            <a:r>
              <a:rPr lang="en-US" sz="1600" dirty="0">
                <a:effectLst/>
                <a:latin typeface="Calibri" panose="020F0502020204030204" pitchFamily="34" charset="0"/>
                <a:ea typeface="Calibri" panose="020F0502020204030204" pitchFamily="34" charset="0"/>
              </a:rPr>
              <a:t>No discussion, DVL vote:  37/0/2 (Y/N/A)</a:t>
            </a:r>
            <a:endParaRPr lang="en-US" sz="1600" dirty="0">
              <a:latin typeface="Calibri" panose="020F0502020204030204" pitchFamily="34" charset="0"/>
              <a:ea typeface="Calibri" panose="020F0502020204030204" pitchFamily="34" charset="0"/>
            </a:endParaRPr>
          </a:p>
          <a:p>
            <a:pPr marL="0" lvl="1">
              <a:spcBef>
                <a:spcPts val="0"/>
              </a:spcBef>
              <a:spcAft>
                <a:spcPts val="0"/>
              </a:spcAft>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endParaRPr lang="en-US" sz="1600" dirty="0">
              <a:latin typeface="Calibri" panose="020F0502020204030204" pitchFamily="34" charset="0"/>
              <a:ea typeface="Calibri" panose="020F0502020204030204" pitchFamily="34" charset="0"/>
              <a:cs typeface="Calibri" panose="020F0502020204030204" pitchFamily="34" charset="0"/>
            </a:endParaRPr>
          </a:p>
          <a:p>
            <a:pPr marL="0" lvl="1">
              <a:spcBef>
                <a:spcPts val="0"/>
              </a:spcBef>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Package supporting LMSC motion is contained in: </a:t>
            </a:r>
            <a:r>
              <a:rPr lang="en-US" sz="1600" u="sng" dirty="0">
                <a:solidFill>
                  <a:srgbClr val="0000FF"/>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802.16t Report to LMSC - Unconditional Approval to Forward Draft to RevCom</a:t>
            </a:r>
            <a:endParaRPr lang="en-US" sz="1600" dirty="0">
              <a:solidFill>
                <a:srgbClr val="0000FF"/>
              </a:solidFill>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111574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D7B629-790C-DF2C-A781-05E2C720D686}"/>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63197A3-686E-9C84-DF9C-E81385B7E95E}"/>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4</a:t>
            </a:fld>
            <a:endParaRPr lang="en-US" dirty="0"/>
          </a:p>
        </p:txBody>
      </p:sp>
      <p:sp>
        <p:nvSpPr>
          <p:cNvPr id="2" name="Rectangle 2">
            <a:extLst>
              <a:ext uri="{FF2B5EF4-FFF2-40B4-BE49-F238E27FC236}">
                <a16:creationId xmlns:a16="http://schemas.microsoft.com/office/drawing/2014/main" id="{204C76B8-96CD-AE30-582E-2200B5EC3E5B}"/>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March 2025</a:t>
            </a:r>
          </a:p>
        </p:txBody>
      </p:sp>
      <p:sp>
        <p:nvSpPr>
          <p:cNvPr id="3" name="Rectangle 3">
            <a:extLst>
              <a:ext uri="{FF2B5EF4-FFF2-40B4-BE49-F238E27FC236}">
                <a16:creationId xmlns:a16="http://schemas.microsoft.com/office/drawing/2014/main" id="{E015C75E-3B31-E627-AF4A-32A3FF7634A3}"/>
              </a:ext>
            </a:extLst>
          </p:cNvPr>
          <p:cNvSpPr>
            <a:spLocks noGrp="1" noChangeArrowheads="1"/>
          </p:cNvSpPr>
          <p:nvPr>
            <p:ph type="subTitle" idx="1"/>
          </p:nvPr>
        </p:nvSpPr>
        <p:spPr>
          <a:xfrm>
            <a:off x="1371600" y="3886200"/>
            <a:ext cx="6400800" cy="1752600"/>
          </a:xfrm>
        </p:spPr>
        <p:txBody>
          <a:bodyPr/>
          <a:lstStyle/>
          <a:p>
            <a:r>
              <a:rPr lang="en-US" altLang="en-US" sz="3200" dirty="0"/>
              <a:t>802.15 WG</a:t>
            </a:r>
            <a:br>
              <a:rPr lang="en-US" altLang="en-US" sz="3200" dirty="0"/>
            </a:br>
            <a:r>
              <a:rPr lang="en-US" altLang="en-US" sz="3200" dirty="0"/>
              <a:t>Regular Motions</a:t>
            </a:r>
          </a:p>
        </p:txBody>
      </p:sp>
    </p:spTree>
    <p:extLst>
      <p:ext uri="{BB962C8B-B14F-4D97-AF65-F5344CB8AC3E}">
        <p14:creationId xmlns:p14="http://schemas.microsoft.com/office/powerpoint/2010/main" val="254881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EF92CE-4C6C-57F9-FEC5-24AAF16B34FD}"/>
            </a:ext>
          </a:extLst>
        </p:cNvPr>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884F173-22BD-BFE7-7052-92B0F6BC408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5</a:t>
            </a:fld>
            <a:endParaRPr lang="en-US" dirty="0"/>
          </a:p>
        </p:txBody>
      </p:sp>
      <p:sp>
        <p:nvSpPr>
          <p:cNvPr id="2" name="Title 1">
            <a:extLst>
              <a:ext uri="{FF2B5EF4-FFF2-40B4-BE49-F238E27FC236}">
                <a16:creationId xmlns:a16="http://schemas.microsoft.com/office/drawing/2014/main" id="{76318878-0603-2954-FF87-1D3B0D4F7CCA}"/>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LMSC Regular Motion</a:t>
            </a:r>
          </a:p>
        </p:txBody>
      </p:sp>
      <p:sp>
        <p:nvSpPr>
          <p:cNvPr id="4" name="Rectangle 3">
            <a:extLst>
              <a:ext uri="{FF2B5EF4-FFF2-40B4-BE49-F238E27FC236}">
                <a16:creationId xmlns:a16="http://schemas.microsoft.com/office/drawing/2014/main" id="{C42979C5-BDF0-AE96-01D2-BE19E6CB5C45}"/>
              </a:ext>
            </a:extLst>
          </p:cNvPr>
          <p:cNvSpPr/>
          <p:nvPr/>
        </p:nvSpPr>
        <p:spPr>
          <a:xfrm>
            <a:off x="304800" y="1371600"/>
            <a:ext cx="8534400" cy="5016758"/>
          </a:xfrm>
          <a:prstGeom prst="rect">
            <a:avLst/>
          </a:prstGeom>
        </p:spPr>
        <p:txBody>
          <a:bodyPr wrap="square">
            <a:spAutoFit/>
          </a:bodyPr>
          <a:lstStyle/>
          <a:p>
            <a:r>
              <a:rPr lang="en-US" sz="1600" b="1" dirty="0">
                <a:effectLst/>
                <a:latin typeface="Calibri" panose="020F0502020204030204" pitchFamily="34" charset="0"/>
              </a:rPr>
              <a:t>Regular Motion 1 - </a:t>
            </a:r>
            <a:r>
              <a:rPr lang="en-US" sz="1600" b="1" dirty="0">
                <a:effectLst/>
                <a:latin typeface="Calibri" panose="020F0502020204030204" pitchFamily="34" charset="0"/>
                <a:ea typeface="Calibri" panose="020F0502020204030204" pitchFamily="34" charset="0"/>
              </a:rPr>
              <a:t>Motion to approve </a:t>
            </a:r>
            <a:r>
              <a:rPr lang="en-US" sz="1600" b="1" dirty="0">
                <a:effectLst/>
                <a:latin typeface="Calibri" panose="020F0502020204030204" pitchFamily="34" charset="0"/>
              </a:rPr>
              <a:t>P802.15.4-2024 Corrigendum PAR:</a:t>
            </a:r>
          </a:p>
          <a:p>
            <a:pPr marL="342900" marR="0"/>
            <a:r>
              <a:rPr lang="en-US" sz="1600" dirty="0">
                <a:effectLst/>
                <a:latin typeface="Calibri" panose="020F0502020204030204" pitchFamily="34" charset="0"/>
              </a:rPr>
              <a:t>Approve forwarding P802.15.4-2024 Corrigendum PAR documentation in </a:t>
            </a:r>
            <a:r>
              <a:rPr lang="en-US" sz="1600" dirty="0">
                <a:solidFill>
                  <a:srgbClr val="0000FF"/>
                </a:solidFill>
                <a:effectLst/>
                <a:latin typeface="Calibri" panose="020F0502020204030204" pitchFamily="34" charset="0"/>
                <a:hlinkClick r:id="rId2">
                  <a:extLst>
                    <a:ext uri="{A12FA001-AC4F-418D-AE19-62706E023703}">
                      <ahyp:hlinkClr xmlns:ahyp="http://schemas.microsoft.com/office/drawing/2018/hyperlinkcolor" val="tx"/>
                    </a:ext>
                  </a:extLst>
                </a:hlinkClick>
              </a:rPr>
              <a:t>https://mentor.ieee.org/802.15/dcn/25/15-25-0054-02-0mag-par-for-802-15-4-2024-corrigendum-1.pdf</a:t>
            </a:r>
            <a:r>
              <a:rPr lang="en-US" sz="1600" dirty="0">
                <a:solidFill>
                  <a:srgbClr val="0000FF"/>
                </a:solidFill>
                <a:effectLst/>
                <a:latin typeface="Calibri" panose="020F0502020204030204" pitchFamily="34" charset="0"/>
              </a:rPr>
              <a:t> </a:t>
            </a:r>
            <a:r>
              <a:rPr lang="en-US" sz="1600" dirty="0">
                <a:effectLst/>
                <a:latin typeface="Calibri" panose="020F0502020204030204" pitchFamily="34" charset="0"/>
              </a:rPr>
              <a:t>to </a:t>
            </a:r>
            <a:r>
              <a:rPr lang="en-US" sz="1600" dirty="0" err="1">
                <a:effectLst/>
                <a:latin typeface="Calibri" panose="020F0502020204030204" pitchFamily="34" charset="0"/>
              </a:rPr>
              <a:t>NesCom</a:t>
            </a:r>
            <a:r>
              <a:rPr lang="en-US" sz="1600" dirty="0">
                <a:effectLst/>
                <a:latin typeface="Calibri" panose="020F0502020204030204" pitchFamily="34" charset="0"/>
              </a:rPr>
              <a:t>.</a:t>
            </a:r>
          </a:p>
          <a:p>
            <a:pPr marL="342900" marR="0"/>
            <a:r>
              <a:rPr lang="en-US" sz="1600" dirty="0">
                <a:effectLst/>
                <a:latin typeface="Calibri" panose="020F0502020204030204" pitchFamily="34" charset="0"/>
              </a:rPr>
              <a:t>Move: Clint Powell</a:t>
            </a:r>
          </a:p>
          <a:p>
            <a:pPr marL="342900" marR="0"/>
            <a:r>
              <a:rPr lang="en-US" sz="1600" dirty="0">
                <a:effectLst/>
                <a:latin typeface="Calibri" panose="020F0502020204030204" pitchFamily="34" charset="0"/>
              </a:rPr>
              <a:t>Second: Tim Godfrey</a:t>
            </a:r>
          </a:p>
          <a:p>
            <a:pPr marL="342900" marR="0"/>
            <a:r>
              <a:rPr lang="en-US" sz="1600" dirty="0">
                <a:effectLst/>
                <a:latin typeface="Calibri" panose="020F0502020204030204" pitchFamily="34" charset="0"/>
              </a:rPr>
              <a:t> </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The following motion was approved during the </a:t>
            </a:r>
            <a:r>
              <a:rPr lang="en-US" sz="1600" dirty="0">
                <a:latin typeface="Calibri" panose="020F0502020204030204" pitchFamily="34" charset="0"/>
                <a:ea typeface="Calibri" panose="020F0502020204030204" pitchFamily="34" charset="0"/>
              </a:rPr>
              <a:t>March</a:t>
            </a:r>
            <a:r>
              <a:rPr lang="en-US" sz="1600" dirty="0">
                <a:effectLst/>
                <a:latin typeface="Calibri" panose="020F0502020204030204" pitchFamily="34" charset="0"/>
                <a:ea typeface="Calibri" panose="020F0502020204030204" pitchFamily="34" charset="0"/>
              </a:rPr>
              <a:t> 2025 WG15 Closing Plenary.</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Motion: </a:t>
            </a:r>
            <a:r>
              <a:rPr lang="en-US" sz="1600" i="1" dirty="0">
                <a:effectLst/>
                <a:latin typeface="Calibri" panose="020F0502020204030204" pitchFamily="34" charset="0"/>
                <a:ea typeface="Calibri" panose="020F0502020204030204" pitchFamily="34" charset="0"/>
              </a:rPr>
              <a:t>Move that the PAR contained in document 15-25-0054-02-0mag-par-for-802-15-4-2024-</a:t>
            </a:r>
          </a:p>
          <a:p>
            <a:pPr marL="0" marR="0">
              <a:spcBef>
                <a:spcPts val="0"/>
              </a:spcBef>
              <a:spcAft>
                <a:spcPts val="0"/>
              </a:spcAft>
            </a:pPr>
            <a:r>
              <a:rPr lang="en-US" sz="1600" i="1" dirty="0">
                <a:effectLst/>
                <a:latin typeface="Calibri" panose="020F0502020204030204" pitchFamily="34" charset="0"/>
                <a:ea typeface="Calibri" panose="020F0502020204030204" pitchFamily="34" charset="0"/>
              </a:rPr>
              <a:t>corrigendum-1.pdf be approved by the IEEE 802.15 WG and that the LMSC be requested to</a:t>
            </a:r>
          </a:p>
          <a:p>
            <a:pPr marL="0" marR="0">
              <a:spcBef>
                <a:spcPts val="0"/>
              </a:spcBef>
              <a:spcAft>
                <a:spcPts val="0"/>
              </a:spcAft>
            </a:pPr>
            <a:r>
              <a:rPr lang="en-US" sz="1600" i="1" dirty="0">
                <a:effectLst/>
                <a:latin typeface="Calibri" panose="020F0502020204030204" pitchFamily="34" charset="0"/>
                <a:ea typeface="Calibri" panose="020F0502020204030204" pitchFamily="34" charset="0"/>
              </a:rPr>
              <a:t>forward the PAR to </a:t>
            </a:r>
            <a:r>
              <a:rPr lang="en-US" sz="1600" i="1" dirty="0" err="1">
                <a:effectLst/>
                <a:latin typeface="Calibri" panose="020F0502020204030204" pitchFamily="34" charset="0"/>
                <a:ea typeface="Calibri" panose="020F0502020204030204" pitchFamily="34" charset="0"/>
              </a:rPr>
              <a:t>NesCom</a:t>
            </a:r>
            <a:r>
              <a:rPr lang="en-US" sz="1600" i="1" dirty="0">
                <a:effectLst/>
                <a:latin typeface="Calibri" panose="020F0502020204030204" pitchFamily="34" charset="0"/>
                <a:ea typeface="Calibri" panose="020F0502020204030204" pitchFamily="34" charset="0"/>
              </a:rPr>
              <a:t>. The 802.15 working group chair and technical editor are</a:t>
            </a:r>
          </a:p>
          <a:p>
            <a:pPr marL="0" marR="0">
              <a:spcBef>
                <a:spcPts val="0"/>
              </a:spcBef>
              <a:spcAft>
                <a:spcPts val="0"/>
              </a:spcAft>
            </a:pPr>
            <a:r>
              <a:rPr lang="en-US" sz="1600" i="1" dirty="0">
                <a:effectLst/>
                <a:latin typeface="Calibri" panose="020F0502020204030204" pitchFamily="34" charset="0"/>
                <a:ea typeface="Calibri" panose="020F0502020204030204" pitchFamily="34" charset="0"/>
              </a:rPr>
              <a:t>authorized to make additional modifications to the PAR and CSD as needed to reflect LMSC</a:t>
            </a:r>
          </a:p>
          <a:p>
            <a:pPr marL="0" marR="0">
              <a:spcBef>
                <a:spcPts val="0"/>
              </a:spcBef>
              <a:spcAft>
                <a:spcPts val="0"/>
              </a:spcAft>
            </a:pPr>
            <a:r>
              <a:rPr lang="en-US" sz="1600" i="1" dirty="0">
                <a:effectLst/>
                <a:latin typeface="Calibri" panose="020F0502020204030204" pitchFamily="34" charset="0"/>
                <a:ea typeface="Calibri" panose="020F0502020204030204" pitchFamily="34" charset="0"/>
              </a:rPr>
              <a:t>discussion at its closing meeting.</a:t>
            </a:r>
            <a:endParaRPr lang="en-US" sz="1600" dirty="0">
              <a:effectLst/>
              <a:latin typeface="Calibri" panose="020F0502020204030204" pitchFamily="34" charset="0"/>
              <a:ea typeface="Calibri" panose="020F0502020204030204" pitchFamily="34" charset="0"/>
            </a:endParaRPr>
          </a:p>
          <a:p>
            <a:pPr lvl="1">
              <a:spcBef>
                <a:spcPts val="0"/>
              </a:spcBef>
              <a:spcAft>
                <a:spcPts val="0"/>
              </a:spcAft>
            </a:pPr>
            <a:r>
              <a:rPr lang="en-US" sz="1600" dirty="0">
                <a:effectLst/>
                <a:latin typeface="Calibri" panose="020F0502020204030204" pitchFamily="34" charset="0"/>
                <a:ea typeface="Calibri" panose="020F0502020204030204" pitchFamily="34" charset="0"/>
              </a:rPr>
              <a:t>Moved: Phil Beecher</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Tero Kivinen</a:t>
            </a:r>
          </a:p>
          <a:p>
            <a:pPr lvl="1">
              <a:spcBef>
                <a:spcPts val="0"/>
              </a:spcBef>
              <a:spcAft>
                <a:spcPts val="0"/>
              </a:spcAft>
            </a:pPr>
            <a:r>
              <a:rPr lang="en-US" sz="1600" dirty="0">
                <a:effectLst/>
                <a:latin typeface="Calibri" panose="020F0502020204030204" pitchFamily="34" charset="0"/>
                <a:ea typeface="Calibri" panose="020F0502020204030204" pitchFamily="34" charset="0"/>
              </a:rPr>
              <a:t>No discussion, DVL vote:  39/</a:t>
            </a:r>
            <a:r>
              <a:rPr lang="en-US" sz="1600" dirty="0">
                <a:latin typeface="Calibri" panose="020F0502020204030204" pitchFamily="34" charset="0"/>
                <a:ea typeface="Calibri" panose="020F0502020204030204" pitchFamily="34" charset="0"/>
              </a:rPr>
              <a:t>0/1</a:t>
            </a:r>
            <a:r>
              <a:rPr lang="en-US" sz="1600" dirty="0">
                <a:effectLst/>
                <a:latin typeface="Calibri" panose="020F0502020204030204" pitchFamily="34" charset="0"/>
                <a:ea typeface="Calibri" panose="020F0502020204030204" pitchFamily="34" charset="0"/>
              </a:rPr>
              <a:t> (Y/N/A)</a:t>
            </a:r>
            <a:endParaRPr lang="en-US" sz="1600" dirty="0">
              <a:latin typeface="Calibri" panose="020F0502020204030204" pitchFamily="34" charset="0"/>
              <a:ea typeface="Calibri" panose="020F0502020204030204" pitchFamily="34" charset="0"/>
            </a:endParaRPr>
          </a:p>
          <a:p>
            <a:pPr marL="342900" marR="0"/>
            <a:r>
              <a:rPr lang="en-US" sz="1600" dirty="0">
                <a:effectLst/>
                <a:latin typeface="Calibri" panose="020F0502020204030204" pitchFamily="34" charset="0"/>
              </a:rPr>
              <a:t> </a:t>
            </a:r>
          </a:p>
          <a:p>
            <a:pPr marL="342900" marR="0"/>
            <a:r>
              <a:rPr lang="en-US" sz="1600" dirty="0">
                <a:effectLst/>
                <a:latin typeface="Calibri" panose="020F0502020204030204" pitchFamily="34" charset="0"/>
              </a:rPr>
              <a:t>Comments </a:t>
            </a:r>
            <a:r>
              <a:rPr lang="en-US" sz="1600" dirty="0">
                <a:latin typeface="Calibri" panose="020F0502020204030204" pitchFamily="34" charset="0"/>
              </a:rPr>
              <a:t>from 802.1, 802.3, 802.11 have been addressed in revision 02 of the PAR posted on Mentor.</a:t>
            </a:r>
          </a:p>
          <a:p>
            <a:pPr marL="0" marR="0">
              <a:spcBef>
                <a:spcPts val="0"/>
              </a:spcBef>
              <a:spcAft>
                <a:spcPts val="0"/>
              </a:spcAft>
            </a:pPr>
            <a:endParaRPr lang="en-US" sz="1600" dirty="0">
              <a:solidFill>
                <a:srgbClr val="FF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69717705"/>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47492</TotalTime>
  <Words>554</Words>
  <Application>Microsoft Office PowerPoint</Application>
  <PresentationFormat>On-screen Show (4:3)</PresentationFormat>
  <Paragraphs>55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IEEE-802_15</vt:lpstr>
      <vt:lpstr>PowerPoint Presentation</vt:lpstr>
      <vt:lpstr>802 LMSC Closing Plenary March 2025</vt:lpstr>
      <vt:lpstr>PowerPoint Presentation</vt:lpstr>
      <vt:lpstr>802 LMSC Closing Plenary March 2025</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1201</cp:revision>
  <cp:lastPrinted>2000-07-07T01:25:49Z</cp:lastPrinted>
  <dcterms:created xsi:type="dcterms:W3CDTF">1999-06-22T06:24:01Z</dcterms:created>
  <dcterms:modified xsi:type="dcterms:W3CDTF">2025-03-13T22:32:50Z</dcterms:modified>
  <cp:category/>
</cp:coreProperties>
</file>