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416" r:id="rId2"/>
    <p:sldId id="2417" r:id="rId3"/>
    <p:sldId id="2433" r:id="rId4"/>
    <p:sldId id="2429" r:id="rId5"/>
    <p:sldId id="2439" r:id="rId6"/>
    <p:sldId id="2437" r:id="rId7"/>
    <p:sldId id="2438" r:id="rId8"/>
    <p:sldId id="2436" r:id="rId9"/>
    <p:sldId id="2435" r:id="rId10"/>
    <p:sldId id="2434" r:id="rId11"/>
    <p:sldId id="2430" r:id="rId12"/>
    <p:sldId id="243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22" autoAdjust="0"/>
    <p:restoredTop sz="94660"/>
  </p:normalViewPr>
  <p:slideViewPr>
    <p:cSldViewPr>
      <p:cViewPr varScale="1">
        <p:scale>
          <a:sx n="80" d="100"/>
          <a:sy n="80" d="100"/>
        </p:scale>
        <p:origin x="1152" y="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テキスト ボックス 1">
            <a:extLst>
              <a:ext uri="{FF2B5EF4-FFF2-40B4-BE49-F238E27FC236}">
                <a16:creationId xmlns:a16="http://schemas.microsoft.com/office/drawing/2014/main" id="{70F7C2E7-83C6-1630-CEE6-B9F46FB8B700}"/>
              </a:ext>
            </a:extLst>
          </p:cNvPr>
          <p:cNvSpPr txBox="1"/>
          <p:nvPr userDrawn="1"/>
        </p:nvSpPr>
        <p:spPr>
          <a:xfrm>
            <a:off x="1175657" y="476410"/>
            <a:ext cx="184731" cy="461665"/>
          </a:xfrm>
          <a:prstGeom prst="rect">
            <a:avLst/>
          </a:prstGeom>
          <a:noFill/>
        </p:spPr>
        <p:txBody>
          <a:bodyPr wrap="none" rtlCol="0">
            <a:spAutoFit/>
          </a:body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802.15-25/0142r0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oumu.go.jp/menu_news/s-news/01kiban13_02000118.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3504" y="6096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Coexistence of SUN FSKs in the Japanese VHF-High band</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[12</a:t>
            </a:r>
            <a:r>
              <a:rPr lang="en-US" altLang="en-JP" sz="1600" dirty="0">
                <a:solidFill>
                  <a:schemeClr val="tx2"/>
                </a:solidFill>
              </a:rPr>
              <a:t> Mar.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includes a revision to the MAC protocol for Coexistence of SUN FSKs in Japanese VHF high band.</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[Present a revised</a:t>
            </a:r>
            <a:r>
              <a:rPr lang="en-US" altLang="en-JP" sz="1600" dirty="0">
                <a:solidFill>
                  <a:schemeClr val="tx2"/>
                </a:solidFill>
              </a:rPr>
              <a:t> </a:t>
            </a:r>
            <a:r>
              <a:rPr lang="en-US" altLang="ja-JP" sz="1600" kern="1200" dirty="0">
                <a:solidFill>
                  <a:srgbClr val="000000"/>
                </a:solidFill>
                <a:effectLst/>
                <a:latin typeface="Times New Roman" panose="02020603050405020304" pitchFamily="18" charset="0"/>
                <a:ea typeface="MS Gothic" panose="020B0609070205080204" pitchFamily="49" charset="-128"/>
                <a:cs typeface="+mn-cs"/>
              </a:rPr>
              <a:t>MAC for Coexistence of SUN FSKs in the Japanese VHF high band</a:t>
            </a:r>
            <a:r>
              <a:rPr lang="en-US" altLang="ja-JP" sz="1600" dirty="0"/>
              <a:t> </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280116-77EC-A2B9-5770-9F0624B181E2}"/>
              </a:ext>
            </a:extLst>
          </p:cNvPr>
          <p:cNvSpPr>
            <a:spLocks noGrp="1"/>
          </p:cNvSpPr>
          <p:nvPr>
            <p:ph type="title"/>
          </p:nvPr>
        </p:nvSpPr>
        <p:spPr/>
        <p:txBody>
          <a:bodyPr/>
          <a:lstStyle/>
          <a:p>
            <a:r>
              <a:rPr kumimoji="1" lang="en-US" altLang="ja-JP" dirty="0"/>
              <a:t>Discussion</a:t>
            </a:r>
            <a:endParaRPr kumimoji="1" lang="ja-JP" altLang="en-US"/>
          </a:p>
        </p:txBody>
      </p:sp>
      <p:sp>
        <p:nvSpPr>
          <p:cNvPr id="3" name="コンテンツ プレースホルダー 2">
            <a:extLst>
              <a:ext uri="{FF2B5EF4-FFF2-40B4-BE49-F238E27FC236}">
                <a16:creationId xmlns:a16="http://schemas.microsoft.com/office/drawing/2014/main" id="{F62EC695-D24F-FB3A-6194-4972A2DAC268}"/>
              </a:ext>
            </a:extLst>
          </p:cNvPr>
          <p:cNvSpPr>
            <a:spLocks noGrp="1"/>
          </p:cNvSpPr>
          <p:nvPr>
            <p:ph idx="1"/>
          </p:nvPr>
        </p:nvSpPr>
        <p:spPr/>
        <p:txBody>
          <a:bodyPr/>
          <a:lstStyle/>
          <a:p>
            <a:r>
              <a:rPr kumimoji="1" lang="en-US" altLang="ja-JP" dirty="0"/>
              <a:t>This proposed MAC enables devices working in the proposed SUN FSK in Japanese VHF-High band to detect co-existing transmissions on channels sharing the same frequency band and using different modulation.</a:t>
            </a:r>
          </a:p>
          <a:p>
            <a:r>
              <a:rPr kumimoji="1" lang="en-US" altLang="ja-JP" dirty="0"/>
              <a:t>Additional turn around time is introduced between the carrier sense-based CCA and ED-based CCA. This leads to a long delay before Data TX or detection of BUSY.</a:t>
            </a:r>
          </a:p>
          <a:p>
            <a:r>
              <a:rPr kumimoji="1" lang="en-US" altLang="ja-JP" dirty="0" err="1"/>
              <a:t>Suspendable</a:t>
            </a:r>
            <a:r>
              <a:rPr kumimoji="1" lang="en-US" altLang="ja-JP" dirty="0"/>
              <a:t> CSMA-CA works to shorten the delay.</a:t>
            </a:r>
          </a:p>
          <a:p>
            <a:r>
              <a:rPr kumimoji="1" lang="en-US" altLang="ja-JP" dirty="0"/>
              <a:t>Issues</a:t>
            </a:r>
          </a:p>
          <a:p>
            <a:pPr lvl="1"/>
            <a:r>
              <a:rPr kumimoji="1" lang="en-US" altLang="ja-JP" dirty="0"/>
              <a:t>Selection of the threshold value for ED according to the ED bandwidth</a:t>
            </a:r>
          </a:p>
          <a:p>
            <a:pPr lvl="2"/>
            <a:r>
              <a:rPr kumimoji="1" lang="en-US" altLang="ja-JP" dirty="0"/>
              <a:t>The ED bandwidth depends on the standardization process of the VHF-High band.</a:t>
            </a:r>
          </a:p>
          <a:p>
            <a:pPr lvl="1"/>
            <a:r>
              <a:rPr kumimoji="1" lang="en-US" altLang="ja-JP" dirty="0"/>
              <a:t>Confirmation for the compatibility with existing devices</a:t>
            </a:r>
          </a:p>
          <a:p>
            <a:pPr lvl="1"/>
            <a:r>
              <a:rPr kumimoji="1" lang="en-US" altLang="ja-JP" dirty="0"/>
              <a:t>Parameter configuration</a:t>
            </a:r>
          </a:p>
          <a:p>
            <a:pPr lvl="2"/>
            <a:r>
              <a:rPr kumimoji="1" lang="en-US" altLang="ja-JP" dirty="0"/>
              <a:t>Turn around time from the narrow ego channel to the ED mode</a:t>
            </a:r>
          </a:p>
          <a:p>
            <a:pPr lvl="2"/>
            <a:r>
              <a:rPr kumimoji="1" lang="en-US" altLang="ja-JP" dirty="0"/>
              <a:t>Turn around time from ED-CCA to TX (on the narrow ego channel)</a:t>
            </a:r>
            <a:endParaRPr kumimoji="1" lang="ja-JP" altLang="en-US" dirty="0"/>
          </a:p>
        </p:txBody>
      </p:sp>
      <p:sp>
        <p:nvSpPr>
          <p:cNvPr id="4" name="スライド番号プレースホルダー 3">
            <a:extLst>
              <a:ext uri="{FF2B5EF4-FFF2-40B4-BE49-F238E27FC236}">
                <a16:creationId xmlns:a16="http://schemas.microsoft.com/office/drawing/2014/main" id="{A55CB156-0511-1D79-5EA6-7488F49D862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78921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AE6D7-06AE-842A-C7D1-2DF4E278E6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98913-3E38-5429-BF4B-E71DA82855B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2EA1EA0-6646-7C43-719E-D82277E94007}"/>
              </a:ext>
            </a:extLst>
          </p:cNvPr>
          <p:cNvSpPr>
            <a:spLocks noGrp="1"/>
          </p:cNvSpPr>
          <p:nvPr>
            <p:ph idx="1"/>
          </p:nvPr>
        </p:nvSpPr>
        <p:spPr/>
        <p:txBody>
          <a:bodyPr/>
          <a:lstStyle/>
          <a:p>
            <a:r>
              <a:rPr lang="en-US" dirty="0"/>
              <a:t>A revised MAC protocol for co-existing of SUN FSKs in Japanese VHF-High band has been presented.</a:t>
            </a:r>
          </a:p>
          <a:p>
            <a:r>
              <a:rPr lang="en-US" dirty="0"/>
              <a:t>We will conduct a simulation study for verifying the effect of the proposed MAC.</a:t>
            </a:r>
            <a:endParaRPr lang="en-US" dirty="0">
              <a:solidFill>
                <a:schemeClr val="tx2"/>
              </a:solidFill>
            </a:endParaRPr>
          </a:p>
        </p:txBody>
      </p:sp>
      <p:sp>
        <p:nvSpPr>
          <p:cNvPr id="4" name="Slide Number Placeholder 3">
            <a:extLst>
              <a:ext uri="{FF2B5EF4-FFF2-40B4-BE49-F238E27FC236}">
                <a16:creationId xmlns:a16="http://schemas.microsoft.com/office/drawing/2014/main" id="{F1D2284B-09A4-9856-67F1-E5AE591DCCF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043488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sz="2000" dirty="0"/>
              <a:t>[1] Ministry of Internal Affairs and Communications, “</a:t>
            </a:r>
            <a:r>
              <a:rPr lang="en-US" altLang="ja-JP" sz="2000" dirty="0">
                <a:hlinkClick r:id="rId2"/>
              </a:rPr>
              <a:t>Consultation on the regulatory rules of the VHF-High Band</a:t>
            </a:r>
            <a:r>
              <a:rPr lang="en-US" altLang="ja-JP" sz="2000" dirty="0"/>
              <a:t>,” (Japanese).</a:t>
            </a:r>
            <a:endParaRPr lang="en-US" altLang="en-JP" sz="2000" dirty="0">
              <a:solidFill>
                <a:schemeClr val="tx1"/>
              </a:solidFill>
            </a:endParaRPr>
          </a:p>
          <a:p>
            <a:pPr marL="495300" indent="-360363">
              <a:buNone/>
            </a:pPr>
            <a:r>
              <a:rPr lang="en-US" altLang="en-JP" sz="2000" dirty="0">
                <a:solidFill>
                  <a:schemeClr val="tx1"/>
                </a:solidFill>
              </a:rPr>
              <a:t>[</a:t>
            </a:r>
            <a:r>
              <a:rPr lang="en-US" altLang="en-JP" dirty="0">
                <a:solidFill>
                  <a:schemeClr val="tx1"/>
                </a:solidFill>
              </a:rPr>
              <a:t>2</a:t>
            </a:r>
            <a:r>
              <a:rPr lang="en-US" altLang="en-JP" sz="2000" dirty="0">
                <a:solidFill>
                  <a:schemeClr val="tx1"/>
                </a:solidFill>
              </a:rPr>
              <a:t>] S. </a:t>
            </a:r>
            <a:r>
              <a:rPr lang="en-US" altLang="en-JP" sz="2000" dirty="0" err="1">
                <a:solidFill>
                  <a:schemeClr val="tx1"/>
                </a:solidFill>
              </a:rPr>
              <a:t>Kajita</a:t>
            </a:r>
            <a:r>
              <a:rPr lang="en-US" altLang="en-JP" sz="2000" dirty="0">
                <a:solidFill>
                  <a:schemeClr val="tx1"/>
                </a:solidFill>
              </a:rPr>
              <a:t>, S. Kitazawa, T. Ikegami, S. Ishihara, A. Kato, T. Matsuda, R. Miura, M. Ogawa, M. Takai, M. Uno</a:t>
            </a:r>
            <a:r>
              <a:rPr lang="en-US" altLang="en-JP" baseline="30000" dirty="0">
                <a:solidFill>
                  <a:schemeClr val="tx1"/>
                </a:solidFill>
              </a:rPr>
              <a:t>, </a:t>
            </a:r>
            <a:r>
              <a:rPr lang="en-US" altLang="ja-JP" sz="2000" dirty="0"/>
              <a:t>“Partial proposal on adding SUN FSK to two Japanese VHF bands,” DCN: 802.15-25/0007r2.</a:t>
            </a:r>
          </a:p>
          <a:p>
            <a:pPr marL="495300" indent="-360363">
              <a:buNone/>
            </a:pPr>
            <a:r>
              <a:rPr lang="en-US" dirty="0"/>
              <a:t>[3] IEEE Standard for Low‐Rate Wireless Networks, IEEE Std 802.15.4-2024.</a:t>
            </a:r>
          </a:p>
          <a:p>
            <a:pPr marL="495300" indent="-360363">
              <a:buNone/>
            </a:pPr>
            <a:r>
              <a:rPr lang="en-US" dirty="0"/>
              <a:t>[4] T. Sumi, Y. Nagai, J. Guo, P. Orlik, K. Parsons, IEEE 802.11ah and IEEE 802.15.4g SUN OFDM PHY Coexistence Simulation for Case 1-3 with </a:t>
            </a:r>
            <a:r>
              <a:rPr lang="en-US" dirty="0" err="1"/>
              <a:t>Suspendable</a:t>
            </a:r>
            <a:r>
              <a:rPr lang="en-US" dirty="0"/>
              <a:t> CSMA/CA, DCN: 802.19-25/0006r0</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2511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96CB1C-9761-F49D-940F-23C3AAE67067}"/>
              </a:ext>
            </a:extLst>
          </p:cNvPr>
          <p:cNvSpPr>
            <a:spLocks noGrp="1"/>
          </p:cNvSpPr>
          <p:nvPr>
            <p:ph type="title"/>
          </p:nvPr>
        </p:nvSpPr>
        <p:spPr/>
        <p:txBody>
          <a:bodyPr/>
          <a:lstStyle/>
          <a:p>
            <a:r>
              <a:rPr lang="en-US" dirty="0"/>
              <a:t>Background</a:t>
            </a:r>
          </a:p>
        </p:txBody>
      </p:sp>
      <p:sp>
        <p:nvSpPr>
          <p:cNvPr id="6" name="Content Placeholder 5">
            <a:extLst>
              <a:ext uri="{FF2B5EF4-FFF2-40B4-BE49-F238E27FC236}">
                <a16:creationId xmlns:a16="http://schemas.microsoft.com/office/drawing/2014/main" id="{C463CE2E-2793-4222-F4E5-CF68954C6E1F}"/>
              </a:ext>
            </a:extLst>
          </p:cNvPr>
          <p:cNvSpPr>
            <a:spLocks noGrp="1"/>
          </p:cNvSpPr>
          <p:nvPr>
            <p:ph idx="1"/>
          </p:nvPr>
        </p:nvSpPr>
        <p:spPr/>
        <p:txBody>
          <a:bodyPr/>
          <a:lstStyle/>
          <a:p>
            <a:r>
              <a:rPr lang="en-US" dirty="0"/>
              <a:t>Japanese VHF-High Band</a:t>
            </a:r>
          </a:p>
          <a:p>
            <a:pPr lvl="1"/>
            <a:r>
              <a:rPr lang="en-US" dirty="0"/>
              <a:t>The Ministry of Internal Affairs and Communications (MIC) is in the process of initial round of rule-making to introduce Narrowband IoT Communication Systems in the Japanese VHF-High band (</a:t>
            </a:r>
            <a:r>
              <a:rPr lang="en-US" altLang="en-JP" dirty="0"/>
              <a:t>170 – 177.5 and 217.5 – 222 MHz</a:t>
            </a:r>
            <a:r>
              <a:rPr lang="en-US" dirty="0"/>
              <a:t>). One of their primary use cases is public safety applications including disaster response and recovery operations.</a:t>
            </a:r>
          </a:p>
          <a:p>
            <a:pPr lvl="1"/>
            <a:r>
              <a:rPr lang="en-US" dirty="0"/>
              <a:t>SUN FSK and SUN OFDM already defined in other frequency bands are being considered as the foundation for the initial rules [1].</a:t>
            </a:r>
          </a:p>
          <a:p>
            <a:r>
              <a:rPr lang="en-US" dirty="0"/>
              <a:t>In [2], </a:t>
            </a:r>
            <a:r>
              <a:rPr lang="en-US" dirty="0" err="1"/>
              <a:t>Kajita</a:t>
            </a:r>
            <a:r>
              <a:rPr lang="en-US" dirty="0"/>
              <a:t>, et al., proposed a partial proposal </a:t>
            </a:r>
            <a:r>
              <a:rPr lang="en-US" altLang="ja-JP" dirty="0"/>
              <a:t>on adding SUN FSK to the Japanese VHF-High band (</a:t>
            </a:r>
            <a:r>
              <a:rPr lang="en-US" altLang="en-JP" sz="2000" dirty="0">
                <a:solidFill>
                  <a:schemeClr val="tx2"/>
                </a:solidFill>
              </a:rPr>
              <a:t>IEEE 802.15-25/007r2)</a:t>
            </a:r>
            <a:r>
              <a:rPr lang="en-US" dirty="0"/>
              <a:t> .</a:t>
            </a:r>
          </a:p>
          <a:p>
            <a:pPr lvl="1"/>
            <a:r>
              <a:rPr lang="en-US" altLang="ja-JP" dirty="0"/>
              <a:t>This partial proposal aims to extend the existing SUN FSK MCSs, which are supported by many off-the-shelf radio modules, to two Japanese VHF bands where the use of SUN PHYs has not yet been defined.</a:t>
            </a:r>
            <a:endParaRPr lang="en-US" dirty="0"/>
          </a:p>
          <a:p>
            <a:pPr marL="0" indent="0">
              <a:buNone/>
            </a:pPr>
            <a:endParaRPr lang="en-US" dirty="0"/>
          </a:p>
        </p:txBody>
      </p:sp>
      <p:sp>
        <p:nvSpPr>
          <p:cNvPr id="2" name="Slide Number Placeholder 1">
            <a:extLst>
              <a:ext uri="{FF2B5EF4-FFF2-40B4-BE49-F238E27FC236}">
                <a16:creationId xmlns:a16="http://schemas.microsoft.com/office/drawing/2014/main" id="{92D94C41-7C3C-1C84-8A1B-3B50B937D63D}"/>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190249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21539-6587-7733-9D05-75E196662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5D0A3-605D-649B-F5B0-F962B326E935}"/>
              </a:ext>
            </a:extLst>
          </p:cNvPr>
          <p:cNvSpPr>
            <a:spLocks noGrp="1"/>
          </p:cNvSpPr>
          <p:nvPr>
            <p:ph type="title"/>
          </p:nvPr>
        </p:nvSpPr>
        <p:spPr/>
        <p:txBody>
          <a:bodyPr/>
          <a:lstStyle/>
          <a:p>
            <a:r>
              <a:rPr lang="en-US" altLang="en-JP" dirty="0"/>
              <a:t>Proposed M</a:t>
            </a:r>
            <a:r>
              <a:rPr lang="en-JP" altLang="en-JP" dirty="0"/>
              <a:t>odulation and </a:t>
            </a:r>
            <a:r>
              <a:rPr lang="en-US" altLang="en-JP" dirty="0"/>
              <a:t>C</a:t>
            </a:r>
            <a:r>
              <a:rPr lang="en-JP" altLang="en-JP" dirty="0"/>
              <a:t>hannel </a:t>
            </a:r>
            <a:r>
              <a:rPr lang="en-US" altLang="en-JP" dirty="0"/>
              <a:t>Parameters</a:t>
            </a:r>
            <a:br>
              <a:rPr lang="en-US" altLang="en-JP" dirty="0"/>
            </a:br>
            <a:r>
              <a:rPr lang="en-US" altLang="en-JP" dirty="0"/>
              <a:t>for the VHF-High Band  (Citation from [2])</a:t>
            </a:r>
            <a:endParaRPr lang="en-US" dirty="0"/>
          </a:p>
        </p:txBody>
      </p:sp>
      <p:sp>
        <p:nvSpPr>
          <p:cNvPr id="3" name="Content Placeholder 2">
            <a:extLst>
              <a:ext uri="{FF2B5EF4-FFF2-40B4-BE49-F238E27FC236}">
                <a16:creationId xmlns:a16="http://schemas.microsoft.com/office/drawing/2014/main" id="{C80CF0CA-FC63-DF27-0AF3-85ED7445895D}"/>
              </a:ext>
            </a:extLst>
          </p:cNvPr>
          <p:cNvSpPr>
            <a:spLocks noGrp="1"/>
          </p:cNvSpPr>
          <p:nvPr>
            <p:ph idx="1"/>
          </p:nvPr>
        </p:nvSpPr>
        <p:spPr>
          <a:xfrm>
            <a:off x="914400" y="1600200"/>
            <a:ext cx="10360152" cy="4800600"/>
          </a:xfrm>
        </p:spPr>
        <p:txBody>
          <a:bodyPr/>
          <a:lstStyle/>
          <a:p>
            <a:r>
              <a:rPr lang="en-US" sz="1800" dirty="0"/>
              <a:t>Two data rates are defined for each channel spacing in the VHF-High Band. Both rates are modulated with 2-FSK for the 12.5 kHz channel spacing, where the lower rate is defined for long-range communications.</a:t>
            </a:r>
          </a:p>
          <a:p>
            <a:r>
              <a:rPr lang="en-US" sz="1800" dirty="0"/>
              <a:t>For all other channel spacings, the lower rate utilizes 2-FSK while the higher rate uses 4-FSK. The 4-FSK modulation requires a higher SNR but delivers a higher data rate within the same bandwidth.</a:t>
            </a:r>
          </a:p>
        </p:txBody>
      </p:sp>
      <p:sp>
        <p:nvSpPr>
          <p:cNvPr id="4" name="Slide Number Placeholder 3">
            <a:extLst>
              <a:ext uri="{FF2B5EF4-FFF2-40B4-BE49-F238E27FC236}">
                <a16:creationId xmlns:a16="http://schemas.microsoft.com/office/drawing/2014/main" id="{3754469D-ECE4-1B55-3EE9-4DE2B8E92CB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5" name="コンテンツ プレースホルダー 6">
            <a:extLst>
              <a:ext uri="{FF2B5EF4-FFF2-40B4-BE49-F238E27FC236}">
                <a16:creationId xmlns:a16="http://schemas.microsoft.com/office/drawing/2014/main" id="{C3444708-6613-4113-D2C2-DFA76A780E93}"/>
              </a:ext>
            </a:extLst>
          </p:cNvPr>
          <p:cNvGraphicFramePr>
            <a:graphicFrameLocks/>
          </p:cNvGraphicFramePr>
          <p:nvPr/>
        </p:nvGraphicFramePr>
        <p:xfrm>
          <a:off x="1097280" y="3017520"/>
          <a:ext cx="100584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tblGrid>
              <a:tr h="274320">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7">
                  <a:txBody>
                    <a:bodyPr/>
                    <a:lstStyle/>
                    <a:p>
                      <a:pPr algn="ctr"/>
                      <a:r>
                        <a:rPr kumimoji="1" lang="en-US" altLang="ja-JP" sz="1400" dirty="0">
                          <a:latin typeface="+mn-lt"/>
                        </a:rPr>
                        <a:t>Operating mode</a:t>
                      </a:r>
                      <a:endParaRPr kumimoji="1" lang="ja-JP" altLang="en-US"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400" dirty="0">
                          <a:latin typeface="+mn-lt"/>
                        </a:rPr>
                        <a:t>#1</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#2</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#3</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170 – 177.5</a:t>
                      </a:r>
                    </a:p>
                    <a:p>
                      <a:pPr algn="ctr"/>
                      <a:endParaRPr kumimoji="1" lang="en-US" altLang="ja-JP" sz="1400" kern="1200" dirty="0">
                        <a:solidFill>
                          <a:schemeClr val="tx1"/>
                        </a:solidFill>
                        <a:latin typeface="+mn-lt"/>
                        <a:ea typeface="+mn-ea"/>
                        <a:cs typeface="+mn-cs"/>
                      </a:endParaRPr>
                    </a:p>
                    <a:p>
                      <a:pPr algn="ctr"/>
                      <a:r>
                        <a:rPr kumimoji="1" lang="en-US" altLang="ja-JP" sz="1400" dirty="0">
                          <a:latin typeface="+mn-lt"/>
                        </a:rPr>
                        <a:t>217.5 – 222</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dirty="0">
                          <a:latin typeface="+mn-lt"/>
                        </a:rPr>
                        <a:t>5</a:t>
                      </a:r>
                      <a:endParaRPr kumimoji="1" lang="ja-JP" altLang="en-US" sz="1400" dirty="0">
                        <a:latin typeface="+mn-lt"/>
                      </a:endParaRPr>
                    </a:p>
                  </a:txBody>
                  <a:tcPr anchor="ctr"/>
                </a:tc>
                <a:tc>
                  <a:txBody>
                    <a:bodyPr/>
                    <a:lstStyle/>
                    <a:p>
                      <a:pPr algn="ctr"/>
                      <a:r>
                        <a:rPr kumimoji="1" lang="en-US" altLang="ja-JP" sz="1400" dirty="0">
                          <a:latin typeface="+mn-lt"/>
                        </a:rPr>
                        <a:t>10</a:t>
                      </a:r>
                      <a:endParaRPr kumimoji="1" lang="ja-JP" altLang="en-US" sz="1400" dirty="0">
                        <a:latin typeface="+mn-lt"/>
                      </a:endParaRPr>
                    </a:p>
                  </a:txBody>
                  <a:tcPr anchor="ctr"/>
                </a:tc>
                <a:tc>
                  <a:txBody>
                    <a:bodyPr/>
                    <a:lstStyle/>
                    <a:p>
                      <a:pPr algn="ctr"/>
                      <a:r>
                        <a:rPr kumimoji="1" lang="en-US" altLang="ja-JP" sz="1400" dirty="0">
                          <a:latin typeface="+mn-lt"/>
                        </a:rPr>
                        <a:t>20</a:t>
                      </a:r>
                      <a:endParaRPr kumimoji="1" lang="ja-JP" altLang="en-US" sz="1400" dirty="0">
                        <a:latin typeface="+mn-lt"/>
                      </a:endParaRPr>
                    </a:p>
                  </a:txBody>
                  <a:tcPr anchor="ctr"/>
                </a:tc>
                <a:tc>
                  <a:txBody>
                    <a:bodyPr/>
                    <a:lstStyle/>
                    <a:p>
                      <a:pPr algn="ctr"/>
                      <a:r>
                        <a:rPr kumimoji="1" lang="en-US" altLang="ja-JP" sz="1400" dirty="0">
                          <a:latin typeface="+mn-lt"/>
                        </a:rPr>
                        <a:t>40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solidFill>
                            <a:schemeClr val="tx1"/>
                          </a:solidFill>
                          <a:latin typeface="+mn-lt"/>
                        </a:rPr>
                        <a:t>75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1</a:t>
                      </a:r>
                      <a:r>
                        <a:rPr kumimoji="1" lang="en-US" altLang="ja-JP" sz="1400" b="0" dirty="0">
                          <a:solidFill>
                            <a:schemeClr val="tx1"/>
                          </a:solidFill>
                          <a:latin typeface="+mn-lt"/>
                        </a:rPr>
                        <a:t>5</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3</a:t>
                      </a:r>
                      <a:r>
                        <a:rPr kumimoji="1" lang="en-US" altLang="ja-JP" sz="1400" b="0" dirty="0">
                          <a:solidFill>
                            <a:schemeClr val="tx1"/>
                          </a:solidFill>
                          <a:latin typeface="+mn-lt"/>
                        </a:rPr>
                        <a:t>0</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25</a:t>
                      </a:r>
                      <a:endParaRPr kumimoji="1" lang="ja-JP" altLang="en-US" sz="1400" dirty="0">
                        <a:latin typeface="+mn-lt"/>
                      </a:endParaRPr>
                    </a:p>
                  </a:txBody>
                  <a:tcPr anchor="ctr"/>
                </a:tc>
                <a:tc>
                  <a:txBody>
                    <a:bodyPr/>
                    <a:lstStyle/>
                    <a:p>
                      <a:pPr algn="ctr"/>
                      <a:r>
                        <a:rPr kumimoji="1" lang="en-US"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#4</a:t>
                      </a:r>
                      <a:endParaRPr kumimoji="1" lang="ja-JP" altLang="en-US" sz="1400" dirty="0">
                        <a:latin typeface="+mn-lt"/>
                      </a:endParaRPr>
                    </a:p>
                  </a:txBody>
                  <a:tcPr anchor="ctr"/>
                </a:tc>
                <a:tc>
                  <a:txBody>
                    <a:bodyPr/>
                    <a:lstStyle/>
                    <a:p>
                      <a:pPr algn="ctr"/>
                      <a:r>
                        <a:rPr kumimoji="1" lang="en-US" altLang="ja-JP" sz="1400" dirty="0">
                          <a:latin typeface="+mn-lt"/>
                        </a:rPr>
                        <a:t>#6</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mn-lt"/>
                        </a:rPr>
                        <a:t>#8</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dirty="0">
                          <a:latin typeface="+mn-lt"/>
                        </a:rPr>
                        <a:t>#10</a:t>
                      </a:r>
                      <a:endParaRPr kumimoji="1" lang="ja-JP" altLang="en-US" sz="1400" dirty="0">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a:t>
                      </a:r>
                      <a:r>
                        <a:rPr kumimoji="1" lang="en-US" altLang="ja-JP" sz="1400" dirty="0">
                          <a:latin typeface="+mn-lt"/>
                        </a:rPr>
                        <a:t>5</a:t>
                      </a:r>
                      <a:endParaRPr kumimoji="1" lang="ja-JP" altLang="en-US" sz="1400" dirty="0">
                        <a:latin typeface="+mn-lt"/>
                      </a:endParaRPr>
                    </a:p>
                  </a:txBody>
                  <a:tcPr anchor="ctr"/>
                </a:tc>
                <a:tc>
                  <a:txBody>
                    <a:bodyPr/>
                    <a:lstStyle/>
                    <a:p>
                      <a:pPr algn="ctr"/>
                      <a:r>
                        <a:rPr kumimoji="1" lang="en-JP" altLang="ja-JP" sz="1400" dirty="0">
                          <a:latin typeface="+mn-lt"/>
                        </a:rPr>
                        <a:t>5</a:t>
                      </a:r>
                      <a:r>
                        <a:rPr kumimoji="1" lang="en-US" altLang="ja-JP" sz="1400" dirty="0">
                          <a:latin typeface="+mn-lt"/>
                        </a:rPr>
                        <a:t>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dirty="0">
                          <a:latin typeface="+mn-lt"/>
                        </a:rPr>
                        <a:t>1</a:t>
                      </a:r>
                      <a:r>
                        <a:rPr kumimoji="1" lang="en-US" altLang="ja-JP" sz="1400" dirty="0">
                          <a:latin typeface="+mn-lt"/>
                        </a:rPr>
                        <a:t>0</a:t>
                      </a:r>
                      <a:r>
                        <a:rPr kumimoji="1" lang="en-JP" altLang="ja-JP" sz="1400" dirty="0">
                          <a:latin typeface="+mn-lt"/>
                        </a:rPr>
                        <a:t>0</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2</a:t>
                      </a:r>
                      <a:r>
                        <a:rPr kumimoji="1" lang="en-US" altLang="ja-JP" sz="1400" b="0" dirty="0">
                          <a:solidFill>
                            <a:schemeClr val="tx1"/>
                          </a:solidFill>
                          <a:latin typeface="+mn-lt"/>
                        </a:rPr>
                        <a:t>0</a:t>
                      </a:r>
                      <a:r>
                        <a:rPr kumimoji="1" lang="en-JP" altLang="ja-JP" sz="1400" b="0" dirty="0">
                          <a:solidFill>
                            <a:schemeClr val="tx1"/>
                          </a:solidFill>
                          <a:latin typeface="+mn-lt"/>
                        </a:rPr>
                        <a:t>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4-FSK</a:t>
                      </a:r>
                      <a:endParaRPr kumimoji="1" lang="ja-JP" altLang="en-US" sz="1400" dirty="0">
                        <a:latin typeface="+mn-lt"/>
                      </a:endParaRPr>
                    </a:p>
                  </a:txBody>
                  <a:tcPr anchor="ctr"/>
                </a:tc>
                <a:tc>
                  <a:txBody>
                    <a:bodyPr/>
                    <a:lstStyle/>
                    <a:p>
                      <a:pPr algn="ctr"/>
                      <a:r>
                        <a:rPr kumimoji="1" lang="en-JP" altLang="ja-JP" sz="1400" dirty="0">
                          <a:latin typeface="+mn-lt"/>
                        </a:rPr>
                        <a:t>4-FSK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4-FSK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dirty="0">
                          <a:solidFill>
                            <a:schemeClr val="tx1"/>
                          </a:solidFill>
                          <a:latin typeface="+mn-lt"/>
                        </a:rPr>
                        <a:t>4-FSK</a:t>
                      </a:r>
                    </a:p>
                  </a:txBody>
                  <a:tcPr anchor="ctr">
                    <a:no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0.33</a:t>
                      </a:r>
                      <a:endParaRPr kumimoji="1" lang="ja-JP" altLang="en-US" sz="1400" dirty="0">
                        <a:latin typeface="+mn-lt"/>
                      </a:endParaRPr>
                    </a:p>
                  </a:txBody>
                  <a:tcPr anchor="ctr"/>
                </a:tc>
                <a:tc>
                  <a:txBody>
                    <a:bodyPr/>
                    <a:lstStyle/>
                    <a:p>
                      <a:pPr algn="ctr"/>
                      <a:r>
                        <a:rPr kumimoji="1" lang="en-JP" altLang="ja-JP" sz="1400" dirty="0">
                          <a:latin typeface="+mn-lt"/>
                        </a:rPr>
                        <a:t>0.33</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0.33</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25</a:t>
                      </a:r>
                      <a:endParaRPr kumimoji="1" lang="ja-JP" altLang="en-US" sz="1400" dirty="0">
                        <a:latin typeface="+mn-lt"/>
                      </a:endParaRPr>
                    </a:p>
                  </a:txBody>
                  <a:tcPr anchor="ctr"/>
                </a:tc>
                <a:tc>
                  <a:txBody>
                    <a:bodyPr/>
                    <a:lstStyle/>
                    <a:p>
                      <a:pPr algn="ctr"/>
                      <a:r>
                        <a:rPr kumimoji="1" lang="en-JP"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829723139"/>
                  </a:ext>
                </a:extLst>
              </a:tr>
            </a:tbl>
          </a:graphicData>
        </a:graphic>
      </p:graphicFrame>
    </p:spTree>
    <p:extLst>
      <p:ext uri="{BB962C8B-B14F-4D97-AF65-F5344CB8AC3E}">
        <p14:creationId xmlns:p14="http://schemas.microsoft.com/office/powerpoint/2010/main" val="357587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D473C-4621-1020-1CEB-528554EAC9E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5A5DA5A-BAEF-5C6D-0999-8B852F5FCB9B}"/>
              </a:ext>
            </a:extLst>
          </p:cNvPr>
          <p:cNvSpPr>
            <a:spLocks noGrp="1"/>
          </p:cNvSpPr>
          <p:nvPr>
            <p:ph type="title"/>
          </p:nvPr>
        </p:nvSpPr>
        <p:spPr/>
        <p:txBody>
          <a:bodyPr/>
          <a:lstStyle/>
          <a:p>
            <a:r>
              <a:rPr lang="en-US" dirty="0"/>
              <a:t>Problem in CCA in the SUN FSK Japanese VHF high band</a:t>
            </a:r>
          </a:p>
        </p:txBody>
      </p:sp>
      <p:sp>
        <p:nvSpPr>
          <p:cNvPr id="6" name="Content Placeholder 5">
            <a:extLst>
              <a:ext uri="{FF2B5EF4-FFF2-40B4-BE49-F238E27FC236}">
                <a16:creationId xmlns:a16="http://schemas.microsoft.com/office/drawing/2014/main" id="{EC578182-E26F-5B1F-BD70-F1CC93D78F60}"/>
              </a:ext>
            </a:extLst>
          </p:cNvPr>
          <p:cNvSpPr>
            <a:spLocks noGrp="1"/>
          </p:cNvSpPr>
          <p:nvPr>
            <p:ph idx="1"/>
          </p:nvPr>
        </p:nvSpPr>
        <p:spPr>
          <a:xfrm>
            <a:off x="914401" y="1485143"/>
            <a:ext cx="10361084" cy="2438400"/>
          </a:xfrm>
        </p:spPr>
        <p:txBody>
          <a:bodyPr/>
          <a:lstStyle/>
          <a:p>
            <a:r>
              <a:rPr lang="en-US" dirty="0"/>
              <a:t>In part of the VHF-high band, Energy detection (ED)-based CCA does not work due to severe out-of-band emission</a:t>
            </a:r>
            <a:r>
              <a:rPr lang="ja-JP" altLang="en-US"/>
              <a:t> </a:t>
            </a:r>
            <a:r>
              <a:rPr lang="en-US" altLang="ja-JP" dirty="0"/>
              <a:t>from the neighboring service.</a:t>
            </a:r>
            <a:endParaRPr lang="en-US" dirty="0"/>
          </a:p>
          <a:p>
            <a:r>
              <a:rPr lang="en-US" dirty="0"/>
              <a:t>Carrier sense (CS)-based CCA is effective for media access control with other devices that use the same channel and the same modulation.</a:t>
            </a:r>
          </a:p>
          <a:p>
            <a:r>
              <a:rPr lang="en-US" dirty="0"/>
              <a:t>However, other services that share the same operation frequency and use different modulation and bandwidth may exist. </a:t>
            </a:r>
          </a:p>
          <a:p>
            <a:pPr lvl="1"/>
            <a:r>
              <a:rPr lang="en-US" dirty="0"/>
              <a:t>Energy detection (ED) with a </a:t>
            </a:r>
            <a:r>
              <a:rPr lang="en-US" b="1" dirty="0"/>
              <a:t>sufficiently high threshold</a:t>
            </a:r>
            <a:r>
              <a:rPr lang="en-US" dirty="0"/>
              <a:t> will work to avoid contention with such services.</a:t>
            </a:r>
          </a:p>
          <a:p>
            <a:endParaRPr lang="en-US" dirty="0"/>
          </a:p>
        </p:txBody>
      </p:sp>
      <p:sp>
        <p:nvSpPr>
          <p:cNvPr id="2" name="Slide Number Placeholder 1">
            <a:extLst>
              <a:ext uri="{FF2B5EF4-FFF2-40B4-BE49-F238E27FC236}">
                <a16:creationId xmlns:a16="http://schemas.microsoft.com/office/drawing/2014/main" id="{9F9443F1-C022-31CB-7F06-7C28D5E73EC1}"/>
              </a:ext>
            </a:extLst>
          </p:cNvPr>
          <p:cNvSpPr>
            <a:spLocks noGrp="1"/>
          </p:cNvSpPr>
          <p:nvPr>
            <p:ph type="sldNum" idx="12"/>
          </p:nvPr>
        </p:nvSpPr>
        <p:spPr/>
        <p:txBody>
          <a:bodyPr/>
          <a:lstStyle/>
          <a:p>
            <a:r>
              <a:rPr lang="en-GB"/>
              <a:t>Slide </a:t>
            </a:r>
            <a:fld id="{F5D8E26B-7BCF-4D25-9C89-0168A6618F18}" type="slidenum">
              <a:rPr lang="en-GB" smtClean="0"/>
              <a:pPr/>
              <a:t>4</a:t>
            </a:fld>
            <a:endParaRPr lang="en-GB"/>
          </a:p>
        </p:txBody>
      </p:sp>
      <p:cxnSp>
        <p:nvCxnSpPr>
          <p:cNvPr id="7" name="直線コネクタ 6">
            <a:extLst>
              <a:ext uri="{FF2B5EF4-FFF2-40B4-BE49-F238E27FC236}">
                <a16:creationId xmlns:a16="http://schemas.microsoft.com/office/drawing/2014/main" id="{B0F0EEBE-08AA-C670-B59D-2BFA9259AA43}"/>
              </a:ext>
            </a:extLst>
          </p:cNvPr>
          <p:cNvCxnSpPr/>
          <p:nvPr/>
        </p:nvCxnSpPr>
        <p:spPr bwMode="auto">
          <a:xfrm>
            <a:off x="3210130" y="5930435"/>
            <a:ext cx="6477000" cy="0"/>
          </a:xfrm>
          <a:prstGeom prst="line">
            <a:avLst/>
          </a:prstGeom>
          <a:solidFill>
            <a:srgbClr val="00B8FF"/>
          </a:solidFill>
          <a:ln w="9525" cap="flat" cmpd="sng" algn="ctr">
            <a:solidFill>
              <a:schemeClr val="tx1"/>
            </a:solidFill>
            <a:prstDash val="solid"/>
            <a:round/>
            <a:headEnd type="none" w="med" len="med"/>
            <a:tailEnd type="arrow" w="med" len="med"/>
          </a:ln>
          <a:effectLst/>
        </p:spPr>
      </p:cxnSp>
      <p:sp>
        <p:nvSpPr>
          <p:cNvPr id="8" name="正方形/長方形 7">
            <a:extLst>
              <a:ext uri="{FF2B5EF4-FFF2-40B4-BE49-F238E27FC236}">
                <a16:creationId xmlns:a16="http://schemas.microsoft.com/office/drawing/2014/main" id="{94A0F8B2-EDA0-E427-F6C5-12CB360BB934}"/>
              </a:ext>
            </a:extLst>
          </p:cNvPr>
          <p:cNvSpPr/>
          <p:nvPr/>
        </p:nvSpPr>
        <p:spPr bwMode="auto">
          <a:xfrm>
            <a:off x="5817863" y="5016035"/>
            <a:ext cx="90000" cy="914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直線矢印コネクタ 8">
            <a:extLst>
              <a:ext uri="{FF2B5EF4-FFF2-40B4-BE49-F238E27FC236}">
                <a16:creationId xmlns:a16="http://schemas.microsoft.com/office/drawing/2014/main" id="{0CFB71AE-9AB3-A4DF-49B8-4C8DD279C5BA}"/>
              </a:ext>
            </a:extLst>
          </p:cNvPr>
          <p:cNvCxnSpPr>
            <a:cxnSpLocks/>
            <a:stCxn id="10" idx="2"/>
            <a:endCxn id="8" idx="0"/>
          </p:cNvCxnSpPr>
          <p:nvPr/>
        </p:nvCxnSpPr>
        <p:spPr bwMode="auto">
          <a:xfrm flipH="1">
            <a:off x="5862863" y="4775775"/>
            <a:ext cx="1" cy="2402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テキスト ボックス 9">
            <a:extLst>
              <a:ext uri="{FF2B5EF4-FFF2-40B4-BE49-F238E27FC236}">
                <a16:creationId xmlns:a16="http://schemas.microsoft.com/office/drawing/2014/main" id="{C4B9A31C-CAFB-B76C-1824-9368756E0D2A}"/>
              </a:ext>
            </a:extLst>
          </p:cNvPr>
          <p:cNvSpPr txBox="1"/>
          <p:nvPr/>
        </p:nvSpPr>
        <p:spPr>
          <a:xfrm>
            <a:off x="3250610" y="4191000"/>
            <a:ext cx="5224508" cy="584775"/>
          </a:xfrm>
          <a:prstGeom prst="rect">
            <a:avLst/>
          </a:prstGeom>
          <a:noFill/>
        </p:spPr>
        <p:txBody>
          <a:bodyPr wrap="none" rtlCol="0">
            <a:spAutoFit/>
          </a:bodyPr>
          <a:lstStyle/>
          <a:p>
            <a:pPr algn="ctr"/>
            <a:r>
              <a:rPr kumimoji="1" lang="en-US" altLang="ja-JP" sz="1600" b="1" dirty="0">
                <a:solidFill>
                  <a:schemeClr val="tx1"/>
                </a:solidFill>
                <a:latin typeface="Arial" panose="020B0604020202020204" pitchFamily="34" charset="0"/>
                <a:cs typeface="Arial" panose="020B0604020202020204" pitchFamily="34" charset="0"/>
              </a:rPr>
              <a:t>Ego Channel</a:t>
            </a:r>
          </a:p>
          <a:p>
            <a:pPr algn="ctr"/>
            <a:r>
              <a:rPr kumimoji="1" lang="en-US" altLang="ja-JP" sz="1600" dirty="0">
                <a:solidFill>
                  <a:schemeClr val="tx1"/>
                </a:solidFill>
                <a:latin typeface="Arial" panose="020B0604020202020204" pitchFamily="34" charset="0"/>
                <a:cs typeface="Arial" panose="020B0604020202020204" pitchFamily="34" charset="0"/>
              </a:rPr>
              <a:t>Operating Mode #1 (5 kbps/Channel Spacing 12.5 kHz)</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CF9765C1-D0D6-80CD-B621-714ADBC7E340}"/>
              </a:ext>
            </a:extLst>
          </p:cNvPr>
          <p:cNvSpPr/>
          <p:nvPr/>
        </p:nvSpPr>
        <p:spPr bwMode="auto">
          <a:xfrm>
            <a:off x="5097863" y="5826673"/>
            <a:ext cx="1440000" cy="103762"/>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テキスト ボックス 16">
            <a:extLst>
              <a:ext uri="{FF2B5EF4-FFF2-40B4-BE49-F238E27FC236}">
                <a16:creationId xmlns:a16="http://schemas.microsoft.com/office/drawing/2014/main" id="{0F6A18C6-F6C6-7ABC-6935-75D03B9396E6}"/>
              </a:ext>
            </a:extLst>
          </p:cNvPr>
          <p:cNvSpPr txBox="1"/>
          <p:nvPr/>
        </p:nvSpPr>
        <p:spPr>
          <a:xfrm>
            <a:off x="8955746" y="5930717"/>
            <a:ext cx="686405" cy="338554"/>
          </a:xfrm>
          <a:prstGeom prst="rect">
            <a:avLst/>
          </a:prstGeom>
          <a:noFill/>
        </p:spPr>
        <p:txBody>
          <a:bodyPr wrap="none" rtlCol="0">
            <a:spAutoFit/>
          </a:bodyPr>
          <a:lstStyle/>
          <a:p>
            <a:pPr algn="ctr"/>
            <a:r>
              <a:rPr kumimoji="1" lang="en-US" altLang="ja-JP" sz="1600" b="1" dirty="0">
                <a:solidFill>
                  <a:schemeClr val="tx1"/>
                </a:solidFill>
                <a:latin typeface="Arial" panose="020B0604020202020204" pitchFamily="34" charset="0"/>
                <a:cs typeface="Arial" panose="020B0604020202020204" pitchFamily="34" charset="0"/>
              </a:rPr>
              <a:t>Freq.</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18" name="テキスト ボックス 17">
            <a:extLst>
              <a:ext uri="{FF2B5EF4-FFF2-40B4-BE49-F238E27FC236}">
                <a16:creationId xmlns:a16="http://schemas.microsoft.com/office/drawing/2014/main" id="{029F8E71-9523-D220-3426-A35D1622D175}"/>
              </a:ext>
            </a:extLst>
          </p:cNvPr>
          <p:cNvSpPr txBox="1"/>
          <p:nvPr/>
        </p:nvSpPr>
        <p:spPr>
          <a:xfrm>
            <a:off x="6390140" y="4768905"/>
            <a:ext cx="5817618" cy="830997"/>
          </a:xfrm>
          <a:prstGeom prst="rect">
            <a:avLst/>
          </a:prstGeom>
          <a:noFill/>
        </p:spPr>
        <p:txBody>
          <a:bodyPr wrap="none" rtlCol="0">
            <a:spAutoFit/>
          </a:bodyPr>
          <a:lstStyle/>
          <a:p>
            <a:pPr algn="ctr"/>
            <a:r>
              <a:rPr kumimoji="1" lang="en-US" altLang="ja-JP" sz="1600" b="1" dirty="0">
                <a:solidFill>
                  <a:schemeClr val="tx1"/>
                </a:solidFill>
                <a:latin typeface="Arial" panose="020B0604020202020204" pitchFamily="34" charset="0"/>
                <a:cs typeface="Arial" panose="020B0604020202020204" pitchFamily="34" charset="0"/>
              </a:rPr>
              <a:t>Co-Existing Channel covering the ego channel</a:t>
            </a:r>
          </a:p>
          <a:p>
            <a:pPr algn="ctr"/>
            <a:r>
              <a:rPr kumimoji="1" lang="en-US" altLang="ja-JP" sz="1600" dirty="0">
                <a:solidFill>
                  <a:schemeClr val="tx1"/>
                </a:solidFill>
                <a:latin typeface="Arial" panose="020B0604020202020204" pitchFamily="34" charset="0"/>
                <a:cs typeface="Arial" panose="020B0604020202020204" pitchFamily="34" charset="0"/>
              </a:rPr>
              <a:t>E.g. Operating Mode #9 (150 kbps/Channel Spacing 200 kHz)</a:t>
            </a:r>
          </a:p>
          <a:p>
            <a:pPr algn="ctr"/>
            <a:r>
              <a:rPr kumimoji="1" lang="en-US" altLang="ja-JP" sz="1600" dirty="0">
                <a:solidFill>
                  <a:schemeClr val="tx1"/>
                </a:solidFill>
                <a:latin typeface="Arial" panose="020B0604020202020204" pitchFamily="34" charset="0"/>
                <a:cs typeface="Arial" panose="020B0604020202020204" pitchFamily="34" charset="0"/>
              </a:rPr>
              <a:t>or Other services</a:t>
            </a:r>
            <a:endParaRPr kumimoji="1" lang="ja-JP" altLang="en-US" sz="1600">
              <a:solidFill>
                <a:schemeClr val="tx1"/>
              </a:solidFill>
              <a:latin typeface="Arial" panose="020B0604020202020204" pitchFamily="34" charset="0"/>
              <a:cs typeface="Arial" panose="020B0604020202020204" pitchFamily="34" charset="0"/>
            </a:endParaRPr>
          </a:p>
        </p:txBody>
      </p:sp>
      <p:cxnSp>
        <p:nvCxnSpPr>
          <p:cNvPr id="21" name="直線矢印コネクタ 20">
            <a:extLst>
              <a:ext uri="{FF2B5EF4-FFF2-40B4-BE49-F238E27FC236}">
                <a16:creationId xmlns:a16="http://schemas.microsoft.com/office/drawing/2014/main" id="{51092284-F624-5295-9EAC-45669794BA3E}"/>
              </a:ext>
            </a:extLst>
          </p:cNvPr>
          <p:cNvCxnSpPr>
            <a:cxnSpLocks/>
          </p:cNvCxnSpPr>
          <p:nvPr/>
        </p:nvCxnSpPr>
        <p:spPr bwMode="auto">
          <a:xfrm flipH="1">
            <a:off x="6372430" y="5280710"/>
            <a:ext cx="664633" cy="5459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テキスト ボックス 24">
            <a:extLst>
              <a:ext uri="{FF2B5EF4-FFF2-40B4-BE49-F238E27FC236}">
                <a16:creationId xmlns:a16="http://schemas.microsoft.com/office/drawing/2014/main" id="{280C9055-F6F4-E240-C758-2D4F84CD04C9}"/>
              </a:ext>
            </a:extLst>
          </p:cNvPr>
          <p:cNvSpPr txBox="1"/>
          <p:nvPr/>
        </p:nvSpPr>
        <p:spPr>
          <a:xfrm>
            <a:off x="2969941" y="4902308"/>
            <a:ext cx="2133600" cy="338554"/>
          </a:xfrm>
          <a:prstGeom prst="rect">
            <a:avLst/>
          </a:prstGeom>
          <a:noFill/>
        </p:spPr>
        <p:txBody>
          <a:bodyPr wrap="square">
            <a:spAutoFit/>
          </a:bodyPr>
          <a:lstStyle/>
          <a:p>
            <a:pPr algn="ctr"/>
            <a:r>
              <a:rPr kumimoji="1" lang="en-US" altLang="ja-JP" sz="1600" dirty="0">
                <a:solidFill>
                  <a:schemeClr val="tx1"/>
                </a:solidFill>
                <a:latin typeface="Arial" panose="020B0604020202020204" pitchFamily="34" charset="0"/>
                <a:cs typeface="Arial" panose="020B0604020202020204" pitchFamily="34" charset="0"/>
              </a:rPr>
              <a:t>Carrier Sense CCA</a:t>
            </a:r>
          </a:p>
        </p:txBody>
      </p:sp>
      <p:cxnSp>
        <p:nvCxnSpPr>
          <p:cNvPr id="26" name="直線矢印コネクタ 25">
            <a:extLst>
              <a:ext uri="{FF2B5EF4-FFF2-40B4-BE49-F238E27FC236}">
                <a16:creationId xmlns:a16="http://schemas.microsoft.com/office/drawing/2014/main" id="{B473EB42-CEBC-DCEE-9D06-CE16D3E039F7}"/>
              </a:ext>
            </a:extLst>
          </p:cNvPr>
          <p:cNvCxnSpPr>
            <a:cxnSpLocks/>
          </p:cNvCxnSpPr>
          <p:nvPr/>
        </p:nvCxnSpPr>
        <p:spPr bwMode="auto">
          <a:xfrm>
            <a:off x="5220516" y="5151429"/>
            <a:ext cx="597347" cy="3218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右中かっこ 27">
            <a:extLst>
              <a:ext uri="{FF2B5EF4-FFF2-40B4-BE49-F238E27FC236}">
                <a16:creationId xmlns:a16="http://schemas.microsoft.com/office/drawing/2014/main" id="{01F3E717-D803-B389-ED24-F8726264CCC3}"/>
              </a:ext>
            </a:extLst>
          </p:cNvPr>
          <p:cNvSpPr/>
          <p:nvPr/>
        </p:nvSpPr>
        <p:spPr bwMode="auto">
          <a:xfrm rot="5400000">
            <a:off x="5745301" y="5330401"/>
            <a:ext cx="127031" cy="145809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テキスト ボックス 28">
            <a:extLst>
              <a:ext uri="{FF2B5EF4-FFF2-40B4-BE49-F238E27FC236}">
                <a16:creationId xmlns:a16="http://schemas.microsoft.com/office/drawing/2014/main" id="{B5361C21-97C1-2C82-0215-5574232A0A1E}"/>
              </a:ext>
            </a:extLst>
          </p:cNvPr>
          <p:cNvSpPr txBox="1"/>
          <p:nvPr/>
        </p:nvSpPr>
        <p:spPr>
          <a:xfrm>
            <a:off x="3841360" y="6127341"/>
            <a:ext cx="3953006" cy="338554"/>
          </a:xfrm>
          <a:prstGeom prst="rect">
            <a:avLst/>
          </a:prstGeom>
          <a:noFill/>
        </p:spPr>
        <p:txBody>
          <a:bodyPr wrap="square">
            <a:spAutoFit/>
          </a:bodyPr>
          <a:lstStyle/>
          <a:p>
            <a:pPr algn="ctr"/>
            <a:r>
              <a:rPr kumimoji="1" lang="en-US" altLang="ja-JP" sz="1600" dirty="0">
                <a:solidFill>
                  <a:schemeClr val="tx1"/>
                </a:solidFill>
                <a:latin typeface="Arial" panose="020B0604020202020204" pitchFamily="34" charset="0"/>
                <a:cs typeface="Arial" panose="020B0604020202020204" pitchFamily="34" charset="0"/>
              </a:rPr>
              <a:t>Energy Detection (ED) –based CCA</a:t>
            </a:r>
          </a:p>
        </p:txBody>
      </p:sp>
    </p:spTree>
    <p:extLst>
      <p:ext uri="{BB962C8B-B14F-4D97-AF65-F5344CB8AC3E}">
        <p14:creationId xmlns:p14="http://schemas.microsoft.com/office/powerpoint/2010/main" val="159019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59BD-6EB7-5947-ECEE-175F86BDDF6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780E93B-A4B3-DFCF-B008-7508D6CA7CC5}"/>
              </a:ext>
            </a:extLst>
          </p:cNvPr>
          <p:cNvSpPr>
            <a:spLocks noGrp="1"/>
          </p:cNvSpPr>
          <p:nvPr>
            <p:ph type="title"/>
          </p:nvPr>
        </p:nvSpPr>
        <p:spPr/>
        <p:txBody>
          <a:bodyPr/>
          <a:lstStyle/>
          <a:p>
            <a:r>
              <a:rPr lang="en-US" dirty="0"/>
              <a:t>Key Ideas</a:t>
            </a:r>
          </a:p>
        </p:txBody>
      </p:sp>
      <p:sp>
        <p:nvSpPr>
          <p:cNvPr id="6" name="Content Placeholder 5">
            <a:extLst>
              <a:ext uri="{FF2B5EF4-FFF2-40B4-BE49-F238E27FC236}">
                <a16:creationId xmlns:a16="http://schemas.microsoft.com/office/drawing/2014/main" id="{BA700172-C7DE-E15A-8CE2-32AC87606934}"/>
              </a:ext>
            </a:extLst>
          </p:cNvPr>
          <p:cNvSpPr>
            <a:spLocks noGrp="1"/>
          </p:cNvSpPr>
          <p:nvPr>
            <p:ph idx="1"/>
          </p:nvPr>
        </p:nvSpPr>
        <p:spPr/>
        <p:txBody>
          <a:bodyPr/>
          <a:lstStyle/>
          <a:p>
            <a:r>
              <a:rPr lang="en-US" b="1" dirty="0"/>
              <a:t>Combination of ED (Mode 1) and CS-based (Mode 2) CCA</a:t>
            </a:r>
            <a:r>
              <a:rPr lang="en-US" dirty="0"/>
              <a:t>.</a:t>
            </a:r>
          </a:p>
          <a:p>
            <a:pPr lvl="1"/>
            <a:r>
              <a:rPr lang="en-US" b="1" dirty="0"/>
              <a:t>Problem: </a:t>
            </a:r>
            <a:r>
              <a:rPr lang="en-US" dirty="0"/>
              <a:t>It leads to long lead time before the frame transmission.</a:t>
            </a:r>
          </a:p>
          <a:p>
            <a:pPr lvl="1"/>
            <a:r>
              <a:rPr lang="en-US" dirty="0"/>
              <a:t>The device needs to change its bandwidth to perform carrier sense for the specified channel and energy detection in the wider bandwidth covering the channel. The switching time for changing the bandwidth is required.</a:t>
            </a:r>
          </a:p>
          <a:p>
            <a:pPr lvl="1"/>
            <a:r>
              <a:rPr lang="en-US" dirty="0"/>
              <a:t>The original CSMA-CA of IEEE 802.15.4 leads to low throughput in congested channels.</a:t>
            </a:r>
          </a:p>
          <a:p>
            <a:r>
              <a:rPr lang="en-US" dirty="0"/>
              <a:t>Use of </a:t>
            </a:r>
            <a:r>
              <a:rPr lang="en-US" b="1" dirty="0" err="1"/>
              <a:t>suspendable</a:t>
            </a:r>
            <a:r>
              <a:rPr lang="en-US" b="1" dirty="0"/>
              <a:t> CSMA-CA </a:t>
            </a:r>
            <a:r>
              <a:rPr lang="en-US" dirty="0"/>
              <a:t>introduced in IEEE 802.15.4-2024.</a:t>
            </a:r>
          </a:p>
          <a:p>
            <a:pPr lvl="1"/>
            <a:r>
              <a:rPr lang="en-US" dirty="0" err="1"/>
              <a:t>Suspendable</a:t>
            </a:r>
            <a:r>
              <a:rPr lang="en-US" dirty="0"/>
              <a:t> CSMA-CA enables CCA during backoff slots to quickly detect the channel BUSY and avoids frame transmission failure especially in highly congested situations.</a:t>
            </a:r>
          </a:p>
          <a:p>
            <a:pPr lvl="1"/>
            <a:endParaRPr lang="en-US" dirty="0"/>
          </a:p>
          <a:p>
            <a:pPr lvl="1"/>
            <a:endParaRPr lang="en-US" dirty="0"/>
          </a:p>
          <a:p>
            <a:endParaRPr lang="en-US" dirty="0"/>
          </a:p>
        </p:txBody>
      </p:sp>
      <p:sp>
        <p:nvSpPr>
          <p:cNvPr id="2" name="Slide Number Placeholder 1">
            <a:extLst>
              <a:ext uri="{FF2B5EF4-FFF2-40B4-BE49-F238E27FC236}">
                <a16:creationId xmlns:a16="http://schemas.microsoft.com/office/drawing/2014/main" id="{F13DA10D-5F85-2CA6-356D-E07CC90CA02D}"/>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spTree>
    <p:extLst>
      <p:ext uri="{BB962C8B-B14F-4D97-AF65-F5344CB8AC3E}">
        <p14:creationId xmlns:p14="http://schemas.microsoft.com/office/powerpoint/2010/main" val="496446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t>IEEE 802.15.4 CSMA-CA</a:t>
            </a:r>
            <a:endParaRPr kumimoji="1" lang="ja-JP" altLang="en-US"/>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t>IEEE 802.15.4 CSMA-CA does not perform carrier sense to minimize power consumption until the CCA (Clear Channel Assessment) period just before transmission, while IEEE 802.11 CSMA/CA always performs carrier sense during the backoff slots.</a:t>
            </a:r>
          </a:p>
          <a:p>
            <a:pPr marL="457200" lvl="1" indent="0">
              <a:buNone/>
            </a:pPr>
            <a:endParaRPr kumimoji="1" lang="en-US" altLang="ja-JP" dirty="0"/>
          </a:p>
          <a:p>
            <a:pPr lvl="1"/>
            <a:endParaRPr kumimoji="1" lang="en-US" altLang="ja-JP" dirty="0"/>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5" name="図 4">
            <a:extLst>
              <a:ext uri="{FF2B5EF4-FFF2-40B4-BE49-F238E27FC236}">
                <a16:creationId xmlns:a16="http://schemas.microsoft.com/office/drawing/2014/main" id="{E3713423-C443-3318-4788-BF17E83664B4}"/>
              </a:ext>
            </a:extLst>
          </p:cNvPr>
          <p:cNvPicPr>
            <a:picLocks noChangeAspect="1"/>
          </p:cNvPicPr>
          <p:nvPr/>
        </p:nvPicPr>
        <p:blipFill>
          <a:blip r:embed="rId2"/>
          <a:stretch>
            <a:fillRect/>
          </a:stretch>
        </p:blipFill>
        <p:spPr>
          <a:xfrm>
            <a:off x="1676399" y="2895600"/>
            <a:ext cx="9494077" cy="3200400"/>
          </a:xfrm>
          <a:prstGeom prst="rect">
            <a:avLst/>
          </a:prstGeom>
        </p:spPr>
      </p:pic>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[4]</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1419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AA617-A7F6-F5ED-35BD-C3886A8CF9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A0BE974-B2B6-8E29-C4D8-1261A4732B9D}"/>
              </a:ext>
            </a:extLst>
          </p:cNvPr>
          <p:cNvSpPr>
            <a:spLocks noGrp="1"/>
          </p:cNvSpPr>
          <p:nvPr>
            <p:ph type="title"/>
          </p:nvPr>
        </p:nvSpPr>
        <p:spPr/>
        <p:txBody>
          <a:bodyPr/>
          <a:lstStyle/>
          <a:p>
            <a:r>
              <a:rPr kumimoji="1" lang="en-US" altLang="ja-JP" dirty="0"/>
              <a:t>IEEE 802.15.4 CSMA-CA leads to low throughput</a:t>
            </a:r>
            <a:endParaRPr kumimoji="1" lang="ja-JP" altLang="en-US"/>
          </a:p>
        </p:txBody>
      </p:sp>
      <p:sp>
        <p:nvSpPr>
          <p:cNvPr id="3" name="コンテンツ プレースホルダー 2">
            <a:extLst>
              <a:ext uri="{FF2B5EF4-FFF2-40B4-BE49-F238E27FC236}">
                <a16:creationId xmlns:a16="http://schemas.microsoft.com/office/drawing/2014/main" id="{880783AF-9FE2-54EC-2E68-178630DC8BA1}"/>
              </a:ext>
            </a:extLst>
          </p:cNvPr>
          <p:cNvSpPr>
            <a:spLocks noGrp="1"/>
          </p:cNvSpPr>
          <p:nvPr>
            <p:ph idx="1"/>
          </p:nvPr>
        </p:nvSpPr>
        <p:spPr>
          <a:xfrm>
            <a:off x="914401" y="1405191"/>
            <a:ext cx="10361084" cy="4800600"/>
          </a:xfrm>
        </p:spPr>
        <p:txBody>
          <a:bodyPr/>
          <a:lstStyle/>
          <a:p>
            <a:r>
              <a:rPr kumimoji="1" lang="en-US" altLang="ja-JP" dirty="0"/>
              <a:t>IEEE 802.15.4 CSMA-CA does not suspend backoff during the backoff slots.</a:t>
            </a:r>
          </a:p>
          <a:p>
            <a:r>
              <a:rPr kumimoji="1" lang="en-US" altLang="ja-JP" dirty="0"/>
              <a:t>CCA Busy is found after the backoff slots.</a:t>
            </a:r>
          </a:p>
          <a:p>
            <a:r>
              <a:rPr kumimoji="1" lang="en-US" altLang="ja-JP" dirty="0"/>
              <a:t>If the network is congested, Number of Backoffs (NB) tends to reach the specified threshold </a:t>
            </a:r>
            <a:r>
              <a:rPr kumimoji="1" lang="en-US" altLang="ja-JP" dirty="0" err="1"/>
              <a:t>macMaxCSMABackoffs</a:t>
            </a:r>
            <a:r>
              <a:rPr kumimoji="1" lang="en-US" altLang="ja-JP" dirty="0"/>
              <a:t>, and leads to backoff failure. </a:t>
            </a:r>
          </a:p>
          <a:p>
            <a:r>
              <a:rPr kumimoji="1" lang="en-US" altLang="ja-JP" dirty="0"/>
              <a:t>This leads to low throughput [4].</a:t>
            </a:r>
          </a:p>
          <a:p>
            <a:pPr lvl="1"/>
            <a:endParaRPr kumimoji="1" lang="en-US" altLang="ja-JP" dirty="0"/>
          </a:p>
        </p:txBody>
      </p:sp>
      <p:sp>
        <p:nvSpPr>
          <p:cNvPr id="4" name="スライド番号プレースホルダー 3">
            <a:extLst>
              <a:ext uri="{FF2B5EF4-FFF2-40B4-BE49-F238E27FC236}">
                <a16:creationId xmlns:a16="http://schemas.microsoft.com/office/drawing/2014/main" id="{47B947AE-6CF4-90E4-0FB2-94C90FA7CBB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pSp>
        <p:nvGrpSpPr>
          <p:cNvPr id="6" name="グループ化 5">
            <a:extLst>
              <a:ext uri="{FF2B5EF4-FFF2-40B4-BE49-F238E27FC236}">
                <a16:creationId xmlns:a16="http://schemas.microsoft.com/office/drawing/2014/main" id="{5BC99545-F25D-8831-5BFF-C6AB3C4BF1DD}"/>
              </a:ext>
            </a:extLst>
          </p:cNvPr>
          <p:cNvGrpSpPr/>
          <p:nvPr/>
        </p:nvGrpSpPr>
        <p:grpSpPr>
          <a:xfrm>
            <a:off x="1600200" y="3233947"/>
            <a:ext cx="7056784" cy="3241467"/>
            <a:chOff x="1456420" y="3477581"/>
            <a:chExt cx="7250295" cy="3330354"/>
          </a:xfrm>
        </p:grpSpPr>
        <p:pic>
          <p:nvPicPr>
            <p:cNvPr id="7" name="図 6">
              <a:extLst>
                <a:ext uri="{FF2B5EF4-FFF2-40B4-BE49-F238E27FC236}">
                  <a16:creationId xmlns:a16="http://schemas.microsoft.com/office/drawing/2014/main" id="{46819C07-335F-2E81-53BF-34BE3336C2F0}"/>
                </a:ext>
              </a:extLst>
            </p:cNvPr>
            <p:cNvPicPr>
              <a:picLocks noChangeAspect="1"/>
            </p:cNvPicPr>
            <p:nvPr/>
          </p:nvPicPr>
          <p:blipFill>
            <a:blip r:embed="rId2"/>
            <a:stretch>
              <a:fillRect/>
            </a:stretch>
          </p:blipFill>
          <p:spPr>
            <a:xfrm>
              <a:off x="1456420" y="3477581"/>
              <a:ext cx="7250295" cy="3330354"/>
            </a:xfrm>
            <a:prstGeom prst="rect">
              <a:avLst/>
            </a:prstGeom>
          </p:spPr>
        </p:pic>
        <p:sp>
          <p:nvSpPr>
            <p:cNvPr id="8" name="四角形: 角を丸くする 2">
              <a:extLst>
                <a:ext uri="{FF2B5EF4-FFF2-40B4-BE49-F238E27FC236}">
                  <a16:creationId xmlns:a16="http://schemas.microsoft.com/office/drawing/2014/main" id="{FCC79DB2-A9D1-F25E-BC47-D73DB66CF7AC}"/>
                </a:ext>
              </a:extLst>
            </p:cNvPr>
            <p:cNvSpPr/>
            <p:nvPr/>
          </p:nvSpPr>
          <p:spPr>
            <a:xfrm>
              <a:off x="7079418" y="6330517"/>
              <a:ext cx="900100" cy="423428"/>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600" dirty="0">
                <a:solidFill>
                  <a:schemeClr val="tx1"/>
                </a:solidFill>
              </a:endParaRPr>
            </a:p>
          </p:txBody>
        </p:sp>
      </p:grpSp>
      <p:sp>
        <p:nvSpPr>
          <p:cNvPr id="9" name="テキスト ボックス 8">
            <a:extLst>
              <a:ext uri="{FF2B5EF4-FFF2-40B4-BE49-F238E27FC236}">
                <a16:creationId xmlns:a16="http://schemas.microsoft.com/office/drawing/2014/main" id="{C176BCA8-9ED0-19F1-FB39-D8E3425E96F1}"/>
              </a:ext>
            </a:extLst>
          </p:cNvPr>
          <p:cNvSpPr txBox="1"/>
          <p:nvPr/>
        </p:nvSpPr>
        <p:spPr>
          <a:xfrm>
            <a:off x="8534400" y="3543881"/>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[4]</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256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p:txBody>
          <a:bodyPr/>
          <a:lstStyle/>
          <a:p>
            <a:r>
              <a:rPr kumimoji="1" lang="en-US" altLang="ja-JP" dirty="0" err="1"/>
              <a:t>Suspendable</a:t>
            </a:r>
            <a:r>
              <a:rPr kumimoji="1" lang="en-US" altLang="ja-JP" dirty="0"/>
              <a:t> CSMA-CA introduced in IEEE 802.15.4-2024 [3]</a:t>
            </a:r>
            <a:endParaRPr kumimoji="1" lang="ja-JP" altLang="en-US"/>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lumMod val="75000"/>
                    <a:lumOff val="25000"/>
                  </a:schemeClr>
                </a:solidFill>
              </a:rPr>
              <a:t>I</a:t>
            </a:r>
            <a:r>
              <a:rPr kumimoji="1" lang="en-US" altLang="ja-JP" sz="2000" b="0" dirty="0">
                <a:solidFill>
                  <a:schemeClr val="tx1">
                    <a:lumMod val="75000"/>
                    <a:lumOff val="25000"/>
                  </a:schemeClr>
                </a:solidFill>
              </a:rPr>
              <a:t>f CCA is busy during the backoff delay period, the backoff timer shall be suspended until sensing the channel indicates that the channel is clear or </a:t>
            </a:r>
            <a:r>
              <a:rPr kumimoji="1" lang="en-US" altLang="ja-JP" sz="2000" b="0" i="1" dirty="0" err="1">
                <a:solidFill>
                  <a:schemeClr val="tx1">
                    <a:lumMod val="75000"/>
                    <a:lumOff val="25000"/>
                  </a:schemeClr>
                </a:solidFill>
              </a:rPr>
              <a:t>macSuspendedCsmaMaxTime</a:t>
            </a:r>
            <a:r>
              <a:rPr kumimoji="1" lang="en-US" altLang="ja-JP" sz="2000" b="0" dirty="0">
                <a:solidFill>
                  <a:schemeClr val="tx1">
                    <a:lumMod val="75000"/>
                    <a:lumOff val="25000"/>
                  </a:schemeClr>
                </a:solidFill>
              </a:rPr>
              <a:t> is exceeded. Upon CCA detecting clear, the backoff time shall resume. </a:t>
            </a:r>
          </a:p>
          <a:p>
            <a:r>
              <a:rPr lang="en-US" altLang="ja-JP" sz="2000" b="0" dirty="0">
                <a:solidFill>
                  <a:schemeClr val="tx1">
                    <a:lumMod val="75000"/>
                    <a:lumOff val="25000"/>
                  </a:schemeClr>
                </a:solidFill>
              </a:rPr>
              <a:t>I</a:t>
            </a:r>
            <a:r>
              <a:rPr kumimoji="1" lang="en-US" altLang="ja-JP" sz="2000" b="0" dirty="0">
                <a:solidFill>
                  <a:schemeClr val="tx1">
                    <a:lumMod val="75000"/>
                    <a:lumOff val="25000"/>
                  </a:schemeClr>
                </a:solidFill>
              </a:rPr>
              <a:t>f </a:t>
            </a:r>
            <a:r>
              <a:rPr kumimoji="1" lang="en-US" altLang="ja-JP" sz="2000" b="0" i="1" dirty="0" err="1">
                <a:solidFill>
                  <a:schemeClr val="tx1">
                    <a:lumMod val="75000"/>
                    <a:lumOff val="25000"/>
                  </a:schemeClr>
                </a:solidFill>
              </a:rPr>
              <a:t>macSuspendedCsmaMaxTime</a:t>
            </a:r>
            <a:r>
              <a:rPr kumimoji="1" lang="en-US" altLang="ja-JP" sz="2000" b="0" dirty="0">
                <a:solidFill>
                  <a:schemeClr val="tx1">
                    <a:lumMod val="75000"/>
                    <a:lumOff val="25000"/>
                  </a:schemeClr>
                </a:solidFill>
              </a:rPr>
              <a:t> is exceed, backoff ends in ”Failure” and CSMA-CA algorithm terminates with a channel access failure.</a:t>
            </a:r>
            <a:endParaRPr lang="en-US" altLang="ja-JP" sz="2000" b="0" dirty="0">
              <a:solidFill>
                <a:schemeClr val="tx1">
                  <a:lumMod val="75000"/>
                  <a:lumOff val="25000"/>
                </a:schemeClr>
              </a:solidFill>
            </a:endParaRPr>
          </a:p>
          <a:p>
            <a:pPr marL="0" indent="0">
              <a:buNone/>
            </a:pPr>
            <a:endParaRPr kumimoji="1" lang="ja-JP" altLang="en-US"/>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5" name="図 4">
            <a:extLst>
              <a:ext uri="{FF2B5EF4-FFF2-40B4-BE49-F238E27FC236}">
                <a16:creationId xmlns:a16="http://schemas.microsoft.com/office/drawing/2014/main" id="{2A1F4D31-916F-32EC-E68A-7C6362318643}"/>
              </a:ext>
            </a:extLst>
          </p:cNvPr>
          <p:cNvPicPr>
            <a:picLocks noChangeAspect="1"/>
          </p:cNvPicPr>
          <p:nvPr/>
        </p:nvPicPr>
        <p:blipFill>
          <a:blip r:embed="rId2"/>
          <a:stretch>
            <a:fillRect/>
          </a:stretch>
        </p:blipFill>
        <p:spPr>
          <a:xfrm>
            <a:off x="2895600" y="3172618"/>
            <a:ext cx="6588331" cy="3456782"/>
          </a:xfrm>
          <a:prstGeom prst="rect">
            <a:avLst/>
          </a:prstGeom>
        </p:spPr>
      </p:pic>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[4]</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0131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E9E2AE-D9AA-C83D-D9F6-7D637415F1C4}"/>
              </a:ext>
            </a:extLst>
          </p:cNvPr>
          <p:cNvSpPr>
            <a:spLocks noGrp="1"/>
          </p:cNvSpPr>
          <p:nvPr>
            <p:ph type="title"/>
          </p:nvPr>
        </p:nvSpPr>
        <p:spPr>
          <a:xfrm>
            <a:off x="914401" y="609600"/>
            <a:ext cx="10361084" cy="914400"/>
          </a:xfrm>
        </p:spPr>
        <p:txBody>
          <a:bodyPr/>
          <a:lstStyle/>
          <a:p>
            <a:r>
              <a:rPr kumimoji="1" lang="en-US" altLang="ja-JP" dirty="0"/>
              <a:t>Proposed MAC Strategy for Japanese VHF-High band</a:t>
            </a:r>
            <a:endParaRPr kumimoji="1" lang="ja-JP" altLang="en-US" dirty="0"/>
          </a:p>
        </p:txBody>
      </p:sp>
      <p:sp>
        <p:nvSpPr>
          <p:cNvPr id="3" name="コンテンツ プレースホルダー 2">
            <a:extLst>
              <a:ext uri="{FF2B5EF4-FFF2-40B4-BE49-F238E27FC236}">
                <a16:creationId xmlns:a16="http://schemas.microsoft.com/office/drawing/2014/main" id="{00C119DB-0178-E29D-2D80-839DAB0FEE7B}"/>
              </a:ext>
            </a:extLst>
          </p:cNvPr>
          <p:cNvSpPr>
            <a:spLocks noGrp="1"/>
          </p:cNvSpPr>
          <p:nvPr>
            <p:ph idx="1"/>
          </p:nvPr>
        </p:nvSpPr>
        <p:spPr>
          <a:xfrm>
            <a:off x="914401" y="1477140"/>
            <a:ext cx="10361084" cy="788134"/>
          </a:xfrm>
        </p:spPr>
        <p:txBody>
          <a:bodyPr/>
          <a:lstStyle/>
          <a:p>
            <a:r>
              <a:rPr lang="en-US" altLang="ja-JP" b="1" dirty="0"/>
              <a:t>ED (Mode 1) and CS-based (Mode 2) CCA + </a:t>
            </a:r>
            <a:r>
              <a:rPr lang="en-US" altLang="ja-JP" b="1" dirty="0" err="1"/>
              <a:t>Suspendable</a:t>
            </a:r>
            <a:r>
              <a:rPr lang="en-US" altLang="ja-JP" b="1" dirty="0"/>
              <a:t> CSMA-CA </a:t>
            </a:r>
            <a:endParaRPr lang="en-US" altLang="ja-JP" dirty="0"/>
          </a:p>
          <a:p>
            <a:r>
              <a:rPr kumimoji="1" lang="en-US" altLang="ja-JP" dirty="0"/>
              <a:t>After the carrier sense-based CCA, perform ED-based CCA. If the final CCA succeeded, the device starts the frame transmission.</a:t>
            </a:r>
            <a:endParaRPr kumimoji="1" lang="ja-JP" altLang="en-US"/>
          </a:p>
        </p:txBody>
      </p:sp>
      <p:sp>
        <p:nvSpPr>
          <p:cNvPr id="4" name="スライド番号プレースホルダー 3">
            <a:extLst>
              <a:ext uri="{FF2B5EF4-FFF2-40B4-BE49-F238E27FC236}">
                <a16:creationId xmlns:a16="http://schemas.microsoft.com/office/drawing/2014/main" id="{5FE59262-3F2C-C152-E1EB-A49564CB963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cxnSp>
        <p:nvCxnSpPr>
          <p:cNvPr id="6" name="直線コネクタ 5">
            <a:extLst>
              <a:ext uri="{FF2B5EF4-FFF2-40B4-BE49-F238E27FC236}">
                <a16:creationId xmlns:a16="http://schemas.microsoft.com/office/drawing/2014/main" id="{D7476866-1AC4-5508-5A86-6980658D70A3}"/>
              </a:ext>
            </a:extLst>
          </p:cNvPr>
          <p:cNvCxnSpPr>
            <a:cxnSpLocks/>
          </p:cNvCxnSpPr>
          <p:nvPr/>
        </p:nvCxnSpPr>
        <p:spPr bwMode="auto">
          <a:xfrm>
            <a:off x="3163315" y="5011466"/>
            <a:ext cx="75972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D89D3A03-1E7B-25F9-C60A-2633408B45BC}"/>
              </a:ext>
            </a:extLst>
          </p:cNvPr>
          <p:cNvSpPr txBox="1"/>
          <p:nvPr/>
        </p:nvSpPr>
        <p:spPr>
          <a:xfrm>
            <a:off x="10090604" y="4648514"/>
            <a:ext cx="689035"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Time</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2D97ED55-11EC-A9D7-31C7-C77B62B509E6}"/>
              </a:ext>
            </a:extLst>
          </p:cNvPr>
          <p:cNvSpPr/>
          <p:nvPr/>
        </p:nvSpPr>
        <p:spPr bwMode="auto">
          <a:xfrm>
            <a:off x="8509838" y="4629695"/>
            <a:ext cx="914400" cy="381000"/>
          </a:xfrm>
          <a:prstGeom prst="rect">
            <a:avLst/>
          </a:prstGeom>
          <a:solidFill>
            <a:schemeClr val="bg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TX-Data</a:t>
            </a:r>
            <a:endParaRPr kumimoji="0" lang="ja-JP"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9" name="テキスト ボックス 8">
            <a:extLst>
              <a:ext uri="{FF2B5EF4-FFF2-40B4-BE49-F238E27FC236}">
                <a16:creationId xmlns:a16="http://schemas.microsoft.com/office/drawing/2014/main" id="{83FC3084-0167-4BA7-7431-11245DEE942B}"/>
              </a:ext>
            </a:extLst>
          </p:cNvPr>
          <p:cNvSpPr txBox="1"/>
          <p:nvPr/>
        </p:nvSpPr>
        <p:spPr>
          <a:xfrm>
            <a:off x="418995" y="3308926"/>
            <a:ext cx="2932213" cy="584775"/>
          </a:xfrm>
          <a:prstGeom prst="rect">
            <a:avLst/>
          </a:prstGeom>
          <a:noFill/>
        </p:spPr>
        <p:txBody>
          <a:bodyPr wrap="non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Other Devices</a:t>
            </a:r>
          </a:p>
          <a:p>
            <a:r>
              <a:rPr kumimoji="1" lang="en-US" altLang="ja-JP" sz="1600" dirty="0">
                <a:solidFill>
                  <a:schemeClr val="tx1"/>
                </a:solidFill>
                <a:latin typeface="Arial" panose="020B0604020202020204" pitchFamily="34" charset="0"/>
                <a:cs typeface="Arial" panose="020B0604020202020204" pitchFamily="34" charset="0"/>
              </a:rPr>
              <a:t>operating in the same channel</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B28CBF64-BA2A-05A8-F8A7-D267DE44D479}"/>
              </a:ext>
            </a:extLst>
          </p:cNvPr>
          <p:cNvSpPr txBox="1"/>
          <p:nvPr/>
        </p:nvSpPr>
        <p:spPr>
          <a:xfrm>
            <a:off x="418995" y="2554701"/>
            <a:ext cx="3111236" cy="584775"/>
          </a:xfrm>
          <a:prstGeom prst="rect">
            <a:avLst/>
          </a:prstGeom>
          <a:noFill/>
        </p:spPr>
        <p:txBody>
          <a:bodyPr wrap="non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Other Devices</a:t>
            </a:r>
          </a:p>
          <a:p>
            <a:r>
              <a:rPr kumimoji="1" lang="en-US" altLang="ja-JP" sz="1600" dirty="0">
                <a:solidFill>
                  <a:schemeClr val="tx1"/>
                </a:solidFill>
                <a:latin typeface="Arial" panose="020B0604020202020204" pitchFamily="34" charset="0"/>
                <a:cs typeface="Arial" panose="020B0604020202020204" pitchFamily="34" charset="0"/>
              </a:rPr>
              <a:t>operating in different modulation</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11" name="正方形/長方形 10">
            <a:extLst>
              <a:ext uri="{FF2B5EF4-FFF2-40B4-BE49-F238E27FC236}">
                <a16:creationId xmlns:a16="http://schemas.microsoft.com/office/drawing/2014/main" id="{EB4A11A6-5A0A-2EC6-E438-3B8F447C0A6D}"/>
              </a:ext>
            </a:extLst>
          </p:cNvPr>
          <p:cNvSpPr/>
          <p:nvPr/>
        </p:nvSpPr>
        <p:spPr bwMode="auto">
          <a:xfrm>
            <a:off x="4683360" y="3528866"/>
            <a:ext cx="1109958" cy="381000"/>
          </a:xfrm>
          <a:prstGeom prst="rect">
            <a:avLst/>
          </a:prstGeom>
          <a:solidFill>
            <a:schemeClr val="bg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 Tx</a:t>
            </a:r>
            <a:endParaRPr kumimoji="0" lang="ja-JP"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12" name="正方形/長方形 11">
            <a:extLst>
              <a:ext uri="{FF2B5EF4-FFF2-40B4-BE49-F238E27FC236}">
                <a16:creationId xmlns:a16="http://schemas.microsoft.com/office/drawing/2014/main" id="{A4E06751-713E-B42B-341A-15E73F345606}"/>
              </a:ext>
            </a:extLst>
          </p:cNvPr>
          <p:cNvSpPr/>
          <p:nvPr/>
        </p:nvSpPr>
        <p:spPr bwMode="auto">
          <a:xfrm>
            <a:off x="5771973" y="2744066"/>
            <a:ext cx="1169622" cy="381000"/>
          </a:xfrm>
          <a:prstGeom prst="rect">
            <a:avLst/>
          </a:prstGeom>
          <a:solidFill>
            <a:schemeClr val="bg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 Tx</a:t>
            </a:r>
            <a:endParaRPr kumimoji="0" lang="ja-JP"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cxnSp>
        <p:nvCxnSpPr>
          <p:cNvPr id="13" name="直線コネクタ 12">
            <a:extLst>
              <a:ext uri="{FF2B5EF4-FFF2-40B4-BE49-F238E27FC236}">
                <a16:creationId xmlns:a16="http://schemas.microsoft.com/office/drawing/2014/main" id="{7306AE1B-4F26-FA1A-F4D1-AE54830F13D4}"/>
              </a:ext>
            </a:extLst>
          </p:cNvPr>
          <p:cNvCxnSpPr>
            <a:cxnSpLocks/>
          </p:cNvCxnSpPr>
          <p:nvPr/>
        </p:nvCxnSpPr>
        <p:spPr bwMode="auto">
          <a:xfrm>
            <a:off x="3364915" y="3909866"/>
            <a:ext cx="73956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4" name="直線コネクタ 13">
            <a:extLst>
              <a:ext uri="{FF2B5EF4-FFF2-40B4-BE49-F238E27FC236}">
                <a16:creationId xmlns:a16="http://schemas.microsoft.com/office/drawing/2014/main" id="{C0721261-4BAE-17D9-6BC7-E8167906BAA3}"/>
              </a:ext>
            </a:extLst>
          </p:cNvPr>
          <p:cNvCxnSpPr/>
          <p:nvPr/>
        </p:nvCxnSpPr>
        <p:spPr bwMode="auto">
          <a:xfrm>
            <a:off x="3292915" y="3132266"/>
            <a:ext cx="74676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2" name="平行四辺形 21">
            <a:extLst>
              <a:ext uri="{FF2B5EF4-FFF2-40B4-BE49-F238E27FC236}">
                <a16:creationId xmlns:a16="http://schemas.microsoft.com/office/drawing/2014/main" id="{C33932D1-66A5-2306-69F7-AE2C9E124E29}"/>
              </a:ext>
            </a:extLst>
          </p:cNvPr>
          <p:cNvSpPr/>
          <p:nvPr/>
        </p:nvSpPr>
        <p:spPr bwMode="auto">
          <a:xfrm>
            <a:off x="6789195" y="4672578"/>
            <a:ext cx="152400" cy="338474"/>
          </a:xfrm>
          <a:prstGeom prst="parallelogram">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7" name="グループ化 26">
            <a:extLst>
              <a:ext uri="{FF2B5EF4-FFF2-40B4-BE49-F238E27FC236}">
                <a16:creationId xmlns:a16="http://schemas.microsoft.com/office/drawing/2014/main" id="{310C518D-933A-2AC4-FC9B-3C83CDD24DBC}"/>
              </a:ext>
            </a:extLst>
          </p:cNvPr>
          <p:cNvGrpSpPr/>
          <p:nvPr/>
        </p:nvGrpSpPr>
        <p:grpSpPr>
          <a:xfrm>
            <a:off x="4196778" y="4616102"/>
            <a:ext cx="512622" cy="381064"/>
            <a:chOff x="7259778" y="5088563"/>
            <a:chExt cx="919022" cy="338474"/>
          </a:xfrm>
        </p:grpSpPr>
        <p:sp>
          <p:nvSpPr>
            <p:cNvPr id="23" name="平行四辺形 22">
              <a:extLst>
                <a:ext uri="{FF2B5EF4-FFF2-40B4-BE49-F238E27FC236}">
                  <a16:creationId xmlns:a16="http://schemas.microsoft.com/office/drawing/2014/main" id="{4E0EF2FB-D808-A2CB-61B8-F953F520EEDE}"/>
                </a:ext>
              </a:extLst>
            </p:cNvPr>
            <p:cNvSpPr/>
            <p:nvPr/>
          </p:nvSpPr>
          <p:spPr bwMode="auto">
            <a:xfrm>
              <a:off x="725977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平行四辺形 23">
              <a:extLst>
                <a:ext uri="{FF2B5EF4-FFF2-40B4-BE49-F238E27FC236}">
                  <a16:creationId xmlns:a16="http://schemas.microsoft.com/office/drawing/2014/main" id="{7C7E3048-712B-B4C1-A794-680D9CB9AD13}"/>
                </a:ext>
              </a:extLst>
            </p:cNvPr>
            <p:cNvSpPr/>
            <p:nvPr/>
          </p:nvSpPr>
          <p:spPr bwMode="auto">
            <a:xfrm>
              <a:off x="7472503"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平行四辺形 24">
              <a:extLst>
                <a:ext uri="{FF2B5EF4-FFF2-40B4-BE49-F238E27FC236}">
                  <a16:creationId xmlns:a16="http://schemas.microsoft.com/office/drawing/2014/main" id="{C77743B2-B4C0-2E5E-F69A-1B18899AD973}"/>
                </a:ext>
              </a:extLst>
            </p:cNvPr>
            <p:cNvSpPr/>
            <p:nvPr/>
          </p:nvSpPr>
          <p:spPr bwMode="auto">
            <a:xfrm>
              <a:off x="768522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平行四辺形 25">
              <a:extLst>
                <a:ext uri="{FF2B5EF4-FFF2-40B4-BE49-F238E27FC236}">
                  <a16:creationId xmlns:a16="http://schemas.microsoft.com/office/drawing/2014/main" id="{1892AB8C-6F6F-C67C-A6E4-F4F9E174A5F1}"/>
                </a:ext>
              </a:extLst>
            </p:cNvPr>
            <p:cNvSpPr/>
            <p:nvPr/>
          </p:nvSpPr>
          <p:spPr bwMode="auto">
            <a:xfrm>
              <a:off x="789477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8" name="グループ化 27">
            <a:extLst>
              <a:ext uri="{FF2B5EF4-FFF2-40B4-BE49-F238E27FC236}">
                <a16:creationId xmlns:a16="http://schemas.microsoft.com/office/drawing/2014/main" id="{AACBC635-6680-2172-DE7E-1431AC3D2C7B}"/>
              </a:ext>
            </a:extLst>
          </p:cNvPr>
          <p:cNvGrpSpPr/>
          <p:nvPr/>
        </p:nvGrpSpPr>
        <p:grpSpPr>
          <a:xfrm>
            <a:off x="5786466" y="4629988"/>
            <a:ext cx="512622" cy="381064"/>
            <a:chOff x="7259778" y="5088563"/>
            <a:chExt cx="919022" cy="338474"/>
          </a:xfrm>
        </p:grpSpPr>
        <p:sp>
          <p:nvSpPr>
            <p:cNvPr id="29" name="平行四辺形 28">
              <a:extLst>
                <a:ext uri="{FF2B5EF4-FFF2-40B4-BE49-F238E27FC236}">
                  <a16:creationId xmlns:a16="http://schemas.microsoft.com/office/drawing/2014/main" id="{27391841-2734-31AC-069D-0B55A7E101E7}"/>
                </a:ext>
              </a:extLst>
            </p:cNvPr>
            <p:cNvSpPr/>
            <p:nvPr/>
          </p:nvSpPr>
          <p:spPr bwMode="auto">
            <a:xfrm>
              <a:off x="725977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平行四辺形 29">
              <a:extLst>
                <a:ext uri="{FF2B5EF4-FFF2-40B4-BE49-F238E27FC236}">
                  <a16:creationId xmlns:a16="http://schemas.microsoft.com/office/drawing/2014/main" id="{9B01D4C6-0D9C-141B-520A-BA265D4EF151}"/>
                </a:ext>
              </a:extLst>
            </p:cNvPr>
            <p:cNvSpPr/>
            <p:nvPr/>
          </p:nvSpPr>
          <p:spPr bwMode="auto">
            <a:xfrm>
              <a:off x="7472503"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平行四辺形 30">
              <a:extLst>
                <a:ext uri="{FF2B5EF4-FFF2-40B4-BE49-F238E27FC236}">
                  <a16:creationId xmlns:a16="http://schemas.microsoft.com/office/drawing/2014/main" id="{288C52B0-17E7-52AD-8DCF-70681239139E}"/>
                </a:ext>
              </a:extLst>
            </p:cNvPr>
            <p:cNvSpPr/>
            <p:nvPr/>
          </p:nvSpPr>
          <p:spPr bwMode="auto">
            <a:xfrm>
              <a:off x="768522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平行四辺形 31">
              <a:extLst>
                <a:ext uri="{FF2B5EF4-FFF2-40B4-BE49-F238E27FC236}">
                  <a16:creationId xmlns:a16="http://schemas.microsoft.com/office/drawing/2014/main" id="{2C514298-5B2A-DDCF-A667-5EAA3A8F68D6}"/>
                </a:ext>
              </a:extLst>
            </p:cNvPr>
            <p:cNvSpPr/>
            <p:nvPr/>
          </p:nvSpPr>
          <p:spPr bwMode="auto">
            <a:xfrm>
              <a:off x="7894778" y="5088563"/>
              <a:ext cx="284022" cy="33847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33" name="テキスト ボックス 32">
            <a:extLst>
              <a:ext uri="{FF2B5EF4-FFF2-40B4-BE49-F238E27FC236}">
                <a16:creationId xmlns:a16="http://schemas.microsoft.com/office/drawing/2014/main" id="{EFA68CA2-4AE7-EEFC-55F0-D21F17DBED18}"/>
              </a:ext>
            </a:extLst>
          </p:cNvPr>
          <p:cNvSpPr txBox="1"/>
          <p:nvPr/>
        </p:nvSpPr>
        <p:spPr>
          <a:xfrm>
            <a:off x="6219875" y="5035925"/>
            <a:ext cx="615874" cy="584775"/>
          </a:xfrm>
          <a:prstGeom prst="rect">
            <a:avLst/>
          </a:prstGeom>
          <a:noFill/>
        </p:spPr>
        <p:txBody>
          <a:bodyPr wrap="non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CCA</a:t>
            </a:r>
          </a:p>
          <a:p>
            <a:r>
              <a:rPr kumimoji="1" lang="en-US" altLang="ja-JP" sz="1600" dirty="0">
                <a:solidFill>
                  <a:schemeClr val="tx1"/>
                </a:solidFill>
                <a:latin typeface="Arial" panose="020B0604020202020204" pitchFamily="34" charset="0"/>
                <a:cs typeface="Arial" panose="020B0604020202020204" pitchFamily="34" charset="0"/>
              </a:rPr>
              <a:t>(CS)</a:t>
            </a:r>
            <a:endParaRPr kumimoji="1" lang="ja-JP" altLang="en-US" sz="1800">
              <a:solidFill>
                <a:schemeClr val="tx1"/>
              </a:solidFill>
              <a:latin typeface="Arial" panose="020B0604020202020204" pitchFamily="34" charset="0"/>
              <a:cs typeface="Arial" panose="020B0604020202020204" pitchFamily="34" charset="0"/>
            </a:endParaRPr>
          </a:p>
        </p:txBody>
      </p:sp>
      <p:cxnSp>
        <p:nvCxnSpPr>
          <p:cNvPr id="34" name="直線コネクタ 33">
            <a:extLst>
              <a:ext uri="{FF2B5EF4-FFF2-40B4-BE49-F238E27FC236}">
                <a16:creationId xmlns:a16="http://schemas.microsoft.com/office/drawing/2014/main" id="{0BF60FA1-893D-9501-2605-377341E840CA}"/>
              </a:ext>
            </a:extLst>
          </p:cNvPr>
          <p:cNvCxnSpPr>
            <a:cxnSpLocks/>
          </p:cNvCxnSpPr>
          <p:nvPr/>
        </p:nvCxnSpPr>
        <p:spPr bwMode="auto">
          <a:xfrm>
            <a:off x="6786323" y="4185548"/>
            <a:ext cx="0" cy="825504"/>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6" name="テキスト ボックス 35">
            <a:extLst>
              <a:ext uri="{FF2B5EF4-FFF2-40B4-BE49-F238E27FC236}">
                <a16:creationId xmlns:a16="http://schemas.microsoft.com/office/drawing/2014/main" id="{49A492A6-C294-ADC4-B219-C883E3493D49}"/>
              </a:ext>
            </a:extLst>
          </p:cNvPr>
          <p:cNvSpPr txBox="1"/>
          <p:nvPr/>
        </p:nvSpPr>
        <p:spPr>
          <a:xfrm>
            <a:off x="6363987" y="5687840"/>
            <a:ext cx="1478289" cy="738664"/>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Switch to</a:t>
            </a:r>
          </a:p>
          <a:p>
            <a:pPr algn="ctr"/>
            <a:r>
              <a:rPr kumimoji="1" lang="en-US" altLang="ja-JP" sz="1400" dirty="0">
                <a:solidFill>
                  <a:schemeClr val="tx1"/>
                </a:solidFill>
                <a:latin typeface="Arial" panose="020B0604020202020204" pitchFamily="34" charset="0"/>
                <a:cs typeface="Arial" panose="020B0604020202020204" pitchFamily="34" charset="0"/>
              </a:rPr>
              <a:t>ED in the</a:t>
            </a:r>
          </a:p>
          <a:p>
            <a:pPr algn="ctr"/>
            <a:r>
              <a:rPr kumimoji="1" lang="en-US" altLang="ja-JP" sz="1400" dirty="0">
                <a:solidFill>
                  <a:schemeClr val="tx1"/>
                </a:solidFill>
                <a:latin typeface="Arial" panose="020B0604020202020204" pitchFamily="34" charset="0"/>
                <a:cs typeface="Arial" panose="020B0604020202020204" pitchFamily="34" charset="0"/>
              </a:rPr>
              <a:t>wider bandwidth</a:t>
            </a:r>
            <a:endParaRPr kumimoji="1" lang="ja-JP" altLang="en-US" sz="1600">
              <a:solidFill>
                <a:schemeClr val="tx1"/>
              </a:solidFill>
              <a:latin typeface="Arial" panose="020B0604020202020204" pitchFamily="34" charset="0"/>
              <a:cs typeface="Arial" panose="020B0604020202020204" pitchFamily="34" charset="0"/>
            </a:endParaRPr>
          </a:p>
        </p:txBody>
      </p:sp>
      <p:cxnSp>
        <p:nvCxnSpPr>
          <p:cNvPr id="37" name="直線コネクタ 36">
            <a:extLst>
              <a:ext uri="{FF2B5EF4-FFF2-40B4-BE49-F238E27FC236}">
                <a16:creationId xmlns:a16="http://schemas.microsoft.com/office/drawing/2014/main" id="{749847EE-9B00-6162-F8A3-F6C7E69411A5}"/>
              </a:ext>
            </a:extLst>
          </p:cNvPr>
          <p:cNvCxnSpPr>
            <a:cxnSpLocks/>
          </p:cNvCxnSpPr>
          <p:nvPr/>
        </p:nvCxnSpPr>
        <p:spPr bwMode="auto">
          <a:xfrm>
            <a:off x="7379710" y="4195275"/>
            <a:ext cx="0" cy="825504"/>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8" name="テキスト ボックス 37">
            <a:extLst>
              <a:ext uri="{FF2B5EF4-FFF2-40B4-BE49-F238E27FC236}">
                <a16:creationId xmlns:a16="http://schemas.microsoft.com/office/drawing/2014/main" id="{DDE6C1D3-7EEC-B141-9E5D-3179233129CD}"/>
              </a:ext>
            </a:extLst>
          </p:cNvPr>
          <p:cNvSpPr txBox="1"/>
          <p:nvPr/>
        </p:nvSpPr>
        <p:spPr>
          <a:xfrm>
            <a:off x="8609190" y="5256651"/>
            <a:ext cx="3283912"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If fails, restart from CS backoff</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53" name="テキスト ボックス 52">
            <a:extLst>
              <a:ext uri="{FF2B5EF4-FFF2-40B4-BE49-F238E27FC236}">
                <a16:creationId xmlns:a16="http://schemas.microsoft.com/office/drawing/2014/main" id="{B2EBB0FE-CD0B-FD28-AAD5-6BF111EF1E2D}"/>
              </a:ext>
            </a:extLst>
          </p:cNvPr>
          <p:cNvSpPr txBox="1"/>
          <p:nvPr/>
        </p:nvSpPr>
        <p:spPr>
          <a:xfrm>
            <a:off x="7383656" y="5019300"/>
            <a:ext cx="615874" cy="584775"/>
          </a:xfrm>
          <a:prstGeom prst="rect">
            <a:avLst/>
          </a:prstGeom>
          <a:noFill/>
        </p:spPr>
        <p:txBody>
          <a:bodyPr wrap="non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CCA</a:t>
            </a:r>
          </a:p>
          <a:p>
            <a:r>
              <a:rPr kumimoji="1" lang="en-US" altLang="ja-JP" sz="1600" dirty="0">
                <a:solidFill>
                  <a:schemeClr val="tx1"/>
                </a:solidFill>
                <a:latin typeface="Arial" panose="020B0604020202020204" pitchFamily="34" charset="0"/>
                <a:cs typeface="Arial" panose="020B0604020202020204" pitchFamily="34" charset="0"/>
              </a:rPr>
              <a:t>(ED)</a:t>
            </a:r>
            <a:endParaRPr kumimoji="1" lang="ja-JP" altLang="en-US" sz="1800">
              <a:solidFill>
                <a:schemeClr val="tx1"/>
              </a:solidFill>
              <a:latin typeface="Arial" panose="020B0604020202020204" pitchFamily="34" charset="0"/>
              <a:cs typeface="Arial" panose="020B0604020202020204" pitchFamily="34" charset="0"/>
            </a:endParaRPr>
          </a:p>
        </p:txBody>
      </p:sp>
      <p:cxnSp>
        <p:nvCxnSpPr>
          <p:cNvPr id="54" name="直線コネクタ 53">
            <a:extLst>
              <a:ext uri="{FF2B5EF4-FFF2-40B4-BE49-F238E27FC236}">
                <a16:creationId xmlns:a16="http://schemas.microsoft.com/office/drawing/2014/main" id="{48B11B05-5104-C211-F158-4E8A22698AB9}"/>
              </a:ext>
            </a:extLst>
          </p:cNvPr>
          <p:cNvCxnSpPr>
            <a:cxnSpLocks/>
          </p:cNvCxnSpPr>
          <p:nvPr/>
        </p:nvCxnSpPr>
        <p:spPr bwMode="auto">
          <a:xfrm>
            <a:off x="7925141" y="4195275"/>
            <a:ext cx="0" cy="825504"/>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55" name="直線コネクタ 54">
            <a:extLst>
              <a:ext uri="{FF2B5EF4-FFF2-40B4-BE49-F238E27FC236}">
                <a16:creationId xmlns:a16="http://schemas.microsoft.com/office/drawing/2014/main" id="{BE985E40-FA02-5E18-BFFC-033CEFA9D66E}"/>
              </a:ext>
            </a:extLst>
          </p:cNvPr>
          <p:cNvCxnSpPr>
            <a:cxnSpLocks/>
          </p:cNvCxnSpPr>
          <p:nvPr/>
        </p:nvCxnSpPr>
        <p:spPr bwMode="auto">
          <a:xfrm>
            <a:off x="6255485" y="4210421"/>
            <a:ext cx="0" cy="825504"/>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58" name="直線矢印コネクタ 57">
            <a:extLst>
              <a:ext uri="{FF2B5EF4-FFF2-40B4-BE49-F238E27FC236}">
                <a16:creationId xmlns:a16="http://schemas.microsoft.com/office/drawing/2014/main" id="{383EED8B-E30F-0185-17DF-5BC8481785FB}"/>
              </a:ext>
            </a:extLst>
          </p:cNvPr>
          <p:cNvCxnSpPr>
            <a:cxnSpLocks/>
          </p:cNvCxnSpPr>
          <p:nvPr/>
        </p:nvCxnSpPr>
        <p:spPr bwMode="auto">
          <a:xfrm>
            <a:off x="6786323" y="4672578"/>
            <a:ext cx="59338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1" name="直線矢印コネクタ 60">
            <a:extLst>
              <a:ext uri="{FF2B5EF4-FFF2-40B4-BE49-F238E27FC236}">
                <a16:creationId xmlns:a16="http://schemas.microsoft.com/office/drawing/2014/main" id="{8A95D656-1C47-B9EB-34F2-5C61F291B010}"/>
              </a:ext>
            </a:extLst>
          </p:cNvPr>
          <p:cNvCxnSpPr>
            <a:stCxn id="36" idx="0"/>
          </p:cNvCxnSpPr>
          <p:nvPr/>
        </p:nvCxnSpPr>
        <p:spPr bwMode="auto">
          <a:xfrm flipH="1" flipV="1">
            <a:off x="7083016" y="4672578"/>
            <a:ext cx="20116" cy="10152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2" name="直線矢印コネクタ 61">
            <a:extLst>
              <a:ext uri="{FF2B5EF4-FFF2-40B4-BE49-F238E27FC236}">
                <a16:creationId xmlns:a16="http://schemas.microsoft.com/office/drawing/2014/main" id="{B08C56D5-2A57-89C1-A38A-D3599F7ECC49}"/>
              </a:ext>
            </a:extLst>
          </p:cNvPr>
          <p:cNvCxnSpPr>
            <a:cxnSpLocks/>
          </p:cNvCxnSpPr>
          <p:nvPr/>
        </p:nvCxnSpPr>
        <p:spPr bwMode="auto">
          <a:xfrm>
            <a:off x="7925313" y="4648514"/>
            <a:ext cx="59338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3" name="直線コネクタ 62">
            <a:extLst>
              <a:ext uri="{FF2B5EF4-FFF2-40B4-BE49-F238E27FC236}">
                <a16:creationId xmlns:a16="http://schemas.microsoft.com/office/drawing/2014/main" id="{43385DB1-E354-3F50-9B1E-6E1EA795CE51}"/>
              </a:ext>
            </a:extLst>
          </p:cNvPr>
          <p:cNvCxnSpPr>
            <a:cxnSpLocks/>
          </p:cNvCxnSpPr>
          <p:nvPr/>
        </p:nvCxnSpPr>
        <p:spPr bwMode="auto">
          <a:xfrm>
            <a:off x="8502657" y="4171212"/>
            <a:ext cx="0" cy="825504"/>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4" name="直線矢印コネクタ 63">
            <a:extLst>
              <a:ext uri="{FF2B5EF4-FFF2-40B4-BE49-F238E27FC236}">
                <a16:creationId xmlns:a16="http://schemas.microsoft.com/office/drawing/2014/main" id="{A8D73E45-D578-8140-0EF6-761EDA98F731}"/>
              </a:ext>
            </a:extLst>
          </p:cNvPr>
          <p:cNvCxnSpPr>
            <a:cxnSpLocks/>
          </p:cNvCxnSpPr>
          <p:nvPr/>
        </p:nvCxnSpPr>
        <p:spPr bwMode="auto">
          <a:xfrm flipH="1" flipV="1">
            <a:off x="8189921" y="4648515"/>
            <a:ext cx="6031" cy="9555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6" name="テキスト ボックス 65">
            <a:extLst>
              <a:ext uri="{FF2B5EF4-FFF2-40B4-BE49-F238E27FC236}">
                <a16:creationId xmlns:a16="http://schemas.microsoft.com/office/drawing/2014/main" id="{B26ECD19-29EA-9988-3ED2-64EDAC917E59}"/>
              </a:ext>
            </a:extLst>
          </p:cNvPr>
          <p:cNvSpPr txBox="1"/>
          <p:nvPr/>
        </p:nvSpPr>
        <p:spPr>
          <a:xfrm>
            <a:off x="7662614" y="5697153"/>
            <a:ext cx="1161985" cy="523220"/>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CCA to TX</a:t>
            </a:r>
          </a:p>
          <a:p>
            <a:pPr algn="ctr"/>
            <a:r>
              <a:rPr kumimoji="1" lang="en-US" altLang="ja-JP" sz="1400" dirty="0">
                <a:solidFill>
                  <a:schemeClr val="tx1"/>
                </a:solidFill>
                <a:latin typeface="Arial" panose="020B0604020202020204" pitchFamily="34" charset="0"/>
                <a:cs typeface="Arial" panose="020B0604020202020204" pitchFamily="34" charset="0"/>
              </a:rPr>
              <a:t>Turn Around</a:t>
            </a:r>
            <a:endParaRPr kumimoji="1" lang="ja-JP" altLang="en-US" sz="1600">
              <a:solidFill>
                <a:schemeClr val="tx1"/>
              </a:solidFill>
              <a:latin typeface="Arial" panose="020B0604020202020204" pitchFamily="34" charset="0"/>
              <a:cs typeface="Arial" panose="020B0604020202020204" pitchFamily="34" charset="0"/>
            </a:endParaRPr>
          </a:p>
        </p:txBody>
      </p:sp>
      <p:cxnSp>
        <p:nvCxnSpPr>
          <p:cNvPr id="67" name="直線コネクタ 66">
            <a:extLst>
              <a:ext uri="{FF2B5EF4-FFF2-40B4-BE49-F238E27FC236}">
                <a16:creationId xmlns:a16="http://schemas.microsoft.com/office/drawing/2014/main" id="{A97EB8A6-964D-2335-DD65-30A185D73C6B}"/>
              </a:ext>
            </a:extLst>
          </p:cNvPr>
          <p:cNvCxnSpPr>
            <a:cxnSpLocks/>
          </p:cNvCxnSpPr>
          <p:nvPr/>
        </p:nvCxnSpPr>
        <p:spPr bwMode="auto">
          <a:xfrm>
            <a:off x="4194075" y="4271889"/>
            <a:ext cx="0" cy="1062111"/>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68" name="テキスト ボックス 67">
            <a:extLst>
              <a:ext uri="{FF2B5EF4-FFF2-40B4-BE49-F238E27FC236}">
                <a16:creationId xmlns:a16="http://schemas.microsoft.com/office/drawing/2014/main" id="{037D0686-7F02-2A9B-B115-8F292AAC4122}"/>
              </a:ext>
            </a:extLst>
          </p:cNvPr>
          <p:cNvSpPr txBox="1"/>
          <p:nvPr/>
        </p:nvSpPr>
        <p:spPr>
          <a:xfrm>
            <a:off x="3552922" y="3973690"/>
            <a:ext cx="1130438"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TX Request</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73" name="テキスト ボックス 72">
            <a:extLst>
              <a:ext uri="{FF2B5EF4-FFF2-40B4-BE49-F238E27FC236}">
                <a16:creationId xmlns:a16="http://schemas.microsoft.com/office/drawing/2014/main" id="{4F03ECB3-7510-F108-8E77-3EDE433ABE34}"/>
              </a:ext>
            </a:extLst>
          </p:cNvPr>
          <p:cNvSpPr txBox="1"/>
          <p:nvPr/>
        </p:nvSpPr>
        <p:spPr>
          <a:xfrm>
            <a:off x="4243906" y="5256652"/>
            <a:ext cx="1938294" cy="307777"/>
          </a:xfrm>
          <a:prstGeom prst="rect">
            <a:avLst/>
          </a:prstGeom>
          <a:noFill/>
        </p:spPr>
        <p:txBody>
          <a:bodyPr wrap="squar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Active Carrier Sense</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74" name="右中かっこ 73">
            <a:extLst>
              <a:ext uri="{FF2B5EF4-FFF2-40B4-BE49-F238E27FC236}">
                <a16:creationId xmlns:a16="http://schemas.microsoft.com/office/drawing/2014/main" id="{D60B516B-05BD-7EB7-036A-A41CEE33DBD3}"/>
              </a:ext>
            </a:extLst>
          </p:cNvPr>
          <p:cNvSpPr/>
          <p:nvPr/>
        </p:nvSpPr>
        <p:spPr bwMode="auto">
          <a:xfrm rot="5400000">
            <a:off x="5291415" y="4356330"/>
            <a:ext cx="212576" cy="28095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テキスト ボックス 74">
            <a:extLst>
              <a:ext uri="{FF2B5EF4-FFF2-40B4-BE49-F238E27FC236}">
                <a16:creationId xmlns:a16="http://schemas.microsoft.com/office/drawing/2014/main" id="{F133819F-6D9A-13BA-506D-6227B2B0F001}"/>
              </a:ext>
            </a:extLst>
          </p:cNvPr>
          <p:cNvSpPr txBox="1"/>
          <p:nvPr/>
        </p:nvSpPr>
        <p:spPr>
          <a:xfrm>
            <a:off x="4810600" y="5857353"/>
            <a:ext cx="1229824" cy="523220"/>
          </a:xfrm>
          <a:prstGeom prst="rect">
            <a:avLst/>
          </a:prstGeom>
          <a:noFill/>
        </p:spPr>
        <p:txBody>
          <a:bodyPr wrap="none" rtlCol="0">
            <a:spAutoFit/>
          </a:bodyPr>
          <a:lstStyle/>
          <a:p>
            <a:pPr algn="ctr"/>
            <a:r>
              <a:rPr kumimoji="1" lang="en-US" altLang="ja-JP" sz="1400" dirty="0" err="1">
                <a:solidFill>
                  <a:schemeClr val="tx1"/>
                </a:solidFill>
                <a:latin typeface="Arial" panose="020B0604020202020204" pitchFamily="34" charset="0"/>
                <a:cs typeface="Arial" panose="020B0604020202020204" pitchFamily="34" charset="0"/>
              </a:rPr>
              <a:t>Suspendable</a:t>
            </a:r>
            <a:endParaRPr kumimoji="1" lang="en-US" altLang="ja-JP" sz="1400" dirty="0">
              <a:solidFill>
                <a:schemeClr val="tx1"/>
              </a:solidFill>
              <a:latin typeface="Arial" panose="020B0604020202020204" pitchFamily="34" charset="0"/>
              <a:cs typeface="Arial" panose="020B0604020202020204" pitchFamily="34" charset="0"/>
            </a:endParaRPr>
          </a:p>
          <a:p>
            <a:pPr algn="ctr"/>
            <a:r>
              <a:rPr kumimoji="1" lang="en-US" altLang="ja-JP" sz="1400" dirty="0">
                <a:solidFill>
                  <a:schemeClr val="tx1"/>
                </a:solidFill>
                <a:latin typeface="Arial" panose="020B0604020202020204" pitchFamily="34" charset="0"/>
                <a:cs typeface="Arial" panose="020B0604020202020204" pitchFamily="34" charset="0"/>
              </a:rPr>
              <a:t>CSMA/CA</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76" name="テキスト ボックス 75">
            <a:extLst>
              <a:ext uri="{FF2B5EF4-FFF2-40B4-BE49-F238E27FC236}">
                <a16:creationId xmlns:a16="http://schemas.microsoft.com/office/drawing/2014/main" id="{6F876CF2-78EB-338B-980F-B73C8AEB11B9}"/>
              </a:ext>
            </a:extLst>
          </p:cNvPr>
          <p:cNvSpPr txBox="1"/>
          <p:nvPr/>
        </p:nvSpPr>
        <p:spPr>
          <a:xfrm>
            <a:off x="4977983" y="4699509"/>
            <a:ext cx="526106" cy="276999"/>
          </a:xfrm>
          <a:prstGeom prst="rect">
            <a:avLst/>
          </a:prstGeom>
          <a:noFill/>
        </p:spPr>
        <p:txBody>
          <a:bodyPr wrap="none" rtlCol="0">
            <a:spAutoFit/>
          </a:bodyPr>
          <a:lstStyle/>
          <a:p>
            <a:r>
              <a:rPr kumimoji="1" lang="en-US" altLang="ja-JP" sz="1200" dirty="0">
                <a:solidFill>
                  <a:schemeClr val="tx1"/>
                </a:solidFill>
                <a:latin typeface="Arial" panose="020B0604020202020204" pitchFamily="34" charset="0"/>
                <a:cs typeface="Arial" panose="020B0604020202020204" pitchFamily="34" charset="0"/>
              </a:rPr>
              <a:t>Busy</a:t>
            </a:r>
            <a:endParaRPr kumimoji="1" lang="ja-JP" altLang="en-US" sz="12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52469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93268</TotalTime>
  <Words>1553</Words>
  <Application>Microsoft Office PowerPoint</Application>
  <PresentationFormat>Widescreen</PresentationFormat>
  <Paragraphs>187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Background</vt:lpstr>
      <vt:lpstr>Proposed Modulation and Channel Parameters for the VHF-High Band  (Citation from [2])</vt:lpstr>
      <vt:lpstr>Problem in CCA in the SUN FSK Japanese VHF high band</vt:lpstr>
      <vt:lpstr>Key Ideas</vt:lpstr>
      <vt:lpstr>IEEE 802.15.4 CSMA-CA</vt:lpstr>
      <vt:lpstr>IEEE 802.15.4 CSMA-CA leads to low throughput</vt:lpstr>
      <vt:lpstr>Suspendable CSMA-CA introduced in IEEE 802.15.4-2024 [3]</vt:lpstr>
      <vt:lpstr>Proposed MAC Strategy for Japanese VHF-High band</vt:lpstr>
      <vt:lpstr>Discussion</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Mineo Takai</cp:lastModifiedBy>
  <cp:revision>697</cp:revision>
  <cp:lastPrinted>1601-01-01T00:00:00Z</cp:lastPrinted>
  <dcterms:created xsi:type="dcterms:W3CDTF">2021-01-26T19:12:38Z</dcterms:created>
  <dcterms:modified xsi:type="dcterms:W3CDTF">2025-03-11T17:10:20Z</dcterms:modified>
</cp:coreProperties>
</file>