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6"/>
  </p:notesMasterIdLst>
  <p:sldIdLst>
    <p:sldId id="287" r:id="rId2"/>
    <p:sldId id="290" r:id="rId3"/>
    <p:sldId id="289" r:id="rId4"/>
    <p:sldId id="315" r:id="rId5"/>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6" autoAdjust="0"/>
  </p:normalViewPr>
  <p:slideViewPr>
    <p:cSldViewPr>
      <p:cViewPr varScale="1">
        <p:scale>
          <a:sx n="70" d="100"/>
          <a:sy n="70" d="100"/>
        </p:scale>
        <p:origin x="1142" y="2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5423925" y="412234"/>
            <a:ext cx="5955275"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15-24-0510-02-0000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Sept 2024</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903819" y="685801"/>
            <a:ext cx="10464799"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927959" y="1371601"/>
            <a:ext cx="1043728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2057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IG agenda opening and closing report and Minutes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11 March 2025</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Closing report and minutes for the </a:t>
            </a:r>
            <a:r>
              <a:rPr lang="en-US" altLang="en-US" sz="1600" b="1" dirty="0">
                <a:solidFill>
                  <a:schemeClr val="tx1"/>
                </a:solidFill>
                <a:highlight>
                  <a:srgbClr val="00FFFF"/>
                </a:highlight>
                <a:latin typeface="Times New Roman" panose="02020603050405020304" pitchFamily="18" charset="0"/>
              </a:rPr>
              <a:t>March Plenary Session</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illusion of organization.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2</a:t>
            </a:fld>
            <a:endParaRPr lang="en-US" altLang="en-US">
              <a:solidFill>
                <a:schemeClr val="tx1"/>
              </a:solidFill>
            </a:endParaRPr>
          </a:p>
        </p:txBody>
      </p:sp>
      <p:sp>
        <p:nvSpPr>
          <p:cNvPr id="6" name="Title 5">
            <a:extLst>
              <a:ext uri="{FF2B5EF4-FFF2-40B4-BE49-F238E27FC236}">
                <a16:creationId xmlns:a16="http://schemas.microsoft.com/office/drawing/2014/main" id="{979099F7-9FC3-AFE9-6875-E69B6697AA59}"/>
              </a:ext>
            </a:extLst>
          </p:cNvPr>
          <p:cNvSpPr>
            <a:spLocks noGrp="1"/>
          </p:cNvSpPr>
          <p:nvPr>
            <p:ph type="title"/>
          </p:nvPr>
        </p:nvSpPr>
        <p:spPr>
          <a:xfrm>
            <a:off x="911424" y="685800"/>
            <a:ext cx="10441160" cy="2383160"/>
          </a:xfrm>
        </p:spPr>
        <p:txBody>
          <a:bodyPr>
            <a:normAutofit/>
          </a:bodyPr>
          <a:lstStyle/>
          <a:p>
            <a:r>
              <a:rPr lang="en-US" dirty="0"/>
              <a:t>March 2025 Plenary Session</a:t>
            </a:r>
            <a:br>
              <a:rPr lang="en-US" dirty="0"/>
            </a:br>
            <a:r>
              <a:rPr lang="en-US" dirty="0"/>
              <a:t>Interest Group, Spectrum Access</a:t>
            </a:r>
          </a:p>
        </p:txBody>
      </p:sp>
      <p:pic>
        <p:nvPicPr>
          <p:cNvPr id="3" name="Picture 2">
            <a:extLst>
              <a:ext uri="{FF2B5EF4-FFF2-40B4-BE49-F238E27FC236}">
                <a16:creationId xmlns:a16="http://schemas.microsoft.com/office/drawing/2014/main" id="{FC3E0724-2B7C-FA6E-520F-C8885206FB3B}"/>
              </a:ext>
            </a:extLst>
          </p:cNvPr>
          <p:cNvPicPr>
            <a:picLocks noChangeAspect="1"/>
          </p:cNvPicPr>
          <p:nvPr/>
        </p:nvPicPr>
        <p:blipFill>
          <a:blip r:embed="rId2"/>
          <a:stretch>
            <a:fillRect/>
          </a:stretch>
        </p:blipFill>
        <p:spPr>
          <a:xfrm>
            <a:off x="4508415" y="3284984"/>
            <a:ext cx="3391194" cy="257578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01D47-C4C5-A23D-B2EE-9CCBA12F43EE}"/>
              </a:ext>
            </a:extLst>
          </p:cNvPr>
          <p:cNvSpPr>
            <a:spLocks noGrp="1"/>
          </p:cNvSpPr>
          <p:nvPr>
            <p:ph type="title"/>
          </p:nvPr>
        </p:nvSpPr>
        <p:spPr>
          <a:xfrm>
            <a:off x="1055440" y="617538"/>
            <a:ext cx="10464799" cy="754063"/>
          </a:xfrm>
        </p:spPr>
        <p:txBody>
          <a:bodyPr/>
          <a:lstStyle/>
          <a:p>
            <a:r>
              <a:rPr lang="en-US" b="1" dirty="0"/>
              <a:t>Agenda</a:t>
            </a:r>
            <a:endParaRPr lang="en-US" dirty="0"/>
          </a:p>
        </p:txBody>
      </p:sp>
      <p:sp>
        <p:nvSpPr>
          <p:cNvPr id="3" name="Content Placeholder 2">
            <a:extLst>
              <a:ext uri="{FF2B5EF4-FFF2-40B4-BE49-F238E27FC236}">
                <a16:creationId xmlns:a16="http://schemas.microsoft.com/office/drawing/2014/main" id="{4662E815-511C-4C20-9618-D06793E51411}"/>
              </a:ext>
            </a:extLst>
          </p:cNvPr>
          <p:cNvSpPr>
            <a:spLocks noGrp="1"/>
          </p:cNvSpPr>
          <p:nvPr>
            <p:ph idx="1"/>
          </p:nvPr>
        </p:nvSpPr>
        <p:spPr/>
        <p:txBody>
          <a:bodyPr>
            <a:normAutofit/>
          </a:bodyPr>
          <a:lstStyle/>
          <a:p>
            <a:pPr marL="0" indent="0" algn="ctr">
              <a:defRPr/>
            </a:pPr>
            <a:endParaRPr lang="en-US" dirty="0"/>
          </a:p>
          <a:p>
            <a:pPr marL="514350" indent="-514350">
              <a:buFont typeface="+mj-lt"/>
              <a:buAutoNum type="arabicPeriod"/>
              <a:defRPr/>
            </a:pPr>
            <a:r>
              <a:rPr lang="en-US" sz="2800" dirty="0"/>
              <a:t>Opening and Meeting Reminders</a:t>
            </a:r>
          </a:p>
          <a:p>
            <a:pPr marL="514350" indent="-514350">
              <a:buFont typeface="+mj-lt"/>
              <a:buAutoNum type="arabicPeriod"/>
              <a:defRPr/>
            </a:pPr>
            <a:r>
              <a:rPr lang="en-US" sz="2800" dirty="0"/>
              <a:t>Overview of Interest Group</a:t>
            </a:r>
          </a:p>
          <a:p>
            <a:pPr marL="514350" indent="-514350">
              <a:buFont typeface="+mj-lt"/>
              <a:buAutoNum type="arabicPeriod"/>
              <a:defRPr/>
            </a:pPr>
            <a:r>
              <a:rPr lang="en-US" sz="2800" dirty="0"/>
              <a:t>Technical Presentation(s) and Discussion(s)</a:t>
            </a:r>
            <a:endParaRPr lang="en-US" sz="1600" dirty="0"/>
          </a:p>
          <a:p>
            <a:pPr marL="914400" lvl="1" indent="-514350">
              <a:buFont typeface="+mj-lt"/>
              <a:buAutoNum type="arabicPeriod"/>
              <a:defRPr/>
            </a:pPr>
            <a:r>
              <a:rPr lang="en-US" sz="2400" dirty="0"/>
              <a:t>MAC for SUN FSK in Japanese VHF-High band, Susumu Ishihara</a:t>
            </a:r>
          </a:p>
          <a:p>
            <a:pPr marL="514350" indent="-514350">
              <a:buFont typeface="+mj-lt"/>
              <a:buAutoNum type="arabicPeriod"/>
              <a:defRPr/>
            </a:pPr>
            <a:r>
              <a:rPr lang="en-US" sz="2800" dirty="0"/>
              <a:t>Next Steps</a:t>
            </a:r>
          </a:p>
          <a:p>
            <a:pPr marL="514350" indent="-514350">
              <a:buFont typeface="+mj-lt"/>
              <a:buAutoNum type="arabicPeriod"/>
              <a:defRPr/>
            </a:pPr>
            <a:r>
              <a:rPr lang="en-US" sz="2800" dirty="0"/>
              <a:t>Any other business</a:t>
            </a:r>
          </a:p>
          <a:p>
            <a:pPr marL="514350" indent="-514350">
              <a:buFont typeface="+mj-lt"/>
              <a:buAutoNum type="arabicPeriod"/>
              <a:defRPr/>
            </a:pPr>
            <a:r>
              <a:rPr lang="en-US" sz="2800" dirty="0"/>
              <a:t>Adjourn</a:t>
            </a:r>
          </a:p>
          <a:p>
            <a:pPr marL="514350" indent="-514350">
              <a:buFont typeface="+mj-lt"/>
              <a:buAutoNum type="arabicPeriod"/>
              <a:defRPr/>
            </a:pPr>
            <a:endParaRPr lang="en-US" dirty="0"/>
          </a:p>
          <a:p>
            <a:pPr marL="914400" lvl="1" indent="-514350">
              <a:buFont typeface="+mj-lt"/>
              <a:buAutoNum type="arabicPeriod"/>
              <a:defRPr/>
            </a:pPr>
            <a:endParaRPr lang="en-US" dirty="0"/>
          </a:p>
          <a:p>
            <a:pPr marL="914400" lvl="1" indent="-514350">
              <a:buFont typeface="+mj-lt"/>
              <a:buAutoNum type="arabicPeriod"/>
              <a:defRPr/>
            </a:pPr>
            <a:endParaRPr lang="en-US" dirty="0"/>
          </a:p>
        </p:txBody>
      </p:sp>
      <p:sp>
        <p:nvSpPr>
          <p:cNvPr id="7171" name="Slide Number Placeholder 3">
            <a:extLst>
              <a:ext uri="{FF2B5EF4-FFF2-40B4-BE49-F238E27FC236}">
                <a16:creationId xmlns:a16="http://schemas.microsoft.com/office/drawing/2014/main" id="{912F2507-FF66-46D2-958C-409346330F58}"/>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BF741CE6-E1D1-414E-BA5D-AE210D83D8FD}"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7261-16FD-593E-495A-948631B4D99F}"/>
              </a:ext>
            </a:extLst>
          </p:cNvPr>
          <p:cNvSpPr>
            <a:spLocks noGrp="1"/>
          </p:cNvSpPr>
          <p:nvPr>
            <p:ph type="title"/>
          </p:nvPr>
        </p:nvSpPr>
        <p:spPr>
          <a:xfrm>
            <a:off x="887785" y="672889"/>
            <a:ext cx="10464799" cy="1159023"/>
          </a:xfrm>
          <a:ln>
            <a:solidFill>
              <a:schemeClr val="accent1">
                <a:lumMod val="50000"/>
              </a:schemeClr>
            </a:solidFill>
          </a:ln>
        </p:spPr>
        <p:txBody>
          <a:bodyPr>
            <a:noAutofit/>
          </a:bodyPr>
          <a:lstStyle/>
          <a:p>
            <a:r>
              <a:rPr lang="en-US" sz="3200" dirty="0"/>
              <a:t>Call for contributions and</a:t>
            </a:r>
            <a:br>
              <a:rPr lang="en-US" sz="3200" dirty="0"/>
            </a:br>
            <a:r>
              <a:rPr lang="en-US" sz="3200" dirty="0"/>
              <a:t>Proposed Direction for IG</a:t>
            </a:r>
          </a:p>
        </p:txBody>
      </p:sp>
      <p:sp>
        <p:nvSpPr>
          <p:cNvPr id="3" name="Content Placeholder 2">
            <a:extLst>
              <a:ext uri="{FF2B5EF4-FFF2-40B4-BE49-F238E27FC236}">
                <a16:creationId xmlns:a16="http://schemas.microsoft.com/office/drawing/2014/main" id="{21E4B7E6-9D6F-57A0-E1BF-906E61F86E54}"/>
              </a:ext>
            </a:extLst>
          </p:cNvPr>
          <p:cNvSpPr>
            <a:spLocks noGrp="1"/>
          </p:cNvSpPr>
          <p:nvPr>
            <p:ph idx="1"/>
          </p:nvPr>
        </p:nvSpPr>
        <p:spPr>
          <a:xfrm>
            <a:off x="927959" y="2060848"/>
            <a:ext cx="10437283" cy="4179616"/>
          </a:xfrm>
        </p:spPr>
        <p:txBody>
          <a:bodyPr>
            <a:normAutofit fontScale="85000" lnSpcReduction="20000"/>
          </a:bodyPr>
          <a:lstStyle/>
          <a:p>
            <a:pPr marL="457200" indent="-457200">
              <a:buFont typeface="Arial" panose="020B0604020202020204" pitchFamily="34" charset="0"/>
              <a:buChar char="•"/>
            </a:pPr>
            <a:r>
              <a:rPr lang="en-US" dirty="0"/>
              <a:t>Consider spectrum access recommendations within the scope of 802</a:t>
            </a:r>
          </a:p>
          <a:p>
            <a:pPr marL="857250" lvl="1" indent="-457200">
              <a:buFont typeface="Arial" panose="020B0604020202020204" pitchFamily="34" charset="0"/>
              <a:buChar char="•"/>
            </a:pPr>
            <a:r>
              <a:rPr lang="en-US" dirty="0"/>
              <a:t>Can be “above the MAC” (e.g. 802.15.5 and 802.15.10) and/or spanning use of multiple standards (e.g. 802.19.3)</a:t>
            </a:r>
          </a:p>
          <a:p>
            <a:pPr marL="1257300" lvl="2" indent="-457200">
              <a:buFont typeface="Arial" panose="020B0604020202020204" pitchFamily="34" charset="0"/>
              <a:buChar char="•"/>
            </a:pPr>
            <a:r>
              <a:rPr lang="en-US" dirty="0"/>
              <a:t>How to use features of the MAC to achieve a specific function </a:t>
            </a:r>
          </a:p>
          <a:p>
            <a:pPr marL="1257300" lvl="2" indent="-457200">
              <a:buFont typeface="Arial" panose="020B0604020202020204" pitchFamily="34" charset="0"/>
              <a:buChar char="•"/>
            </a:pPr>
            <a:r>
              <a:rPr lang="en-US" dirty="0"/>
              <a:t>How to use features of the MAC to address different optimization scenarios</a:t>
            </a:r>
          </a:p>
          <a:p>
            <a:pPr marL="857250" lvl="1" indent="-457200">
              <a:buFont typeface="Arial" panose="020B0604020202020204" pitchFamily="34" charset="0"/>
              <a:buChar char="•"/>
            </a:pPr>
            <a:r>
              <a:rPr lang="en-US" dirty="0"/>
              <a:t>Can be recommendations for new features in 802 MACs</a:t>
            </a:r>
          </a:p>
          <a:p>
            <a:pPr marL="1257300" lvl="2" indent="-457200">
              <a:buFont typeface="Arial" panose="020B0604020202020204" pitchFamily="34" charset="0"/>
              <a:buChar char="•"/>
            </a:pPr>
            <a:r>
              <a:rPr lang="en-US" dirty="0"/>
              <a:t>Recommend a project in WG 15</a:t>
            </a:r>
          </a:p>
          <a:p>
            <a:pPr marL="1257300" lvl="2" indent="-457200">
              <a:buFont typeface="Arial" panose="020B0604020202020204" pitchFamily="34" charset="0"/>
              <a:buChar char="•"/>
            </a:pPr>
            <a:r>
              <a:rPr lang="en-US" dirty="0"/>
              <a:t>Recommend a project in WG 11</a:t>
            </a:r>
          </a:p>
          <a:p>
            <a:pPr marL="857250" lvl="1" indent="-457200">
              <a:buFont typeface="Arial" panose="020B0604020202020204" pitchFamily="34" charset="0"/>
              <a:buChar char="•"/>
            </a:pPr>
            <a:r>
              <a:rPr lang="en-US" dirty="0"/>
              <a:t>Think beyond “one size fits all” </a:t>
            </a:r>
          </a:p>
          <a:p>
            <a:pPr marL="857250" lvl="1" indent="-457200">
              <a:buFont typeface="Arial" panose="020B0604020202020204" pitchFamily="34" charset="0"/>
              <a:buChar char="•"/>
            </a:pPr>
            <a:r>
              <a:rPr lang="en-US" dirty="0"/>
              <a:t>Think beyond “what we already have done”</a:t>
            </a:r>
          </a:p>
          <a:p>
            <a:pPr marL="857250" lvl="1" indent="-457200">
              <a:buFont typeface="Arial" panose="020B0604020202020204" pitchFamily="34" charset="0"/>
              <a:buChar char="•"/>
            </a:pPr>
            <a:endParaRPr lang="en-US" dirty="0"/>
          </a:p>
          <a:p>
            <a:pPr marL="400050" lvl="1" indent="0"/>
            <a:endParaRPr lang="en-US" dirty="0"/>
          </a:p>
        </p:txBody>
      </p:sp>
      <p:sp>
        <p:nvSpPr>
          <p:cNvPr id="4" name="Slide Number Placeholder 3">
            <a:extLst>
              <a:ext uri="{FF2B5EF4-FFF2-40B4-BE49-F238E27FC236}">
                <a16:creationId xmlns:a16="http://schemas.microsoft.com/office/drawing/2014/main" id="{6F1C2F0B-C8E4-61D0-58C7-D83E6D30CB61}"/>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4</a:t>
            </a:fld>
            <a:endParaRPr lang="en-US" altLang="en-US"/>
          </a:p>
        </p:txBody>
      </p:sp>
    </p:spTree>
    <p:extLst>
      <p:ext uri="{BB962C8B-B14F-4D97-AF65-F5344CB8AC3E}">
        <p14:creationId xmlns:p14="http://schemas.microsoft.com/office/powerpoint/2010/main" val="15821555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19700</TotalTime>
  <Words>364</Words>
  <Application>Microsoft Office PowerPoint</Application>
  <PresentationFormat>Widescreen</PresentationFormat>
  <Paragraphs>40</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 Unicode MS</vt:lpstr>
      <vt:lpstr>Arial</vt:lpstr>
      <vt:lpstr>Times New Roman</vt:lpstr>
      <vt:lpstr>Office Theme</vt:lpstr>
      <vt:lpstr>PowerPoint Presentation</vt:lpstr>
      <vt:lpstr>March 2025 Plenary Session Interest Group, Spectrum Access</vt:lpstr>
      <vt:lpstr>Agenda</vt:lpstr>
      <vt:lpstr>Call for contributions and Proposed Direction for IG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2024 Plenary</cp:keywords>
  <dc:description>15-24-0162-01-wng0</dc:description>
  <cp:lastModifiedBy>Benjamin Rolfe</cp:lastModifiedBy>
  <cp:revision>139</cp:revision>
  <cp:lastPrinted>2000-03-07T00:55:37Z</cp:lastPrinted>
  <dcterms:created xsi:type="dcterms:W3CDTF">2016-01-17T22:48:36Z</dcterms:created>
  <dcterms:modified xsi:type="dcterms:W3CDTF">2025-03-11T17:07:08Z</dcterms:modified>
  <cp:category/>
</cp:coreProperties>
</file>