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9" r:id="rId2"/>
    <p:sldId id="258" r:id="rId3"/>
    <p:sldId id="273" r:id="rId4"/>
    <p:sldId id="272" r:id="rId5"/>
    <p:sldId id="282" r:id="rId6"/>
    <p:sldId id="256" r:id="rId7"/>
    <p:sldId id="280" r:id="rId8"/>
    <p:sldId id="260" r:id="rId9"/>
    <p:sldId id="278" r:id="rId10"/>
    <p:sldId id="261" r:id="rId11"/>
    <p:sldId id="279" r:id="rId12"/>
    <p:sldId id="275" r:id="rId13"/>
    <p:sldId id="262" r:id="rId14"/>
    <p:sldId id="274" r:id="rId15"/>
    <p:sldId id="276" r:id="rId16"/>
    <p:sldId id="277" r:id="rId17"/>
    <p:sldId id="283" r:id="rId18"/>
    <p:sldId id="263" r:id="rId19"/>
    <p:sldId id="287" r:id="rId20"/>
    <p:sldId id="284" r:id="rId21"/>
    <p:sldId id="286" r:id="rId22"/>
    <p:sldId id="281" r:id="rId2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4D61D05-4E7A-42CC-A7D1-9D4970C2F4CF}"/>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3075" name="Rectangle 3">
            <a:extLst>
              <a:ext uri="{FF2B5EF4-FFF2-40B4-BE49-F238E27FC236}">
                <a16:creationId xmlns:a16="http://schemas.microsoft.com/office/drawing/2014/main" id="{83657DA0-072C-4296-B629-B3B9643F6EBF}"/>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3076" name="Rectangle 4">
            <a:extLst>
              <a:ext uri="{FF2B5EF4-FFF2-40B4-BE49-F238E27FC236}">
                <a16:creationId xmlns:a16="http://schemas.microsoft.com/office/drawing/2014/main" id="{E72D5E50-5404-4673-AFEC-44385A49756D}"/>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de-DE"/>
              <a:t>&lt;author&gt;, &lt;company&gt;</a:t>
            </a:r>
          </a:p>
        </p:txBody>
      </p:sp>
      <p:sp>
        <p:nvSpPr>
          <p:cNvPr id="3077" name="Rectangle 5">
            <a:extLst>
              <a:ext uri="{FF2B5EF4-FFF2-40B4-BE49-F238E27FC236}">
                <a16:creationId xmlns:a16="http://schemas.microsoft.com/office/drawing/2014/main" id="{08F7C92F-A0E8-46AE-A076-3181934C8084}"/>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de-DE"/>
              <a:t>Page </a:t>
            </a:r>
            <a:fld id="{3164EA27-FEF6-4640-8C0D-879B06BB6087}" type="slidenum">
              <a:rPr lang="en-US" altLang="de-DE"/>
              <a:pPr/>
              <a:t>‹Nr.›</a:t>
            </a:fld>
            <a:endParaRPr lang="en-US" altLang="de-DE"/>
          </a:p>
        </p:txBody>
      </p:sp>
      <p:sp>
        <p:nvSpPr>
          <p:cNvPr id="3078" name="Line 6">
            <a:extLst>
              <a:ext uri="{FF2B5EF4-FFF2-40B4-BE49-F238E27FC236}">
                <a16:creationId xmlns:a16="http://schemas.microsoft.com/office/drawing/2014/main" id="{2FE5E839-8B41-420E-812C-C94A9DBB0BDB}"/>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D739860D-F818-4AD0-AB6C-402494C18AF9}"/>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de-DE" sz="1200"/>
              <a:t>Submission</a:t>
            </a:r>
          </a:p>
        </p:txBody>
      </p:sp>
      <p:sp>
        <p:nvSpPr>
          <p:cNvPr id="3080" name="Line 8">
            <a:extLst>
              <a:ext uri="{FF2B5EF4-FFF2-40B4-BE49-F238E27FC236}">
                <a16:creationId xmlns:a16="http://schemas.microsoft.com/office/drawing/2014/main" id="{C6AF2820-8255-4A73-A647-18A827F20A86}"/>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9A110E8-A58F-47DF-82D8-72128799AA49}"/>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a:t>doc.: IEEE 802.15-&lt;doc#&gt;</a:t>
            </a:r>
          </a:p>
        </p:txBody>
      </p:sp>
      <p:sp>
        <p:nvSpPr>
          <p:cNvPr id="2051" name="Rectangle 3">
            <a:extLst>
              <a:ext uri="{FF2B5EF4-FFF2-40B4-BE49-F238E27FC236}">
                <a16:creationId xmlns:a16="http://schemas.microsoft.com/office/drawing/2014/main" id="{B91AB7FC-5CF0-440E-85C8-AD80F6BAE45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2052" name="Rectangle 4">
            <a:extLst>
              <a:ext uri="{FF2B5EF4-FFF2-40B4-BE49-F238E27FC236}">
                <a16:creationId xmlns:a16="http://schemas.microsoft.com/office/drawing/2014/main" id="{96302B76-6F59-4A3F-B23C-3B8071A8C675}"/>
              </a:ext>
            </a:extLst>
          </p:cNvPr>
          <p:cNvSpPr>
            <a:spLocks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E0D59036-F4F7-4B4B-8FEF-F7D5B32AD7C1}"/>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2054" name="Rectangle 6">
            <a:extLst>
              <a:ext uri="{FF2B5EF4-FFF2-40B4-BE49-F238E27FC236}">
                <a16:creationId xmlns:a16="http://schemas.microsoft.com/office/drawing/2014/main" id="{ABA85D3C-0680-4517-BF51-6CAA49283DCA}"/>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de-DE"/>
              <a:t>&lt;author&gt;, &lt;company&gt;</a:t>
            </a:r>
          </a:p>
        </p:txBody>
      </p:sp>
      <p:sp>
        <p:nvSpPr>
          <p:cNvPr id="2055" name="Rectangle 7">
            <a:extLst>
              <a:ext uri="{FF2B5EF4-FFF2-40B4-BE49-F238E27FC236}">
                <a16:creationId xmlns:a16="http://schemas.microsoft.com/office/drawing/2014/main" id="{3C4026CA-6801-4398-9144-CFB4D6039B1C}"/>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de-DE"/>
              <a:t>Page </a:t>
            </a:r>
            <a:fld id="{EFAC1439-5F0A-40FA-92AD-90905B2E6BFF}" type="slidenum">
              <a:rPr lang="en-US" altLang="de-DE"/>
              <a:pPr/>
              <a:t>‹Nr.›</a:t>
            </a:fld>
            <a:endParaRPr lang="en-US" altLang="de-DE"/>
          </a:p>
        </p:txBody>
      </p:sp>
      <p:sp>
        <p:nvSpPr>
          <p:cNvPr id="2056" name="Rectangle 8">
            <a:extLst>
              <a:ext uri="{FF2B5EF4-FFF2-40B4-BE49-F238E27FC236}">
                <a16:creationId xmlns:a16="http://schemas.microsoft.com/office/drawing/2014/main" id="{73AE787B-5716-4FC8-B617-0188CF4201A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2057" name="Line 9">
            <a:extLst>
              <a:ext uri="{FF2B5EF4-FFF2-40B4-BE49-F238E27FC236}">
                <a16:creationId xmlns:a16="http://schemas.microsoft.com/office/drawing/2014/main" id="{191E9835-244A-4944-ACBC-BEEC2AE751D3}"/>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a:extLst>
              <a:ext uri="{FF2B5EF4-FFF2-40B4-BE49-F238E27FC236}">
                <a16:creationId xmlns:a16="http://schemas.microsoft.com/office/drawing/2014/main" id="{4B324725-2D11-4B74-B85E-AA7940F1721A}"/>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AC4C974-D9D2-49F3-A6FC-2AC04983A35A}"/>
              </a:ext>
            </a:extLst>
          </p:cNvPr>
          <p:cNvSpPr>
            <a:spLocks noGrp="1" noChangeArrowheads="1"/>
          </p:cNvSpPr>
          <p:nvPr>
            <p:ph type="hdr" sz="quarter"/>
          </p:nvPr>
        </p:nvSpPr>
        <p:spPr>
          <a:ln/>
        </p:spPr>
        <p:txBody>
          <a:bodyPr/>
          <a:lstStyle/>
          <a:p>
            <a:r>
              <a:rPr lang="en-US" altLang="de-DE"/>
              <a:t>doc.: IEEE 802.15-&lt;doc#&gt;</a:t>
            </a:r>
          </a:p>
        </p:txBody>
      </p:sp>
      <p:sp>
        <p:nvSpPr>
          <p:cNvPr id="5" name="Rectangle 3">
            <a:extLst>
              <a:ext uri="{FF2B5EF4-FFF2-40B4-BE49-F238E27FC236}">
                <a16:creationId xmlns:a16="http://schemas.microsoft.com/office/drawing/2014/main" id="{6222C38D-6B4D-4887-8F5B-1582F81400ED}"/>
              </a:ext>
            </a:extLst>
          </p:cNvPr>
          <p:cNvSpPr>
            <a:spLocks noGrp="1" noChangeArrowheads="1"/>
          </p:cNvSpPr>
          <p:nvPr>
            <p:ph type="dt" idx="1"/>
          </p:nvPr>
        </p:nvSpPr>
        <p:spPr>
          <a:ln/>
        </p:spPr>
        <p:txBody>
          <a:bodyPr/>
          <a:lstStyle/>
          <a:p>
            <a:r>
              <a:rPr lang="en-US" altLang="de-DE"/>
              <a:t>&lt;month year&gt;</a:t>
            </a:r>
          </a:p>
        </p:txBody>
      </p:sp>
      <p:sp>
        <p:nvSpPr>
          <p:cNvPr id="6" name="Rectangle 6">
            <a:extLst>
              <a:ext uri="{FF2B5EF4-FFF2-40B4-BE49-F238E27FC236}">
                <a16:creationId xmlns:a16="http://schemas.microsoft.com/office/drawing/2014/main" id="{8AB76664-30D1-4BB0-8F6D-12FB3F70F5AD}"/>
              </a:ext>
            </a:extLst>
          </p:cNvPr>
          <p:cNvSpPr>
            <a:spLocks noGrp="1" noChangeArrowheads="1"/>
          </p:cNvSpPr>
          <p:nvPr>
            <p:ph type="ftr" sz="quarter" idx="4"/>
          </p:nvPr>
        </p:nvSpPr>
        <p:spPr>
          <a:ln/>
        </p:spPr>
        <p:txBody>
          <a:bodyPr/>
          <a:lstStyle/>
          <a:p>
            <a:pPr lvl="4"/>
            <a:r>
              <a:rPr lang="en-US" altLang="de-DE"/>
              <a:t>&lt;author&gt;, &lt;company&gt;</a:t>
            </a:r>
          </a:p>
        </p:txBody>
      </p:sp>
      <p:sp>
        <p:nvSpPr>
          <p:cNvPr id="7" name="Rectangle 7">
            <a:extLst>
              <a:ext uri="{FF2B5EF4-FFF2-40B4-BE49-F238E27FC236}">
                <a16:creationId xmlns:a16="http://schemas.microsoft.com/office/drawing/2014/main" id="{8EBD53A0-332D-42CE-BDE7-105343F8859D}"/>
              </a:ext>
            </a:extLst>
          </p:cNvPr>
          <p:cNvSpPr>
            <a:spLocks noGrp="1" noChangeArrowheads="1"/>
          </p:cNvSpPr>
          <p:nvPr>
            <p:ph type="sldNum" sz="quarter" idx="5"/>
          </p:nvPr>
        </p:nvSpPr>
        <p:spPr>
          <a:ln/>
        </p:spPr>
        <p:txBody>
          <a:bodyPr/>
          <a:lstStyle/>
          <a:p>
            <a:r>
              <a:rPr lang="en-US" altLang="de-DE"/>
              <a:t>Page </a:t>
            </a:r>
            <a:fld id="{CB5C0041-D816-46D6-83BF-113F032EE285}" type="slidenum">
              <a:rPr lang="en-US" altLang="de-DE"/>
              <a:pPr/>
              <a:t>6</a:t>
            </a:fld>
            <a:endParaRPr lang="en-US" altLang="de-DE"/>
          </a:p>
        </p:txBody>
      </p:sp>
      <p:sp>
        <p:nvSpPr>
          <p:cNvPr id="24578" name="Rectangle 2">
            <a:extLst>
              <a:ext uri="{FF2B5EF4-FFF2-40B4-BE49-F238E27FC236}">
                <a16:creationId xmlns:a16="http://schemas.microsoft.com/office/drawing/2014/main" id="{9B738F9A-EAA0-41DB-BC52-EDCB1795B93F}"/>
              </a:ext>
            </a:extLst>
          </p:cNvPr>
          <p:cNvSpPr>
            <a:spLocks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F6996C70-3040-425D-9720-02E413A286C3}"/>
              </a:ext>
            </a:extLst>
          </p:cNvPr>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453FD-CB32-4F2F-94A1-7F07E6B23385}"/>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55A16AB2-97C3-4B6E-8640-EF15856878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BF0C954A-02BC-494B-93BE-45EA15E26F6E}"/>
              </a:ext>
            </a:extLst>
          </p:cNvPr>
          <p:cNvSpPr>
            <a:spLocks noGrp="1"/>
          </p:cNvSpPr>
          <p:nvPr>
            <p:ph type="dt" sz="half" idx="10"/>
          </p:nvPr>
        </p:nvSpPr>
        <p:spPr/>
        <p:txBody>
          <a:bodyPr/>
          <a:lstStyle>
            <a:lvl1pPr>
              <a:defRPr/>
            </a:lvl1pPr>
          </a:lstStyle>
          <a:p>
            <a:r>
              <a:rPr lang="de-DE" altLang="de-DE"/>
              <a:t>Mar. 2025</a:t>
            </a:r>
            <a:endParaRPr lang="en-US" altLang="de-DE"/>
          </a:p>
        </p:txBody>
      </p:sp>
      <p:sp>
        <p:nvSpPr>
          <p:cNvPr id="5" name="Fußzeilenplatzhalter 4">
            <a:extLst>
              <a:ext uri="{FF2B5EF4-FFF2-40B4-BE49-F238E27FC236}">
                <a16:creationId xmlns:a16="http://schemas.microsoft.com/office/drawing/2014/main" id="{C641A79F-4D1D-4BF7-BBF7-89691E7A1574}"/>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A255B72E-61E0-4636-A128-FC61A6EADD0C}"/>
              </a:ext>
            </a:extLst>
          </p:cNvPr>
          <p:cNvSpPr>
            <a:spLocks noGrp="1"/>
          </p:cNvSpPr>
          <p:nvPr>
            <p:ph type="sldNum" sz="quarter" idx="12"/>
          </p:nvPr>
        </p:nvSpPr>
        <p:spPr/>
        <p:txBody>
          <a:bodyPr/>
          <a:lstStyle>
            <a:lvl1pPr>
              <a:defRPr/>
            </a:lvl1pPr>
          </a:lstStyle>
          <a:p>
            <a:r>
              <a:rPr lang="en-US" altLang="de-DE"/>
              <a:t>Slide </a:t>
            </a:r>
            <a:fld id="{C459935B-82CD-4ACC-9993-E5D0D185498E}" type="slidenum">
              <a:rPr lang="en-US" altLang="de-DE"/>
              <a:pPr/>
              <a:t>‹Nr.›</a:t>
            </a:fld>
            <a:endParaRPr lang="en-US" altLang="de-DE"/>
          </a:p>
        </p:txBody>
      </p:sp>
    </p:spTree>
    <p:extLst>
      <p:ext uri="{BB962C8B-B14F-4D97-AF65-F5344CB8AC3E}">
        <p14:creationId xmlns:p14="http://schemas.microsoft.com/office/powerpoint/2010/main" val="258785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B0228-7903-46E1-A743-8588BD08F582}"/>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91842B4E-9B6D-4EDF-9ADC-A6F7FAF9CB4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5E1191C-19CC-45A2-AC12-37CD88E6CCB7}"/>
              </a:ext>
            </a:extLst>
          </p:cNvPr>
          <p:cNvSpPr>
            <a:spLocks noGrp="1"/>
          </p:cNvSpPr>
          <p:nvPr>
            <p:ph type="dt" sz="half" idx="10"/>
          </p:nvPr>
        </p:nvSpPr>
        <p:spPr/>
        <p:txBody>
          <a:bodyPr/>
          <a:lstStyle>
            <a:lvl1pPr>
              <a:defRPr/>
            </a:lvl1pPr>
          </a:lstStyle>
          <a:p>
            <a:r>
              <a:rPr lang="de-DE" altLang="de-DE"/>
              <a:t>Mar. 2025</a:t>
            </a:r>
            <a:endParaRPr lang="en-US" altLang="de-DE"/>
          </a:p>
        </p:txBody>
      </p:sp>
      <p:sp>
        <p:nvSpPr>
          <p:cNvPr id="5" name="Fußzeilenplatzhalter 4">
            <a:extLst>
              <a:ext uri="{FF2B5EF4-FFF2-40B4-BE49-F238E27FC236}">
                <a16:creationId xmlns:a16="http://schemas.microsoft.com/office/drawing/2014/main" id="{6DE9C703-8C92-4A94-AD61-8D0DC2470758}"/>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0D3E2D85-51A0-4331-A3F2-BD4D8A775671}"/>
              </a:ext>
            </a:extLst>
          </p:cNvPr>
          <p:cNvSpPr>
            <a:spLocks noGrp="1"/>
          </p:cNvSpPr>
          <p:nvPr>
            <p:ph type="sldNum" sz="quarter" idx="12"/>
          </p:nvPr>
        </p:nvSpPr>
        <p:spPr/>
        <p:txBody>
          <a:bodyPr/>
          <a:lstStyle>
            <a:lvl1pPr>
              <a:defRPr/>
            </a:lvl1pPr>
          </a:lstStyle>
          <a:p>
            <a:r>
              <a:rPr lang="en-US" altLang="de-DE"/>
              <a:t>Slide </a:t>
            </a:r>
            <a:fld id="{490A874B-51B8-40F1-8355-DC73D4920AF4}" type="slidenum">
              <a:rPr lang="en-US" altLang="de-DE"/>
              <a:pPr/>
              <a:t>‹Nr.›</a:t>
            </a:fld>
            <a:endParaRPr lang="en-US" altLang="de-DE"/>
          </a:p>
        </p:txBody>
      </p:sp>
    </p:spTree>
    <p:extLst>
      <p:ext uri="{BB962C8B-B14F-4D97-AF65-F5344CB8AC3E}">
        <p14:creationId xmlns:p14="http://schemas.microsoft.com/office/powerpoint/2010/main" val="291429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6BBE6A7-3A46-43F4-A67A-A95DDBAD9BEB}"/>
              </a:ext>
            </a:extLst>
          </p:cNvPr>
          <p:cNvSpPr>
            <a:spLocks noGrp="1"/>
          </p:cNvSpPr>
          <p:nvPr>
            <p:ph type="title" orient="vert"/>
          </p:nvPr>
        </p:nvSpPr>
        <p:spPr>
          <a:xfrm>
            <a:off x="6515100" y="685800"/>
            <a:ext cx="1943100" cy="5410200"/>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B2510D17-EEB6-4379-A9C4-D5B1CFCBA0DD}"/>
              </a:ext>
            </a:extLst>
          </p:cNvPr>
          <p:cNvSpPr>
            <a:spLocks noGrp="1"/>
          </p:cNvSpPr>
          <p:nvPr>
            <p:ph type="body" orient="vert" idx="1"/>
          </p:nvPr>
        </p:nvSpPr>
        <p:spPr>
          <a:xfrm>
            <a:off x="685800" y="685800"/>
            <a:ext cx="5676900" cy="54102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F526D668-8E72-4DC8-8E2C-0B7431A997A4}"/>
              </a:ext>
            </a:extLst>
          </p:cNvPr>
          <p:cNvSpPr>
            <a:spLocks noGrp="1"/>
          </p:cNvSpPr>
          <p:nvPr>
            <p:ph type="dt" sz="half" idx="10"/>
          </p:nvPr>
        </p:nvSpPr>
        <p:spPr/>
        <p:txBody>
          <a:bodyPr/>
          <a:lstStyle>
            <a:lvl1pPr>
              <a:defRPr/>
            </a:lvl1pPr>
          </a:lstStyle>
          <a:p>
            <a:r>
              <a:rPr lang="de-DE" altLang="de-DE"/>
              <a:t>Mar. 2025</a:t>
            </a:r>
            <a:endParaRPr lang="en-US" altLang="de-DE"/>
          </a:p>
        </p:txBody>
      </p:sp>
      <p:sp>
        <p:nvSpPr>
          <p:cNvPr id="5" name="Fußzeilenplatzhalter 4">
            <a:extLst>
              <a:ext uri="{FF2B5EF4-FFF2-40B4-BE49-F238E27FC236}">
                <a16:creationId xmlns:a16="http://schemas.microsoft.com/office/drawing/2014/main" id="{1631B828-12E5-4E2E-A32C-69BB7A797E9F}"/>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FCA6FAAF-6FA2-4027-9B24-EC5F7D113DDA}"/>
              </a:ext>
            </a:extLst>
          </p:cNvPr>
          <p:cNvSpPr>
            <a:spLocks noGrp="1"/>
          </p:cNvSpPr>
          <p:nvPr>
            <p:ph type="sldNum" sz="quarter" idx="12"/>
          </p:nvPr>
        </p:nvSpPr>
        <p:spPr/>
        <p:txBody>
          <a:bodyPr/>
          <a:lstStyle>
            <a:lvl1pPr>
              <a:defRPr/>
            </a:lvl1pPr>
          </a:lstStyle>
          <a:p>
            <a:r>
              <a:rPr lang="en-US" altLang="de-DE"/>
              <a:t>Slide </a:t>
            </a:r>
            <a:fld id="{6BFA0EB7-C723-4DCA-AD01-EB8FD5F8085F}" type="slidenum">
              <a:rPr lang="en-US" altLang="de-DE"/>
              <a:pPr/>
              <a:t>‹Nr.›</a:t>
            </a:fld>
            <a:endParaRPr lang="en-US" altLang="de-DE"/>
          </a:p>
        </p:txBody>
      </p:sp>
    </p:spTree>
    <p:extLst>
      <p:ext uri="{BB962C8B-B14F-4D97-AF65-F5344CB8AC3E}">
        <p14:creationId xmlns:p14="http://schemas.microsoft.com/office/powerpoint/2010/main" val="237580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168C8-B2C0-4D12-8FA4-8F899EAA813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EB566DF-E8CE-47AF-AECE-F5899A0184E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04E171A-F325-4EFC-B160-7FB930671BA1}"/>
              </a:ext>
            </a:extLst>
          </p:cNvPr>
          <p:cNvSpPr>
            <a:spLocks noGrp="1"/>
          </p:cNvSpPr>
          <p:nvPr>
            <p:ph type="dt" sz="half" idx="10"/>
          </p:nvPr>
        </p:nvSpPr>
        <p:spPr/>
        <p:txBody>
          <a:bodyPr/>
          <a:lstStyle>
            <a:lvl1pPr>
              <a:defRPr/>
            </a:lvl1pPr>
          </a:lstStyle>
          <a:p>
            <a:r>
              <a:rPr lang="de-DE" altLang="de-DE"/>
              <a:t>Mar. 2025</a:t>
            </a:r>
            <a:endParaRPr lang="en-US" altLang="de-DE"/>
          </a:p>
        </p:txBody>
      </p:sp>
      <p:sp>
        <p:nvSpPr>
          <p:cNvPr id="5" name="Fußzeilenplatzhalter 4">
            <a:extLst>
              <a:ext uri="{FF2B5EF4-FFF2-40B4-BE49-F238E27FC236}">
                <a16:creationId xmlns:a16="http://schemas.microsoft.com/office/drawing/2014/main" id="{811849A5-CE34-4B74-B2D9-C89E1D5A88FB}"/>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87CF0EF1-F19B-4AFD-AEF3-6693D309E41D}"/>
              </a:ext>
            </a:extLst>
          </p:cNvPr>
          <p:cNvSpPr>
            <a:spLocks noGrp="1"/>
          </p:cNvSpPr>
          <p:nvPr>
            <p:ph type="sldNum" sz="quarter" idx="12"/>
          </p:nvPr>
        </p:nvSpPr>
        <p:spPr/>
        <p:txBody>
          <a:bodyPr/>
          <a:lstStyle>
            <a:lvl1pPr>
              <a:defRPr/>
            </a:lvl1pPr>
          </a:lstStyle>
          <a:p>
            <a:r>
              <a:rPr lang="en-US" altLang="de-DE"/>
              <a:t>Slide </a:t>
            </a:r>
            <a:fld id="{56DBDE89-508C-461A-844E-8FFD18D88103}" type="slidenum">
              <a:rPr lang="en-US" altLang="de-DE"/>
              <a:pPr/>
              <a:t>‹Nr.›</a:t>
            </a:fld>
            <a:endParaRPr lang="en-US" altLang="de-DE"/>
          </a:p>
        </p:txBody>
      </p:sp>
    </p:spTree>
    <p:extLst>
      <p:ext uri="{BB962C8B-B14F-4D97-AF65-F5344CB8AC3E}">
        <p14:creationId xmlns:p14="http://schemas.microsoft.com/office/powerpoint/2010/main" val="270121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6E16F-0042-48F8-942A-D792B323304F}"/>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6139D6C7-98D5-49F4-81F7-C2DD92DF980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7749D691-4B7F-441C-8F39-E19FCA018E9E}"/>
              </a:ext>
            </a:extLst>
          </p:cNvPr>
          <p:cNvSpPr>
            <a:spLocks noGrp="1"/>
          </p:cNvSpPr>
          <p:nvPr>
            <p:ph type="dt" sz="half" idx="10"/>
          </p:nvPr>
        </p:nvSpPr>
        <p:spPr/>
        <p:txBody>
          <a:bodyPr/>
          <a:lstStyle>
            <a:lvl1pPr>
              <a:defRPr/>
            </a:lvl1pPr>
          </a:lstStyle>
          <a:p>
            <a:r>
              <a:rPr lang="de-DE" altLang="de-DE"/>
              <a:t>Mar. 2025</a:t>
            </a:r>
            <a:endParaRPr lang="en-US" altLang="de-DE"/>
          </a:p>
        </p:txBody>
      </p:sp>
      <p:sp>
        <p:nvSpPr>
          <p:cNvPr id="5" name="Fußzeilenplatzhalter 4">
            <a:extLst>
              <a:ext uri="{FF2B5EF4-FFF2-40B4-BE49-F238E27FC236}">
                <a16:creationId xmlns:a16="http://schemas.microsoft.com/office/drawing/2014/main" id="{89E0CE6E-1EDD-4E7B-AB66-B849F9E6C94B}"/>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6A103278-0FA1-41F8-B6A5-D606D4294236}"/>
              </a:ext>
            </a:extLst>
          </p:cNvPr>
          <p:cNvSpPr>
            <a:spLocks noGrp="1"/>
          </p:cNvSpPr>
          <p:nvPr>
            <p:ph type="sldNum" sz="quarter" idx="12"/>
          </p:nvPr>
        </p:nvSpPr>
        <p:spPr/>
        <p:txBody>
          <a:bodyPr/>
          <a:lstStyle>
            <a:lvl1pPr>
              <a:defRPr/>
            </a:lvl1pPr>
          </a:lstStyle>
          <a:p>
            <a:r>
              <a:rPr lang="en-US" altLang="de-DE"/>
              <a:t>Slide </a:t>
            </a:r>
            <a:fld id="{7BD3C9A2-33B4-42AB-894A-08CBD1327E13}" type="slidenum">
              <a:rPr lang="en-US" altLang="de-DE"/>
              <a:pPr/>
              <a:t>‹Nr.›</a:t>
            </a:fld>
            <a:endParaRPr lang="en-US" altLang="de-DE"/>
          </a:p>
        </p:txBody>
      </p:sp>
    </p:spTree>
    <p:extLst>
      <p:ext uri="{BB962C8B-B14F-4D97-AF65-F5344CB8AC3E}">
        <p14:creationId xmlns:p14="http://schemas.microsoft.com/office/powerpoint/2010/main" val="360884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9ABF5-9CD2-470F-9385-D5E497B475D2}"/>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3E5430E-12AB-4989-B346-F3A7BBC3CA5A}"/>
              </a:ext>
            </a:extLst>
          </p:cNvPr>
          <p:cNvSpPr>
            <a:spLocks noGrp="1"/>
          </p:cNvSpPr>
          <p:nvPr>
            <p:ph sz="half" idx="1"/>
          </p:nvPr>
        </p:nvSpPr>
        <p:spPr>
          <a:xfrm>
            <a:off x="685800" y="1981200"/>
            <a:ext cx="3810000" cy="4114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B98778DF-C841-4CE9-889D-654FFB880313}"/>
              </a:ext>
            </a:extLst>
          </p:cNvPr>
          <p:cNvSpPr>
            <a:spLocks noGrp="1"/>
          </p:cNvSpPr>
          <p:nvPr>
            <p:ph sz="half" idx="2"/>
          </p:nvPr>
        </p:nvSpPr>
        <p:spPr>
          <a:xfrm>
            <a:off x="4648200" y="1981200"/>
            <a:ext cx="3810000" cy="4114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5326D8A-5263-4CAB-8113-668EC626E8C8}"/>
              </a:ext>
            </a:extLst>
          </p:cNvPr>
          <p:cNvSpPr>
            <a:spLocks noGrp="1"/>
          </p:cNvSpPr>
          <p:nvPr>
            <p:ph type="dt" sz="half" idx="10"/>
          </p:nvPr>
        </p:nvSpPr>
        <p:spPr/>
        <p:txBody>
          <a:bodyPr/>
          <a:lstStyle>
            <a:lvl1pPr>
              <a:defRPr/>
            </a:lvl1pPr>
          </a:lstStyle>
          <a:p>
            <a:r>
              <a:rPr lang="de-DE" altLang="de-DE"/>
              <a:t>Mar. 2025</a:t>
            </a:r>
            <a:endParaRPr lang="en-US" altLang="de-DE"/>
          </a:p>
        </p:txBody>
      </p:sp>
      <p:sp>
        <p:nvSpPr>
          <p:cNvPr id="6" name="Fußzeilenplatzhalter 5">
            <a:extLst>
              <a:ext uri="{FF2B5EF4-FFF2-40B4-BE49-F238E27FC236}">
                <a16:creationId xmlns:a16="http://schemas.microsoft.com/office/drawing/2014/main" id="{DF9931F9-711E-4F97-A0A4-E4C5FBDC202B}"/>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7" name="Foliennummernplatzhalter 6">
            <a:extLst>
              <a:ext uri="{FF2B5EF4-FFF2-40B4-BE49-F238E27FC236}">
                <a16:creationId xmlns:a16="http://schemas.microsoft.com/office/drawing/2014/main" id="{4985DE15-BA04-4534-894D-4370EFA8CBD3}"/>
              </a:ext>
            </a:extLst>
          </p:cNvPr>
          <p:cNvSpPr>
            <a:spLocks noGrp="1"/>
          </p:cNvSpPr>
          <p:nvPr>
            <p:ph type="sldNum" sz="quarter" idx="12"/>
          </p:nvPr>
        </p:nvSpPr>
        <p:spPr/>
        <p:txBody>
          <a:bodyPr/>
          <a:lstStyle>
            <a:lvl1pPr>
              <a:defRPr/>
            </a:lvl1pPr>
          </a:lstStyle>
          <a:p>
            <a:r>
              <a:rPr lang="en-US" altLang="de-DE"/>
              <a:t>Slide </a:t>
            </a:r>
            <a:fld id="{9BB4A1A4-84CA-46EF-8F52-8201C28AC7DD}" type="slidenum">
              <a:rPr lang="en-US" altLang="de-DE"/>
              <a:pPr/>
              <a:t>‹Nr.›</a:t>
            </a:fld>
            <a:endParaRPr lang="en-US" altLang="de-DE"/>
          </a:p>
        </p:txBody>
      </p:sp>
    </p:spTree>
    <p:extLst>
      <p:ext uri="{BB962C8B-B14F-4D97-AF65-F5344CB8AC3E}">
        <p14:creationId xmlns:p14="http://schemas.microsoft.com/office/powerpoint/2010/main" val="131507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62ABA-4E65-4768-BA57-8905635FB4F5}"/>
              </a:ext>
            </a:extLst>
          </p:cNvPr>
          <p:cNvSpPr>
            <a:spLocks noGrp="1"/>
          </p:cNvSpPr>
          <p:nvPr>
            <p:ph type="title"/>
          </p:nvPr>
        </p:nvSpPr>
        <p:spPr>
          <a:xfrm>
            <a:off x="630238" y="365125"/>
            <a:ext cx="78867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15C1DFE4-B199-41C4-9F06-5E2B1883DC5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F11716D-AECF-4086-97E3-F9905611D1C4}"/>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CC87E5D6-F75E-465E-9E2F-5A3DC73D660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441A3F9-8BA1-4565-A5AB-3578DB2FA630}"/>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DE27DFBF-11F6-4B75-9889-FC3137B98762}"/>
              </a:ext>
            </a:extLst>
          </p:cNvPr>
          <p:cNvSpPr>
            <a:spLocks noGrp="1"/>
          </p:cNvSpPr>
          <p:nvPr>
            <p:ph type="dt" sz="half" idx="10"/>
          </p:nvPr>
        </p:nvSpPr>
        <p:spPr/>
        <p:txBody>
          <a:bodyPr/>
          <a:lstStyle>
            <a:lvl1pPr>
              <a:defRPr/>
            </a:lvl1pPr>
          </a:lstStyle>
          <a:p>
            <a:r>
              <a:rPr lang="de-DE" altLang="de-DE"/>
              <a:t>Mar. 2025</a:t>
            </a:r>
            <a:endParaRPr lang="en-US" altLang="de-DE"/>
          </a:p>
        </p:txBody>
      </p:sp>
      <p:sp>
        <p:nvSpPr>
          <p:cNvPr id="8" name="Fußzeilenplatzhalter 7">
            <a:extLst>
              <a:ext uri="{FF2B5EF4-FFF2-40B4-BE49-F238E27FC236}">
                <a16:creationId xmlns:a16="http://schemas.microsoft.com/office/drawing/2014/main" id="{08925D31-007B-401C-A0A9-3BCC0E66BD10}"/>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9" name="Foliennummernplatzhalter 8">
            <a:extLst>
              <a:ext uri="{FF2B5EF4-FFF2-40B4-BE49-F238E27FC236}">
                <a16:creationId xmlns:a16="http://schemas.microsoft.com/office/drawing/2014/main" id="{FCE3A7F5-9430-4B03-9FC7-A4C5AA1F0F36}"/>
              </a:ext>
            </a:extLst>
          </p:cNvPr>
          <p:cNvSpPr>
            <a:spLocks noGrp="1"/>
          </p:cNvSpPr>
          <p:nvPr>
            <p:ph type="sldNum" sz="quarter" idx="12"/>
          </p:nvPr>
        </p:nvSpPr>
        <p:spPr/>
        <p:txBody>
          <a:bodyPr/>
          <a:lstStyle>
            <a:lvl1pPr>
              <a:defRPr/>
            </a:lvl1pPr>
          </a:lstStyle>
          <a:p>
            <a:r>
              <a:rPr lang="en-US" altLang="de-DE"/>
              <a:t>Slide </a:t>
            </a:r>
            <a:fld id="{E7B5F640-FF15-4238-9C92-0DADD45823DB}" type="slidenum">
              <a:rPr lang="en-US" altLang="de-DE"/>
              <a:pPr/>
              <a:t>‹Nr.›</a:t>
            </a:fld>
            <a:endParaRPr lang="en-US" altLang="de-DE"/>
          </a:p>
        </p:txBody>
      </p:sp>
    </p:spTree>
    <p:extLst>
      <p:ext uri="{BB962C8B-B14F-4D97-AF65-F5344CB8AC3E}">
        <p14:creationId xmlns:p14="http://schemas.microsoft.com/office/powerpoint/2010/main" val="325065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6FBC9-ED5F-4D85-B564-ACE404AEA018}"/>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A50D5682-6304-4F70-B4FA-DF40D9E08267}"/>
              </a:ext>
            </a:extLst>
          </p:cNvPr>
          <p:cNvSpPr>
            <a:spLocks noGrp="1"/>
          </p:cNvSpPr>
          <p:nvPr>
            <p:ph type="dt" sz="half" idx="10"/>
          </p:nvPr>
        </p:nvSpPr>
        <p:spPr/>
        <p:txBody>
          <a:bodyPr/>
          <a:lstStyle>
            <a:lvl1pPr>
              <a:defRPr/>
            </a:lvl1pPr>
          </a:lstStyle>
          <a:p>
            <a:r>
              <a:rPr lang="de-DE" altLang="de-DE"/>
              <a:t>Mar. 2025</a:t>
            </a:r>
            <a:endParaRPr lang="en-US" altLang="de-DE"/>
          </a:p>
        </p:txBody>
      </p:sp>
      <p:sp>
        <p:nvSpPr>
          <p:cNvPr id="4" name="Fußzeilenplatzhalter 3">
            <a:extLst>
              <a:ext uri="{FF2B5EF4-FFF2-40B4-BE49-F238E27FC236}">
                <a16:creationId xmlns:a16="http://schemas.microsoft.com/office/drawing/2014/main" id="{356BBE32-0C53-41F1-8B53-7792A27A6789}"/>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5" name="Foliennummernplatzhalter 4">
            <a:extLst>
              <a:ext uri="{FF2B5EF4-FFF2-40B4-BE49-F238E27FC236}">
                <a16:creationId xmlns:a16="http://schemas.microsoft.com/office/drawing/2014/main" id="{8048B1CC-7EE1-4034-9A09-1FC6193F9482}"/>
              </a:ext>
            </a:extLst>
          </p:cNvPr>
          <p:cNvSpPr>
            <a:spLocks noGrp="1"/>
          </p:cNvSpPr>
          <p:nvPr>
            <p:ph type="sldNum" sz="quarter" idx="12"/>
          </p:nvPr>
        </p:nvSpPr>
        <p:spPr/>
        <p:txBody>
          <a:bodyPr/>
          <a:lstStyle>
            <a:lvl1pPr>
              <a:defRPr/>
            </a:lvl1pPr>
          </a:lstStyle>
          <a:p>
            <a:r>
              <a:rPr lang="en-US" altLang="de-DE"/>
              <a:t>Slide </a:t>
            </a:r>
            <a:fld id="{5AC6C7C1-9F76-482F-88DE-8E7C3864770D}" type="slidenum">
              <a:rPr lang="en-US" altLang="de-DE"/>
              <a:pPr/>
              <a:t>‹Nr.›</a:t>
            </a:fld>
            <a:endParaRPr lang="en-US" altLang="de-DE"/>
          </a:p>
        </p:txBody>
      </p:sp>
    </p:spTree>
    <p:extLst>
      <p:ext uri="{BB962C8B-B14F-4D97-AF65-F5344CB8AC3E}">
        <p14:creationId xmlns:p14="http://schemas.microsoft.com/office/powerpoint/2010/main" val="259217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77EA7F9-0CAC-46C3-862E-C7C8768715B3}"/>
              </a:ext>
            </a:extLst>
          </p:cNvPr>
          <p:cNvSpPr>
            <a:spLocks noGrp="1"/>
          </p:cNvSpPr>
          <p:nvPr>
            <p:ph type="dt" sz="half" idx="10"/>
          </p:nvPr>
        </p:nvSpPr>
        <p:spPr/>
        <p:txBody>
          <a:bodyPr/>
          <a:lstStyle>
            <a:lvl1pPr>
              <a:defRPr/>
            </a:lvl1pPr>
          </a:lstStyle>
          <a:p>
            <a:r>
              <a:rPr lang="de-DE" altLang="de-DE"/>
              <a:t>Mar. 2025</a:t>
            </a:r>
            <a:endParaRPr lang="en-US" altLang="de-DE"/>
          </a:p>
        </p:txBody>
      </p:sp>
      <p:sp>
        <p:nvSpPr>
          <p:cNvPr id="3" name="Fußzeilenplatzhalter 2">
            <a:extLst>
              <a:ext uri="{FF2B5EF4-FFF2-40B4-BE49-F238E27FC236}">
                <a16:creationId xmlns:a16="http://schemas.microsoft.com/office/drawing/2014/main" id="{CDC6DF76-51C4-4840-83FE-72789C6FBF6C}"/>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4" name="Foliennummernplatzhalter 3">
            <a:extLst>
              <a:ext uri="{FF2B5EF4-FFF2-40B4-BE49-F238E27FC236}">
                <a16:creationId xmlns:a16="http://schemas.microsoft.com/office/drawing/2014/main" id="{40ED9879-291B-497E-BB37-018427793ABE}"/>
              </a:ext>
            </a:extLst>
          </p:cNvPr>
          <p:cNvSpPr>
            <a:spLocks noGrp="1"/>
          </p:cNvSpPr>
          <p:nvPr>
            <p:ph type="sldNum" sz="quarter" idx="12"/>
          </p:nvPr>
        </p:nvSpPr>
        <p:spPr/>
        <p:txBody>
          <a:bodyPr/>
          <a:lstStyle>
            <a:lvl1pPr>
              <a:defRPr/>
            </a:lvl1pPr>
          </a:lstStyle>
          <a:p>
            <a:r>
              <a:rPr lang="en-US" altLang="de-DE"/>
              <a:t>Slide </a:t>
            </a:r>
            <a:fld id="{0DBE3F7D-7EF1-4E68-AA7A-9D390247B9AF}" type="slidenum">
              <a:rPr lang="en-US" altLang="de-DE"/>
              <a:pPr/>
              <a:t>‹Nr.›</a:t>
            </a:fld>
            <a:endParaRPr lang="en-US" altLang="de-DE"/>
          </a:p>
        </p:txBody>
      </p:sp>
    </p:spTree>
    <p:extLst>
      <p:ext uri="{BB962C8B-B14F-4D97-AF65-F5344CB8AC3E}">
        <p14:creationId xmlns:p14="http://schemas.microsoft.com/office/powerpoint/2010/main" val="133262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8AF3DB-AF71-4348-A718-27D0620E9A90}"/>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2830BEBB-CB4F-4B2B-8D87-7BF6109C82B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4053A610-B97F-4449-8DF5-2C5C25EDA66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648789E-A30E-419F-87F5-E1803F958F35}"/>
              </a:ext>
            </a:extLst>
          </p:cNvPr>
          <p:cNvSpPr>
            <a:spLocks noGrp="1"/>
          </p:cNvSpPr>
          <p:nvPr>
            <p:ph type="dt" sz="half" idx="10"/>
          </p:nvPr>
        </p:nvSpPr>
        <p:spPr/>
        <p:txBody>
          <a:bodyPr/>
          <a:lstStyle>
            <a:lvl1pPr>
              <a:defRPr/>
            </a:lvl1pPr>
          </a:lstStyle>
          <a:p>
            <a:r>
              <a:rPr lang="de-DE" altLang="de-DE"/>
              <a:t>Mar. 2025</a:t>
            </a:r>
            <a:endParaRPr lang="en-US" altLang="de-DE"/>
          </a:p>
        </p:txBody>
      </p:sp>
      <p:sp>
        <p:nvSpPr>
          <p:cNvPr id="6" name="Fußzeilenplatzhalter 5">
            <a:extLst>
              <a:ext uri="{FF2B5EF4-FFF2-40B4-BE49-F238E27FC236}">
                <a16:creationId xmlns:a16="http://schemas.microsoft.com/office/drawing/2014/main" id="{E36205C0-3215-4597-A519-045F8111BEA1}"/>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7" name="Foliennummernplatzhalter 6">
            <a:extLst>
              <a:ext uri="{FF2B5EF4-FFF2-40B4-BE49-F238E27FC236}">
                <a16:creationId xmlns:a16="http://schemas.microsoft.com/office/drawing/2014/main" id="{E63E579E-D2E6-4E0D-AE15-B99806B2F38D}"/>
              </a:ext>
            </a:extLst>
          </p:cNvPr>
          <p:cNvSpPr>
            <a:spLocks noGrp="1"/>
          </p:cNvSpPr>
          <p:nvPr>
            <p:ph type="sldNum" sz="quarter" idx="12"/>
          </p:nvPr>
        </p:nvSpPr>
        <p:spPr/>
        <p:txBody>
          <a:bodyPr/>
          <a:lstStyle>
            <a:lvl1pPr>
              <a:defRPr/>
            </a:lvl1pPr>
          </a:lstStyle>
          <a:p>
            <a:r>
              <a:rPr lang="en-US" altLang="de-DE"/>
              <a:t>Slide </a:t>
            </a:r>
            <a:fld id="{8DA1E6C1-3801-4D91-91EB-44003D78ED83}" type="slidenum">
              <a:rPr lang="en-US" altLang="de-DE"/>
              <a:pPr/>
              <a:t>‹Nr.›</a:t>
            </a:fld>
            <a:endParaRPr lang="en-US" altLang="de-DE"/>
          </a:p>
        </p:txBody>
      </p:sp>
    </p:spTree>
    <p:extLst>
      <p:ext uri="{BB962C8B-B14F-4D97-AF65-F5344CB8AC3E}">
        <p14:creationId xmlns:p14="http://schemas.microsoft.com/office/powerpoint/2010/main" val="285939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5BB1A7-198C-4E7D-BD15-563D9B7775AF}"/>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E44D1C55-3F6E-46EA-8DCD-F6E1E91356A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platzhalter 3">
            <a:extLst>
              <a:ext uri="{FF2B5EF4-FFF2-40B4-BE49-F238E27FC236}">
                <a16:creationId xmlns:a16="http://schemas.microsoft.com/office/drawing/2014/main" id="{76B07CC3-4162-46DF-9373-21C84FBCDBD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F073388-DCDF-4A09-BCD4-846F1537396D}"/>
              </a:ext>
            </a:extLst>
          </p:cNvPr>
          <p:cNvSpPr>
            <a:spLocks noGrp="1"/>
          </p:cNvSpPr>
          <p:nvPr>
            <p:ph type="dt" sz="half" idx="10"/>
          </p:nvPr>
        </p:nvSpPr>
        <p:spPr/>
        <p:txBody>
          <a:bodyPr/>
          <a:lstStyle>
            <a:lvl1pPr>
              <a:defRPr/>
            </a:lvl1pPr>
          </a:lstStyle>
          <a:p>
            <a:r>
              <a:rPr lang="de-DE" altLang="de-DE"/>
              <a:t>Mar. 2025</a:t>
            </a:r>
            <a:endParaRPr lang="en-US" altLang="de-DE"/>
          </a:p>
        </p:txBody>
      </p:sp>
      <p:sp>
        <p:nvSpPr>
          <p:cNvPr id="6" name="Fußzeilenplatzhalter 5">
            <a:extLst>
              <a:ext uri="{FF2B5EF4-FFF2-40B4-BE49-F238E27FC236}">
                <a16:creationId xmlns:a16="http://schemas.microsoft.com/office/drawing/2014/main" id="{C8FD7F6D-F5A1-4C8A-9DFD-340C650DF839}"/>
              </a:ext>
            </a:extLst>
          </p:cNvPr>
          <p:cNvSpPr>
            <a:spLocks noGrp="1"/>
          </p:cNvSpPr>
          <p:nvPr>
            <p:ph type="ftr" sz="quarter" idx="11"/>
          </p:nvPr>
        </p:nvSpPr>
        <p:spPr/>
        <p:txBody>
          <a:bodyPr/>
          <a:lstStyle>
            <a:lvl1pPr>
              <a:defRPr/>
            </a:lvl1pPr>
          </a:lstStyle>
          <a:p>
            <a:r>
              <a:rPr lang="fr-FR" altLang="de-DE"/>
              <a:t>J. Robert, FAU/Fraunhofer IIS</a:t>
            </a:r>
            <a:endParaRPr lang="en-US" altLang="de-DE"/>
          </a:p>
        </p:txBody>
      </p:sp>
      <p:sp>
        <p:nvSpPr>
          <p:cNvPr id="7" name="Foliennummernplatzhalter 6">
            <a:extLst>
              <a:ext uri="{FF2B5EF4-FFF2-40B4-BE49-F238E27FC236}">
                <a16:creationId xmlns:a16="http://schemas.microsoft.com/office/drawing/2014/main" id="{BB0DD7E3-372E-4B09-A13E-D0C53408D48D}"/>
              </a:ext>
            </a:extLst>
          </p:cNvPr>
          <p:cNvSpPr>
            <a:spLocks noGrp="1"/>
          </p:cNvSpPr>
          <p:nvPr>
            <p:ph type="sldNum" sz="quarter" idx="12"/>
          </p:nvPr>
        </p:nvSpPr>
        <p:spPr/>
        <p:txBody>
          <a:bodyPr/>
          <a:lstStyle>
            <a:lvl1pPr>
              <a:defRPr/>
            </a:lvl1pPr>
          </a:lstStyle>
          <a:p>
            <a:r>
              <a:rPr lang="en-US" altLang="de-DE"/>
              <a:t>Slide </a:t>
            </a:r>
            <a:fld id="{926AA88D-C8BB-4AB8-80BC-BA1BB60567F2}" type="slidenum">
              <a:rPr lang="en-US" altLang="de-DE"/>
              <a:pPr/>
              <a:t>‹Nr.›</a:t>
            </a:fld>
            <a:endParaRPr lang="en-US" altLang="de-DE"/>
          </a:p>
        </p:txBody>
      </p:sp>
    </p:spTree>
    <p:extLst>
      <p:ext uri="{BB962C8B-B14F-4D97-AF65-F5344CB8AC3E}">
        <p14:creationId xmlns:p14="http://schemas.microsoft.com/office/powerpoint/2010/main" val="132736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1DFB1AE-E283-4531-BD8A-BE182E916027}"/>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a:t>Mastertitelformat bearbeiten</a:t>
            </a:r>
            <a:endParaRPr lang="en-US" altLang="de-DE"/>
          </a:p>
        </p:txBody>
      </p:sp>
      <p:sp>
        <p:nvSpPr>
          <p:cNvPr id="1027" name="Rectangle 3">
            <a:extLst>
              <a:ext uri="{FF2B5EF4-FFF2-40B4-BE49-F238E27FC236}">
                <a16:creationId xmlns:a16="http://schemas.microsoft.com/office/drawing/2014/main" id="{58D6B148-5F0C-4373-A5E2-851044F5899D}"/>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1028" name="Rectangle 4">
            <a:extLst>
              <a:ext uri="{FF2B5EF4-FFF2-40B4-BE49-F238E27FC236}">
                <a16:creationId xmlns:a16="http://schemas.microsoft.com/office/drawing/2014/main" id="{6D48DE96-3527-4C3F-A533-B0562C6D6D91}"/>
              </a:ext>
            </a:extLst>
          </p:cNvPr>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de-DE" altLang="de-DE"/>
              <a:t>Mar. 2025</a:t>
            </a:r>
            <a:endParaRPr lang="en-US" altLang="de-DE"/>
          </a:p>
        </p:txBody>
      </p:sp>
      <p:sp>
        <p:nvSpPr>
          <p:cNvPr id="1029" name="Rectangle 5">
            <a:extLst>
              <a:ext uri="{FF2B5EF4-FFF2-40B4-BE49-F238E27FC236}">
                <a16:creationId xmlns:a16="http://schemas.microsoft.com/office/drawing/2014/main" id="{76553C7E-1EF3-401D-8A44-9B11133432BC}"/>
              </a:ext>
            </a:extLst>
          </p:cNvPr>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fr-FR" altLang="de-DE"/>
              <a:t>J. Robert, FAU/Fraunhofer IIS</a:t>
            </a:r>
            <a:endParaRPr lang="en-US" altLang="de-DE"/>
          </a:p>
        </p:txBody>
      </p:sp>
      <p:sp>
        <p:nvSpPr>
          <p:cNvPr id="1030" name="Rectangle 6">
            <a:extLst>
              <a:ext uri="{FF2B5EF4-FFF2-40B4-BE49-F238E27FC236}">
                <a16:creationId xmlns:a16="http://schemas.microsoft.com/office/drawing/2014/main" id="{8D64AA02-DBE3-4176-BF2E-3EA4E33BD7AD}"/>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de-DE"/>
              <a:t>Slide </a:t>
            </a:r>
            <a:fld id="{5A92B2C6-D340-4F79-9817-61C40667A273}" type="slidenum">
              <a:rPr lang="en-US" altLang="de-DE"/>
              <a:pPr/>
              <a:t>‹Nr.›</a:t>
            </a:fld>
            <a:endParaRPr lang="en-US" altLang="de-DE"/>
          </a:p>
        </p:txBody>
      </p:sp>
      <p:sp>
        <p:nvSpPr>
          <p:cNvPr id="1031" name="Rectangle 7">
            <a:extLst>
              <a:ext uri="{FF2B5EF4-FFF2-40B4-BE49-F238E27FC236}">
                <a16:creationId xmlns:a16="http://schemas.microsoft.com/office/drawing/2014/main" id="{4D4E707D-83E4-4C08-9C2B-335E27A9A6F4}"/>
              </a:ext>
            </a:extLst>
          </p:cNvPr>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de-DE" sz="1400" b="1" dirty="0"/>
              <a:t>doc.: IEEE 802.15-25-0136-00-04ad</a:t>
            </a:r>
          </a:p>
        </p:txBody>
      </p:sp>
      <p:sp>
        <p:nvSpPr>
          <p:cNvPr id="1032" name="Line 8">
            <a:extLst>
              <a:ext uri="{FF2B5EF4-FFF2-40B4-BE49-F238E27FC236}">
                <a16:creationId xmlns:a16="http://schemas.microsoft.com/office/drawing/2014/main" id="{60502E97-5FAC-4806-95EF-FC8098533DA7}"/>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a:extLst>
              <a:ext uri="{FF2B5EF4-FFF2-40B4-BE49-F238E27FC236}">
                <a16:creationId xmlns:a16="http://schemas.microsoft.com/office/drawing/2014/main" id="{F74738B6-12D9-4EAA-93EC-1ECAF56D035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1034" name="Line 10">
            <a:extLst>
              <a:ext uri="{FF2B5EF4-FFF2-40B4-BE49-F238E27FC236}">
                <a16:creationId xmlns:a16="http://schemas.microsoft.com/office/drawing/2014/main" id="{1E341C86-7A16-45D8-815C-CFA81289FF47}"/>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a:extLst>
              <a:ext uri="{FF2B5EF4-FFF2-40B4-BE49-F238E27FC236}">
                <a16:creationId xmlns:a16="http://schemas.microsoft.com/office/drawing/2014/main" id="{D9C43E2A-B6DF-41AE-80BC-ED1AE817D4D9}"/>
              </a:ext>
            </a:extLst>
          </p:cNvPr>
          <p:cNvSpPr>
            <a:spLocks noGrp="1"/>
          </p:cNvSpPr>
          <p:nvPr>
            <p:ph type="dt" sz="half" idx="10"/>
          </p:nvPr>
        </p:nvSpPr>
        <p:spPr/>
        <p:txBody>
          <a:bodyPr/>
          <a:lstStyle/>
          <a:p>
            <a:r>
              <a:rPr lang="de-DE" altLang="de-DE"/>
              <a:t>Mar. 2025</a:t>
            </a:r>
            <a:endParaRPr lang="en-US" altLang="de-DE"/>
          </a:p>
        </p:txBody>
      </p:sp>
      <p:sp>
        <p:nvSpPr>
          <p:cNvPr id="5" name="Fußzeilenplatzhalter 2">
            <a:extLst>
              <a:ext uri="{FF2B5EF4-FFF2-40B4-BE49-F238E27FC236}">
                <a16:creationId xmlns:a16="http://schemas.microsoft.com/office/drawing/2014/main" id="{34A211DD-20CC-4230-B783-76849CE7D186}"/>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3">
            <a:extLst>
              <a:ext uri="{FF2B5EF4-FFF2-40B4-BE49-F238E27FC236}">
                <a16:creationId xmlns:a16="http://schemas.microsoft.com/office/drawing/2014/main" id="{09F9C736-DF86-4EF6-B282-95A555B0C62A}"/>
              </a:ext>
            </a:extLst>
          </p:cNvPr>
          <p:cNvSpPr>
            <a:spLocks noGrp="1"/>
          </p:cNvSpPr>
          <p:nvPr>
            <p:ph type="sldNum" sz="quarter" idx="12"/>
          </p:nvPr>
        </p:nvSpPr>
        <p:spPr/>
        <p:txBody>
          <a:bodyPr/>
          <a:lstStyle/>
          <a:p>
            <a:r>
              <a:rPr lang="en-US" altLang="de-DE"/>
              <a:t>Slide </a:t>
            </a:r>
            <a:fld id="{D88A94DD-C2E8-472D-AA1A-4D6C610E6700}" type="slidenum">
              <a:rPr lang="en-US" altLang="de-DE"/>
              <a:pPr/>
              <a:t>1</a:t>
            </a:fld>
            <a:endParaRPr lang="en-US" altLang="de-DE"/>
          </a:p>
        </p:txBody>
      </p:sp>
      <p:sp>
        <p:nvSpPr>
          <p:cNvPr id="27651" name="Rectangle 3">
            <a:extLst>
              <a:ext uri="{FF2B5EF4-FFF2-40B4-BE49-F238E27FC236}">
                <a16:creationId xmlns:a16="http://schemas.microsoft.com/office/drawing/2014/main" id="{1E51FA3B-613F-472F-A120-BC673CF5E5BF}"/>
              </a:ext>
            </a:extLst>
          </p:cNvPr>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de-DE" sz="1600" b="1" dirty="0">
              <a:solidFill>
                <a:schemeClr val="tx2"/>
              </a:solidFill>
            </a:endParaRPr>
          </a:p>
          <a:p>
            <a:endParaRPr lang="en-US" altLang="de-DE" sz="1600" dirty="0">
              <a:solidFill>
                <a:schemeClr val="tx2"/>
              </a:solidFill>
            </a:endParaRPr>
          </a:p>
          <a:p>
            <a:r>
              <a:rPr lang="en-US" altLang="de-DE" sz="1600" b="1" dirty="0">
                <a:solidFill>
                  <a:schemeClr val="tx2"/>
                </a:solidFill>
              </a:rPr>
              <a:t>Submission Title:</a:t>
            </a:r>
            <a:r>
              <a:rPr lang="en-US" altLang="de-DE" sz="1600" dirty="0">
                <a:solidFill>
                  <a:schemeClr val="tx2"/>
                </a:solidFill>
              </a:rPr>
              <a:t> [</a:t>
            </a:r>
            <a:r>
              <a:rPr lang="en-US" altLang="de-DE" sz="1600" dirty="0"/>
              <a:t>802.15.4ad Narrowband Proposal Simulations</a:t>
            </a:r>
            <a:r>
              <a:rPr lang="en-US" altLang="de-DE" sz="1600" dirty="0">
                <a:solidFill>
                  <a:schemeClr val="tx2"/>
                </a:solidFill>
              </a:rPr>
              <a:t>]	</a:t>
            </a:r>
          </a:p>
          <a:p>
            <a:r>
              <a:rPr lang="en-US" altLang="de-DE" sz="1600" b="1" dirty="0">
                <a:solidFill>
                  <a:schemeClr val="tx2"/>
                </a:solidFill>
              </a:rPr>
              <a:t>Date Submitted: </a:t>
            </a:r>
            <a:r>
              <a:rPr lang="en-US" altLang="de-DE" sz="1600" dirty="0">
                <a:solidFill>
                  <a:schemeClr val="tx2"/>
                </a:solidFill>
              </a:rPr>
              <a:t>[</a:t>
            </a:r>
            <a:r>
              <a:rPr lang="en-US" altLang="de-DE" sz="1600" dirty="0"/>
              <a:t>11 March, 2025</a:t>
            </a:r>
            <a:r>
              <a:rPr lang="en-US" altLang="de-DE" sz="1600" dirty="0">
                <a:solidFill>
                  <a:schemeClr val="tx2"/>
                </a:solidFill>
              </a:rPr>
              <a:t>]	</a:t>
            </a:r>
          </a:p>
          <a:p>
            <a:r>
              <a:rPr lang="en-US" altLang="de-DE" sz="1600" b="1" dirty="0">
                <a:solidFill>
                  <a:schemeClr val="tx2"/>
                </a:solidFill>
              </a:rPr>
              <a:t>Source:</a:t>
            </a:r>
            <a:r>
              <a:rPr lang="en-US" altLang="de-DE" sz="1600" dirty="0">
                <a:solidFill>
                  <a:schemeClr val="tx2"/>
                </a:solidFill>
              </a:rPr>
              <a:t> [</a:t>
            </a:r>
            <a:r>
              <a:rPr lang="en-US" altLang="de-DE" sz="1600" dirty="0"/>
              <a:t>Joerg ROBERT</a:t>
            </a:r>
            <a:r>
              <a:rPr lang="en-US" altLang="de-DE" sz="1600" dirty="0">
                <a:solidFill>
                  <a:schemeClr val="tx2"/>
                </a:solidFill>
              </a:rPr>
              <a:t>] Company [FAU Erlangen-</a:t>
            </a:r>
            <a:r>
              <a:rPr lang="en-US" altLang="de-DE" sz="1600" dirty="0" err="1">
                <a:solidFill>
                  <a:schemeClr val="tx2"/>
                </a:solidFill>
              </a:rPr>
              <a:t>Nuernberg</a:t>
            </a:r>
            <a:r>
              <a:rPr lang="en-US" altLang="de-DE" sz="1600" dirty="0">
                <a:solidFill>
                  <a:schemeClr val="tx2"/>
                </a:solidFill>
              </a:rPr>
              <a:t>/ Fraunhofer IIS]</a:t>
            </a:r>
          </a:p>
          <a:p>
            <a:r>
              <a:rPr lang="en-US" altLang="de-DE" sz="1600" dirty="0">
                <a:solidFill>
                  <a:schemeClr val="tx2"/>
                </a:solidFill>
              </a:rPr>
              <a:t>Address []</a:t>
            </a:r>
          </a:p>
          <a:p>
            <a:r>
              <a:rPr lang="en-US" altLang="de-DE" sz="1600" dirty="0">
                <a:solidFill>
                  <a:schemeClr val="tx2"/>
                </a:solidFill>
              </a:rPr>
              <a:t>Voice:[], FAX: [], E-Mail:[Joerg.Robert@ieee.org]	</a:t>
            </a:r>
          </a:p>
          <a:p>
            <a:pPr>
              <a:spcBef>
                <a:spcPts val="600"/>
              </a:spcBef>
              <a:spcAft>
                <a:spcPts val="600"/>
              </a:spcAft>
            </a:pPr>
            <a:r>
              <a:rPr lang="en-US" altLang="de-DE" sz="1600" b="1" dirty="0">
                <a:solidFill>
                  <a:schemeClr val="tx2"/>
                </a:solidFill>
              </a:rPr>
              <a:t>Re:</a:t>
            </a:r>
            <a:r>
              <a:rPr lang="en-US" altLang="de-DE" sz="1600" dirty="0">
                <a:solidFill>
                  <a:schemeClr val="tx2"/>
                </a:solidFill>
              </a:rPr>
              <a:t> []</a:t>
            </a:r>
          </a:p>
          <a:p>
            <a:pPr>
              <a:spcBef>
                <a:spcPts val="600"/>
              </a:spcBef>
              <a:spcAft>
                <a:spcPts val="600"/>
              </a:spcAft>
            </a:pPr>
            <a:r>
              <a:rPr lang="en-US" altLang="de-DE" sz="1600" b="1" dirty="0">
                <a:solidFill>
                  <a:schemeClr val="tx2"/>
                </a:solidFill>
              </a:rPr>
              <a:t>Abstract:</a:t>
            </a:r>
            <a:r>
              <a:rPr lang="en-US" altLang="de-DE" sz="1600" dirty="0">
                <a:solidFill>
                  <a:schemeClr val="tx2"/>
                </a:solidFill>
              </a:rPr>
              <a:t>	[</a:t>
            </a:r>
            <a:r>
              <a:rPr lang="en-US" altLang="de-DE" sz="1600" dirty="0"/>
              <a:t>Simulation results for 802.15.4ad proposal</a:t>
            </a:r>
            <a:r>
              <a:rPr lang="en-US" altLang="de-DE" sz="1600" dirty="0">
                <a:solidFill>
                  <a:schemeClr val="tx2"/>
                </a:solidFill>
              </a:rPr>
              <a:t>]</a:t>
            </a:r>
          </a:p>
          <a:p>
            <a:pPr>
              <a:spcBef>
                <a:spcPts val="600"/>
              </a:spcBef>
              <a:spcAft>
                <a:spcPts val="600"/>
              </a:spcAft>
            </a:pPr>
            <a:r>
              <a:rPr lang="en-US" altLang="de-DE" sz="1600" b="1" dirty="0">
                <a:solidFill>
                  <a:schemeClr val="tx2"/>
                </a:solidFill>
              </a:rPr>
              <a:t>Purpose:</a:t>
            </a:r>
            <a:r>
              <a:rPr lang="en-US" altLang="de-DE" sz="1600" dirty="0">
                <a:solidFill>
                  <a:schemeClr val="tx2"/>
                </a:solidFill>
              </a:rPr>
              <a:t>	</a:t>
            </a:r>
            <a:r>
              <a:rPr lang="en-US" altLang="de-DE" sz="1600" dirty="0"/>
              <a:t>[Presentation in TG 802.15.4ad]</a:t>
            </a:r>
          </a:p>
          <a:p>
            <a:r>
              <a:rPr lang="en-US" altLang="de-DE" sz="1600" b="1" dirty="0">
                <a:solidFill>
                  <a:schemeClr val="tx2"/>
                </a:solidFill>
              </a:rPr>
              <a:t>Notice:</a:t>
            </a:r>
            <a:r>
              <a:rPr lang="en-US" altLang="de-DE"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de-DE" sz="1600" b="1" dirty="0">
                <a:solidFill>
                  <a:schemeClr val="tx2"/>
                </a:solidFill>
              </a:rPr>
              <a:t>Release:</a:t>
            </a:r>
            <a:r>
              <a:rPr lang="en-US" altLang="de-DE"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27681-C923-4ADD-B00C-AB8D96C04CCC}"/>
              </a:ext>
            </a:extLst>
          </p:cNvPr>
          <p:cNvSpPr>
            <a:spLocks noGrp="1"/>
          </p:cNvSpPr>
          <p:nvPr>
            <p:ph type="title"/>
          </p:nvPr>
        </p:nvSpPr>
        <p:spPr/>
        <p:txBody>
          <a:bodyPr/>
          <a:lstStyle/>
          <a:p>
            <a:r>
              <a:rPr lang="en-US" dirty="0"/>
              <a:t>TDL-B – Non-LOS Channel</a:t>
            </a:r>
          </a:p>
        </p:txBody>
      </p:sp>
      <p:sp>
        <p:nvSpPr>
          <p:cNvPr id="3" name="Inhaltsplatzhalter 2">
            <a:extLst>
              <a:ext uri="{FF2B5EF4-FFF2-40B4-BE49-F238E27FC236}">
                <a16:creationId xmlns:a16="http://schemas.microsoft.com/office/drawing/2014/main" id="{03D92B7B-C1D5-4D00-AB59-9AE4B407EF91}"/>
              </a:ext>
            </a:extLst>
          </p:cNvPr>
          <p:cNvSpPr>
            <a:spLocks noGrp="1"/>
          </p:cNvSpPr>
          <p:nvPr>
            <p:ph idx="1"/>
          </p:nvPr>
        </p:nvSpPr>
        <p:spPr>
          <a:xfrm>
            <a:off x="5868144" y="1981200"/>
            <a:ext cx="2590056" cy="4114800"/>
          </a:xfrm>
        </p:spPr>
        <p:txBody>
          <a:bodyPr/>
          <a:lstStyle/>
          <a:p>
            <a:r>
              <a:rPr lang="en-US" altLang="de-DE" sz="2000" dirty="0"/>
              <a:t>Performance loss of approx. 2dB compared to LOS channel</a:t>
            </a:r>
          </a:p>
          <a:p>
            <a:r>
              <a:rPr lang="en-US" altLang="de-DE" sz="2000" dirty="0"/>
              <a:t>Similar results as TI</a:t>
            </a:r>
          </a:p>
          <a:p>
            <a:r>
              <a:rPr lang="en-US" altLang="de-DE" sz="2000" dirty="0"/>
              <a:t>Interleaver may not be optimal and requires optimization</a:t>
            </a:r>
          </a:p>
          <a:p>
            <a:endParaRPr lang="en-US" altLang="de-DE" sz="2000" dirty="0"/>
          </a:p>
          <a:p>
            <a:endParaRPr lang="en-US" altLang="de-DE" sz="2000" dirty="0"/>
          </a:p>
          <a:p>
            <a:endParaRPr lang="en-US" altLang="de-DE" sz="2000" dirty="0"/>
          </a:p>
          <a:p>
            <a:endParaRPr lang="en-US" altLang="de-DE" sz="2000" dirty="0"/>
          </a:p>
        </p:txBody>
      </p:sp>
      <p:sp>
        <p:nvSpPr>
          <p:cNvPr id="4" name="Datumsplatzhalter 3">
            <a:extLst>
              <a:ext uri="{FF2B5EF4-FFF2-40B4-BE49-F238E27FC236}">
                <a16:creationId xmlns:a16="http://schemas.microsoft.com/office/drawing/2014/main" id="{89222FE0-5B1D-419A-B453-3C23E7D15E54}"/>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DD320905-09CE-4235-A871-32DD2C7E0B1E}"/>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E2B3A134-44D0-460C-94F0-0F08C27C4E36}"/>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10</a:t>
            </a:fld>
            <a:endParaRPr lang="en-US" altLang="de-DE"/>
          </a:p>
        </p:txBody>
      </p:sp>
      <p:pic>
        <p:nvPicPr>
          <p:cNvPr id="8" name="Grafik 7">
            <a:extLst>
              <a:ext uri="{FF2B5EF4-FFF2-40B4-BE49-F238E27FC236}">
                <a16:creationId xmlns:a16="http://schemas.microsoft.com/office/drawing/2014/main" id="{B58E6EE7-1E59-4165-9A1B-D1F47040B10D}"/>
              </a:ext>
            </a:extLst>
          </p:cNvPr>
          <p:cNvPicPr>
            <a:picLocks noChangeAspect="1"/>
          </p:cNvPicPr>
          <p:nvPr/>
        </p:nvPicPr>
        <p:blipFill>
          <a:blip r:embed="rId2"/>
          <a:stretch>
            <a:fillRect/>
          </a:stretch>
        </p:blipFill>
        <p:spPr>
          <a:xfrm>
            <a:off x="251520" y="1663647"/>
            <a:ext cx="5680810" cy="4445538"/>
          </a:xfrm>
          <a:prstGeom prst="rect">
            <a:avLst/>
          </a:prstGeom>
        </p:spPr>
      </p:pic>
    </p:spTree>
    <p:extLst>
      <p:ext uri="{BB962C8B-B14F-4D97-AF65-F5344CB8AC3E}">
        <p14:creationId xmlns:p14="http://schemas.microsoft.com/office/powerpoint/2010/main" val="106280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27681-C923-4ADD-B00C-AB8D96C04CCC}"/>
              </a:ext>
            </a:extLst>
          </p:cNvPr>
          <p:cNvSpPr>
            <a:spLocks noGrp="1"/>
          </p:cNvSpPr>
          <p:nvPr>
            <p:ph type="title"/>
          </p:nvPr>
        </p:nvSpPr>
        <p:spPr/>
        <p:txBody>
          <a:bodyPr/>
          <a:lstStyle/>
          <a:p>
            <a:r>
              <a:rPr lang="en-US" dirty="0"/>
              <a:t>TDL-B – Non-LOS Channel with Alternative Interleaver</a:t>
            </a:r>
          </a:p>
        </p:txBody>
      </p:sp>
      <p:sp>
        <p:nvSpPr>
          <p:cNvPr id="3" name="Inhaltsplatzhalter 2">
            <a:extLst>
              <a:ext uri="{FF2B5EF4-FFF2-40B4-BE49-F238E27FC236}">
                <a16:creationId xmlns:a16="http://schemas.microsoft.com/office/drawing/2014/main" id="{03D92B7B-C1D5-4D00-AB59-9AE4B407EF91}"/>
              </a:ext>
            </a:extLst>
          </p:cNvPr>
          <p:cNvSpPr>
            <a:spLocks noGrp="1"/>
          </p:cNvSpPr>
          <p:nvPr>
            <p:ph idx="1"/>
          </p:nvPr>
        </p:nvSpPr>
        <p:spPr>
          <a:xfrm>
            <a:off x="5580112" y="1981200"/>
            <a:ext cx="2878088" cy="4114800"/>
          </a:xfrm>
        </p:spPr>
        <p:txBody>
          <a:bodyPr/>
          <a:lstStyle/>
          <a:p>
            <a:r>
              <a:rPr lang="en-US" altLang="de-DE" sz="2000" dirty="0"/>
              <a:t>Same simulation as on previous slide with alternative interleaver</a:t>
            </a:r>
          </a:p>
          <a:p>
            <a:r>
              <a:rPr lang="en-US" altLang="de-DE" sz="2000" dirty="0"/>
              <a:t>Gain of approx. 1dB</a:t>
            </a:r>
          </a:p>
          <a:p>
            <a:r>
              <a:rPr lang="en-US" altLang="de-DE" sz="2000" dirty="0"/>
              <a:t>Optimized hopping pattern may provide further gain</a:t>
            </a:r>
          </a:p>
          <a:p>
            <a:endParaRPr lang="en-US" altLang="de-DE" sz="2000" dirty="0"/>
          </a:p>
          <a:p>
            <a:pPr>
              <a:buFont typeface="Wingdings" panose="05000000000000000000" pitchFamily="2" charset="2"/>
              <a:buChar char="à"/>
            </a:pPr>
            <a:r>
              <a:rPr lang="en-US" altLang="de-DE" sz="2000" dirty="0">
                <a:sym typeface="Wingdings" panose="05000000000000000000" pitchFamily="2" charset="2"/>
              </a:rPr>
              <a:t>Will continue to work on this</a:t>
            </a:r>
          </a:p>
          <a:p>
            <a:pPr>
              <a:buFont typeface="Wingdings" panose="05000000000000000000" pitchFamily="2" charset="2"/>
              <a:buChar char="à"/>
            </a:pPr>
            <a:endParaRPr lang="en-US" altLang="de-DE" sz="2000" dirty="0"/>
          </a:p>
        </p:txBody>
      </p:sp>
      <p:sp>
        <p:nvSpPr>
          <p:cNvPr id="4" name="Datumsplatzhalter 3">
            <a:extLst>
              <a:ext uri="{FF2B5EF4-FFF2-40B4-BE49-F238E27FC236}">
                <a16:creationId xmlns:a16="http://schemas.microsoft.com/office/drawing/2014/main" id="{89222FE0-5B1D-419A-B453-3C23E7D15E54}"/>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DD320905-09CE-4235-A871-32DD2C7E0B1E}"/>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E2B3A134-44D0-460C-94F0-0F08C27C4E36}"/>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11</a:t>
            </a:fld>
            <a:endParaRPr lang="en-US" altLang="de-DE"/>
          </a:p>
        </p:txBody>
      </p:sp>
      <p:pic>
        <p:nvPicPr>
          <p:cNvPr id="9" name="Grafik 8">
            <a:extLst>
              <a:ext uri="{FF2B5EF4-FFF2-40B4-BE49-F238E27FC236}">
                <a16:creationId xmlns:a16="http://schemas.microsoft.com/office/drawing/2014/main" id="{2C0AED08-D57F-4FF3-9D87-A674A7BD5EE9}"/>
              </a:ext>
            </a:extLst>
          </p:cNvPr>
          <p:cNvPicPr>
            <a:picLocks noChangeAspect="1"/>
          </p:cNvPicPr>
          <p:nvPr/>
        </p:nvPicPr>
        <p:blipFill>
          <a:blip r:embed="rId2"/>
          <a:stretch>
            <a:fillRect/>
          </a:stretch>
        </p:blipFill>
        <p:spPr>
          <a:xfrm>
            <a:off x="200360" y="1927194"/>
            <a:ext cx="5390503" cy="4327376"/>
          </a:xfrm>
          <a:prstGeom prst="rect">
            <a:avLst/>
          </a:prstGeom>
        </p:spPr>
      </p:pic>
    </p:spTree>
    <p:extLst>
      <p:ext uri="{BB962C8B-B14F-4D97-AF65-F5344CB8AC3E}">
        <p14:creationId xmlns:p14="http://schemas.microsoft.com/office/powerpoint/2010/main" val="2887877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C7CD2-53F2-442C-9C46-6CDFD907446D}"/>
              </a:ext>
            </a:extLst>
          </p:cNvPr>
          <p:cNvSpPr>
            <a:spLocks noGrp="1"/>
          </p:cNvSpPr>
          <p:nvPr>
            <p:ph type="title"/>
          </p:nvPr>
        </p:nvSpPr>
        <p:spPr/>
        <p:txBody>
          <a:bodyPr/>
          <a:lstStyle/>
          <a:p>
            <a:r>
              <a:rPr lang="en-US" dirty="0"/>
              <a:t>Wide-Band Interference</a:t>
            </a:r>
          </a:p>
        </p:txBody>
      </p:sp>
      <p:sp>
        <p:nvSpPr>
          <p:cNvPr id="3" name="Inhaltsplatzhalter 2">
            <a:extLst>
              <a:ext uri="{FF2B5EF4-FFF2-40B4-BE49-F238E27FC236}">
                <a16:creationId xmlns:a16="http://schemas.microsoft.com/office/drawing/2014/main" id="{CE6359B3-E78F-49D0-AB4B-B1FE03AB8112}"/>
              </a:ext>
            </a:extLst>
          </p:cNvPr>
          <p:cNvSpPr>
            <a:spLocks noGrp="1"/>
          </p:cNvSpPr>
          <p:nvPr>
            <p:ph idx="1"/>
          </p:nvPr>
        </p:nvSpPr>
        <p:spPr>
          <a:xfrm>
            <a:off x="5868144" y="1981200"/>
            <a:ext cx="2742456" cy="4114800"/>
          </a:xfrm>
        </p:spPr>
        <p:txBody>
          <a:bodyPr/>
          <a:lstStyle/>
          <a:p>
            <a:r>
              <a:rPr lang="en-US" altLang="de-DE" sz="2000" dirty="0"/>
              <a:t>Example of wide-band interference with -70dBm and 250kHz bandwidth</a:t>
            </a:r>
          </a:p>
          <a:p>
            <a:r>
              <a:rPr lang="en-US" altLang="de-DE" sz="2000" dirty="0"/>
              <a:t>Interferer duration 5ms</a:t>
            </a:r>
          </a:p>
          <a:p>
            <a:r>
              <a:rPr lang="en-US" altLang="de-DE" sz="2000" dirty="0"/>
              <a:t>Also other parameters simulated</a:t>
            </a:r>
          </a:p>
          <a:p>
            <a:r>
              <a:rPr lang="en-US" altLang="de-DE" sz="2000" dirty="0"/>
              <a:t>Use of realistic interferer-detection</a:t>
            </a:r>
          </a:p>
          <a:p>
            <a:endParaRPr lang="en-US" altLang="de-DE" sz="2000" dirty="0"/>
          </a:p>
          <a:p>
            <a:endParaRPr lang="en-US" sz="2000" dirty="0"/>
          </a:p>
          <a:p>
            <a:endParaRPr lang="en-US" sz="2000" dirty="0"/>
          </a:p>
          <a:p>
            <a:endParaRPr lang="en-US" sz="2000" dirty="0"/>
          </a:p>
        </p:txBody>
      </p:sp>
      <p:sp>
        <p:nvSpPr>
          <p:cNvPr id="4" name="Datumsplatzhalter 3">
            <a:extLst>
              <a:ext uri="{FF2B5EF4-FFF2-40B4-BE49-F238E27FC236}">
                <a16:creationId xmlns:a16="http://schemas.microsoft.com/office/drawing/2014/main" id="{A0918597-5B35-4AAF-8DA3-C37D103203FC}"/>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F6AE5FCD-02B7-4350-88B4-CFE5DF9D65DD}"/>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2B72F031-C865-4BB1-921F-327ADF4696BE}"/>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12</a:t>
            </a:fld>
            <a:endParaRPr lang="en-US" altLang="de-DE"/>
          </a:p>
        </p:txBody>
      </p:sp>
      <p:pic>
        <p:nvPicPr>
          <p:cNvPr id="8" name="Grafik 7">
            <a:extLst>
              <a:ext uri="{FF2B5EF4-FFF2-40B4-BE49-F238E27FC236}">
                <a16:creationId xmlns:a16="http://schemas.microsoft.com/office/drawing/2014/main" id="{F1DD53DC-16CF-44B1-A02C-440206CDEC73}"/>
              </a:ext>
            </a:extLst>
          </p:cNvPr>
          <p:cNvPicPr>
            <a:picLocks noChangeAspect="1"/>
          </p:cNvPicPr>
          <p:nvPr/>
        </p:nvPicPr>
        <p:blipFill rotWithShape="1">
          <a:blip r:embed="rId2"/>
          <a:srcRect l="2604" t="2552" r="4441" b="2464"/>
          <a:stretch/>
        </p:blipFill>
        <p:spPr>
          <a:xfrm>
            <a:off x="323528" y="1756016"/>
            <a:ext cx="5544616" cy="4278998"/>
          </a:xfrm>
          <a:prstGeom prst="rect">
            <a:avLst/>
          </a:prstGeom>
        </p:spPr>
      </p:pic>
    </p:spTree>
    <p:extLst>
      <p:ext uri="{BB962C8B-B14F-4D97-AF65-F5344CB8AC3E}">
        <p14:creationId xmlns:p14="http://schemas.microsoft.com/office/powerpoint/2010/main" val="3700083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D0E32-35D6-4B7B-8673-C823120D7486}"/>
              </a:ext>
            </a:extLst>
          </p:cNvPr>
          <p:cNvSpPr>
            <a:spLocks noGrp="1"/>
          </p:cNvSpPr>
          <p:nvPr>
            <p:ph type="title"/>
          </p:nvPr>
        </p:nvSpPr>
        <p:spPr/>
        <p:txBody>
          <a:bodyPr/>
          <a:lstStyle/>
          <a:p>
            <a:r>
              <a:rPr lang="en-US" dirty="0"/>
              <a:t>Interferer 250kHz, -70dBm</a:t>
            </a:r>
          </a:p>
        </p:txBody>
      </p:sp>
      <p:sp>
        <p:nvSpPr>
          <p:cNvPr id="3" name="Inhaltsplatzhalter 2">
            <a:extLst>
              <a:ext uri="{FF2B5EF4-FFF2-40B4-BE49-F238E27FC236}">
                <a16:creationId xmlns:a16="http://schemas.microsoft.com/office/drawing/2014/main" id="{2E4E60DE-234A-44D1-8FC2-CD6B267F379F}"/>
              </a:ext>
            </a:extLst>
          </p:cNvPr>
          <p:cNvSpPr>
            <a:spLocks noGrp="1"/>
          </p:cNvSpPr>
          <p:nvPr>
            <p:ph idx="1"/>
          </p:nvPr>
        </p:nvSpPr>
        <p:spPr>
          <a:xfrm>
            <a:off x="5652120" y="1981200"/>
            <a:ext cx="2806080" cy="4114800"/>
          </a:xfrm>
        </p:spPr>
        <p:txBody>
          <a:bodyPr/>
          <a:lstStyle/>
          <a:p>
            <a:r>
              <a:rPr lang="en-US" altLang="de-DE" sz="2000" dirty="0"/>
              <a:t>Only 2dB loss compared to AWGN channel</a:t>
            </a:r>
          </a:p>
          <a:p>
            <a:r>
              <a:rPr lang="en-US" altLang="de-DE" sz="2000" dirty="0"/>
              <a:t>No error floor</a:t>
            </a:r>
          </a:p>
          <a:p>
            <a:endParaRPr lang="en-US" altLang="de-DE" sz="2000" dirty="0"/>
          </a:p>
          <a:p>
            <a:pPr marL="0" indent="0">
              <a:buNone/>
            </a:pPr>
            <a:r>
              <a:rPr lang="en-US" altLang="de-DE" sz="2000" dirty="0">
                <a:sym typeface="Wingdings" panose="05000000000000000000" pitchFamily="2" charset="2"/>
              </a:rPr>
              <a:t> Very robust</a:t>
            </a:r>
            <a:endParaRPr lang="en-US" altLang="de-DE" sz="2000" dirty="0"/>
          </a:p>
          <a:p>
            <a:endParaRPr lang="en-US" altLang="de-DE" sz="2000" dirty="0"/>
          </a:p>
          <a:p>
            <a:endParaRPr lang="en-US" altLang="de-DE" sz="2000" dirty="0"/>
          </a:p>
          <a:p>
            <a:endParaRPr lang="en-US" sz="2000" dirty="0"/>
          </a:p>
          <a:p>
            <a:endParaRPr lang="en-US" sz="2000" dirty="0"/>
          </a:p>
        </p:txBody>
      </p:sp>
      <p:sp>
        <p:nvSpPr>
          <p:cNvPr id="4" name="Datumsplatzhalter 3">
            <a:extLst>
              <a:ext uri="{FF2B5EF4-FFF2-40B4-BE49-F238E27FC236}">
                <a16:creationId xmlns:a16="http://schemas.microsoft.com/office/drawing/2014/main" id="{9067A073-34D2-4B98-B66F-2FBC612483D8}"/>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F6BE7DB1-507D-4EE2-A205-D7E676A1634E}"/>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AE5908DB-782E-4D38-9D79-F80594A43E00}"/>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13</a:t>
            </a:fld>
            <a:endParaRPr lang="en-US" altLang="de-DE"/>
          </a:p>
        </p:txBody>
      </p:sp>
      <p:pic>
        <p:nvPicPr>
          <p:cNvPr id="8" name="Grafik 7">
            <a:extLst>
              <a:ext uri="{FF2B5EF4-FFF2-40B4-BE49-F238E27FC236}">
                <a16:creationId xmlns:a16="http://schemas.microsoft.com/office/drawing/2014/main" id="{5143B34B-B6D1-4998-B0CE-096598C1FA4E}"/>
              </a:ext>
            </a:extLst>
          </p:cNvPr>
          <p:cNvPicPr>
            <a:picLocks noChangeAspect="1"/>
          </p:cNvPicPr>
          <p:nvPr/>
        </p:nvPicPr>
        <p:blipFill>
          <a:blip r:embed="rId2"/>
          <a:stretch>
            <a:fillRect/>
          </a:stretch>
        </p:blipFill>
        <p:spPr>
          <a:xfrm>
            <a:off x="395536" y="1981200"/>
            <a:ext cx="5256584" cy="3924892"/>
          </a:xfrm>
          <a:prstGeom prst="rect">
            <a:avLst/>
          </a:prstGeom>
        </p:spPr>
      </p:pic>
    </p:spTree>
    <p:extLst>
      <p:ext uri="{BB962C8B-B14F-4D97-AF65-F5344CB8AC3E}">
        <p14:creationId xmlns:p14="http://schemas.microsoft.com/office/powerpoint/2010/main" val="2938758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D0E32-35D6-4B7B-8673-C823120D7486}"/>
              </a:ext>
            </a:extLst>
          </p:cNvPr>
          <p:cNvSpPr>
            <a:spLocks noGrp="1"/>
          </p:cNvSpPr>
          <p:nvPr>
            <p:ph type="title"/>
          </p:nvPr>
        </p:nvSpPr>
        <p:spPr/>
        <p:txBody>
          <a:bodyPr/>
          <a:lstStyle/>
          <a:p>
            <a:r>
              <a:rPr lang="en-US" dirty="0"/>
              <a:t>Interferer 250kHz, -70dBm – Alternative Interleaver</a:t>
            </a:r>
          </a:p>
        </p:txBody>
      </p:sp>
      <p:sp>
        <p:nvSpPr>
          <p:cNvPr id="3" name="Inhaltsplatzhalter 2">
            <a:extLst>
              <a:ext uri="{FF2B5EF4-FFF2-40B4-BE49-F238E27FC236}">
                <a16:creationId xmlns:a16="http://schemas.microsoft.com/office/drawing/2014/main" id="{2E4E60DE-234A-44D1-8FC2-CD6B267F379F}"/>
              </a:ext>
            </a:extLst>
          </p:cNvPr>
          <p:cNvSpPr>
            <a:spLocks noGrp="1"/>
          </p:cNvSpPr>
          <p:nvPr>
            <p:ph idx="1"/>
          </p:nvPr>
        </p:nvSpPr>
        <p:spPr>
          <a:xfrm>
            <a:off x="5486400" y="1981200"/>
            <a:ext cx="2971800" cy="4114800"/>
          </a:xfrm>
        </p:spPr>
        <p:txBody>
          <a:bodyPr/>
          <a:lstStyle/>
          <a:p>
            <a:r>
              <a:rPr lang="en-US" altLang="de-DE" sz="2000" dirty="0"/>
              <a:t>Same assumptions as on previous slide</a:t>
            </a:r>
          </a:p>
          <a:p>
            <a:r>
              <a:rPr lang="en-US" altLang="de-DE" sz="2000" dirty="0"/>
              <a:t>Gain of approx. 0.5dB due to alternative interleaver</a:t>
            </a:r>
          </a:p>
          <a:p>
            <a:endParaRPr lang="en-US" sz="2000" dirty="0"/>
          </a:p>
          <a:p>
            <a:endParaRPr lang="en-US" sz="2000" dirty="0"/>
          </a:p>
        </p:txBody>
      </p:sp>
      <p:sp>
        <p:nvSpPr>
          <p:cNvPr id="4" name="Datumsplatzhalter 3">
            <a:extLst>
              <a:ext uri="{FF2B5EF4-FFF2-40B4-BE49-F238E27FC236}">
                <a16:creationId xmlns:a16="http://schemas.microsoft.com/office/drawing/2014/main" id="{9067A073-34D2-4B98-B66F-2FBC612483D8}"/>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F6BE7DB1-507D-4EE2-A205-D7E676A1634E}"/>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AE5908DB-782E-4D38-9D79-F80594A43E00}"/>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14</a:t>
            </a:fld>
            <a:endParaRPr lang="en-US" altLang="de-DE"/>
          </a:p>
        </p:txBody>
      </p:sp>
      <p:pic>
        <p:nvPicPr>
          <p:cNvPr id="9" name="Grafik 8">
            <a:extLst>
              <a:ext uri="{FF2B5EF4-FFF2-40B4-BE49-F238E27FC236}">
                <a16:creationId xmlns:a16="http://schemas.microsoft.com/office/drawing/2014/main" id="{923AF0F9-31F2-4F0D-9A02-22EFB3E8A4CE}"/>
              </a:ext>
            </a:extLst>
          </p:cNvPr>
          <p:cNvPicPr>
            <a:picLocks noChangeAspect="1"/>
          </p:cNvPicPr>
          <p:nvPr/>
        </p:nvPicPr>
        <p:blipFill>
          <a:blip r:embed="rId2"/>
          <a:stretch>
            <a:fillRect/>
          </a:stretch>
        </p:blipFill>
        <p:spPr>
          <a:xfrm>
            <a:off x="44060" y="1873681"/>
            <a:ext cx="5442340" cy="3984330"/>
          </a:xfrm>
          <a:prstGeom prst="rect">
            <a:avLst/>
          </a:prstGeom>
        </p:spPr>
      </p:pic>
    </p:spTree>
    <p:extLst>
      <p:ext uri="{BB962C8B-B14F-4D97-AF65-F5344CB8AC3E}">
        <p14:creationId xmlns:p14="http://schemas.microsoft.com/office/powerpoint/2010/main" val="354291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40F43-B9C6-4E52-ADC4-D9463518F995}"/>
              </a:ext>
            </a:extLst>
          </p:cNvPr>
          <p:cNvSpPr>
            <a:spLocks noGrp="1"/>
          </p:cNvSpPr>
          <p:nvPr>
            <p:ph type="title"/>
          </p:nvPr>
        </p:nvSpPr>
        <p:spPr/>
        <p:txBody>
          <a:bodyPr/>
          <a:lstStyle/>
          <a:p>
            <a:r>
              <a:rPr lang="en-US" dirty="0"/>
              <a:t>Interferer 2 MHz, -70dBm</a:t>
            </a:r>
          </a:p>
        </p:txBody>
      </p:sp>
      <p:sp>
        <p:nvSpPr>
          <p:cNvPr id="3" name="Inhaltsplatzhalter 2">
            <a:extLst>
              <a:ext uri="{FF2B5EF4-FFF2-40B4-BE49-F238E27FC236}">
                <a16:creationId xmlns:a16="http://schemas.microsoft.com/office/drawing/2014/main" id="{901FAD57-1963-461B-9CF3-32FADB0B72AA}"/>
              </a:ext>
            </a:extLst>
          </p:cNvPr>
          <p:cNvSpPr>
            <a:spLocks noGrp="1"/>
          </p:cNvSpPr>
          <p:nvPr>
            <p:ph idx="1"/>
          </p:nvPr>
        </p:nvSpPr>
        <p:spPr>
          <a:xfrm>
            <a:off x="5868144" y="1981200"/>
            <a:ext cx="2590056" cy="4114800"/>
          </a:xfrm>
        </p:spPr>
        <p:txBody>
          <a:bodyPr/>
          <a:lstStyle/>
          <a:p>
            <a:r>
              <a:rPr lang="en-US" altLang="de-DE" sz="2000" dirty="0"/>
              <a:t>No packet error rate below 50%</a:t>
            </a:r>
          </a:p>
          <a:p>
            <a:r>
              <a:rPr lang="en-US" altLang="de-DE" sz="2000" dirty="0"/>
              <a:t>Interleaver is too short recover data</a:t>
            </a:r>
          </a:p>
          <a:p>
            <a:endParaRPr lang="en-US" altLang="de-DE" sz="2000" dirty="0"/>
          </a:p>
          <a:p>
            <a:r>
              <a:rPr lang="en-US" altLang="de-DE" sz="2000" dirty="0"/>
              <a:t>Fluctuations due to early stop of simulation after 20 packet errors</a:t>
            </a:r>
          </a:p>
          <a:p>
            <a:endParaRPr lang="en-US" altLang="de-DE" sz="2000" dirty="0"/>
          </a:p>
          <a:p>
            <a:endParaRPr lang="en-US" altLang="de-DE" sz="2000" dirty="0"/>
          </a:p>
          <a:p>
            <a:endParaRPr lang="en-US" sz="2000" dirty="0"/>
          </a:p>
          <a:p>
            <a:endParaRPr lang="en-US" sz="2000" dirty="0"/>
          </a:p>
          <a:p>
            <a:endParaRPr lang="en-US" sz="2000" dirty="0"/>
          </a:p>
        </p:txBody>
      </p:sp>
      <p:sp>
        <p:nvSpPr>
          <p:cNvPr id="4" name="Datumsplatzhalter 3">
            <a:extLst>
              <a:ext uri="{FF2B5EF4-FFF2-40B4-BE49-F238E27FC236}">
                <a16:creationId xmlns:a16="http://schemas.microsoft.com/office/drawing/2014/main" id="{30836DAE-5454-4EB8-A414-086C6E1D4F69}"/>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0E6766EF-1425-4880-B06C-FEE4E24E7E4D}"/>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9FEBA3E1-F59B-4BC6-8CB9-124B7AD8D5CE}"/>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15</a:t>
            </a:fld>
            <a:endParaRPr lang="en-US" altLang="de-DE"/>
          </a:p>
        </p:txBody>
      </p:sp>
      <p:pic>
        <p:nvPicPr>
          <p:cNvPr id="8" name="Grafik 7">
            <a:extLst>
              <a:ext uri="{FF2B5EF4-FFF2-40B4-BE49-F238E27FC236}">
                <a16:creationId xmlns:a16="http://schemas.microsoft.com/office/drawing/2014/main" id="{A6F55927-5D59-42C2-8A3C-0EFA46610303}"/>
              </a:ext>
            </a:extLst>
          </p:cNvPr>
          <p:cNvPicPr>
            <a:picLocks noChangeAspect="1"/>
          </p:cNvPicPr>
          <p:nvPr/>
        </p:nvPicPr>
        <p:blipFill>
          <a:blip r:embed="rId2"/>
          <a:stretch>
            <a:fillRect/>
          </a:stretch>
        </p:blipFill>
        <p:spPr>
          <a:xfrm>
            <a:off x="325862" y="1776982"/>
            <a:ext cx="5542282" cy="4293049"/>
          </a:xfrm>
          <a:prstGeom prst="rect">
            <a:avLst/>
          </a:prstGeom>
        </p:spPr>
      </p:pic>
    </p:spTree>
    <p:extLst>
      <p:ext uri="{BB962C8B-B14F-4D97-AF65-F5344CB8AC3E}">
        <p14:creationId xmlns:p14="http://schemas.microsoft.com/office/powerpoint/2010/main" val="2715962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40F43-B9C6-4E52-ADC4-D9463518F995}"/>
              </a:ext>
            </a:extLst>
          </p:cNvPr>
          <p:cNvSpPr>
            <a:spLocks noGrp="1"/>
          </p:cNvSpPr>
          <p:nvPr>
            <p:ph type="title"/>
          </p:nvPr>
        </p:nvSpPr>
        <p:spPr/>
        <p:txBody>
          <a:bodyPr/>
          <a:lstStyle/>
          <a:p>
            <a:r>
              <a:rPr lang="en-US" dirty="0"/>
              <a:t>Interferer 2 MHz, -70dBm – Alternative Interleaver</a:t>
            </a:r>
          </a:p>
        </p:txBody>
      </p:sp>
      <p:sp>
        <p:nvSpPr>
          <p:cNvPr id="3" name="Inhaltsplatzhalter 2">
            <a:extLst>
              <a:ext uri="{FF2B5EF4-FFF2-40B4-BE49-F238E27FC236}">
                <a16:creationId xmlns:a16="http://schemas.microsoft.com/office/drawing/2014/main" id="{901FAD57-1963-461B-9CF3-32FADB0B72AA}"/>
              </a:ext>
            </a:extLst>
          </p:cNvPr>
          <p:cNvSpPr>
            <a:spLocks noGrp="1"/>
          </p:cNvSpPr>
          <p:nvPr>
            <p:ph idx="1"/>
          </p:nvPr>
        </p:nvSpPr>
        <p:spPr>
          <a:xfrm>
            <a:off x="5652120" y="1981200"/>
            <a:ext cx="2806080" cy="4114800"/>
          </a:xfrm>
        </p:spPr>
        <p:txBody>
          <a:bodyPr/>
          <a:lstStyle/>
          <a:p>
            <a:r>
              <a:rPr lang="en-US" altLang="de-DE" sz="2000" dirty="0"/>
              <a:t>Same simulation assumptions as on previous slide, but with alternative interleaver</a:t>
            </a:r>
          </a:p>
          <a:p>
            <a:r>
              <a:rPr lang="en-US" altLang="de-DE" sz="2000" dirty="0"/>
              <a:t>Error-free decoding possible with loss of only 2dB compared to AWGN channel</a:t>
            </a:r>
            <a:endParaRPr lang="en-US" sz="2000" dirty="0"/>
          </a:p>
        </p:txBody>
      </p:sp>
      <p:sp>
        <p:nvSpPr>
          <p:cNvPr id="4" name="Datumsplatzhalter 3">
            <a:extLst>
              <a:ext uri="{FF2B5EF4-FFF2-40B4-BE49-F238E27FC236}">
                <a16:creationId xmlns:a16="http://schemas.microsoft.com/office/drawing/2014/main" id="{30836DAE-5454-4EB8-A414-086C6E1D4F69}"/>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0E6766EF-1425-4880-B06C-FEE4E24E7E4D}"/>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9FEBA3E1-F59B-4BC6-8CB9-124B7AD8D5CE}"/>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16</a:t>
            </a:fld>
            <a:endParaRPr lang="en-US" altLang="de-DE"/>
          </a:p>
        </p:txBody>
      </p:sp>
      <p:pic>
        <p:nvPicPr>
          <p:cNvPr id="9" name="Grafik 8">
            <a:extLst>
              <a:ext uri="{FF2B5EF4-FFF2-40B4-BE49-F238E27FC236}">
                <a16:creationId xmlns:a16="http://schemas.microsoft.com/office/drawing/2014/main" id="{C256DD4F-4928-4684-A3B8-4C778963408F}"/>
              </a:ext>
            </a:extLst>
          </p:cNvPr>
          <p:cNvPicPr>
            <a:picLocks noChangeAspect="1"/>
          </p:cNvPicPr>
          <p:nvPr/>
        </p:nvPicPr>
        <p:blipFill>
          <a:blip r:embed="rId2"/>
          <a:stretch>
            <a:fillRect/>
          </a:stretch>
        </p:blipFill>
        <p:spPr>
          <a:xfrm>
            <a:off x="323528" y="1829665"/>
            <a:ext cx="5409524" cy="4170547"/>
          </a:xfrm>
          <a:prstGeom prst="rect">
            <a:avLst/>
          </a:prstGeom>
        </p:spPr>
      </p:pic>
    </p:spTree>
    <p:extLst>
      <p:ext uri="{BB962C8B-B14F-4D97-AF65-F5344CB8AC3E}">
        <p14:creationId xmlns:p14="http://schemas.microsoft.com/office/powerpoint/2010/main" val="30895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8F464-F5D3-4CCB-88A4-CED025872A35}"/>
              </a:ext>
            </a:extLst>
          </p:cNvPr>
          <p:cNvSpPr>
            <a:spLocks noGrp="1"/>
          </p:cNvSpPr>
          <p:nvPr>
            <p:ph type="title"/>
          </p:nvPr>
        </p:nvSpPr>
        <p:spPr/>
        <p:txBody>
          <a:bodyPr/>
          <a:lstStyle/>
          <a:p>
            <a:r>
              <a:rPr lang="en-US" dirty="0"/>
              <a:t>Narrow-Band Interferer</a:t>
            </a:r>
          </a:p>
        </p:txBody>
      </p:sp>
      <p:sp>
        <p:nvSpPr>
          <p:cNvPr id="3" name="Inhaltsplatzhalter 2">
            <a:extLst>
              <a:ext uri="{FF2B5EF4-FFF2-40B4-BE49-F238E27FC236}">
                <a16:creationId xmlns:a16="http://schemas.microsoft.com/office/drawing/2014/main" id="{6A11B6D1-6CB4-40A7-B108-98718C598832}"/>
              </a:ext>
            </a:extLst>
          </p:cNvPr>
          <p:cNvSpPr>
            <a:spLocks noGrp="1"/>
          </p:cNvSpPr>
          <p:nvPr>
            <p:ph idx="1"/>
          </p:nvPr>
        </p:nvSpPr>
        <p:spPr>
          <a:xfrm>
            <a:off x="5486400" y="1981200"/>
            <a:ext cx="2971799" cy="4114800"/>
          </a:xfrm>
        </p:spPr>
        <p:txBody>
          <a:bodyPr/>
          <a:lstStyle/>
          <a:p>
            <a:r>
              <a:rPr lang="en-US" altLang="de-DE" sz="2000" dirty="0"/>
              <a:t>Interferer bandwidth of 10kHz</a:t>
            </a:r>
          </a:p>
          <a:p>
            <a:r>
              <a:rPr lang="en-US" altLang="de-DE" sz="2000" dirty="0"/>
              <a:t>Interferer lasts the complete packet duration</a:t>
            </a:r>
          </a:p>
          <a:p>
            <a:r>
              <a:rPr lang="en-US" altLang="de-DE" sz="2000" dirty="0"/>
              <a:t>Interferer Level of</a:t>
            </a:r>
            <a:br>
              <a:rPr lang="en-US" altLang="de-DE" sz="2000" dirty="0"/>
            </a:br>
            <a:r>
              <a:rPr lang="en-US" altLang="de-DE" sz="2000" dirty="0"/>
              <a:t>-100dBm</a:t>
            </a:r>
          </a:p>
          <a:p>
            <a:endParaRPr lang="en-US" altLang="de-DE" sz="2000" dirty="0"/>
          </a:p>
          <a:p>
            <a:endParaRPr lang="en-US" sz="2000" dirty="0"/>
          </a:p>
          <a:p>
            <a:endParaRPr lang="en-US" sz="2000" dirty="0"/>
          </a:p>
        </p:txBody>
      </p:sp>
      <p:sp>
        <p:nvSpPr>
          <p:cNvPr id="4" name="Datumsplatzhalter 3">
            <a:extLst>
              <a:ext uri="{FF2B5EF4-FFF2-40B4-BE49-F238E27FC236}">
                <a16:creationId xmlns:a16="http://schemas.microsoft.com/office/drawing/2014/main" id="{C5F56C38-099D-459C-9A76-814F005D4634}"/>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85DB5969-746B-4E3E-B334-62228C07580E}"/>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AE17C8EA-1D52-4CD7-9DEF-C8F1853D3F2C}"/>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17</a:t>
            </a:fld>
            <a:endParaRPr lang="en-US" altLang="de-DE"/>
          </a:p>
        </p:txBody>
      </p:sp>
      <p:pic>
        <p:nvPicPr>
          <p:cNvPr id="8" name="Grafik 7">
            <a:extLst>
              <a:ext uri="{FF2B5EF4-FFF2-40B4-BE49-F238E27FC236}">
                <a16:creationId xmlns:a16="http://schemas.microsoft.com/office/drawing/2014/main" id="{0D10C310-58C6-492B-BBB8-938C91D50599}"/>
              </a:ext>
            </a:extLst>
          </p:cNvPr>
          <p:cNvPicPr>
            <a:picLocks noChangeAspect="1"/>
          </p:cNvPicPr>
          <p:nvPr/>
        </p:nvPicPr>
        <p:blipFill>
          <a:blip r:embed="rId2"/>
          <a:stretch>
            <a:fillRect/>
          </a:stretch>
        </p:blipFill>
        <p:spPr>
          <a:xfrm>
            <a:off x="357809" y="1764162"/>
            <a:ext cx="5128591" cy="4114800"/>
          </a:xfrm>
          <a:prstGeom prst="rect">
            <a:avLst/>
          </a:prstGeom>
        </p:spPr>
      </p:pic>
    </p:spTree>
    <p:extLst>
      <p:ext uri="{BB962C8B-B14F-4D97-AF65-F5344CB8AC3E}">
        <p14:creationId xmlns:p14="http://schemas.microsoft.com/office/powerpoint/2010/main" val="366206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8F464-F5D3-4CCB-88A4-CED025872A35}"/>
              </a:ext>
            </a:extLst>
          </p:cNvPr>
          <p:cNvSpPr>
            <a:spLocks noGrp="1"/>
          </p:cNvSpPr>
          <p:nvPr>
            <p:ph type="title"/>
          </p:nvPr>
        </p:nvSpPr>
        <p:spPr/>
        <p:txBody>
          <a:bodyPr/>
          <a:lstStyle/>
          <a:p>
            <a:r>
              <a:rPr lang="en-US" dirty="0"/>
              <a:t>Narrow-Band Interferer, -100dBm</a:t>
            </a:r>
          </a:p>
        </p:txBody>
      </p:sp>
      <p:sp>
        <p:nvSpPr>
          <p:cNvPr id="3" name="Inhaltsplatzhalter 2">
            <a:extLst>
              <a:ext uri="{FF2B5EF4-FFF2-40B4-BE49-F238E27FC236}">
                <a16:creationId xmlns:a16="http://schemas.microsoft.com/office/drawing/2014/main" id="{6A11B6D1-6CB4-40A7-B108-98718C598832}"/>
              </a:ext>
            </a:extLst>
          </p:cNvPr>
          <p:cNvSpPr>
            <a:spLocks noGrp="1"/>
          </p:cNvSpPr>
          <p:nvPr>
            <p:ph idx="1"/>
          </p:nvPr>
        </p:nvSpPr>
        <p:spPr>
          <a:xfrm>
            <a:off x="5334000" y="1981200"/>
            <a:ext cx="3124200" cy="4114800"/>
          </a:xfrm>
        </p:spPr>
        <p:txBody>
          <a:bodyPr/>
          <a:lstStyle/>
          <a:p>
            <a:r>
              <a:rPr lang="en-US" altLang="de-DE" sz="2000" dirty="0"/>
              <a:t>Error free decoding is possible with only 1.5dB loss compared to AWGN channel</a:t>
            </a:r>
          </a:p>
          <a:p>
            <a:endParaRPr lang="en-US" sz="2000" dirty="0"/>
          </a:p>
          <a:p>
            <a:r>
              <a:rPr lang="en-US" sz="2000" dirty="0"/>
              <a:t>Decoding with good performance requires Raised-Cosine Shaped OFDM Reception Window [2]</a:t>
            </a:r>
          </a:p>
          <a:p>
            <a:endParaRPr lang="en-US" sz="2000" dirty="0"/>
          </a:p>
        </p:txBody>
      </p:sp>
      <p:sp>
        <p:nvSpPr>
          <p:cNvPr id="4" name="Datumsplatzhalter 3">
            <a:extLst>
              <a:ext uri="{FF2B5EF4-FFF2-40B4-BE49-F238E27FC236}">
                <a16:creationId xmlns:a16="http://schemas.microsoft.com/office/drawing/2014/main" id="{C5F56C38-099D-459C-9A76-814F005D4634}"/>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85DB5969-746B-4E3E-B334-62228C07580E}"/>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AE17C8EA-1D52-4CD7-9DEF-C8F1853D3F2C}"/>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18</a:t>
            </a:fld>
            <a:endParaRPr lang="en-US" altLang="de-DE"/>
          </a:p>
        </p:txBody>
      </p:sp>
      <p:pic>
        <p:nvPicPr>
          <p:cNvPr id="10" name="Grafik 9">
            <a:extLst>
              <a:ext uri="{FF2B5EF4-FFF2-40B4-BE49-F238E27FC236}">
                <a16:creationId xmlns:a16="http://schemas.microsoft.com/office/drawing/2014/main" id="{D2BDB3F1-A465-4182-B31D-5796C64366D5}"/>
              </a:ext>
            </a:extLst>
          </p:cNvPr>
          <p:cNvPicPr>
            <a:picLocks noChangeAspect="1"/>
          </p:cNvPicPr>
          <p:nvPr/>
        </p:nvPicPr>
        <p:blipFill>
          <a:blip r:embed="rId2"/>
          <a:stretch>
            <a:fillRect/>
          </a:stretch>
        </p:blipFill>
        <p:spPr>
          <a:xfrm>
            <a:off x="467544" y="1981200"/>
            <a:ext cx="4835471" cy="3767819"/>
          </a:xfrm>
          <a:prstGeom prst="rect">
            <a:avLst/>
          </a:prstGeom>
        </p:spPr>
      </p:pic>
    </p:spTree>
    <p:extLst>
      <p:ext uri="{BB962C8B-B14F-4D97-AF65-F5344CB8AC3E}">
        <p14:creationId xmlns:p14="http://schemas.microsoft.com/office/powerpoint/2010/main" val="1385369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A3348-2CE1-4FCC-BD5C-E914A77357F4}"/>
              </a:ext>
            </a:extLst>
          </p:cNvPr>
          <p:cNvSpPr>
            <a:spLocks noGrp="1"/>
          </p:cNvSpPr>
          <p:nvPr>
            <p:ph type="title"/>
          </p:nvPr>
        </p:nvSpPr>
        <p:spPr/>
        <p:txBody>
          <a:bodyPr/>
          <a:lstStyle/>
          <a:p>
            <a:r>
              <a:rPr lang="en-US" dirty="0"/>
              <a:t>Conclusions of the Simulation Results</a:t>
            </a:r>
          </a:p>
        </p:txBody>
      </p:sp>
      <p:sp>
        <p:nvSpPr>
          <p:cNvPr id="3" name="Inhaltsplatzhalter 2">
            <a:extLst>
              <a:ext uri="{FF2B5EF4-FFF2-40B4-BE49-F238E27FC236}">
                <a16:creationId xmlns:a16="http://schemas.microsoft.com/office/drawing/2014/main" id="{3B1561EA-7E9B-42B7-8E86-C4D732FDFAF6}"/>
              </a:ext>
            </a:extLst>
          </p:cNvPr>
          <p:cNvSpPr>
            <a:spLocks noGrp="1"/>
          </p:cNvSpPr>
          <p:nvPr>
            <p:ph idx="1"/>
          </p:nvPr>
        </p:nvSpPr>
        <p:spPr/>
        <p:txBody>
          <a:bodyPr/>
          <a:lstStyle/>
          <a:p>
            <a:r>
              <a:rPr lang="en-US" sz="2400" dirty="0"/>
              <a:t>The narrow-band OFDM approach offers excellent robustness in real-world channels</a:t>
            </a:r>
          </a:p>
          <a:p>
            <a:r>
              <a:rPr lang="en-US" sz="2400" dirty="0"/>
              <a:t>Simple receivers are possible, hooks allow for decoding close to the theoretical limits in (future) sophisticated receivers</a:t>
            </a:r>
          </a:p>
          <a:p>
            <a:r>
              <a:rPr lang="en-US" sz="2400" dirty="0"/>
              <a:t>Some optimizations can further improve the performance</a:t>
            </a:r>
          </a:p>
        </p:txBody>
      </p:sp>
      <p:sp>
        <p:nvSpPr>
          <p:cNvPr id="4" name="Datumsplatzhalter 3">
            <a:extLst>
              <a:ext uri="{FF2B5EF4-FFF2-40B4-BE49-F238E27FC236}">
                <a16:creationId xmlns:a16="http://schemas.microsoft.com/office/drawing/2014/main" id="{4DFEBD2F-62D4-40E7-9060-D9CCB3989941}"/>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823230D5-E39C-4901-B7E6-1C83F879FED4}"/>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2F439CE2-1314-4A8E-88AC-3587C0A490B5}"/>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19</a:t>
            </a:fld>
            <a:endParaRPr lang="en-US" altLang="de-DE"/>
          </a:p>
        </p:txBody>
      </p:sp>
    </p:spTree>
    <p:extLst>
      <p:ext uri="{BB962C8B-B14F-4D97-AF65-F5344CB8AC3E}">
        <p14:creationId xmlns:p14="http://schemas.microsoft.com/office/powerpoint/2010/main" val="1919193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776C501-A337-4DE5-AE90-2CA04E23B7DA}"/>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B323DC99-A83A-4A05-9854-C4D89AEA9318}"/>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81BB3FD6-179C-4249-AAD4-CB3691CC20CB}"/>
              </a:ext>
            </a:extLst>
          </p:cNvPr>
          <p:cNvSpPr>
            <a:spLocks noGrp="1"/>
          </p:cNvSpPr>
          <p:nvPr>
            <p:ph type="sldNum" sz="quarter" idx="12"/>
          </p:nvPr>
        </p:nvSpPr>
        <p:spPr/>
        <p:txBody>
          <a:bodyPr/>
          <a:lstStyle/>
          <a:p>
            <a:r>
              <a:rPr lang="en-US" altLang="de-DE"/>
              <a:t>Slide </a:t>
            </a:r>
            <a:fld id="{1D33C248-2ECB-43DC-9056-0BC7B2EA062D}" type="slidenum">
              <a:rPr lang="en-US" altLang="de-DE"/>
              <a:pPr/>
              <a:t>2</a:t>
            </a:fld>
            <a:endParaRPr lang="en-US" altLang="de-DE"/>
          </a:p>
        </p:txBody>
      </p:sp>
      <p:sp>
        <p:nvSpPr>
          <p:cNvPr id="26626" name="Rectangle 2">
            <a:extLst>
              <a:ext uri="{FF2B5EF4-FFF2-40B4-BE49-F238E27FC236}">
                <a16:creationId xmlns:a16="http://schemas.microsoft.com/office/drawing/2014/main" id="{CB6A479F-79D1-4CD9-BF7A-A94E88EC668E}"/>
              </a:ext>
            </a:extLst>
          </p:cNvPr>
          <p:cNvSpPr>
            <a:spLocks noGrp="1" noChangeArrowheads="1"/>
          </p:cNvSpPr>
          <p:nvPr>
            <p:ph type="ctrTitle"/>
          </p:nvPr>
        </p:nvSpPr>
        <p:spPr>
          <a:xfrm>
            <a:off x="685800" y="2286000"/>
            <a:ext cx="7772400" cy="1143000"/>
          </a:xfrm>
        </p:spPr>
        <p:txBody>
          <a:bodyPr anchor="ctr"/>
          <a:lstStyle/>
          <a:p>
            <a:r>
              <a:rPr lang="de-DE" altLang="de-DE" sz="3600" dirty="0"/>
              <a:t>802.15.4ad </a:t>
            </a:r>
            <a:r>
              <a:rPr lang="de-DE" altLang="de-DE" sz="3600" dirty="0" err="1"/>
              <a:t>Proposal</a:t>
            </a:r>
            <a:r>
              <a:rPr lang="de-DE" altLang="de-DE" sz="3600" dirty="0"/>
              <a:t> </a:t>
            </a:r>
            <a:r>
              <a:rPr lang="de-DE" altLang="de-DE" sz="3600" dirty="0" err="1"/>
              <a:t>Simulations</a:t>
            </a:r>
            <a:r>
              <a:rPr lang="de-DE" altLang="de-DE" sz="3600" dirty="0"/>
              <a:t> </a:t>
            </a:r>
            <a:r>
              <a:rPr lang="de-DE" altLang="de-DE" sz="3600" dirty="0" err="1"/>
              <a:t>for</a:t>
            </a:r>
            <a:r>
              <a:rPr lang="de-DE" altLang="de-DE" sz="3600" dirty="0"/>
              <a:t> </a:t>
            </a:r>
            <a:r>
              <a:rPr lang="de-DE" altLang="de-DE" sz="3600" dirty="0" err="1"/>
              <a:t>Narrowband</a:t>
            </a:r>
            <a:r>
              <a:rPr lang="de-DE" altLang="de-DE" sz="3600" dirty="0"/>
              <a:t> </a:t>
            </a:r>
            <a:r>
              <a:rPr lang="de-DE" altLang="de-DE" sz="3600" dirty="0" err="1"/>
              <a:t>Proposal</a:t>
            </a:r>
            <a:endParaRPr lang="de-DE" altLang="de-DE" sz="3600" dirty="0"/>
          </a:p>
        </p:txBody>
      </p:sp>
      <p:sp>
        <p:nvSpPr>
          <p:cNvPr id="26627" name="Rectangle 3">
            <a:extLst>
              <a:ext uri="{FF2B5EF4-FFF2-40B4-BE49-F238E27FC236}">
                <a16:creationId xmlns:a16="http://schemas.microsoft.com/office/drawing/2014/main" id="{4E9BAC47-F22C-4365-A1EC-9A92B2A8BFCA}"/>
              </a:ext>
            </a:extLst>
          </p:cNvPr>
          <p:cNvSpPr>
            <a:spLocks noGrp="1" noChangeArrowheads="1"/>
          </p:cNvSpPr>
          <p:nvPr>
            <p:ph type="subTitle" idx="1"/>
          </p:nvPr>
        </p:nvSpPr>
        <p:spPr>
          <a:xfrm>
            <a:off x="1371600" y="3886200"/>
            <a:ext cx="6400800" cy="1752600"/>
          </a:xfrm>
        </p:spPr>
        <p:txBody>
          <a:bodyPr/>
          <a:lstStyle/>
          <a:p>
            <a:r>
              <a:rPr lang="de-DE" altLang="de-DE" sz="3200" dirty="0"/>
              <a:t>Joerg Robert </a:t>
            </a:r>
            <a:br>
              <a:rPr lang="de-DE" altLang="de-DE" sz="3200" dirty="0"/>
            </a:br>
            <a:r>
              <a:rPr lang="de-DE" altLang="de-DE" sz="3200" dirty="0"/>
              <a:t>(FAU/Fraunhofer IIS)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59A27-D9E6-488E-9B03-D221D06A5C3E}"/>
              </a:ext>
            </a:extLst>
          </p:cNvPr>
          <p:cNvSpPr>
            <a:spLocks noGrp="1"/>
          </p:cNvSpPr>
          <p:nvPr>
            <p:ph type="title"/>
          </p:nvPr>
        </p:nvSpPr>
        <p:spPr/>
        <p:txBody>
          <a:bodyPr/>
          <a:lstStyle/>
          <a:p>
            <a:r>
              <a:rPr lang="en-US" dirty="0"/>
              <a:t>Next Planned Simulations</a:t>
            </a:r>
          </a:p>
        </p:txBody>
      </p:sp>
      <p:sp>
        <p:nvSpPr>
          <p:cNvPr id="3" name="Inhaltsplatzhalter 2">
            <a:extLst>
              <a:ext uri="{FF2B5EF4-FFF2-40B4-BE49-F238E27FC236}">
                <a16:creationId xmlns:a16="http://schemas.microsoft.com/office/drawing/2014/main" id="{FD64ABBC-025C-4E9F-8F5D-66B20AC24ED8}"/>
              </a:ext>
            </a:extLst>
          </p:cNvPr>
          <p:cNvSpPr>
            <a:spLocks noGrp="1"/>
          </p:cNvSpPr>
          <p:nvPr>
            <p:ph idx="1"/>
          </p:nvPr>
        </p:nvSpPr>
        <p:spPr/>
        <p:txBody>
          <a:bodyPr/>
          <a:lstStyle/>
          <a:p>
            <a:r>
              <a:rPr lang="en-US" dirty="0"/>
              <a:t>Effect of replacing CRC with Reed Solomon Code </a:t>
            </a:r>
          </a:p>
          <a:p>
            <a:r>
              <a:rPr lang="en-US" dirty="0"/>
              <a:t>Performance of sophisticated coherent receiver</a:t>
            </a:r>
          </a:p>
          <a:p>
            <a:r>
              <a:rPr lang="en-US" dirty="0"/>
              <a:t>Optimization of interleaving and hopping</a:t>
            </a:r>
          </a:p>
          <a:p>
            <a:r>
              <a:rPr lang="en-US" dirty="0"/>
              <a:t>Realistic synchronization</a:t>
            </a:r>
          </a:p>
        </p:txBody>
      </p:sp>
      <p:sp>
        <p:nvSpPr>
          <p:cNvPr id="4" name="Datumsplatzhalter 3">
            <a:extLst>
              <a:ext uri="{FF2B5EF4-FFF2-40B4-BE49-F238E27FC236}">
                <a16:creationId xmlns:a16="http://schemas.microsoft.com/office/drawing/2014/main" id="{AD74DF5E-FE0E-40F6-BF41-54E22F5B88B3}"/>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9C40A4C4-4A3E-4F25-AD3E-E4C9EB8C375C}"/>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F70C4A5C-1D73-4AED-91C9-4DCAFAAAD5CB}"/>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20</a:t>
            </a:fld>
            <a:endParaRPr lang="en-US" altLang="de-DE"/>
          </a:p>
        </p:txBody>
      </p:sp>
    </p:spTree>
    <p:extLst>
      <p:ext uri="{BB962C8B-B14F-4D97-AF65-F5344CB8AC3E}">
        <p14:creationId xmlns:p14="http://schemas.microsoft.com/office/powerpoint/2010/main" val="2210782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58084-618A-4FF3-A7E1-824BBE2F8C38}"/>
              </a:ext>
            </a:extLst>
          </p:cNvPr>
          <p:cNvSpPr>
            <a:spLocks noGrp="1"/>
          </p:cNvSpPr>
          <p:nvPr>
            <p:ph type="title"/>
          </p:nvPr>
        </p:nvSpPr>
        <p:spPr/>
        <p:txBody>
          <a:bodyPr/>
          <a:lstStyle/>
          <a:p>
            <a:r>
              <a:rPr lang="en-US" dirty="0"/>
              <a:t>Spectrum of the Signal</a:t>
            </a:r>
          </a:p>
        </p:txBody>
      </p:sp>
      <p:sp>
        <p:nvSpPr>
          <p:cNvPr id="3" name="Inhaltsplatzhalter 2">
            <a:extLst>
              <a:ext uri="{FF2B5EF4-FFF2-40B4-BE49-F238E27FC236}">
                <a16:creationId xmlns:a16="http://schemas.microsoft.com/office/drawing/2014/main" id="{B031E25B-52C4-4411-9284-58C9DD049E4D}"/>
              </a:ext>
            </a:extLst>
          </p:cNvPr>
          <p:cNvSpPr>
            <a:spLocks noGrp="1"/>
          </p:cNvSpPr>
          <p:nvPr>
            <p:ph idx="1"/>
          </p:nvPr>
        </p:nvSpPr>
        <p:spPr>
          <a:xfrm>
            <a:off x="685800" y="5661248"/>
            <a:ext cx="7772400" cy="720080"/>
          </a:xfrm>
        </p:spPr>
        <p:txBody>
          <a:bodyPr/>
          <a:lstStyle/>
          <a:p>
            <a:r>
              <a:rPr lang="en-US" sz="2000" dirty="0"/>
              <a:t>There are clusters visible </a:t>
            </a:r>
            <a:r>
              <a:rPr lang="en-US" sz="2000" dirty="0">
                <a:sym typeface="Wingdings" panose="05000000000000000000" pitchFamily="2" charset="2"/>
              </a:rPr>
              <a:t> no optimum interleaving</a:t>
            </a:r>
            <a:endParaRPr lang="en-US" sz="2000" dirty="0"/>
          </a:p>
          <a:p>
            <a:endParaRPr lang="en-US" sz="2000" dirty="0"/>
          </a:p>
        </p:txBody>
      </p:sp>
      <p:sp>
        <p:nvSpPr>
          <p:cNvPr id="4" name="Datumsplatzhalter 3">
            <a:extLst>
              <a:ext uri="{FF2B5EF4-FFF2-40B4-BE49-F238E27FC236}">
                <a16:creationId xmlns:a16="http://schemas.microsoft.com/office/drawing/2014/main" id="{CF0A1A03-0DEE-4800-B9A8-72921A152DC3}"/>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2D9E8BD3-F212-4E8F-B456-A7498645052F}"/>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98766332-584C-4176-982C-198E9028DC2C}"/>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21</a:t>
            </a:fld>
            <a:endParaRPr lang="en-US" altLang="de-DE"/>
          </a:p>
        </p:txBody>
      </p:sp>
      <p:pic>
        <p:nvPicPr>
          <p:cNvPr id="8" name="Grafik 7">
            <a:extLst>
              <a:ext uri="{FF2B5EF4-FFF2-40B4-BE49-F238E27FC236}">
                <a16:creationId xmlns:a16="http://schemas.microsoft.com/office/drawing/2014/main" id="{ED37124D-1AF6-4861-8190-861847383276}"/>
              </a:ext>
            </a:extLst>
          </p:cNvPr>
          <p:cNvPicPr>
            <a:picLocks noChangeAspect="1"/>
          </p:cNvPicPr>
          <p:nvPr/>
        </p:nvPicPr>
        <p:blipFill>
          <a:blip r:embed="rId2"/>
          <a:stretch>
            <a:fillRect/>
          </a:stretch>
        </p:blipFill>
        <p:spPr>
          <a:xfrm>
            <a:off x="696145" y="1752600"/>
            <a:ext cx="7343624" cy="3638229"/>
          </a:xfrm>
          <a:prstGeom prst="rect">
            <a:avLst/>
          </a:prstGeom>
        </p:spPr>
      </p:pic>
    </p:spTree>
    <p:extLst>
      <p:ext uri="{BB962C8B-B14F-4D97-AF65-F5344CB8AC3E}">
        <p14:creationId xmlns:p14="http://schemas.microsoft.com/office/powerpoint/2010/main" val="1276427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680024-6F53-484D-B745-0D422C1FBDA0}"/>
              </a:ext>
            </a:extLst>
          </p:cNvPr>
          <p:cNvSpPr>
            <a:spLocks noGrp="1"/>
          </p:cNvSpPr>
          <p:nvPr>
            <p:ph type="title"/>
          </p:nvPr>
        </p:nvSpPr>
        <p:spPr/>
        <p:txBody>
          <a:bodyPr/>
          <a:lstStyle/>
          <a:p>
            <a:r>
              <a:rPr lang="en-US" dirty="0"/>
              <a:t>Literature</a:t>
            </a:r>
          </a:p>
        </p:txBody>
      </p:sp>
      <p:sp>
        <p:nvSpPr>
          <p:cNvPr id="3" name="Inhaltsplatzhalter 2">
            <a:extLst>
              <a:ext uri="{FF2B5EF4-FFF2-40B4-BE49-F238E27FC236}">
                <a16:creationId xmlns:a16="http://schemas.microsoft.com/office/drawing/2014/main" id="{0BE6EECB-365B-41D2-897A-4DCACC6BC4FF}"/>
              </a:ext>
            </a:extLst>
          </p:cNvPr>
          <p:cNvSpPr>
            <a:spLocks noGrp="1"/>
          </p:cNvSpPr>
          <p:nvPr>
            <p:ph idx="1"/>
          </p:nvPr>
        </p:nvSpPr>
        <p:spPr/>
        <p:txBody>
          <a:bodyPr/>
          <a:lstStyle/>
          <a:p>
            <a:pPr marL="354013" indent="-354013">
              <a:buNone/>
            </a:pPr>
            <a:r>
              <a:rPr lang="en-US" sz="2000" dirty="0"/>
              <a:t>[1] J. Robert and A. Heuberger, "LPWAN downlink using broadcast transmitters," 2017 IEEE International Symposium on Broadband Multimedia Systems and Broadcasting (BMSB), Cagliari, Italy, 2017</a:t>
            </a:r>
          </a:p>
          <a:p>
            <a:pPr marL="354013" indent="-354013">
              <a:buNone/>
            </a:pPr>
            <a:r>
              <a:rPr lang="en-US" sz="2000" dirty="0"/>
              <a:t>[2] J. Robert, J. Zoellner and M. Slimani, "Adaptive Windowing for OFDM with Dense Subcarrier Spacing in Mobile Channels," OFDM 2012; 17th International OFDM Workshop 2012 (InOWo'12), Essen, Germany, 2012</a:t>
            </a:r>
          </a:p>
          <a:p>
            <a:pPr marL="354013" indent="-354013">
              <a:buNone/>
            </a:pPr>
            <a:r>
              <a:rPr lang="en-US" sz="2000" dirty="0"/>
              <a:t>[3] FAU/Fraunhofer IIS Proposal, DCN 15-25/0049r00</a:t>
            </a:r>
          </a:p>
          <a:p>
            <a:pPr marL="354013" indent="-354013">
              <a:buNone/>
            </a:pPr>
            <a:r>
              <a:rPr lang="en-US" sz="2000" dirty="0"/>
              <a:t>[4] TI Proposal, DCN 15-24/0651r01</a:t>
            </a:r>
          </a:p>
          <a:p>
            <a:pPr marL="354013" indent="-354013">
              <a:buNone/>
            </a:pPr>
            <a:r>
              <a:rPr lang="en-US" sz="2000" dirty="0"/>
              <a:t>[5] Technical Guidance Document, DCN 15-24/0061r16</a:t>
            </a:r>
          </a:p>
        </p:txBody>
      </p:sp>
      <p:sp>
        <p:nvSpPr>
          <p:cNvPr id="4" name="Datumsplatzhalter 3">
            <a:extLst>
              <a:ext uri="{FF2B5EF4-FFF2-40B4-BE49-F238E27FC236}">
                <a16:creationId xmlns:a16="http://schemas.microsoft.com/office/drawing/2014/main" id="{2B903207-5545-4649-A4D3-B6CF716FA2FB}"/>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7B2AB8DF-4423-440D-BBCF-46BA23F96FAC}"/>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29F7D129-9D3E-4E9E-833D-FB4856410534}"/>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22</a:t>
            </a:fld>
            <a:endParaRPr lang="en-US" altLang="de-DE"/>
          </a:p>
        </p:txBody>
      </p:sp>
    </p:spTree>
    <p:extLst>
      <p:ext uri="{BB962C8B-B14F-4D97-AF65-F5344CB8AC3E}">
        <p14:creationId xmlns:p14="http://schemas.microsoft.com/office/powerpoint/2010/main" val="3926323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4FE44-74A1-42DB-B66D-4C2F535E9830}"/>
              </a:ext>
            </a:extLst>
          </p:cNvPr>
          <p:cNvSpPr>
            <a:spLocks noGrp="1"/>
          </p:cNvSpPr>
          <p:nvPr>
            <p:ph type="title"/>
          </p:nvPr>
        </p:nvSpPr>
        <p:spPr/>
        <p:txBody>
          <a:bodyPr/>
          <a:lstStyle/>
          <a:p>
            <a:r>
              <a:rPr lang="en-US" dirty="0"/>
              <a:t>Background</a:t>
            </a:r>
          </a:p>
        </p:txBody>
      </p:sp>
      <p:sp>
        <p:nvSpPr>
          <p:cNvPr id="3" name="Inhaltsplatzhalter 2">
            <a:extLst>
              <a:ext uri="{FF2B5EF4-FFF2-40B4-BE49-F238E27FC236}">
                <a16:creationId xmlns:a16="http://schemas.microsoft.com/office/drawing/2014/main" id="{AB02E16B-C569-4DD2-8A1E-33262638C29F}"/>
              </a:ext>
            </a:extLst>
          </p:cNvPr>
          <p:cNvSpPr>
            <a:spLocks noGrp="1"/>
          </p:cNvSpPr>
          <p:nvPr>
            <p:ph idx="1"/>
          </p:nvPr>
        </p:nvSpPr>
        <p:spPr/>
        <p:txBody>
          <a:bodyPr/>
          <a:lstStyle/>
          <a:p>
            <a:r>
              <a:rPr lang="en-US" dirty="0"/>
              <a:t>Our proposal for Narrowband [3] bases on the TI proposal [4] with specific extension for improved performance</a:t>
            </a:r>
          </a:p>
          <a:p>
            <a:r>
              <a:rPr lang="en-US" dirty="0"/>
              <a:t>The current setup only analyses the communication performance</a:t>
            </a:r>
          </a:p>
          <a:p>
            <a:r>
              <a:rPr lang="en-US" dirty="0"/>
              <a:t>Synchronization performance will be shown in one of the next telephone conferences</a:t>
            </a:r>
          </a:p>
          <a:p>
            <a:endParaRPr lang="en-US" dirty="0"/>
          </a:p>
        </p:txBody>
      </p:sp>
      <p:sp>
        <p:nvSpPr>
          <p:cNvPr id="4" name="Datumsplatzhalter 3">
            <a:extLst>
              <a:ext uri="{FF2B5EF4-FFF2-40B4-BE49-F238E27FC236}">
                <a16:creationId xmlns:a16="http://schemas.microsoft.com/office/drawing/2014/main" id="{0B9CF99C-C4AE-4713-BF13-D6530FFD3CCC}"/>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CCADEE44-2278-4560-83CB-9BD5AC6E471C}"/>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C86E18A4-74F9-4545-B17F-3F5F94E3F0A8}"/>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3</a:t>
            </a:fld>
            <a:endParaRPr lang="en-US" altLang="de-DE"/>
          </a:p>
        </p:txBody>
      </p:sp>
    </p:spTree>
    <p:extLst>
      <p:ext uri="{BB962C8B-B14F-4D97-AF65-F5344CB8AC3E}">
        <p14:creationId xmlns:p14="http://schemas.microsoft.com/office/powerpoint/2010/main" val="795002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492D3-6193-41EA-9D28-49D7FE26C1FE}"/>
              </a:ext>
            </a:extLst>
          </p:cNvPr>
          <p:cNvSpPr>
            <a:spLocks noGrp="1"/>
          </p:cNvSpPr>
          <p:nvPr>
            <p:ph type="title"/>
          </p:nvPr>
        </p:nvSpPr>
        <p:spPr/>
        <p:txBody>
          <a:bodyPr/>
          <a:lstStyle/>
          <a:p>
            <a:r>
              <a:rPr lang="en-US" dirty="0"/>
              <a:t>Simulation Assumptions</a:t>
            </a:r>
          </a:p>
        </p:txBody>
      </p:sp>
      <p:sp>
        <p:nvSpPr>
          <p:cNvPr id="3" name="Inhaltsplatzhalter 2">
            <a:extLst>
              <a:ext uri="{FF2B5EF4-FFF2-40B4-BE49-F238E27FC236}">
                <a16:creationId xmlns:a16="http://schemas.microsoft.com/office/drawing/2014/main" id="{526E9FE3-8AFD-4381-A61F-FC29E604E7EF}"/>
              </a:ext>
            </a:extLst>
          </p:cNvPr>
          <p:cNvSpPr>
            <a:spLocks noGrp="1"/>
          </p:cNvSpPr>
          <p:nvPr>
            <p:ph idx="1"/>
          </p:nvPr>
        </p:nvSpPr>
        <p:spPr>
          <a:xfrm>
            <a:off x="685800" y="1752600"/>
            <a:ext cx="7772400" cy="4343400"/>
          </a:xfrm>
        </p:spPr>
        <p:txBody>
          <a:bodyPr/>
          <a:lstStyle/>
          <a:p>
            <a:r>
              <a:rPr lang="en-US" sz="2400" dirty="0"/>
              <a:t>Simulation of TDL-B/D and interference according to Technical Guidance Document [5]</a:t>
            </a:r>
          </a:p>
          <a:p>
            <a:r>
              <a:rPr lang="en-US" sz="2400" dirty="0"/>
              <a:t>Realistic channel and noise estimation</a:t>
            </a:r>
          </a:p>
          <a:p>
            <a:r>
              <a:rPr lang="en-US" sz="2400" dirty="0"/>
              <a:t>Perfect timing synchronization assumed </a:t>
            </a:r>
            <a:r>
              <a:rPr lang="en-US" sz="2400" dirty="0">
                <a:sym typeface="Wingdings" panose="05000000000000000000" pitchFamily="2" charset="2"/>
              </a:rPr>
              <a:t> preambles are currently not part of the signal</a:t>
            </a:r>
            <a:endParaRPr lang="en-US" sz="2400" dirty="0"/>
          </a:p>
          <a:p>
            <a:r>
              <a:rPr lang="en-US" sz="2400" dirty="0"/>
              <a:t>1000 packets or 20 erroneous packets</a:t>
            </a:r>
          </a:p>
          <a:p>
            <a:r>
              <a:rPr lang="en-US" sz="2400" dirty="0"/>
              <a:t>Packet length of 20 payload bytes</a:t>
            </a:r>
          </a:p>
          <a:p>
            <a:r>
              <a:rPr lang="en-US" sz="2400" dirty="0"/>
              <a:t>Raised-Cosine Shaped OFDM Reception Window [2]</a:t>
            </a:r>
          </a:p>
          <a:p>
            <a:r>
              <a:rPr lang="en-US" sz="2400" dirty="0"/>
              <a:t>Noise figure F=0dB</a:t>
            </a:r>
          </a:p>
          <a:p>
            <a:r>
              <a:rPr lang="en-US" sz="2400" dirty="0"/>
              <a:t>OFDM parameters are 120µs symbol duration with 108 active carriers, DSSS = 2</a:t>
            </a:r>
          </a:p>
        </p:txBody>
      </p:sp>
      <p:sp>
        <p:nvSpPr>
          <p:cNvPr id="4" name="Datumsplatzhalter 3">
            <a:extLst>
              <a:ext uri="{FF2B5EF4-FFF2-40B4-BE49-F238E27FC236}">
                <a16:creationId xmlns:a16="http://schemas.microsoft.com/office/drawing/2014/main" id="{17D12D46-BA7A-44E4-8680-1318F2B9C1A1}"/>
              </a:ext>
            </a:extLst>
          </p:cNvPr>
          <p:cNvSpPr>
            <a:spLocks noGrp="1"/>
          </p:cNvSpPr>
          <p:nvPr>
            <p:ph type="dt" sz="half" idx="10"/>
          </p:nvPr>
        </p:nvSpPr>
        <p:spPr/>
        <p:txBody>
          <a:bodyPr/>
          <a:lstStyle/>
          <a:p>
            <a:r>
              <a:rPr lang="de-DE" altLang="de-DE"/>
              <a:t>Mar. 2025</a:t>
            </a:r>
            <a:endParaRPr lang="en-US" altLang="de-DE" dirty="0"/>
          </a:p>
        </p:txBody>
      </p:sp>
      <p:sp>
        <p:nvSpPr>
          <p:cNvPr id="5" name="Fußzeilenplatzhalter 4">
            <a:extLst>
              <a:ext uri="{FF2B5EF4-FFF2-40B4-BE49-F238E27FC236}">
                <a16:creationId xmlns:a16="http://schemas.microsoft.com/office/drawing/2014/main" id="{4AA591E6-FB10-45C4-8E12-E8814C490F83}"/>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3D23CC1E-658C-4EA3-B095-098F1A4E6DE4}"/>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4</a:t>
            </a:fld>
            <a:endParaRPr lang="en-US" altLang="de-DE"/>
          </a:p>
        </p:txBody>
      </p:sp>
    </p:spTree>
    <p:extLst>
      <p:ext uri="{BB962C8B-B14F-4D97-AF65-F5344CB8AC3E}">
        <p14:creationId xmlns:p14="http://schemas.microsoft.com/office/powerpoint/2010/main" val="732096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58084-618A-4FF3-A7E1-824BBE2F8C38}"/>
              </a:ext>
            </a:extLst>
          </p:cNvPr>
          <p:cNvSpPr>
            <a:spLocks noGrp="1"/>
          </p:cNvSpPr>
          <p:nvPr>
            <p:ph type="title"/>
          </p:nvPr>
        </p:nvSpPr>
        <p:spPr/>
        <p:txBody>
          <a:bodyPr/>
          <a:lstStyle/>
          <a:p>
            <a:r>
              <a:rPr lang="en-US" dirty="0"/>
              <a:t>Spectrum of the Signal</a:t>
            </a:r>
          </a:p>
        </p:txBody>
      </p:sp>
      <p:sp>
        <p:nvSpPr>
          <p:cNvPr id="3" name="Inhaltsplatzhalter 2">
            <a:extLst>
              <a:ext uri="{FF2B5EF4-FFF2-40B4-BE49-F238E27FC236}">
                <a16:creationId xmlns:a16="http://schemas.microsoft.com/office/drawing/2014/main" id="{B031E25B-52C4-4411-9284-58C9DD049E4D}"/>
              </a:ext>
            </a:extLst>
          </p:cNvPr>
          <p:cNvSpPr>
            <a:spLocks noGrp="1"/>
          </p:cNvSpPr>
          <p:nvPr>
            <p:ph idx="1"/>
          </p:nvPr>
        </p:nvSpPr>
        <p:spPr>
          <a:xfrm>
            <a:off x="685800" y="5733256"/>
            <a:ext cx="7772400" cy="648072"/>
          </a:xfrm>
        </p:spPr>
        <p:txBody>
          <a:bodyPr/>
          <a:lstStyle/>
          <a:p>
            <a:r>
              <a:rPr lang="en-US" sz="2000" dirty="0"/>
              <a:t>Preamble is missing</a:t>
            </a:r>
          </a:p>
          <a:p>
            <a:endParaRPr lang="en-US" sz="2000" dirty="0"/>
          </a:p>
        </p:txBody>
      </p:sp>
      <p:sp>
        <p:nvSpPr>
          <p:cNvPr id="4" name="Datumsplatzhalter 3">
            <a:extLst>
              <a:ext uri="{FF2B5EF4-FFF2-40B4-BE49-F238E27FC236}">
                <a16:creationId xmlns:a16="http://schemas.microsoft.com/office/drawing/2014/main" id="{CF0A1A03-0DEE-4800-B9A8-72921A152DC3}"/>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2D9E8BD3-F212-4E8F-B456-A7498645052F}"/>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98766332-584C-4176-982C-198E9028DC2C}"/>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5</a:t>
            </a:fld>
            <a:endParaRPr lang="en-US" altLang="de-DE"/>
          </a:p>
        </p:txBody>
      </p:sp>
      <p:pic>
        <p:nvPicPr>
          <p:cNvPr id="8" name="Grafik 7">
            <a:extLst>
              <a:ext uri="{FF2B5EF4-FFF2-40B4-BE49-F238E27FC236}">
                <a16:creationId xmlns:a16="http://schemas.microsoft.com/office/drawing/2014/main" id="{ED37124D-1AF6-4861-8190-861847383276}"/>
              </a:ext>
            </a:extLst>
          </p:cNvPr>
          <p:cNvPicPr>
            <a:picLocks noChangeAspect="1"/>
          </p:cNvPicPr>
          <p:nvPr/>
        </p:nvPicPr>
        <p:blipFill>
          <a:blip r:embed="rId2"/>
          <a:stretch>
            <a:fillRect/>
          </a:stretch>
        </p:blipFill>
        <p:spPr>
          <a:xfrm>
            <a:off x="297295" y="1598542"/>
            <a:ext cx="8345760" cy="4134714"/>
          </a:xfrm>
          <a:prstGeom prst="rect">
            <a:avLst/>
          </a:prstGeom>
        </p:spPr>
      </p:pic>
    </p:spTree>
    <p:extLst>
      <p:ext uri="{BB962C8B-B14F-4D97-AF65-F5344CB8AC3E}">
        <p14:creationId xmlns:p14="http://schemas.microsoft.com/office/powerpoint/2010/main" val="206251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15BD8AE-469E-4135-A56F-8D8EF8D40E87}"/>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D0F95745-38F8-4B40-BC93-2DEE613F720A}"/>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A730CCA5-B5F5-40B9-9B32-7BB4ED4E4D7C}"/>
              </a:ext>
            </a:extLst>
          </p:cNvPr>
          <p:cNvSpPr>
            <a:spLocks noGrp="1"/>
          </p:cNvSpPr>
          <p:nvPr>
            <p:ph type="sldNum" sz="quarter" idx="12"/>
          </p:nvPr>
        </p:nvSpPr>
        <p:spPr/>
        <p:txBody>
          <a:bodyPr/>
          <a:lstStyle/>
          <a:p>
            <a:r>
              <a:rPr lang="en-US" altLang="de-DE"/>
              <a:t>Slide </a:t>
            </a:r>
            <a:fld id="{55447E80-2764-4859-A6C2-E0B28A9C3080}" type="slidenum">
              <a:rPr lang="en-US" altLang="de-DE"/>
              <a:pPr/>
              <a:t>6</a:t>
            </a:fld>
            <a:endParaRPr lang="en-US" altLang="de-DE"/>
          </a:p>
        </p:txBody>
      </p:sp>
      <p:sp>
        <p:nvSpPr>
          <p:cNvPr id="4098" name="Rectangle 2">
            <a:extLst>
              <a:ext uri="{FF2B5EF4-FFF2-40B4-BE49-F238E27FC236}">
                <a16:creationId xmlns:a16="http://schemas.microsoft.com/office/drawing/2014/main" id="{69FF4FC9-0DAF-4277-B09F-B50B8DED3757}"/>
              </a:ext>
            </a:extLst>
          </p:cNvPr>
          <p:cNvSpPr>
            <a:spLocks noGrp="1" noChangeArrowheads="1"/>
          </p:cNvSpPr>
          <p:nvPr>
            <p:ph type="title"/>
          </p:nvPr>
        </p:nvSpPr>
        <p:spPr>
          <a:ln/>
        </p:spPr>
        <p:txBody>
          <a:bodyPr/>
          <a:lstStyle/>
          <a:p>
            <a:r>
              <a:rPr lang="de-DE" altLang="de-DE" sz="3200" dirty="0"/>
              <a:t>AWGN Performance </a:t>
            </a:r>
            <a:r>
              <a:rPr lang="de-DE" altLang="de-DE" sz="3200" dirty="0" err="1"/>
              <a:t>of</a:t>
            </a:r>
            <a:r>
              <a:rPr lang="de-DE" altLang="de-DE" sz="3200" dirty="0"/>
              <a:t> TI </a:t>
            </a:r>
            <a:r>
              <a:rPr lang="de-DE" altLang="de-DE" sz="3200" dirty="0" err="1"/>
              <a:t>Proposal</a:t>
            </a:r>
            <a:endParaRPr lang="de-DE" altLang="de-DE" sz="3200" dirty="0"/>
          </a:p>
        </p:txBody>
      </p:sp>
      <p:sp>
        <p:nvSpPr>
          <p:cNvPr id="4099" name="Rectangle 3">
            <a:extLst>
              <a:ext uri="{FF2B5EF4-FFF2-40B4-BE49-F238E27FC236}">
                <a16:creationId xmlns:a16="http://schemas.microsoft.com/office/drawing/2014/main" id="{8F36C16E-1ED5-4FA5-BF29-9712B4CAED51}"/>
              </a:ext>
            </a:extLst>
          </p:cNvPr>
          <p:cNvSpPr>
            <a:spLocks noGrp="1" noChangeArrowheads="1"/>
          </p:cNvSpPr>
          <p:nvPr>
            <p:ph type="body" idx="1"/>
          </p:nvPr>
        </p:nvSpPr>
        <p:spPr>
          <a:xfrm>
            <a:off x="5759929" y="1981200"/>
            <a:ext cx="2698271" cy="4114800"/>
          </a:xfrm>
          <a:ln/>
        </p:spPr>
        <p:txBody>
          <a:bodyPr/>
          <a:lstStyle/>
          <a:p>
            <a:r>
              <a:rPr lang="en-US" altLang="de-DE" sz="2000" dirty="0"/>
              <a:t>TI Proposal with DSSS = 2, CR ½</a:t>
            </a:r>
          </a:p>
          <a:p>
            <a:r>
              <a:rPr lang="en-US" altLang="de-DE" sz="2000" dirty="0"/>
              <a:t>Similar results as TI </a:t>
            </a:r>
          </a:p>
          <a:p>
            <a:r>
              <a:rPr lang="en-US" altLang="de-DE" sz="2000" dirty="0"/>
              <a:t>Decoding without channel knowledge</a:t>
            </a:r>
          </a:p>
          <a:p>
            <a:r>
              <a:rPr lang="en-US" altLang="de-DE" sz="2000" b="1" dirty="0"/>
              <a:t>Theoretical limit is around </a:t>
            </a:r>
            <a:br>
              <a:rPr lang="en-US" altLang="de-DE" sz="2000" b="1" dirty="0"/>
            </a:br>
            <a:r>
              <a:rPr lang="en-US" altLang="de-DE" sz="2000" b="1" dirty="0"/>
              <a:t>-140dBm [1]</a:t>
            </a:r>
          </a:p>
          <a:p>
            <a:pPr>
              <a:buFont typeface="Wingdings" panose="05000000000000000000" pitchFamily="2" charset="2"/>
              <a:buChar char="à"/>
            </a:pPr>
            <a:r>
              <a:rPr lang="en-US" altLang="de-DE" sz="2000" b="1" dirty="0">
                <a:sym typeface="Wingdings" panose="05000000000000000000" pitchFamily="2" charset="2"/>
              </a:rPr>
              <a:t>Gap is approx. 9dB</a:t>
            </a:r>
          </a:p>
          <a:p>
            <a:pPr>
              <a:buFont typeface="Wingdings" panose="05000000000000000000" pitchFamily="2" charset="2"/>
              <a:buChar char="à"/>
            </a:pPr>
            <a:endParaRPr lang="en-US" altLang="de-DE" sz="2000" b="1" dirty="0"/>
          </a:p>
          <a:p>
            <a:endParaRPr lang="en-US" altLang="de-DE" sz="2000" b="1" dirty="0"/>
          </a:p>
          <a:p>
            <a:endParaRPr lang="en-US" altLang="de-DE" sz="2000" dirty="0"/>
          </a:p>
        </p:txBody>
      </p:sp>
      <p:pic>
        <p:nvPicPr>
          <p:cNvPr id="3" name="Grafik 2">
            <a:extLst>
              <a:ext uri="{FF2B5EF4-FFF2-40B4-BE49-F238E27FC236}">
                <a16:creationId xmlns:a16="http://schemas.microsoft.com/office/drawing/2014/main" id="{C7A13ABC-8D74-4A7E-AD51-7D1325C5AC6F}"/>
              </a:ext>
            </a:extLst>
          </p:cNvPr>
          <p:cNvPicPr>
            <a:picLocks noChangeAspect="1"/>
          </p:cNvPicPr>
          <p:nvPr/>
        </p:nvPicPr>
        <p:blipFill>
          <a:blip r:embed="rId3"/>
          <a:stretch>
            <a:fillRect/>
          </a:stretch>
        </p:blipFill>
        <p:spPr>
          <a:xfrm>
            <a:off x="179512" y="1737387"/>
            <a:ext cx="5580417" cy="42771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FD52D-7B93-44F2-85DB-A6CFE3B1D9DA}"/>
              </a:ext>
            </a:extLst>
          </p:cNvPr>
          <p:cNvSpPr>
            <a:spLocks noGrp="1"/>
          </p:cNvSpPr>
          <p:nvPr>
            <p:ph type="title"/>
          </p:nvPr>
        </p:nvSpPr>
        <p:spPr/>
        <p:txBody>
          <a:bodyPr/>
          <a:lstStyle/>
          <a:p>
            <a:r>
              <a:rPr lang="en-US" dirty="0"/>
              <a:t>For Comparison: Performance of Coherent Receiver</a:t>
            </a:r>
          </a:p>
        </p:txBody>
      </p:sp>
      <p:sp>
        <p:nvSpPr>
          <p:cNvPr id="3" name="Inhaltsplatzhalter 2">
            <a:extLst>
              <a:ext uri="{FF2B5EF4-FFF2-40B4-BE49-F238E27FC236}">
                <a16:creationId xmlns:a16="http://schemas.microsoft.com/office/drawing/2014/main" id="{67A88F4A-E624-4B19-8336-E53578AD840A}"/>
              </a:ext>
            </a:extLst>
          </p:cNvPr>
          <p:cNvSpPr>
            <a:spLocks noGrp="1"/>
          </p:cNvSpPr>
          <p:nvPr>
            <p:ph idx="1"/>
          </p:nvPr>
        </p:nvSpPr>
        <p:spPr>
          <a:xfrm>
            <a:off x="4572000" y="1981200"/>
            <a:ext cx="3886200" cy="4114800"/>
          </a:xfrm>
        </p:spPr>
        <p:txBody>
          <a:bodyPr/>
          <a:lstStyle/>
          <a:p>
            <a:r>
              <a:rPr lang="en-US" sz="2000" b="1" dirty="0"/>
              <a:t>Gain of 3dB available for coherent receivers</a:t>
            </a:r>
          </a:p>
          <a:p>
            <a:pPr>
              <a:buFont typeface="Wingdings" panose="05000000000000000000" pitchFamily="2" charset="2"/>
              <a:buChar char="à"/>
            </a:pPr>
            <a:r>
              <a:rPr lang="en-US" sz="2000" dirty="0">
                <a:sym typeface="Wingdings" panose="05000000000000000000" pitchFamily="2" charset="2"/>
              </a:rPr>
              <a:t>Keep backdoor for allowing coherent decoding</a:t>
            </a:r>
          </a:p>
          <a:p>
            <a:pPr>
              <a:buFont typeface="Wingdings" panose="05000000000000000000" pitchFamily="2" charset="2"/>
              <a:buChar char="à"/>
            </a:pPr>
            <a:endParaRPr lang="en-US" sz="2000" dirty="0">
              <a:sym typeface="Wingdings" panose="05000000000000000000" pitchFamily="2" charset="2"/>
            </a:endParaRPr>
          </a:p>
          <a:p>
            <a:r>
              <a:rPr lang="en-US" sz="2000" b="1" dirty="0">
                <a:sym typeface="Wingdings" panose="05000000000000000000" pitchFamily="2" charset="2"/>
              </a:rPr>
              <a:t>Further 3dB available </a:t>
            </a:r>
            <a:r>
              <a:rPr lang="en-US" sz="2000" dirty="0">
                <a:sym typeface="Wingdings" panose="05000000000000000000" pitchFamily="2" charset="2"/>
              </a:rPr>
              <a:t>for sophisticated decoders  </a:t>
            </a:r>
            <a:br>
              <a:rPr lang="en-US" sz="2000" dirty="0">
                <a:sym typeface="Wingdings" panose="05000000000000000000" pitchFamily="2" charset="2"/>
              </a:rPr>
            </a:br>
            <a:r>
              <a:rPr lang="en-US" sz="2000" dirty="0">
                <a:sym typeface="Wingdings" panose="05000000000000000000" pitchFamily="2" charset="2"/>
              </a:rPr>
              <a:t>-137dBm and much closer to theoretical limit of -140dBm</a:t>
            </a:r>
          </a:p>
          <a:p>
            <a:pPr>
              <a:buFont typeface="Wingdings" panose="05000000000000000000" pitchFamily="2" charset="2"/>
              <a:buChar char="à"/>
            </a:pPr>
            <a:r>
              <a:rPr lang="en-US" sz="2000" dirty="0">
                <a:sym typeface="Wingdings" panose="05000000000000000000" pitchFamily="2" charset="2"/>
              </a:rPr>
              <a:t>Details will be shown in one of the next Telcos</a:t>
            </a:r>
          </a:p>
          <a:p>
            <a:pPr>
              <a:buFont typeface="Wingdings" panose="05000000000000000000" pitchFamily="2" charset="2"/>
              <a:buChar char="à"/>
            </a:pPr>
            <a:endParaRPr lang="en-US" sz="2000" dirty="0"/>
          </a:p>
        </p:txBody>
      </p:sp>
      <p:sp>
        <p:nvSpPr>
          <p:cNvPr id="4" name="Datumsplatzhalter 3">
            <a:extLst>
              <a:ext uri="{FF2B5EF4-FFF2-40B4-BE49-F238E27FC236}">
                <a16:creationId xmlns:a16="http://schemas.microsoft.com/office/drawing/2014/main" id="{939C473C-8B6F-4C52-A0FA-2F5A44D18701}"/>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D9FF5EF7-32E1-43ED-B842-4B96127C5D42}"/>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7EAEA5B3-F466-4A62-94E3-E8E525145FAF}"/>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7</a:t>
            </a:fld>
            <a:endParaRPr lang="en-US" altLang="de-DE"/>
          </a:p>
        </p:txBody>
      </p:sp>
      <p:pic>
        <p:nvPicPr>
          <p:cNvPr id="8" name="Grafik 7">
            <a:extLst>
              <a:ext uri="{FF2B5EF4-FFF2-40B4-BE49-F238E27FC236}">
                <a16:creationId xmlns:a16="http://schemas.microsoft.com/office/drawing/2014/main" id="{A57B8CE3-8865-4228-B7B8-20EB33C81E18}"/>
              </a:ext>
            </a:extLst>
          </p:cNvPr>
          <p:cNvPicPr>
            <a:picLocks noChangeAspect="1"/>
          </p:cNvPicPr>
          <p:nvPr/>
        </p:nvPicPr>
        <p:blipFill>
          <a:blip r:embed="rId2"/>
          <a:stretch>
            <a:fillRect/>
          </a:stretch>
        </p:blipFill>
        <p:spPr>
          <a:xfrm>
            <a:off x="74153" y="2154666"/>
            <a:ext cx="4548117" cy="3767868"/>
          </a:xfrm>
          <a:prstGeom prst="rect">
            <a:avLst/>
          </a:prstGeom>
        </p:spPr>
      </p:pic>
    </p:spTree>
    <p:extLst>
      <p:ext uri="{BB962C8B-B14F-4D97-AF65-F5344CB8AC3E}">
        <p14:creationId xmlns:p14="http://schemas.microsoft.com/office/powerpoint/2010/main" val="362462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7C4A01-ADC2-4C2B-9FCB-1F48B3F64813}"/>
              </a:ext>
            </a:extLst>
          </p:cNvPr>
          <p:cNvSpPr>
            <a:spLocks noGrp="1"/>
          </p:cNvSpPr>
          <p:nvPr>
            <p:ph type="title"/>
          </p:nvPr>
        </p:nvSpPr>
        <p:spPr/>
        <p:txBody>
          <a:bodyPr/>
          <a:lstStyle/>
          <a:p>
            <a:r>
              <a:rPr lang="en-US" dirty="0"/>
              <a:t>TDL-D – LOS Channel</a:t>
            </a:r>
          </a:p>
        </p:txBody>
      </p:sp>
      <p:sp>
        <p:nvSpPr>
          <p:cNvPr id="3" name="Inhaltsplatzhalter 2">
            <a:extLst>
              <a:ext uri="{FF2B5EF4-FFF2-40B4-BE49-F238E27FC236}">
                <a16:creationId xmlns:a16="http://schemas.microsoft.com/office/drawing/2014/main" id="{C81D3721-207D-46B1-B588-E99FA256C472}"/>
              </a:ext>
            </a:extLst>
          </p:cNvPr>
          <p:cNvSpPr>
            <a:spLocks noGrp="1"/>
          </p:cNvSpPr>
          <p:nvPr>
            <p:ph idx="1"/>
          </p:nvPr>
        </p:nvSpPr>
        <p:spPr>
          <a:xfrm>
            <a:off x="5615949" y="1981200"/>
            <a:ext cx="2842251" cy="4114800"/>
          </a:xfrm>
        </p:spPr>
        <p:txBody>
          <a:bodyPr/>
          <a:lstStyle/>
          <a:p>
            <a:r>
              <a:rPr lang="en-US" altLang="de-DE" sz="2000" dirty="0"/>
              <a:t>Performance loss of approx. 2dB compared to AWGN channel</a:t>
            </a:r>
          </a:p>
          <a:p>
            <a:r>
              <a:rPr lang="en-US" altLang="de-DE" sz="2000" dirty="0"/>
              <a:t>Similar results as TI</a:t>
            </a:r>
          </a:p>
          <a:p>
            <a:r>
              <a:rPr lang="en-US" altLang="de-DE" sz="2000" dirty="0"/>
              <a:t>Interleaver may not be optimal and requires optimization</a:t>
            </a:r>
          </a:p>
          <a:p>
            <a:endParaRPr lang="en-US" altLang="de-DE" sz="2000" dirty="0"/>
          </a:p>
          <a:p>
            <a:endParaRPr lang="en-US" altLang="de-DE" sz="2000" dirty="0"/>
          </a:p>
          <a:p>
            <a:endParaRPr lang="en-US" altLang="de-DE" sz="2000" dirty="0"/>
          </a:p>
          <a:p>
            <a:endParaRPr lang="en-US" sz="2000" dirty="0"/>
          </a:p>
        </p:txBody>
      </p:sp>
      <p:sp>
        <p:nvSpPr>
          <p:cNvPr id="4" name="Datumsplatzhalter 3">
            <a:extLst>
              <a:ext uri="{FF2B5EF4-FFF2-40B4-BE49-F238E27FC236}">
                <a16:creationId xmlns:a16="http://schemas.microsoft.com/office/drawing/2014/main" id="{953A91D3-760A-4F84-B86A-4DAB10CC9677}"/>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397CF6F0-E079-43CB-89C7-026F3CD856EB}"/>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9E046EA8-C5EB-4B31-8565-F73E04569B00}"/>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8</a:t>
            </a:fld>
            <a:endParaRPr lang="en-US" altLang="de-DE"/>
          </a:p>
        </p:txBody>
      </p:sp>
      <p:pic>
        <p:nvPicPr>
          <p:cNvPr id="8" name="Grafik 7">
            <a:extLst>
              <a:ext uri="{FF2B5EF4-FFF2-40B4-BE49-F238E27FC236}">
                <a16:creationId xmlns:a16="http://schemas.microsoft.com/office/drawing/2014/main" id="{9168C458-9DEA-47EB-96EF-BEA327B37C0C}"/>
              </a:ext>
            </a:extLst>
          </p:cNvPr>
          <p:cNvPicPr>
            <a:picLocks noChangeAspect="1"/>
          </p:cNvPicPr>
          <p:nvPr/>
        </p:nvPicPr>
        <p:blipFill>
          <a:blip r:embed="rId2"/>
          <a:stretch>
            <a:fillRect/>
          </a:stretch>
        </p:blipFill>
        <p:spPr>
          <a:xfrm>
            <a:off x="251520" y="1869624"/>
            <a:ext cx="5364429" cy="4114800"/>
          </a:xfrm>
          <a:prstGeom prst="rect">
            <a:avLst/>
          </a:prstGeom>
        </p:spPr>
      </p:pic>
    </p:spTree>
    <p:extLst>
      <p:ext uri="{BB962C8B-B14F-4D97-AF65-F5344CB8AC3E}">
        <p14:creationId xmlns:p14="http://schemas.microsoft.com/office/powerpoint/2010/main" val="243650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DCE0AC-9BC3-4DDE-99BF-9DCF09F3EE6D}"/>
              </a:ext>
            </a:extLst>
          </p:cNvPr>
          <p:cNvSpPr>
            <a:spLocks noGrp="1"/>
          </p:cNvSpPr>
          <p:nvPr>
            <p:ph type="title"/>
          </p:nvPr>
        </p:nvSpPr>
        <p:spPr/>
        <p:txBody>
          <a:bodyPr/>
          <a:lstStyle/>
          <a:p>
            <a:r>
              <a:rPr lang="en-US" dirty="0"/>
              <a:t>TDL-D – LOS Channel with Alternative Interleaver</a:t>
            </a:r>
          </a:p>
        </p:txBody>
      </p:sp>
      <p:sp>
        <p:nvSpPr>
          <p:cNvPr id="3" name="Inhaltsplatzhalter 2">
            <a:extLst>
              <a:ext uri="{FF2B5EF4-FFF2-40B4-BE49-F238E27FC236}">
                <a16:creationId xmlns:a16="http://schemas.microsoft.com/office/drawing/2014/main" id="{6E8C2C39-AA9F-4CA3-90F1-559795FF892A}"/>
              </a:ext>
            </a:extLst>
          </p:cNvPr>
          <p:cNvSpPr>
            <a:spLocks noGrp="1"/>
          </p:cNvSpPr>
          <p:nvPr>
            <p:ph idx="1"/>
          </p:nvPr>
        </p:nvSpPr>
        <p:spPr>
          <a:xfrm>
            <a:off x="5601263" y="1981200"/>
            <a:ext cx="2856937" cy="4114800"/>
          </a:xfrm>
        </p:spPr>
        <p:txBody>
          <a:bodyPr/>
          <a:lstStyle/>
          <a:p>
            <a:r>
              <a:rPr lang="en-US" altLang="de-DE" sz="2000" dirty="0"/>
              <a:t>Same simulation as on previous slide with alternative interleaver</a:t>
            </a:r>
          </a:p>
          <a:p>
            <a:r>
              <a:rPr lang="en-US" sz="2000" dirty="0"/>
              <a:t>Gain of approx. 0.5dB</a:t>
            </a:r>
          </a:p>
          <a:p>
            <a:r>
              <a:rPr lang="en-US" sz="2000" dirty="0"/>
              <a:t>Optimized hopping pattern may provide further gain</a:t>
            </a:r>
          </a:p>
        </p:txBody>
      </p:sp>
      <p:sp>
        <p:nvSpPr>
          <p:cNvPr id="4" name="Datumsplatzhalter 3">
            <a:extLst>
              <a:ext uri="{FF2B5EF4-FFF2-40B4-BE49-F238E27FC236}">
                <a16:creationId xmlns:a16="http://schemas.microsoft.com/office/drawing/2014/main" id="{634E4814-4FBF-43D1-9131-FB9A95A6CC19}"/>
              </a:ext>
            </a:extLst>
          </p:cNvPr>
          <p:cNvSpPr>
            <a:spLocks noGrp="1"/>
          </p:cNvSpPr>
          <p:nvPr>
            <p:ph type="dt" sz="half" idx="10"/>
          </p:nvPr>
        </p:nvSpPr>
        <p:spPr/>
        <p:txBody>
          <a:bodyPr/>
          <a:lstStyle/>
          <a:p>
            <a:r>
              <a:rPr lang="de-DE" altLang="de-DE"/>
              <a:t>Mar. 2025</a:t>
            </a:r>
            <a:endParaRPr lang="en-US" altLang="de-DE"/>
          </a:p>
        </p:txBody>
      </p:sp>
      <p:sp>
        <p:nvSpPr>
          <p:cNvPr id="5" name="Fußzeilenplatzhalter 4">
            <a:extLst>
              <a:ext uri="{FF2B5EF4-FFF2-40B4-BE49-F238E27FC236}">
                <a16:creationId xmlns:a16="http://schemas.microsoft.com/office/drawing/2014/main" id="{80EB168B-32F4-4409-8D34-89ECD483AA4E}"/>
              </a:ext>
            </a:extLst>
          </p:cNvPr>
          <p:cNvSpPr>
            <a:spLocks noGrp="1"/>
          </p:cNvSpPr>
          <p:nvPr>
            <p:ph type="ftr" sz="quarter" idx="11"/>
          </p:nvPr>
        </p:nvSpPr>
        <p:spPr/>
        <p:txBody>
          <a:bodyPr/>
          <a:lstStyle/>
          <a:p>
            <a:r>
              <a:rPr lang="fr-FR" altLang="de-DE"/>
              <a:t>J. Robert, FAU/Fraunhofer IIS</a:t>
            </a:r>
            <a:endParaRPr lang="en-US" altLang="de-DE"/>
          </a:p>
        </p:txBody>
      </p:sp>
      <p:sp>
        <p:nvSpPr>
          <p:cNvPr id="6" name="Foliennummernplatzhalter 5">
            <a:extLst>
              <a:ext uri="{FF2B5EF4-FFF2-40B4-BE49-F238E27FC236}">
                <a16:creationId xmlns:a16="http://schemas.microsoft.com/office/drawing/2014/main" id="{0C6D2280-4618-40D1-86F8-F9EBBA564081}"/>
              </a:ext>
            </a:extLst>
          </p:cNvPr>
          <p:cNvSpPr>
            <a:spLocks noGrp="1"/>
          </p:cNvSpPr>
          <p:nvPr>
            <p:ph type="sldNum" sz="quarter" idx="12"/>
          </p:nvPr>
        </p:nvSpPr>
        <p:spPr/>
        <p:txBody>
          <a:bodyPr/>
          <a:lstStyle/>
          <a:p>
            <a:r>
              <a:rPr lang="en-US" altLang="de-DE"/>
              <a:t>Slide </a:t>
            </a:r>
            <a:fld id="{56DBDE89-508C-461A-844E-8FFD18D88103}" type="slidenum">
              <a:rPr lang="en-US" altLang="de-DE" smtClean="0"/>
              <a:pPr/>
              <a:t>9</a:t>
            </a:fld>
            <a:endParaRPr lang="en-US" altLang="de-DE"/>
          </a:p>
        </p:txBody>
      </p:sp>
      <p:pic>
        <p:nvPicPr>
          <p:cNvPr id="8" name="Grafik 7">
            <a:extLst>
              <a:ext uri="{FF2B5EF4-FFF2-40B4-BE49-F238E27FC236}">
                <a16:creationId xmlns:a16="http://schemas.microsoft.com/office/drawing/2014/main" id="{24E94FA0-0FBE-4A7B-B83D-3F3C22EC8FB5}"/>
              </a:ext>
            </a:extLst>
          </p:cNvPr>
          <p:cNvPicPr>
            <a:picLocks noChangeAspect="1"/>
          </p:cNvPicPr>
          <p:nvPr/>
        </p:nvPicPr>
        <p:blipFill>
          <a:blip r:embed="rId2"/>
          <a:stretch>
            <a:fillRect/>
          </a:stretch>
        </p:blipFill>
        <p:spPr>
          <a:xfrm>
            <a:off x="259524" y="2050944"/>
            <a:ext cx="5226876" cy="4043433"/>
          </a:xfrm>
          <a:prstGeom prst="rect">
            <a:avLst/>
          </a:prstGeom>
        </p:spPr>
      </p:pic>
    </p:spTree>
    <p:extLst>
      <p:ext uri="{BB962C8B-B14F-4D97-AF65-F5344CB8AC3E}">
        <p14:creationId xmlns:p14="http://schemas.microsoft.com/office/powerpoint/2010/main" val="1409218724"/>
      </p:ext>
    </p:extLst>
  </p:cSld>
  <p:clrMapOvr>
    <a:masterClrMapping/>
  </p:clrMapOvr>
</p:sld>
</file>

<file path=ppt/theme/theme1.xml><?xml version="1.0" encoding="utf-8"?>
<a:theme xmlns:a="http://schemas.openxmlformats.org/drawingml/2006/main" name="Office">
  <a:themeElements>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0</TotalTime>
  <Words>1195</Words>
  <Application>Microsoft Office PowerPoint</Application>
  <PresentationFormat>Bildschirmpräsentation (4:3)</PresentationFormat>
  <Paragraphs>188</Paragraphs>
  <Slides>22</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22</vt:i4>
      </vt:variant>
    </vt:vector>
  </HeadingPairs>
  <TitlesOfParts>
    <vt:vector size="25" baseType="lpstr">
      <vt:lpstr>Times New Roman</vt:lpstr>
      <vt:lpstr>Arial</vt:lpstr>
      <vt:lpstr>Office</vt:lpstr>
      <vt:lpstr>PowerPoint-Präsentation</vt:lpstr>
      <vt:lpstr>802.15.4ad Proposal Simulations for Narrowband Proposal</vt:lpstr>
      <vt:lpstr>Background</vt:lpstr>
      <vt:lpstr>Simulation Assumptions</vt:lpstr>
      <vt:lpstr>Spectrum of the Signal</vt:lpstr>
      <vt:lpstr>AWGN Performance of TI Proposal</vt:lpstr>
      <vt:lpstr>For Comparison: Performance of Coherent Receiver</vt:lpstr>
      <vt:lpstr>TDL-D – LOS Channel</vt:lpstr>
      <vt:lpstr>TDL-D – LOS Channel with Alternative Interleaver</vt:lpstr>
      <vt:lpstr>TDL-B – Non-LOS Channel</vt:lpstr>
      <vt:lpstr>TDL-B – Non-LOS Channel with Alternative Interleaver</vt:lpstr>
      <vt:lpstr>Wide-Band Interference</vt:lpstr>
      <vt:lpstr>Interferer 250kHz, -70dBm</vt:lpstr>
      <vt:lpstr>Interferer 250kHz, -70dBm – Alternative Interleaver</vt:lpstr>
      <vt:lpstr>Interferer 2 MHz, -70dBm</vt:lpstr>
      <vt:lpstr>Interferer 2 MHz, -70dBm – Alternative Interleaver</vt:lpstr>
      <vt:lpstr>Narrow-Band Interferer</vt:lpstr>
      <vt:lpstr>Narrow-Band Interferer, -100dBm</vt:lpstr>
      <vt:lpstr>Conclusions of the Simulation Results</vt:lpstr>
      <vt:lpstr>Next Planned Simulations</vt:lpstr>
      <vt:lpstr>Spectrum of the Signal</vt:lpstr>
      <vt:lpstr>Literature</vt:lpstr>
    </vt:vector>
  </TitlesOfParts>
  <Company>GTE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Robert, Jörg</dc:creator>
  <cp:keywords/>
  <dc:description>&lt;doc#&gt;</dc:description>
  <cp:lastModifiedBy>Robert, Jörg</cp:lastModifiedBy>
  <cp:revision>59</cp:revision>
  <cp:lastPrinted>1998-02-10T13:28:06Z</cp:lastPrinted>
  <dcterms:created xsi:type="dcterms:W3CDTF">2025-03-07T11:18:38Z</dcterms:created>
  <dcterms:modified xsi:type="dcterms:W3CDTF">2025-03-11T10:58:25Z</dcterms:modified>
</cp:coreProperties>
</file>