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4"/>
  </p:notesMasterIdLst>
  <p:handoutMasterIdLst>
    <p:handoutMasterId r:id="rId5"/>
  </p:handoutMasterIdLst>
  <p:sldIdLst>
    <p:sldId id="287" r:id="rId2"/>
    <p:sldId id="2147472191" r:id="rId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98" autoAdjust="0"/>
    <p:restoredTop sz="94646" autoAdjust="0"/>
  </p:normalViewPr>
  <p:slideViewPr>
    <p:cSldViewPr>
      <p:cViewPr varScale="1">
        <p:scale>
          <a:sx n="87" d="100"/>
          <a:sy n="87" d="100"/>
        </p:scale>
        <p:origin x="1070" y="6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65" d="100"/>
          <a:sy n="65" d="100"/>
        </p:scale>
        <p:origin x="2933"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284C8AE-9B4D-E3B9-5EF1-3F5F2F4C5CC3}"/>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7A93ED1B-99F0-D389-A91C-4FD1A9DEF3C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4984800F-1B68-5C40-AB02-2EF575ED69AA}" type="datetime1">
              <a:rPr lang="nb-NO" smtClean="0"/>
              <a:t>10.03.2025</a:t>
            </a:fld>
            <a:endParaRPr lang="en-GB"/>
          </a:p>
        </p:txBody>
      </p:sp>
      <p:sp>
        <p:nvSpPr>
          <p:cNvPr id="4" name="Footer Placeholder 3">
            <a:extLst>
              <a:ext uri="{FF2B5EF4-FFF2-40B4-BE49-F238E27FC236}">
                <a16:creationId xmlns:a16="http://schemas.microsoft.com/office/drawing/2014/main" id="{AD2C4568-7AD1-2059-08F4-350857F7F88F}"/>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5593556-3ACF-ACF0-B4AD-7E13060BD39C}"/>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D84A3096-DD52-C145-A3CC-6FBA9647148E}" type="slidenum">
              <a:rPr lang="en-GB" smtClean="0"/>
              <a:t>‹#›</a:t>
            </a:fld>
            <a:endParaRPr lang="en-GB"/>
          </a:p>
        </p:txBody>
      </p:sp>
    </p:spTree>
    <p:extLst>
      <p:ext uri="{BB962C8B-B14F-4D97-AF65-F5344CB8AC3E}">
        <p14:creationId xmlns:p14="http://schemas.microsoft.com/office/powerpoint/2010/main" val="24601397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fld id="{9302359A-0692-374B-B2D7-DC91120A3B79}" type="datetime1">
              <a:rPr lang="nb-NO" smtClean="0"/>
              <a:t>10.03.2025</a:t>
            </a:fld>
            <a:endParaRPr lang="en-US"/>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fld id="{2F42CA46-55FB-EB46-B431-2F161EA131BB}" type="datetime1">
              <a:rPr lang="nb-NO" altLang="en-US" sz="1400" smtClean="0">
                <a:ea typeface="Arial Unicode MS" pitchFamily="34" charset="-128"/>
              </a:rPr>
              <a:t>10.03.2025</a:t>
            </a:fld>
            <a:endParaRPr lang="en-US" altLang="en-US" sz="1400">
              <a:ea typeface="Arial Unicode MS" pitchFamily="34" charset="-128"/>
            </a:endParaRP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ltLang="en-US" dirty="0">
                <a:latin typeface="Times New Roman" panose="02020603050405020304" pitchFamily="18" charset="0"/>
              </a:rPr>
              <a:t> </a:t>
            </a:r>
          </a:p>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C5F8447-C010-5D49-F2EB-7E3B57BB5D2A}"/>
            </a:ext>
          </a:extLst>
        </p:cNvPr>
        <p:cNvGrpSpPr/>
        <p:nvPr/>
      </p:nvGrpSpPr>
      <p:grpSpPr>
        <a:xfrm>
          <a:off x="0" y="0"/>
          <a:ext cx="0" cy="0"/>
          <a:chOff x="0" y="0"/>
          <a:chExt cx="0" cy="0"/>
        </a:xfrm>
      </p:grpSpPr>
      <p:sp>
        <p:nvSpPr>
          <p:cNvPr id="5122" name="Rectangle 7">
            <a:extLst>
              <a:ext uri="{FF2B5EF4-FFF2-40B4-BE49-F238E27FC236}">
                <a16:creationId xmlns:a16="http://schemas.microsoft.com/office/drawing/2014/main" id="{B432052A-8097-0301-49C6-4B531A629E63}"/>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fld id="{9C98BD5A-023D-4A40-AB82-50628BCD9ABB}" type="datetime1">
              <a:rPr lang="nb-NO" altLang="en-US" sz="1400" smtClean="0">
                <a:ea typeface="Arial Unicode MS" pitchFamily="34" charset="-128"/>
              </a:rPr>
              <a:t>10.03.2025</a:t>
            </a:fld>
            <a:endParaRPr lang="en-US" altLang="en-US" sz="1400">
              <a:ea typeface="Arial Unicode MS" pitchFamily="34" charset="-128"/>
            </a:endParaRPr>
          </a:p>
        </p:txBody>
      </p:sp>
      <p:sp>
        <p:nvSpPr>
          <p:cNvPr id="5123" name="Rectangle 11">
            <a:extLst>
              <a:ext uri="{FF2B5EF4-FFF2-40B4-BE49-F238E27FC236}">
                <a16:creationId xmlns:a16="http://schemas.microsoft.com/office/drawing/2014/main" id="{D2006A5C-1BCD-C4FC-28E1-7BDEA6CD0B3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2</a:t>
            </a:fld>
            <a:endParaRPr lang="en-US" altLang="en-US" sz="2400"/>
          </a:p>
        </p:txBody>
      </p:sp>
      <p:sp>
        <p:nvSpPr>
          <p:cNvPr id="5124" name="Text Box 1">
            <a:extLst>
              <a:ext uri="{FF2B5EF4-FFF2-40B4-BE49-F238E27FC236}">
                <a16:creationId xmlns:a16="http://schemas.microsoft.com/office/drawing/2014/main" id="{90E9268B-B497-1870-AA37-EF346ACB6844}"/>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0423D91-DA0E-AA08-C133-867D43665519}"/>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2</a:t>
            </a:fld>
            <a:endParaRPr lang="en-US" altLang="en-US"/>
          </a:p>
        </p:txBody>
      </p:sp>
      <p:sp>
        <p:nvSpPr>
          <p:cNvPr id="5126" name="Text Box 3">
            <a:extLst>
              <a:ext uri="{FF2B5EF4-FFF2-40B4-BE49-F238E27FC236}">
                <a16:creationId xmlns:a16="http://schemas.microsoft.com/office/drawing/2014/main" id="{7FB337CC-3EED-82AB-6AA7-DC85B2BBDE85}"/>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D947B85D-2D61-DFFB-419C-715243E8FBD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ltLang="en-US" dirty="0">
                <a:latin typeface="Times New Roman" panose="02020603050405020304" pitchFamily="18" charset="0"/>
              </a:rPr>
              <a:t> </a:t>
            </a:r>
          </a:p>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152555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
        <p:nvSpPr>
          <p:cNvPr id="5" name="Title 4">
            <a:extLst>
              <a:ext uri="{FF2B5EF4-FFF2-40B4-BE49-F238E27FC236}">
                <a16:creationId xmlns:a16="http://schemas.microsoft.com/office/drawing/2014/main" id="{A91DA2D5-D4DB-CEBD-5697-9723DF9943CB}"/>
              </a:ext>
            </a:extLst>
          </p:cNvPr>
          <p:cNvSpPr>
            <a:spLocks noGrp="1"/>
          </p:cNvSpPr>
          <p:nvPr>
            <p:ph type="title"/>
          </p:nvPr>
        </p:nvSpPr>
        <p:spPr>
          <a:xfrm>
            <a:off x="755576" y="685800"/>
            <a:ext cx="7764463" cy="754063"/>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a:t>
            </a:r>
            <a:r>
              <a:rPr lang="en-US" sz="1200" b="1" i="0" kern="1200" dirty="0">
                <a:solidFill>
                  <a:schemeClr val="tx1"/>
                </a:solidFill>
                <a:effectLst/>
                <a:latin typeface="Times New Roman" panose="02020603050405020304" pitchFamily="18" charset="0"/>
                <a:ea typeface="MS PGothic" panose="020B0600070205080204" pitchFamily="34" charset="-128"/>
                <a:cs typeface="+mn-cs"/>
              </a:rPr>
              <a:t>5-25-0135-00-04ad</a:t>
            </a:r>
            <a:endParaRPr lang="en-GB" altLang="en-US" b="1" dirty="0">
              <a:solidFill>
                <a:schemeClr val="tx1"/>
              </a:solidFill>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
        <p:nvSpPr>
          <p:cNvPr id="4" name="Title Placeholder 3">
            <a:extLst>
              <a:ext uri="{FF2B5EF4-FFF2-40B4-BE49-F238E27FC236}">
                <a16:creationId xmlns:a16="http://schemas.microsoft.com/office/drawing/2014/main" id="{FD6C8008-3500-ABAB-4066-73798F5D78B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GB" dirty="0"/>
              <a:t>Click to edit Master title style</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imda.gov.sg/-/media/imda/files/regulation-licensing-and-consultations/ict-standards/telecommunication-standards/radio-comms/imdatssrd.pdf"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755576" y="836712"/>
            <a:ext cx="7848872" cy="4834273"/>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dirty="0">
                <a:effectLst>
                  <a:outerShdw blurRad="38100" dist="38100" dir="2700000" algn="tl">
                    <a:srgbClr val="C0C0C0"/>
                  </a:outerShdw>
                </a:effectLst>
                <a:latin typeface="Times New Roman" panose="02020603050405020304" pitchFamily="18" charset="0"/>
              </a:rPr>
              <a:t>Project: </a:t>
            </a:r>
            <a:r>
              <a:rPr lang="en-US" altLang="en-US" sz="2000" b="1" u="sng" dirty="0">
                <a:effectLst>
                  <a:outerShdw blurRad="38100" dist="38100" dir="2700000" algn="tl">
                    <a:srgbClr val="C0C0C0"/>
                  </a:outerShdw>
                </a:effectLst>
                <a:latin typeface="Times New Roman" panose="02020603050405020304" pitchFamily="18" charset="0"/>
              </a:rPr>
              <a:t>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marL="1616075" indent="-1608138" eaLnBrk="1" hangingPunct="1">
              <a:spcBef>
                <a:spcPts val="600"/>
              </a:spcBef>
              <a:buClrTx/>
              <a:buFontTx/>
              <a:buNone/>
              <a:tabLst>
                <a:tab pos="1362075" algn="l"/>
                <a:tab pos="1524000"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1600" b="1" dirty="0">
                <a:latin typeface="Times New Roman" panose="02020603050405020304" pitchFamily="18" charset="0"/>
              </a:rPr>
              <a:t>Submission Title Update to Singapore frequency plan for unlicensed spectrum operation</a:t>
            </a:r>
            <a:endParaRPr lang="en-US" altLang="en-US" sz="1600" dirty="0">
              <a:latin typeface="Times New Roman" panose="02020603050405020304" pitchFamily="18" charset="0"/>
            </a:endParaRPr>
          </a:p>
          <a:p>
            <a:pPr eaLnBrk="1" hangingPunct="1">
              <a:spcBef>
                <a:spcPts val="600"/>
              </a:spcBef>
              <a:buClrTx/>
              <a:buFontTx/>
              <a:buNone/>
              <a:defRPr/>
            </a:pPr>
            <a:r>
              <a:rPr lang="en-US" altLang="en-US" sz="1600" b="1" dirty="0">
                <a:latin typeface="Times New Roman" panose="02020603050405020304" pitchFamily="18" charset="0"/>
              </a:rPr>
              <a:t>Date Submitted : </a:t>
            </a:r>
            <a:r>
              <a:rPr lang="en-US" altLang="en-US" sz="1600" b="1" dirty="0">
                <a:solidFill>
                  <a:schemeClr val="tx1"/>
                </a:solidFill>
                <a:latin typeface="Times New Roman" panose="02020603050405020304" pitchFamily="18" charset="0"/>
              </a:rPr>
              <a:t>March</a:t>
            </a:r>
            <a:r>
              <a:rPr lang="en-US" altLang="en-US" sz="1600" dirty="0">
                <a:solidFill>
                  <a:schemeClr val="tx1"/>
                </a:solidFill>
                <a:latin typeface="Times New Roman" panose="02020603050405020304" pitchFamily="18" charset="0"/>
              </a:rPr>
              <a:t> 10, 2025</a:t>
            </a:r>
          </a:p>
          <a:p>
            <a:pPr eaLnBrk="1" hangingPunct="1">
              <a:spcBef>
                <a:spcPts val="600"/>
              </a:spcBef>
              <a:buClrTx/>
              <a:buFontTx/>
              <a:buNone/>
              <a:defRPr/>
            </a:pPr>
            <a:r>
              <a:rPr lang="en-US" altLang="en-US" sz="1600" b="1" dirty="0">
                <a:latin typeface="Times New Roman" panose="02020603050405020304" pitchFamily="18" charset="0"/>
              </a:rPr>
              <a:t>Source :</a:t>
            </a:r>
            <a:r>
              <a:rPr lang="en-US" altLang="en-US" sz="1600" dirty="0">
                <a:latin typeface="Times New Roman" panose="02020603050405020304" pitchFamily="18" charset="0"/>
              </a:rPr>
              <a:t> 	Thomas Almholt (Texas Instruments, Inc)</a:t>
            </a:r>
          </a:p>
          <a:p>
            <a:pPr eaLnBrk="1" hangingPunct="1">
              <a:spcBef>
                <a:spcPts val="600"/>
              </a:spcBef>
              <a:buClrTx/>
              <a:buFontTx/>
              <a:buNone/>
              <a:defRPr/>
            </a:pPr>
            <a:r>
              <a:rPr lang="en-US" altLang="en-US" sz="1600" b="1" dirty="0">
                <a:latin typeface="Times New Roman" panose="02020603050405020304" pitchFamily="18" charset="0"/>
              </a:rPr>
              <a:t>Re :</a:t>
            </a:r>
            <a:r>
              <a:rPr lang="en-US" altLang="en-US" sz="1600" dirty="0">
                <a:latin typeface="Times New Roman" panose="02020603050405020304" pitchFamily="18" charset="0"/>
              </a:rPr>
              <a:t> 	TG4ad Next Generation SUN PHYs</a:t>
            </a:r>
          </a:p>
          <a:p>
            <a:pPr marL="987425" indent="-979488" eaLnBrk="1" hangingPunct="1">
              <a:spcBef>
                <a:spcPts val="600"/>
              </a:spcBef>
              <a:buClrTx/>
              <a:buFontTx/>
              <a:buNone/>
              <a:tabLst>
                <a:tab pos="987425"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1600" b="1" dirty="0">
                <a:latin typeface="Times New Roman" panose="02020603050405020304" pitchFamily="18" charset="0"/>
              </a:rPr>
              <a:t>Abstract : </a:t>
            </a:r>
            <a:r>
              <a:rPr lang="en-US" altLang="en-US" sz="1600" dirty="0">
                <a:latin typeface="Times New Roman" panose="02020603050405020304" pitchFamily="18" charset="0"/>
              </a:rPr>
              <a:t>This contribution describes an update to the Singapore frequency band</a:t>
            </a:r>
          </a:p>
          <a:p>
            <a:pPr eaLnBrk="1" hangingPunct="1">
              <a:spcBef>
                <a:spcPts val="60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Singapore frequency band update</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ts val="60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P802.15.4ad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r>
              <a:rPr lang="en-US" altLang="ko-KR" sz="1600" dirty="0">
                <a:latin typeface="Times New Roman" panose="02020603050405020304" pitchFamily="18" charset="0"/>
              </a:rPr>
              <a:t> </a:t>
            </a:r>
            <a:endParaRPr lang="en-US" altLang="en-US" sz="1600" dirty="0">
              <a:latin typeface="Times New Roman" panose="02020603050405020304" pitchFamily="18" charset="0"/>
            </a:endParaRPr>
          </a:p>
          <a:p>
            <a:pPr eaLnBrk="1" hangingPunct="1">
              <a:spcBef>
                <a:spcPts val="60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
        <p:nvSpPr>
          <p:cNvPr id="3" name="Slide Number Placeholder 3">
            <a:extLst>
              <a:ext uri="{FF2B5EF4-FFF2-40B4-BE49-F238E27FC236}">
                <a16:creationId xmlns:a16="http://schemas.microsoft.com/office/drawing/2014/main" id="{429EBAA1-9C46-4368-A208-FD346CEFF001}"/>
              </a:ext>
            </a:extLst>
          </p:cNvPr>
          <p:cNvSpPr txBox="1">
            <a:spLocks/>
          </p:cNvSpPr>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chemeClr val="tx1"/>
                </a:solidFill>
                <a:latin typeface="Times New Roman" panose="02020603050405020304" pitchFamily="18" charset="0"/>
                <a:ea typeface="MS PGothic" panose="020B0600070205080204" pitchFamily="34" charset="-128"/>
                <a:cs typeface="+mn-cs"/>
              </a:rPr>
              <a:t>Slide</a:t>
            </a:r>
            <a:r>
              <a:rPr lang="en-GB">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FB2EA0-52B9-A1BA-10F2-DF091D82D6CB}"/>
            </a:ext>
          </a:extLst>
        </p:cNvPr>
        <p:cNvGrpSpPr/>
        <p:nvPr/>
      </p:nvGrpSpPr>
      <p:grpSpPr>
        <a:xfrm>
          <a:off x="0" y="0"/>
          <a:ext cx="0" cy="0"/>
          <a:chOff x="0" y="0"/>
          <a:chExt cx="0" cy="0"/>
        </a:xfrm>
      </p:grpSpPr>
      <p:sp>
        <p:nvSpPr>
          <p:cNvPr id="3" name="Slide Number Placeholder 3">
            <a:extLst>
              <a:ext uri="{FF2B5EF4-FFF2-40B4-BE49-F238E27FC236}">
                <a16:creationId xmlns:a16="http://schemas.microsoft.com/office/drawing/2014/main" id="{FD52DBC2-5BF3-5AFF-D25E-ACF07F5788CD}"/>
              </a:ext>
            </a:extLst>
          </p:cNvPr>
          <p:cNvSpPr txBox="1">
            <a:spLocks/>
          </p:cNvSpPr>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chemeClr val="tx1"/>
                </a:solidFill>
                <a:latin typeface="Times New Roman" panose="02020603050405020304" pitchFamily="18" charset="0"/>
                <a:ea typeface="MS PGothic" panose="020B0600070205080204" pitchFamily="34" charset="-128"/>
                <a:cs typeface="+mn-cs"/>
              </a:rPr>
              <a:t>Slide</a:t>
            </a:r>
            <a:r>
              <a:rPr lang="en-GB">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7" name="Rectangle 3">
            <a:extLst>
              <a:ext uri="{FF2B5EF4-FFF2-40B4-BE49-F238E27FC236}">
                <a16:creationId xmlns:a16="http://schemas.microsoft.com/office/drawing/2014/main" id="{453D2B2E-5892-471E-BA5E-84AF050B218D}"/>
              </a:ext>
            </a:extLst>
          </p:cNvPr>
          <p:cNvSpPr>
            <a:spLocks noChangeArrowheads="1"/>
          </p:cNvSpPr>
          <p:nvPr/>
        </p:nvSpPr>
        <p:spPr bwMode="auto">
          <a:xfrm>
            <a:off x="755576" y="1844824"/>
            <a:ext cx="3452357" cy="3633945"/>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marL="293687" indent="-285750" eaLnBrk="1" hangingPunct="1">
              <a:spcBef>
                <a:spcPts val="600"/>
              </a:spcBef>
              <a:buClrTx/>
              <a:buFont typeface="Arial" panose="020B0604020202020204" pitchFamily="34" charset="0"/>
              <a:buChar char="•"/>
              <a:tabLst>
                <a:tab pos="1362075" algn="l"/>
                <a:tab pos="1524000"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2000" dirty="0">
                <a:solidFill>
                  <a:schemeClr val="tx1"/>
                </a:solidFill>
                <a:latin typeface="Times New Roman" panose="02020603050405020304" pitchFamily="18" charset="0"/>
                <a:hlinkClick r:id="rId3">
                  <a:extLst>
                    <a:ext uri="{A12FA001-AC4F-418D-AE19-62706E023703}">
                      <ahyp:hlinkClr xmlns:ahyp="http://schemas.microsoft.com/office/drawing/2018/hyperlinkcolor" val="tx"/>
                    </a:ext>
                  </a:extLst>
                </a:hlinkClick>
              </a:rPr>
              <a:t>https://www.imda.gov.sg/-/media/imda/files/regulation-licensing-and-consultations/ict-standards/telecommunication-standards/radio-comms/imdatssrd.pdf</a:t>
            </a:r>
            <a:endParaRPr lang="en-US" altLang="en-US" sz="2000" dirty="0">
              <a:solidFill>
                <a:schemeClr val="tx1"/>
              </a:solidFill>
              <a:latin typeface="Times New Roman" panose="02020603050405020304" pitchFamily="18" charset="0"/>
            </a:endParaRPr>
          </a:p>
          <a:p>
            <a:pPr marL="293687" indent="-285750" eaLnBrk="1" hangingPunct="1">
              <a:spcBef>
                <a:spcPts val="600"/>
              </a:spcBef>
              <a:buClrTx/>
              <a:buFont typeface="Arial" panose="020B0604020202020204" pitchFamily="34" charset="0"/>
              <a:buChar char="•"/>
              <a:tabLst>
                <a:tab pos="1362075" algn="l"/>
                <a:tab pos="1524000"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endParaRPr lang="en-US" altLang="en-US" sz="2000" dirty="0">
              <a:solidFill>
                <a:schemeClr val="tx1"/>
              </a:solidFill>
              <a:latin typeface="Times New Roman" panose="02020603050405020304" pitchFamily="18" charset="0"/>
            </a:endParaRPr>
          </a:p>
          <a:p>
            <a:pPr marL="293687" indent="-285750" eaLnBrk="1" hangingPunct="1">
              <a:spcBef>
                <a:spcPts val="600"/>
              </a:spcBef>
              <a:buClrTx/>
              <a:buFont typeface="Arial" panose="020B0604020202020204" pitchFamily="34" charset="0"/>
              <a:buChar char="•"/>
              <a:tabLst>
                <a:tab pos="1362075" algn="l"/>
                <a:tab pos="1524000"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2000" dirty="0">
                <a:solidFill>
                  <a:schemeClr val="tx1"/>
                </a:solidFill>
                <a:latin typeface="Times New Roman" panose="02020603050405020304" pitchFamily="18" charset="0"/>
              </a:rPr>
              <a:t>Proposal to put this change on the list of items for a future update to a PHY TPS</a:t>
            </a:r>
          </a:p>
        </p:txBody>
      </p:sp>
      <p:pic>
        <p:nvPicPr>
          <p:cNvPr id="8" name="Picture 7">
            <a:extLst>
              <a:ext uri="{FF2B5EF4-FFF2-40B4-BE49-F238E27FC236}">
                <a16:creationId xmlns:a16="http://schemas.microsoft.com/office/drawing/2014/main" id="{8AC83411-F3AC-4CDF-93FF-2034D196D41A}"/>
              </a:ext>
            </a:extLst>
          </p:cNvPr>
          <p:cNvPicPr>
            <a:picLocks noChangeAspect="1"/>
          </p:cNvPicPr>
          <p:nvPr/>
        </p:nvPicPr>
        <p:blipFill>
          <a:blip r:embed="rId4"/>
          <a:stretch>
            <a:fillRect/>
          </a:stretch>
        </p:blipFill>
        <p:spPr>
          <a:xfrm>
            <a:off x="4167553" y="1844824"/>
            <a:ext cx="4536504" cy="3978164"/>
          </a:xfrm>
          <a:prstGeom prst="rect">
            <a:avLst/>
          </a:prstGeom>
        </p:spPr>
      </p:pic>
      <p:sp>
        <p:nvSpPr>
          <p:cNvPr id="10" name="Rectangle 3">
            <a:extLst>
              <a:ext uri="{FF2B5EF4-FFF2-40B4-BE49-F238E27FC236}">
                <a16:creationId xmlns:a16="http://schemas.microsoft.com/office/drawing/2014/main" id="{8CD9F393-486F-414F-8A23-77D96BD630DD}"/>
              </a:ext>
            </a:extLst>
          </p:cNvPr>
          <p:cNvSpPr>
            <a:spLocks noChangeArrowheads="1"/>
          </p:cNvSpPr>
          <p:nvPr/>
        </p:nvSpPr>
        <p:spPr bwMode="auto">
          <a:xfrm>
            <a:off x="777161" y="872365"/>
            <a:ext cx="7926896" cy="58695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marL="293687" indent="-285750" eaLnBrk="1" hangingPunct="1">
              <a:spcBef>
                <a:spcPts val="600"/>
              </a:spcBef>
              <a:buClrTx/>
              <a:buFont typeface="Arial" panose="020B0604020202020204" pitchFamily="34" charset="0"/>
              <a:buChar char="•"/>
              <a:tabLst>
                <a:tab pos="1362075" algn="l"/>
                <a:tab pos="1524000"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1600" dirty="0"/>
              <a:t>The Singapore regulations have extended the un-licensed band from 920-925 to 917-925 MHz in September 2023.</a:t>
            </a:r>
          </a:p>
        </p:txBody>
      </p:sp>
    </p:spTree>
    <p:extLst>
      <p:ext uri="{BB962C8B-B14F-4D97-AF65-F5344CB8AC3E}">
        <p14:creationId xmlns:p14="http://schemas.microsoft.com/office/powerpoint/2010/main" val="123147031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109291</TotalTime>
  <Words>256</Words>
  <Application>Microsoft Office PowerPoint</Application>
  <PresentationFormat>On-screen Show (4:3)</PresentationFormat>
  <Paragraphs>26</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 Unicode MS</vt:lpstr>
      <vt:lpstr>MS Gothic</vt:lpstr>
      <vt:lpstr>ＭＳ Ｐゴシック</vt:lpstr>
      <vt:lpstr>ＭＳ Ｐゴシック</vt:lpstr>
      <vt:lpstr>Arial</vt:lpstr>
      <vt:lpstr>Calibri</vt:lpstr>
      <vt:lpstr>Times New Roman</vt:lpstr>
      <vt:lpstr>Office Theme</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514</cp:revision>
  <cp:lastPrinted>2000-03-07T00:55:37Z</cp:lastPrinted>
  <dcterms:created xsi:type="dcterms:W3CDTF">2016-01-17T22:48:36Z</dcterms:created>
  <dcterms:modified xsi:type="dcterms:W3CDTF">2025-03-10T20:24:31Z</dcterms:modified>
  <cp:category/>
</cp:coreProperties>
</file>