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360" r:id="rId2"/>
    <p:sldId id="361" r:id="rId3"/>
    <p:sldId id="412" r:id="rId4"/>
    <p:sldId id="362" r:id="rId5"/>
    <p:sldId id="363" r:id="rId6"/>
    <p:sldId id="433" r:id="rId7"/>
    <p:sldId id="365" r:id="rId8"/>
    <p:sldId id="366" r:id="rId9"/>
    <p:sldId id="367" r:id="rId10"/>
    <p:sldId id="368" r:id="rId11"/>
    <p:sldId id="369" r:id="rId12"/>
    <p:sldId id="370" r:id="rId13"/>
    <p:sldId id="427" r:id="rId14"/>
    <p:sldId id="377" r:id="rId15"/>
    <p:sldId id="434" r:id="rId16"/>
    <p:sldId id="382" r:id="rId17"/>
    <p:sldId id="381" r:id="rId18"/>
    <p:sldId id="428" r:id="rId19"/>
    <p:sldId id="440" r:id="rId20"/>
    <p:sldId id="436" r:id="rId21"/>
    <p:sldId id="437" r:id="rId22"/>
    <p:sldId id="438" r:id="rId23"/>
    <p:sldId id="439" r:id="rId24"/>
    <p:sldId id="435" r:id="rId25"/>
    <p:sldId id="429" r:id="rId26"/>
    <p:sldId id="416" r:id="rId27"/>
    <p:sldId id="415" r:id="rId28"/>
    <p:sldId id="418" r:id="rId29"/>
    <p:sldId id="430" r:id="rId30"/>
    <p:sldId id="443" r:id="rId31"/>
    <p:sldId id="441" r:id="rId32"/>
    <p:sldId id="442" r:id="rId33"/>
    <p:sldId id="444" r:id="rId34"/>
    <p:sldId id="445" r:id="rId35"/>
    <p:sldId id="383" r:id="rId36"/>
    <p:sldId id="413" r:id="rId37"/>
    <p:sldId id="394" r:id="rId38"/>
    <p:sldId id="423" r:id="rId39"/>
    <p:sldId id="424" r:id="rId40"/>
    <p:sldId id="393" r:id="rId4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802.15-25-0130-01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090-01-04ab-tg4ab-detailed-agenda-march-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https://mentor.ieee.org/802.15/dcn/25/15-25-0090-01-04ab-tg4ab-detailed-agenda-march-2025.xlsx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600752977"/>
              </p:ext>
            </p:extLst>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 2027</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Preparation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657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3597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March 2025 </a:t>
            </a:r>
          </a:p>
          <a:p>
            <a:r>
              <a:rPr lang="en-US" sz="2800" dirty="0"/>
              <a:t>802 Plenary Session</a:t>
            </a:r>
          </a:p>
          <a:p>
            <a:r>
              <a:rPr lang="en-US" sz="2800" dirty="0"/>
              <a:t>Mixed Mode</a:t>
            </a:r>
          </a:p>
          <a:p>
            <a:r>
              <a:rPr lang="en-US" sz="2800" dirty="0"/>
              <a:t>Live from</a:t>
            </a:r>
          </a:p>
          <a:p>
            <a:r>
              <a:rPr lang="en-US" sz="2800" dirty="0"/>
              <a:t>Atlanta, GA, USA</a:t>
            </a:r>
          </a:p>
        </p:txBody>
      </p:sp>
      <p:pic>
        <p:nvPicPr>
          <p:cNvPr id="4" name="Picture 3">
            <a:extLst>
              <a:ext uri="{FF2B5EF4-FFF2-40B4-BE49-F238E27FC236}">
                <a16:creationId xmlns:a16="http://schemas.microsoft.com/office/drawing/2014/main" id="{F668DEE2-4B31-E6EA-5B4B-42C632219BAA}"/>
              </a:ext>
            </a:extLst>
          </p:cNvPr>
          <p:cNvPicPr>
            <a:picLocks noChangeAspect="1"/>
          </p:cNvPicPr>
          <p:nvPr/>
        </p:nvPicPr>
        <p:blipFill>
          <a:blip r:embed="rId3"/>
          <a:stretch>
            <a:fillRect/>
          </a:stretch>
        </p:blipFill>
        <p:spPr>
          <a:xfrm>
            <a:off x="7772400" y="2655722"/>
            <a:ext cx="3124200" cy="339797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2037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268585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33594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815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8073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0408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97674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10973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39594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57754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04253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9E81-3BF9-6A3C-7026-B36F72705D8B}"/>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8B0242D9-487A-C335-20F2-453CF0851522}"/>
              </a:ext>
            </a:extLst>
          </p:cNvPr>
          <p:cNvSpPr>
            <a:spLocks noGrp="1"/>
          </p:cNvSpPr>
          <p:nvPr>
            <p:ph type="body" sz="half" idx="1"/>
          </p:nvPr>
        </p:nvSpPr>
        <p:spPr>
          <a:xfrm>
            <a:off x="914400" y="1676399"/>
            <a:ext cx="10363200" cy="4799013"/>
          </a:xfrm>
        </p:spPr>
        <p:txBody>
          <a:bodyPr>
            <a:normAutofit fontScale="77500" lnSpcReduction="20000"/>
          </a:bodyPr>
          <a:lstStyle/>
          <a:p>
            <a:r>
              <a:rPr lang="en-US" dirty="0"/>
              <a:t>Channel access is not coexistence but it is part of a coexistence situation</a:t>
            </a:r>
          </a:p>
          <a:p>
            <a:r>
              <a:rPr lang="en-US" dirty="0"/>
              <a:t>Coexistence is really important. Can we:</a:t>
            </a:r>
          </a:p>
          <a:p>
            <a:pPr lvl="1"/>
            <a:r>
              <a:rPr lang="en-US" dirty="0"/>
              <a:t>Define coexistence</a:t>
            </a:r>
          </a:p>
          <a:p>
            <a:pPr lvl="1"/>
            <a:r>
              <a:rPr lang="en-US" dirty="0"/>
              <a:t>Define </a:t>
            </a:r>
            <a:r>
              <a:rPr lang="en-US" i="1" dirty="0"/>
              <a:t>mutual</a:t>
            </a:r>
            <a:r>
              <a:rPr lang="en-US" dirty="0"/>
              <a:t> coexistence</a:t>
            </a:r>
          </a:p>
          <a:p>
            <a:pPr lvl="1"/>
            <a:r>
              <a:rPr lang="en-US" dirty="0"/>
              <a:t>Enumerate goals for coexistence</a:t>
            </a:r>
          </a:p>
          <a:p>
            <a:r>
              <a:rPr lang="en-US" dirty="0"/>
              <a:t>Identify key points of conflict</a:t>
            </a:r>
          </a:p>
          <a:p>
            <a:pPr lvl="1"/>
            <a:r>
              <a:rPr lang="en-US" dirty="0"/>
              <a:t>Articulate disagreements on proposed changes</a:t>
            </a:r>
          </a:p>
          <a:p>
            <a:pPr lvl="1"/>
            <a:r>
              <a:rPr lang="en-US" dirty="0"/>
              <a:t>Mutual coexistence vs unbalanced coexistence</a:t>
            </a:r>
          </a:p>
          <a:p>
            <a:r>
              <a:rPr lang="en-US" dirty="0"/>
              <a:t>Suggested considerations:</a:t>
            </a:r>
          </a:p>
          <a:p>
            <a:pPr lvl="1"/>
            <a:r>
              <a:rPr lang="en-US" dirty="0"/>
              <a:t>Technical arguments greatly encourage</a:t>
            </a:r>
          </a:p>
          <a:p>
            <a:pPr lvl="1"/>
            <a:r>
              <a:rPr lang="en-US" dirty="0"/>
              <a:t>Regulatory arguments discouraged (outside the project scope)</a:t>
            </a:r>
          </a:p>
          <a:p>
            <a:pPr lvl="1"/>
            <a:r>
              <a:rPr lang="en-US" dirty="0"/>
              <a:t>What makes sense for the most potential users and largest set of applications of the standard</a:t>
            </a:r>
          </a:p>
        </p:txBody>
      </p:sp>
      <p:sp>
        <p:nvSpPr>
          <p:cNvPr id="4" name="Slide Number Placeholder 3">
            <a:extLst>
              <a:ext uri="{FF2B5EF4-FFF2-40B4-BE49-F238E27FC236}">
                <a16:creationId xmlns:a16="http://schemas.microsoft.com/office/drawing/2014/main" id="{F91F2520-FD57-2377-C5B0-2118A3B3721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377101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68CF-67BB-E9EB-5B87-8607D1113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858F7-353A-661E-2C2F-CF6871C9FCEE}"/>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36DD9422-1AFD-542E-7F00-9BB609C5CBDA}"/>
              </a:ext>
            </a:extLst>
          </p:cNvPr>
          <p:cNvSpPr>
            <a:spLocks noGrp="1"/>
          </p:cNvSpPr>
          <p:nvPr>
            <p:ph type="body" sz="half" idx="1"/>
          </p:nvPr>
        </p:nvSpPr>
        <p:spPr>
          <a:xfrm>
            <a:off x="914400" y="1676399"/>
            <a:ext cx="10363200" cy="4799013"/>
          </a:xfrm>
        </p:spPr>
        <p:txBody>
          <a:bodyPr>
            <a:normAutofit/>
          </a:bodyPr>
          <a:lstStyle/>
          <a:p>
            <a:r>
              <a:rPr lang="en-US" dirty="0"/>
              <a:t> Finding a compromise</a:t>
            </a:r>
          </a:p>
          <a:p>
            <a:pPr lvl="1"/>
            <a:r>
              <a:rPr lang="en-US" dirty="0"/>
              <a:t>Revisit some ground – we may have had something before that looks better</a:t>
            </a:r>
          </a:p>
          <a:p>
            <a:pPr lvl="1"/>
            <a:r>
              <a:rPr lang="en-US" dirty="0"/>
              <a:t>Rely on regulators to make rules – provide practical mechanisms that can be used (scope)</a:t>
            </a:r>
          </a:p>
          <a:p>
            <a:pPr lvl="1"/>
            <a:r>
              <a:rPr lang="en-US" dirty="0"/>
              <a:t>Emphasize “mutual”</a:t>
            </a:r>
          </a:p>
        </p:txBody>
      </p:sp>
      <p:sp>
        <p:nvSpPr>
          <p:cNvPr id="4" name="Slide Number Placeholder 3">
            <a:extLst>
              <a:ext uri="{FF2B5EF4-FFF2-40B4-BE49-F238E27FC236}">
                <a16:creationId xmlns:a16="http://schemas.microsoft.com/office/drawing/2014/main" id="{C8B3EF83-36A2-9E21-27D3-4F340D218DE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199109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7B4A-E3C5-93A7-0906-7CCEFCD39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5E61B-C49A-9ECD-3116-5382259EF4A6}"/>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2D95DDD9-A70F-FDA6-55AE-28530DA27ECA}"/>
              </a:ext>
            </a:extLst>
          </p:cNvPr>
          <p:cNvSpPr>
            <a:spLocks noGrp="1"/>
          </p:cNvSpPr>
          <p:nvPr>
            <p:ph type="body" sz="half" idx="1"/>
          </p:nvPr>
        </p:nvSpPr>
        <p:spPr>
          <a:xfrm>
            <a:off x="914400" y="1676399"/>
            <a:ext cx="10363200" cy="4799013"/>
          </a:xfrm>
        </p:spPr>
        <p:txBody>
          <a:bodyPr>
            <a:normAutofit fontScale="77500" lnSpcReduction="20000"/>
          </a:bodyPr>
          <a:lstStyle/>
          <a:p>
            <a:r>
              <a:rPr lang="en-US" dirty="0"/>
              <a:t>Channel access is not coexistence but it is part of a coexistence situation</a:t>
            </a:r>
          </a:p>
          <a:p>
            <a:r>
              <a:rPr lang="en-US" dirty="0"/>
              <a:t>Coexistence is really important. Can we:</a:t>
            </a:r>
          </a:p>
          <a:p>
            <a:pPr lvl="1"/>
            <a:r>
              <a:rPr lang="en-US" dirty="0"/>
              <a:t>Define coexistence</a:t>
            </a:r>
          </a:p>
          <a:p>
            <a:pPr lvl="1"/>
            <a:r>
              <a:rPr lang="en-US" dirty="0"/>
              <a:t>Define </a:t>
            </a:r>
            <a:r>
              <a:rPr lang="en-US" i="1" dirty="0"/>
              <a:t>mutual</a:t>
            </a:r>
            <a:r>
              <a:rPr lang="en-US" dirty="0"/>
              <a:t> coexistence</a:t>
            </a:r>
          </a:p>
          <a:p>
            <a:pPr lvl="1"/>
            <a:r>
              <a:rPr lang="en-US" dirty="0"/>
              <a:t>Enumerate goals for coexistence</a:t>
            </a:r>
          </a:p>
          <a:p>
            <a:r>
              <a:rPr lang="en-US" dirty="0">
                <a:highlight>
                  <a:srgbClr val="FFFF00"/>
                </a:highlight>
              </a:rPr>
              <a:t>Identify key points of conflict</a:t>
            </a:r>
          </a:p>
          <a:p>
            <a:pPr lvl="1"/>
            <a:r>
              <a:rPr lang="en-US" dirty="0">
                <a:highlight>
                  <a:srgbClr val="FFFF00"/>
                </a:highlight>
              </a:rPr>
              <a:t>Articulate disagreements on proposed changes</a:t>
            </a:r>
          </a:p>
          <a:p>
            <a:pPr lvl="1"/>
            <a:r>
              <a:rPr lang="en-US" dirty="0">
                <a:highlight>
                  <a:srgbClr val="FFFF00"/>
                </a:highlight>
              </a:rPr>
              <a:t>Mutual coexistence vs unbalanced coexistence</a:t>
            </a:r>
          </a:p>
          <a:p>
            <a:r>
              <a:rPr lang="en-US" dirty="0"/>
              <a:t>Suggested considerations:</a:t>
            </a:r>
          </a:p>
          <a:p>
            <a:pPr lvl="1"/>
            <a:r>
              <a:rPr lang="en-US" dirty="0"/>
              <a:t>Technical arguments greatly encourage</a:t>
            </a:r>
          </a:p>
          <a:p>
            <a:pPr lvl="1"/>
            <a:r>
              <a:rPr lang="en-US" dirty="0"/>
              <a:t>Regulatory arguments discouraged (outside the project scope)</a:t>
            </a:r>
          </a:p>
          <a:p>
            <a:pPr lvl="1"/>
            <a:r>
              <a:rPr lang="en-US" dirty="0"/>
              <a:t>What makes sense for the most potential users and largest set of applications of the standard</a:t>
            </a:r>
          </a:p>
        </p:txBody>
      </p:sp>
      <p:sp>
        <p:nvSpPr>
          <p:cNvPr id="4" name="Slide Number Placeholder 3">
            <a:extLst>
              <a:ext uri="{FF2B5EF4-FFF2-40B4-BE49-F238E27FC236}">
                <a16:creationId xmlns:a16="http://schemas.microsoft.com/office/drawing/2014/main" id="{3279C2E2-323D-6AD5-8D70-2162A874A86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94043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81E3-4263-BCD6-7B9C-65A2CD316190}"/>
              </a:ext>
            </a:extLst>
          </p:cNvPr>
          <p:cNvSpPr>
            <a:spLocks noGrp="1"/>
          </p:cNvSpPr>
          <p:nvPr>
            <p:ph type="title"/>
          </p:nvPr>
        </p:nvSpPr>
        <p:spPr>
          <a:xfrm>
            <a:off x="914400" y="685800"/>
            <a:ext cx="10363200" cy="838200"/>
          </a:xfrm>
        </p:spPr>
        <p:txBody>
          <a:bodyPr/>
          <a:lstStyle/>
          <a:p>
            <a:r>
              <a:rPr lang="en-US" dirty="0"/>
              <a:t>Example point of disagreement</a:t>
            </a:r>
          </a:p>
        </p:txBody>
      </p:sp>
      <p:sp>
        <p:nvSpPr>
          <p:cNvPr id="3" name="Text Placeholder 2">
            <a:extLst>
              <a:ext uri="{FF2B5EF4-FFF2-40B4-BE49-F238E27FC236}">
                <a16:creationId xmlns:a16="http://schemas.microsoft.com/office/drawing/2014/main" id="{1527D58B-A3FD-DFBF-4D77-D8A4EF154FC1}"/>
              </a:ext>
            </a:extLst>
          </p:cNvPr>
          <p:cNvSpPr>
            <a:spLocks noGrp="1"/>
          </p:cNvSpPr>
          <p:nvPr>
            <p:ph type="body" sz="half" idx="1"/>
          </p:nvPr>
        </p:nvSpPr>
        <p:spPr>
          <a:xfrm>
            <a:off x="917864" y="1582882"/>
            <a:ext cx="10363200" cy="4799013"/>
          </a:xfrm>
        </p:spPr>
        <p:txBody>
          <a:bodyPr>
            <a:normAutofit fontScale="70000" lnSpcReduction="20000"/>
          </a:bodyPr>
          <a:lstStyle/>
          <a:p>
            <a:r>
              <a:rPr lang="en-US" dirty="0"/>
              <a:t>Mandating a single CCA/backoff iteration is too restrictive</a:t>
            </a:r>
          </a:p>
          <a:p>
            <a:pPr lvl="1"/>
            <a:r>
              <a:rPr lang="en-US" dirty="0"/>
              <a:t>In some situations this is appropriate to meet channel access latency/jitter constraints</a:t>
            </a:r>
          </a:p>
          <a:p>
            <a:pPr lvl="1"/>
            <a:r>
              <a:rPr lang="en-US" dirty="0"/>
              <a:t>In other situations a (small) number of iterations will improve performance and mutual coexistence.</a:t>
            </a:r>
          </a:p>
          <a:p>
            <a:r>
              <a:rPr lang="en-US" dirty="0"/>
              <a:t>Mandating only one of the various channel access methods is too restrictive</a:t>
            </a:r>
          </a:p>
          <a:p>
            <a:pPr lvl="1"/>
            <a:r>
              <a:rPr lang="en-US" dirty="0"/>
              <a:t>The standards has multiple channel access mechanisms for good reasons:  there is a wide range of uses of the standard with very different constraints, environments, etc.</a:t>
            </a:r>
          </a:p>
          <a:p>
            <a:pPr lvl="1"/>
            <a:r>
              <a:rPr lang="en-US" dirty="0"/>
              <a:t>There’s no rational given restricting to a single CCA/Backoff for every transmission in the band – was this the intent?  Unintended consequence?</a:t>
            </a:r>
          </a:p>
          <a:p>
            <a:r>
              <a:rPr lang="en-US" dirty="0"/>
              <a:t>Possible solutions:</a:t>
            </a:r>
          </a:p>
          <a:p>
            <a:pPr lvl="1"/>
            <a:r>
              <a:rPr lang="en-US" dirty="0"/>
              <a:t>Provide flexibility to address real-world needs (use the knowledge of the group collectively)</a:t>
            </a:r>
          </a:p>
          <a:p>
            <a:pPr lvl="1"/>
            <a:r>
              <a:rPr lang="en-US" dirty="0"/>
              <a:t>Limit scope of requirements tightly and clearly</a:t>
            </a:r>
          </a:p>
          <a:p>
            <a:r>
              <a:rPr lang="en-US" dirty="0"/>
              <a:t>Is the number of CCC/backoff cycles actually a point of </a:t>
            </a:r>
            <a:r>
              <a:rPr lang="en-US"/>
              <a:t>contention?</a:t>
            </a:r>
            <a:endParaRPr lang="en-US" dirty="0"/>
          </a:p>
        </p:txBody>
      </p:sp>
      <p:sp>
        <p:nvSpPr>
          <p:cNvPr id="4" name="Slide Number Placeholder 3">
            <a:extLst>
              <a:ext uri="{FF2B5EF4-FFF2-40B4-BE49-F238E27FC236}">
                <a16:creationId xmlns:a16="http://schemas.microsoft.com/office/drawing/2014/main" id="{011A4DBB-0C83-07CB-4402-4778D84F3C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223164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15853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40</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dirty="0">
                <a:solidFill>
                  <a:srgbClr val="FF0000"/>
                </a:solidFill>
              </a:rPr>
              <a:t>connect without audio!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endParaRPr lang="en-US" sz="2800" dirty="0">
              <a:solidFill>
                <a:srgbClr val="FF0000"/>
              </a:solidFill>
            </a:endParaRPr>
          </a:p>
          <a:p>
            <a:pPr marL="0" indent="0"/>
            <a:r>
              <a:rPr lang="en-US" sz="2800" dirty="0">
                <a:solidFill>
                  <a:srgbClr val="FF0000"/>
                </a:solidFill>
              </a:rPr>
              <a:t>Continued disruption will result in being dropped out of the Webex (do NOT rejoin unless you have left the room).</a:t>
            </a:r>
          </a:p>
          <a:p>
            <a:pPr marL="457200" indent="-457200">
              <a:buFont typeface="Times New Roman" pitchFamily="18" charset="0"/>
              <a:buAutoNum type="arabicPeriod"/>
            </a:pPr>
            <a:endParaRPr lang="en-US" sz="2800" dirty="0">
              <a:solidFill>
                <a:srgbClr val="FF0000"/>
              </a:solidFill>
            </a:endParaRPr>
          </a:p>
        </p:txBody>
      </p:sp>
      <p:sp>
        <p:nvSpPr>
          <p:cNvPr id="2" name="Arrow: Right 1">
            <a:extLst>
              <a:ext uri="{FF2B5EF4-FFF2-40B4-BE49-F238E27FC236}">
                <a16:creationId xmlns:a16="http://schemas.microsoft.com/office/drawing/2014/main" id="{0608A18B-C32E-91C5-2B27-679AD763851A}"/>
              </a:ext>
            </a:extLst>
          </p:cNvPr>
          <p:cNvSpPr/>
          <p:nvPr/>
        </p:nvSpPr>
        <p:spPr bwMode="auto">
          <a:xfrm rot="16200000">
            <a:off x="4755345" y="4388655"/>
            <a:ext cx="2046312" cy="165100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7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Chairs discretion</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67840</TotalTime>
  <Words>3293</Words>
  <Application>Microsoft Office PowerPoint</Application>
  <PresentationFormat>Widescreen</PresentationFormat>
  <Paragraphs>336</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DejaVu Sans</vt:lpstr>
      <vt:lpstr>Monotype Sorts</vt:lpstr>
      <vt:lpstr>Open Sans</vt:lpstr>
      <vt:lpstr>Times New Roman</vt:lpstr>
      <vt:lpstr>Wide Latin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Preparation </vt:lpstr>
      <vt:lpstr>IEEE SA guidelines for commenting on draft standards   https://standards.ieee.org/wp-content/uploads/import/governance/revcom/Guidelines_for_commenting_on-draft_standards.pdf  </vt:lpstr>
      <vt:lpstr>Goals for the week </vt:lpstr>
      <vt:lpstr>General Guidelines</vt:lpstr>
      <vt:lpstr>Content of Comments</vt:lpstr>
      <vt:lpstr>Scope of a recirculation</vt:lpstr>
      <vt:lpstr>Why it matters</vt:lpstr>
      <vt:lpstr>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Goals for the week </vt:lpstr>
      <vt:lpstr>The Elephant</vt:lpstr>
      <vt:lpstr>The Elephant</vt:lpstr>
      <vt:lpstr>The Elephant</vt:lpstr>
      <vt:lpstr>Example point of disagreement</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1332</cp:revision>
  <cp:lastPrinted>2000-07-07T01:25:49Z</cp:lastPrinted>
  <dcterms:created xsi:type="dcterms:W3CDTF">1999-06-22T06:24:01Z</dcterms:created>
  <dcterms:modified xsi:type="dcterms:W3CDTF">2025-03-12T17:52:49Z</dcterms:modified>
  <cp:category/>
</cp:coreProperties>
</file>