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346" r:id="rId2"/>
    <p:sldId id="311" r:id="rId3"/>
    <p:sldId id="371" r:id="rId4"/>
    <p:sldId id="372" r:id="rId5"/>
    <p:sldId id="398" r:id="rId6"/>
    <p:sldId id="399" r:id="rId7"/>
    <p:sldId id="401" r:id="rId8"/>
    <p:sldId id="400" r:id="rId9"/>
    <p:sldId id="407" r:id="rId10"/>
    <p:sldId id="408" r:id="rId11"/>
    <p:sldId id="410" r:id="rId12"/>
    <p:sldId id="40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867" userDrawn="1">
          <p15:clr>
            <a:srgbClr val="A4A3A4"/>
          </p15:clr>
        </p15:guide>
      </p15:sldGuideLst>
    </p:ext>
    <p:ext uri="{2D200454-40CA-4A62-9FC3-DE9A4176ACB9}">
      <p15:notesGuideLst xmlns:p15="http://schemas.microsoft.com/office/powerpoint/2012/main">
        <p15:guide id="1" orient="horz" pos="2925">
          <p15:clr>
            <a:srgbClr val="A4A3A4"/>
          </p15:clr>
        </p15:guide>
        <p15:guide id="2" pos="21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2" d="100"/>
          <a:sy n="82" d="100"/>
        </p:scale>
        <p:origin x="1363" y="72"/>
      </p:cViewPr>
      <p:guideLst>
        <p:guide orient="horz" pos="2158"/>
        <p:guide pos="2867"/>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5"/>
        <p:guide pos="21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332491583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1409379271"/>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200" b="0" i="0" dirty="0">
                <a:solidFill>
                  <a:srgbClr val="000000"/>
                </a:solidFill>
                <a:effectLst/>
                <a:latin typeface="Verdana" panose="020B0604030504040204" pitchFamily="34" charset="0"/>
              </a:rPr>
              <a:t>DCN </a:t>
            </a:r>
            <a:r>
              <a:rPr lang="it-IT" altLang="ko-KR" sz="1200" b="1" i="0" dirty="0">
                <a:solidFill>
                  <a:srgbClr val="000000"/>
                </a:solidFill>
                <a:effectLst/>
                <a:latin typeface="Verdana" panose="020B0604030504040204" pitchFamily="34" charset="0"/>
              </a:rPr>
              <a:t>15-25-0128-00-07ma</a:t>
            </a:r>
            <a:r>
              <a:rPr lang="en-US" altLang="ko-KR" sz="1800" b="0" i="0" kern="1200" dirty="0">
                <a:solidFill>
                  <a:schemeClr val="tx1"/>
                </a:solidFill>
                <a:effectLst/>
                <a:latin typeface="+mn-lt"/>
                <a:ea typeface="+mn-ea"/>
                <a:cs typeface="+mn-cs"/>
              </a:rPr>
              <a:t> </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3/10/2025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3/10/2025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3/10/2025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3/10/2025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scholar.google.com/scholar?hl=en&amp;as_sdt=0,5&amp;q=ALocationAware+Resource+Optimization+for+Maximizing" TargetMode="External"/><Relationship Id="rId13" Type="http://schemas.openxmlformats.org/officeDocument/2006/relationships/hyperlink" Target="https://scholar.google.com/scholar?hl=en&amp;as_sdt=0,5&amp;q=Beam+control+for+indoor+FSO+and+dynamic++dual-use+VLC+lighting+systems&amp;btnG=" TargetMode="External"/><Relationship Id="rId3" Type="http://schemas.openxmlformats.org/officeDocument/2006/relationships/hyperlink" Target="https://scholar.google.com/scholar?hl=en&amp;as_sdt=0,5&amp;q=+High+speed+60Gbps+RGB+laser+based-FSOC+link+by++incorporating+hybrid+PDM-MIMO+scheme+for++indoor+applications&amp;btnG=" TargetMode="External"/><Relationship Id="rId7" Type="http://schemas.openxmlformats.org/officeDocument/2006/relationships/hyperlink" Target="https://scholar.google.com/scholar?hl=en&amp;as_sdt=0,5&amp;q=+Performance+Analysis+of+Indoor+FSO++Communication+Systems+Under+Receiver+Mobility&amp;btnG=" TargetMode="External"/><Relationship Id="rId12" Type="http://schemas.openxmlformats.org/officeDocument/2006/relationships/hyperlink" Target="https://scholar.google.com/scholar?hl=en&amp;as_sdt=0,5&amp;q=+Provisioning+internet+Access+Using+Fso+in+HigH-sPeed+rAil+networks&amp;btnG=" TargetMode="External"/><Relationship Id="rId2" Type="http://schemas.openxmlformats.org/officeDocument/2006/relationships/hyperlink" Target="https://ieeexplore.ieee.org/abstract/document/8844114" TargetMode="External"/><Relationship Id="rId1" Type="http://schemas.openxmlformats.org/officeDocument/2006/relationships/slideLayout" Target="../slideLayouts/slideLayout2.xml"/><Relationship Id="rId6" Type="http://schemas.openxmlformats.org/officeDocument/2006/relationships/hyperlink" Target="https://scholar.google.com/scholar?hl=en&amp;as_sdt=0,5&amp;q=+Development+of+high-speed+FSO+transmission+link++for+the+implementation+of+5G+and+Internet+of+Things&amp;btnG=" TargetMode="External"/><Relationship Id="rId11" Type="http://schemas.openxmlformats.org/officeDocument/2006/relationships/hyperlink" Target="https://scholar.google.com/scholar?hl=en&amp;as_sdt=0,5&amp;q=+Design+and+Analysis+of+High-Speed+Free+Space++Optical+(FSO)+Communication+System+for++Supporting+Fifth+Generation+(5G)+Data+Services+in++Diverse+Geographical+Locations+of+India&amp;btnG=" TargetMode="External"/><Relationship Id="rId5" Type="http://schemas.openxmlformats.org/officeDocument/2006/relationships/hyperlink" Target="https://www.sciencedirect.com/science/article/pii/S0030401824008058" TargetMode="External"/><Relationship Id="rId10" Type="http://schemas.openxmlformats.org/officeDocument/2006/relationships/hyperlink" Target="https://ieeexplore.ieee.org/abstract/document/9860053" TargetMode="External"/><Relationship Id="rId4" Type="http://schemas.openxmlformats.org/officeDocument/2006/relationships/hyperlink" Target="https://scholar.google.com/scholar?hl=en&amp;as_sdt=0,5&amp;q=+Experimental+demonstration+of+free-space+optical+communication+under+2++km+urban+atmosphere+using+adaptive+fiber+coupling&amp;btnG=" TargetMode="External"/><Relationship Id="rId9" Type="http://schemas.openxmlformats.org/officeDocument/2006/relationships/hyperlink" Target="https://scholar.google.com/scholar?hl=en&amp;as_sdt=0,5&amp;q=ALocation-Aware+Resource+Optimization+for+Maximizing++Throughput+of+Emergency+Outdoor%E2%80%93Indoor+UAV++Communication+with+FSO/R&amp;bt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3757"/>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Current Status of Existing FSO Technologies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March 11,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 </a:t>
            </a:r>
            <a:r>
              <a:rPr lang="en-US" altLang="ja-JP" sz="1600" dirty="0">
                <a:latin typeface="Times New Roman" panose="02020603050405020304" pitchFamily="18" charset="0"/>
                <a:ea typeface="MS PGothic" panose="020B0600070205080204" charset="-128"/>
                <a:cs typeface="Times New Roman" panose="02020603050405020304" pitchFamily="18" charset="0"/>
              </a:rPr>
              <a:t>Mohammad Mahdi Biswas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Rimu</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Current Status of Existing FSO Technologies</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in FSO Technologies</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62200" y="838200"/>
            <a:ext cx="3810000" cy="461665"/>
          </a:xfrm>
          <a:prstGeom prst="rect">
            <a:avLst/>
          </a:prstGeom>
          <a:noFill/>
        </p:spPr>
        <p:txBody>
          <a:bodyPr wrap="square" rtlCol="0">
            <a:spAutoFit/>
          </a:bodyPr>
          <a:lstStyle/>
          <a:p>
            <a:r>
              <a:rPr lang="en-US" sz="2400" b="1" dirty="0"/>
              <a:t>Future Research Directions</a:t>
            </a:r>
          </a:p>
        </p:txBody>
      </p:sp>
      <p:sp>
        <p:nvSpPr>
          <p:cNvPr id="7" name="TextBox 6"/>
          <p:cNvSpPr txBox="1"/>
          <p:nvPr/>
        </p:nvSpPr>
        <p:spPr>
          <a:xfrm>
            <a:off x="457200" y="1524000"/>
            <a:ext cx="54102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Machine Learning for Channel Estimation </a:t>
            </a:r>
          </a:p>
          <a:p>
            <a:pPr marL="285750" indent="-285750">
              <a:buFont typeface="Arial" panose="020B0604020202020204" pitchFamily="34" charset="0"/>
              <a:buChar char="•"/>
            </a:pPr>
            <a:r>
              <a:rPr lang="en-US" dirty="0"/>
              <a:t>Hybrid RF-FSO Systems </a:t>
            </a:r>
          </a:p>
          <a:p>
            <a:pPr marL="285750" indent="-285750">
              <a:buFont typeface="Arial" panose="020B0604020202020204" pitchFamily="34" charset="0"/>
              <a:buChar char="•"/>
            </a:pPr>
            <a:r>
              <a:rPr lang="en-US" dirty="0"/>
              <a:t>Advanced Adaptive Optics</a:t>
            </a:r>
          </a:p>
          <a:p>
            <a:pPr marL="285750" indent="-285750">
              <a:buFont typeface="Arial" panose="020B0604020202020204" pitchFamily="34" charset="0"/>
              <a:buChar char="•"/>
            </a:pPr>
            <a:r>
              <a:rPr lang="en-US" dirty="0"/>
              <a:t>Quantum FSO Communication </a:t>
            </a:r>
          </a:p>
          <a:p>
            <a:pPr marL="285750" indent="-285750">
              <a:buFont typeface="Arial" panose="020B0604020202020204" pitchFamily="34" charset="0"/>
              <a:buChar char="•"/>
            </a:pPr>
            <a:r>
              <a:rPr lang="en-US" dirty="0"/>
              <a:t>Terahertz (THz) &amp; Multi-Wavelength FSO </a:t>
            </a:r>
          </a:p>
          <a:p>
            <a:pPr marL="285750" indent="-285750">
              <a:buFont typeface="Arial" panose="020B0604020202020204" pitchFamily="34" charset="0"/>
              <a:buChar char="•"/>
            </a:pPr>
            <a:r>
              <a:rPr lang="en-US" dirty="0"/>
              <a:t>Satellite-Based FSO &amp; Deep-Space Communication </a:t>
            </a:r>
          </a:p>
          <a:p>
            <a:pPr marL="285750" indent="-285750">
              <a:buFont typeface="Arial" panose="020B0604020202020204" pitchFamily="34" charset="0"/>
              <a:buChar char="•"/>
            </a:pPr>
            <a:r>
              <a:rPr lang="en-US" dirty="0"/>
              <a:t>MEMS and Beam Steering Technologies</a:t>
            </a:r>
          </a:p>
          <a:p>
            <a:pPr marL="285750" indent="-285750">
              <a:buFont typeface="Arial" panose="020B0604020202020204" pitchFamily="34" charset="0"/>
              <a:buChar char="•"/>
            </a:pPr>
            <a:r>
              <a:rPr lang="en-US" dirty="0"/>
              <a:t>Integrated Photonic Systems </a:t>
            </a:r>
          </a:p>
        </p:txBody>
      </p:sp>
    </p:spTree>
    <p:extLst>
      <p:ext uri="{BB962C8B-B14F-4D97-AF65-F5344CB8AC3E}">
        <p14:creationId xmlns:p14="http://schemas.microsoft.com/office/powerpoint/2010/main" val="102738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6200" y="609600"/>
            <a:ext cx="2133600" cy="461665"/>
          </a:xfrm>
          <a:prstGeom prst="rect">
            <a:avLst/>
          </a:prstGeom>
          <a:noFill/>
        </p:spPr>
        <p:txBody>
          <a:bodyPr wrap="square" rtlCol="0">
            <a:spAutoFit/>
          </a:bodyPr>
          <a:lstStyle/>
          <a:p>
            <a:r>
              <a:rPr lang="en-US" sz="2400" b="1" dirty="0"/>
              <a:t>Conclusion</a:t>
            </a:r>
          </a:p>
        </p:txBody>
      </p:sp>
      <p:sp>
        <p:nvSpPr>
          <p:cNvPr id="6" name="TextBox 5"/>
          <p:cNvSpPr txBox="1"/>
          <p:nvPr/>
        </p:nvSpPr>
        <p:spPr>
          <a:xfrm>
            <a:off x="228600" y="1371600"/>
            <a:ext cx="8458200" cy="255454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FSO is a High-Speed, Secure Alternative</a:t>
            </a:r>
            <a:endParaRPr lang="en-US" sz="1600" dirty="0"/>
          </a:p>
          <a:p>
            <a:r>
              <a:rPr lang="en-US" sz="1600" dirty="0"/>
              <a:t>     Offers high bandwidth, low latency, and immunity to electromagnetic interference.</a:t>
            </a:r>
          </a:p>
          <a:p>
            <a:pPr marL="171450" indent="-171450">
              <a:buFont typeface="Arial" panose="020B0604020202020204" pitchFamily="34" charset="0"/>
              <a:buChar char="•"/>
            </a:pPr>
            <a:r>
              <a:rPr lang="en-US" sz="1600" b="1" dirty="0"/>
              <a:t>Challenges Still Exist</a:t>
            </a:r>
            <a:endParaRPr lang="en-US" sz="1600" dirty="0"/>
          </a:p>
          <a:p>
            <a:r>
              <a:rPr lang="en-US" sz="1600" dirty="0"/>
              <a:t>     Atmospheric attenuation, beam misalignment, and turbulence limit performance.</a:t>
            </a:r>
          </a:p>
          <a:p>
            <a:pPr marL="171450" indent="-171450">
              <a:buFont typeface="Arial" panose="020B0604020202020204" pitchFamily="34" charset="0"/>
              <a:buChar char="•"/>
            </a:pPr>
            <a:r>
              <a:rPr lang="en-US" sz="1600" b="1" dirty="0"/>
              <a:t>Innovations Are Driving Progress</a:t>
            </a:r>
            <a:endParaRPr lang="en-US" sz="1600" dirty="0"/>
          </a:p>
          <a:p>
            <a:r>
              <a:rPr lang="en-US" sz="1600" dirty="0"/>
              <a:t>     AI-based tracking, adaptive optics, and hybrid RF-FSO systems are improving reliability.</a:t>
            </a:r>
          </a:p>
          <a:p>
            <a:pPr marL="171450" indent="-171450">
              <a:buFont typeface="Arial" panose="020B0604020202020204" pitchFamily="34" charset="0"/>
              <a:buChar char="•"/>
            </a:pPr>
            <a:r>
              <a:rPr lang="en-US" sz="1600" b="1" dirty="0"/>
              <a:t>Expanding Applications</a:t>
            </a:r>
            <a:endParaRPr lang="en-US" sz="1600" dirty="0"/>
          </a:p>
          <a:p>
            <a:r>
              <a:rPr lang="en-US" sz="1600" dirty="0"/>
              <a:t>    Future potential in </a:t>
            </a:r>
            <a:r>
              <a:rPr lang="en-US" sz="1600" b="1" dirty="0"/>
              <a:t>6G networks, satellite communication, deep-space missions, and quantum encryption</a:t>
            </a:r>
            <a:r>
              <a:rPr lang="en-US" sz="1600" dirty="0"/>
              <a:t>.</a:t>
            </a:r>
          </a:p>
          <a:p>
            <a:endParaRPr lang="en-US" sz="1600" dirty="0"/>
          </a:p>
        </p:txBody>
      </p:sp>
    </p:spTree>
    <p:extLst>
      <p:ext uri="{BB962C8B-B14F-4D97-AF65-F5344CB8AC3E}">
        <p14:creationId xmlns:p14="http://schemas.microsoft.com/office/powerpoint/2010/main" val="3079514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0" y="457200"/>
            <a:ext cx="2819400" cy="461665"/>
          </a:xfrm>
          <a:prstGeom prst="rect">
            <a:avLst/>
          </a:prstGeom>
          <a:noFill/>
        </p:spPr>
        <p:txBody>
          <a:bodyPr wrap="square" rtlCol="0">
            <a:spAutoFit/>
          </a:bodyPr>
          <a:lstStyle/>
          <a:p>
            <a:r>
              <a:rPr lang="en-US" sz="2400" b="1" dirty="0"/>
              <a:t>References</a:t>
            </a:r>
          </a:p>
        </p:txBody>
      </p:sp>
      <p:sp>
        <p:nvSpPr>
          <p:cNvPr id="5" name="TextBox 4"/>
          <p:cNvSpPr txBox="1"/>
          <p:nvPr/>
        </p:nvSpPr>
        <p:spPr>
          <a:xfrm>
            <a:off x="381000" y="1371600"/>
            <a:ext cx="8382000" cy="4031873"/>
          </a:xfrm>
          <a:prstGeom prst="rect">
            <a:avLst/>
          </a:prstGeom>
          <a:noFill/>
        </p:spPr>
        <p:txBody>
          <a:bodyPr wrap="square" rtlCol="0">
            <a:spAutoFit/>
          </a:bodyPr>
          <a:lstStyle/>
          <a:p>
            <a:pPr marL="171450" indent="-171450">
              <a:buFont typeface="Arial" panose="020B0604020202020204" pitchFamily="34" charset="0"/>
              <a:buChar char="•"/>
            </a:pPr>
            <a:r>
              <a:rPr lang="en-US" sz="1200" dirty="0">
                <a:hlinkClick r:id="rId2">
                  <a:extLst>
                    <a:ext uri="{A12FA001-AC4F-418D-AE19-62706E023703}">
                      <ahyp:hlinkClr xmlns:ahyp="http://schemas.microsoft.com/office/drawing/2018/hyperlinkcolor" val="tx"/>
                    </a:ext>
                  </a:extLst>
                </a:hlinkClick>
              </a:rPr>
              <a:t>https://ieeexplore.ieee.org/abstract/document/8844114</a:t>
            </a:r>
            <a:endParaRPr lang="en-US" sz="1200" dirty="0"/>
          </a:p>
          <a:p>
            <a:pPr marL="171450" indent="-171450">
              <a:buFont typeface="Arial" panose="020B0604020202020204" pitchFamily="34" charset="0"/>
              <a:buChar char="•"/>
            </a:pPr>
            <a:r>
              <a:rPr lang="en-US" sz="1200" dirty="0">
                <a:hlinkClick r:id="rId3">
                  <a:extLst>
                    <a:ext uri="{A12FA001-AC4F-418D-AE19-62706E023703}">
                      <ahyp:hlinkClr xmlns:ahyp="http://schemas.microsoft.com/office/drawing/2018/hyperlinkcolor" val="tx"/>
                    </a:ext>
                  </a:extLst>
                </a:hlinkClick>
              </a:rPr>
              <a:t>https://scholar.google.com/scholar?hl=en&amp;as_sdt=0%2C5&amp;q=+High+speed+60Gbps+RGB+laser+based-FSOC+link+by++incorporating+hybrid+PDM-MIMO+scheme+for++indoor+applications&amp;btnG=</a:t>
            </a:r>
            <a:endParaRPr lang="en-US" sz="1200" dirty="0"/>
          </a:p>
          <a:p>
            <a:pPr marL="171450" indent="-171450">
              <a:buFont typeface="Arial" panose="020B0604020202020204" pitchFamily="34" charset="0"/>
              <a:buChar char="•"/>
            </a:pPr>
            <a:r>
              <a:rPr lang="en-US" sz="1200" dirty="0">
                <a:hlinkClick r:id="rId4">
                  <a:extLst>
                    <a:ext uri="{A12FA001-AC4F-418D-AE19-62706E023703}">
                      <ahyp:hlinkClr xmlns:ahyp="http://schemas.microsoft.com/office/drawing/2018/hyperlinkcolor" val="tx"/>
                    </a:ext>
                  </a:extLst>
                </a:hlinkClick>
              </a:rPr>
              <a:t>https://scholar.google.com/scholar?hl=en&amp;as_sdt=0%2C5&amp;q=+Experimental+demonstration+of+free-space+optical+communication+under+2++km+urban+atmosphere+using+adaptive+fiber+coupling&amp;btnG=</a:t>
            </a:r>
            <a:endParaRPr lang="en-US" sz="1200" dirty="0"/>
          </a:p>
          <a:p>
            <a:pPr marL="171450" indent="-171450">
              <a:buFont typeface="Arial" panose="020B0604020202020204" pitchFamily="34" charset="0"/>
              <a:buChar char="•"/>
            </a:pPr>
            <a:r>
              <a:rPr lang="en-US" sz="1200" dirty="0">
                <a:hlinkClick r:id="rId5">
                  <a:extLst>
                    <a:ext uri="{A12FA001-AC4F-418D-AE19-62706E023703}">
                      <ahyp:hlinkClr xmlns:ahyp="http://schemas.microsoft.com/office/drawing/2018/hyperlinkcolor" val="tx"/>
                    </a:ext>
                  </a:extLst>
                </a:hlinkClick>
              </a:rPr>
              <a:t>https://www.sciencedirect.com/science/article/pii/S0030401824008058</a:t>
            </a:r>
            <a:endParaRPr lang="en-US" sz="1200" dirty="0"/>
          </a:p>
          <a:p>
            <a:pPr marL="171450" indent="-171450">
              <a:buFont typeface="Arial" panose="020B0604020202020204" pitchFamily="34" charset="0"/>
              <a:buChar char="•"/>
            </a:pPr>
            <a:r>
              <a:rPr lang="en-US" sz="1200" dirty="0">
                <a:hlinkClick r:id="rId6">
                  <a:extLst>
                    <a:ext uri="{A12FA001-AC4F-418D-AE19-62706E023703}">
                      <ahyp:hlinkClr xmlns:ahyp="http://schemas.microsoft.com/office/drawing/2018/hyperlinkcolor" val="tx"/>
                    </a:ext>
                  </a:extLst>
                </a:hlinkClick>
              </a:rPr>
              <a:t>https://scholar.google.com/scholar?hl=en&amp;as_sdt=0%2C5&amp;q=+Development+of+high-speed+FSO+transmission+link++for+the+implementation+of+5G+and+Internet+of+Things&amp;btnG=</a:t>
            </a:r>
            <a:endParaRPr lang="en-US" sz="1200" dirty="0"/>
          </a:p>
          <a:p>
            <a:pPr marL="171450" indent="-171450">
              <a:buFont typeface="Arial" panose="020B0604020202020204" pitchFamily="34" charset="0"/>
              <a:buChar char="•"/>
            </a:pPr>
            <a:r>
              <a:rPr lang="en-US" sz="1200" dirty="0">
                <a:hlinkClick r:id="rId7">
                  <a:extLst>
                    <a:ext uri="{A12FA001-AC4F-418D-AE19-62706E023703}">
                      <ahyp:hlinkClr xmlns:ahyp="http://schemas.microsoft.com/office/drawing/2018/hyperlinkcolor" val="tx"/>
                    </a:ext>
                  </a:extLst>
                </a:hlinkClick>
              </a:rPr>
              <a:t>https://scholar.google.com/scholar?hl=en&amp;as_sdt=0%2C5&amp;q=+Performance+Analysis+of+Indoor+FSO++Communication+Systems+Under+Receiver+Mobility&amp;btnG=</a:t>
            </a:r>
            <a:endParaRPr lang="en-US" sz="1200" dirty="0"/>
          </a:p>
          <a:p>
            <a:pPr marL="171450" indent="-171450">
              <a:buFont typeface="Arial" panose="020B0604020202020204" pitchFamily="34" charset="0"/>
              <a:buChar char="•"/>
            </a:pPr>
            <a:r>
              <a:rPr lang="en-US" sz="1200" dirty="0">
                <a:solidFill>
                  <a:srgbClr val="2998E3"/>
                </a:solidFill>
                <a:hlinkClick r:id="rId8"/>
              </a:rPr>
              <a:t>https://scholar.google.com/scholar?hl=en&amp;as_sdt=0%2C5&amp;q=ALocationAware+Resource+Optimization+for+Maximizing</a:t>
            </a:r>
            <a:r>
              <a:rPr lang="en-US" sz="1200" dirty="0">
                <a:hlinkClick r:id="rId9">
                  <a:extLst>
                    <a:ext uri="{A12FA001-AC4F-418D-AE19-62706E023703}">
                      <ahyp:hlinkClr xmlns:ahyp="http://schemas.microsoft.com/office/drawing/2018/hyperlinkcolor" val="tx"/>
                    </a:ext>
                  </a:extLst>
                </a:hlinkClick>
              </a:rPr>
              <a:t>++Throughput+of+Emergency+Outdoor%E2%80%93Indoor+UAV++Communication+with+FSO%2FR&amp;btnG=</a:t>
            </a:r>
            <a:endParaRPr lang="en-US" sz="1200" dirty="0"/>
          </a:p>
          <a:p>
            <a:pPr marL="171450" indent="-171450">
              <a:buFont typeface="Arial" panose="020B0604020202020204" pitchFamily="34" charset="0"/>
              <a:buChar char="•"/>
            </a:pPr>
            <a:r>
              <a:rPr lang="en-US" sz="1200" dirty="0">
                <a:hlinkClick r:id="rId10">
                  <a:extLst>
                    <a:ext uri="{A12FA001-AC4F-418D-AE19-62706E023703}">
                      <ahyp:hlinkClr xmlns:ahyp="http://schemas.microsoft.com/office/drawing/2018/hyperlinkcolor" val="tx"/>
                    </a:ext>
                  </a:extLst>
                </a:hlinkClick>
              </a:rPr>
              <a:t>https://ieeexplore.ieee.org/abstract/document/9860053</a:t>
            </a:r>
            <a:endParaRPr lang="en-US" sz="1200" dirty="0"/>
          </a:p>
          <a:p>
            <a:pPr marL="171450" indent="-171450">
              <a:buFont typeface="Arial" panose="020B0604020202020204" pitchFamily="34" charset="0"/>
              <a:buChar char="•"/>
            </a:pPr>
            <a:r>
              <a:rPr lang="en-US" sz="1200" dirty="0">
                <a:hlinkClick r:id="rId11">
                  <a:extLst>
                    <a:ext uri="{A12FA001-AC4F-418D-AE19-62706E023703}">
                      <ahyp:hlinkClr xmlns:ahyp="http://schemas.microsoft.com/office/drawing/2018/hyperlinkcolor" val="tx"/>
                    </a:ext>
                  </a:extLst>
                </a:hlinkClick>
              </a:rPr>
              <a:t>https://scholar.google.com/scholar?hl=en&amp;as_sdt=0%2C5&amp;q=+Design+and+Analysis+of+High-Speed+Free+Space++Optical+%28FSO%29+Communication+System+for++Supporting+Fifth+Generation+%285G%29+Data+Services+in++Diverse+Geographical+Locations+of+India&amp;btnG=</a:t>
            </a:r>
            <a:endParaRPr lang="en-US" sz="1200" dirty="0"/>
          </a:p>
          <a:p>
            <a:pPr marL="171450" indent="-171450">
              <a:buFont typeface="Arial" panose="020B0604020202020204" pitchFamily="34" charset="0"/>
              <a:buChar char="•"/>
            </a:pPr>
            <a:r>
              <a:rPr lang="en-US" sz="1200" dirty="0">
                <a:hlinkClick r:id="rId12">
                  <a:extLst>
                    <a:ext uri="{A12FA001-AC4F-418D-AE19-62706E023703}">
                      <ahyp:hlinkClr xmlns:ahyp="http://schemas.microsoft.com/office/drawing/2018/hyperlinkcolor" val="tx"/>
                    </a:ext>
                  </a:extLst>
                </a:hlinkClick>
              </a:rPr>
              <a:t>https://scholar.google.com/scholar?hl=en&amp;as_sdt=0%2C5&amp;q=+Provisioning+internet+Access+Using+Fso+in+HigH-sPeed+rAil+networks&amp;btnG=</a:t>
            </a:r>
            <a:endParaRPr lang="en-US" sz="1200" dirty="0"/>
          </a:p>
          <a:p>
            <a:pPr marL="171450" indent="-171450">
              <a:buFont typeface="Arial" panose="020B0604020202020204" pitchFamily="34" charset="0"/>
              <a:buChar char="•"/>
            </a:pPr>
            <a:r>
              <a:rPr lang="en-US" sz="1200" dirty="0">
                <a:hlinkClick r:id="rId13">
                  <a:extLst>
                    <a:ext uri="{A12FA001-AC4F-418D-AE19-62706E023703}">
                      <ahyp:hlinkClr xmlns:ahyp="http://schemas.microsoft.com/office/drawing/2018/hyperlinkcolor" val="tx"/>
                    </a:ext>
                  </a:extLst>
                </a:hlinkClick>
              </a:rPr>
              <a:t>https://scholar.google.com/scholar?hl=en&amp;as_sdt=0%2C5&amp;q=Beam+control+for+indoor+FSO+and+dynamic++dual-use+VLC+lighting+systems&amp;btnG=</a:t>
            </a:r>
            <a:endParaRPr lang="en-US" sz="1200" dirty="0"/>
          </a:p>
          <a:p>
            <a:endParaRPr lang="en-US" sz="1200" dirty="0"/>
          </a:p>
        </p:txBody>
      </p:sp>
    </p:spTree>
    <p:extLst>
      <p:ext uri="{BB962C8B-B14F-4D97-AF65-F5344CB8AC3E}">
        <p14:creationId xmlns:p14="http://schemas.microsoft.com/office/powerpoint/2010/main" val="3253038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en-US" altLang="ja-JP" b="1" dirty="0">
                <a:ea typeface="MS PGothic" panose="020B0600070205080204" charset="-128"/>
              </a:rPr>
            </a:br>
            <a:r>
              <a:rPr lang="en-US" altLang="ja-JP" sz="2900" b="1" dirty="0">
                <a:latin typeface="Times New Roman" panose="02020603050405020304" pitchFamily="18" charset="0"/>
                <a:ea typeface="MS PGothic" panose="020B0600070205080204" charset="-128"/>
                <a:cs typeface="Times New Roman" panose="02020603050405020304" pitchFamily="18" charset="0"/>
              </a:rPr>
              <a:t>Current Status of Existing FSO Technologies</a:t>
            </a:r>
            <a:br>
              <a:rPr lang="en-US" altLang="ja-JP" sz="2900" b="1" dirty="0">
                <a:ea typeface="MS PGothic" panose="020B0600070205080204" charset="-128"/>
              </a:rPr>
            </a:br>
            <a:br>
              <a:rPr lang="en-US" altLang="ja-JP" sz="2900" b="1"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sz="2500" dirty="0">
                <a:ea typeface="MS PGothic" panose="020B0600070205080204" charset="-128"/>
              </a:rPr>
              <a:t>March 11, 2025</a:t>
            </a:r>
            <a:endParaRPr lang="ja-JP" altLang="ja-JP" sz="2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sym typeface="+mn-ea"/>
              </a:rPr>
              <a:t>Background</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Current Status</a:t>
            </a:r>
          </a:p>
          <a:p>
            <a:pPr algn="just"/>
            <a:r>
              <a:rPr lang="en-US" altLang="ja-JP" sz="2800" dirty="0">
                <a:latin typeface="Times New Roman" panose="02020603050405020304" pitchFamily="18" charset="0"/>
                <a:cs typeface="Times New Roman" panose="02020603050405020304" pitchFamily="18" charset="0"/>
                <a:sym typeface="+mn-ea"/>
              </a:rPr>
              <a:t>Existing Issues</a:t>
            </a:r>
          </a:p>
          <a:p>
            <a:pPr algn="just"/>
            <a:r>
              <a:rPr lang="en-US" altLang="ja-JP" sz="2800" dirty="0">
                <a:latin typeface="Times New Roman" panose="02020603050405020304" pitchFamily="18" charset="0"/>
                <a:cs typeface="Times New Roman" panose="02020603050405020304" pitchFamily="18" charset="0"/>
                <a:sym typeface="+mn-ea"/>
              </a:rPr>
              <a:t>Mitigation Strategies</a:t>
            </a:r>
          </a:p>
          <a:p>
            <a:pPr algn="just"/>
            <a:r>
              <a:rPr lang="en-US" altLang="ja-JP" sz="2800" dirty="0">
                <a:latin typeface="Times New Roman" panose="02020603050405020304" pitchFamily="18" charset="0"/>
                <a:cs typeface="Times New Roman" panose="02020603050405020304" pitchFamily="18" charset="0"/>
                <a:sym typeface="+mn-ea"/>
              </a:rPr>
              <a:t>Future Research Directions</a:t>
            </a:r>
          </a:p>
          <a:p>
            <a:pPr algn="just"/>
            <a:r>
              <a:rPr lang="en-US" altLang="ja-JP" sz="2800" dirty="0">
                <a:latin typeface="Times New Roman" panose="02020603050405020304" pitchFamily="18" charset="0"/>
                <a:cs typeface="Times New Roman" panose="02020603050405020304" pitchFamily="18" charset="0"/>
                <a:sym typeface="+mn-ea"/>
              </a:rPr>
              <a:t>Conclusion</a:t>
            </a:r>
          </a:p>
          <a:p>
            <a:pPr algn="just"/>
            <a:r>
              <a:rPr lang="en-US" altLang="ja-JP" sz="2800" dirty="0">
                <a:latin typeface="Times New Roman" panose="02020603050405020304" pitchFamily="18" charset="0"/>
                <a:cs typeface="Times New Roman" panose="02020603050405020304" pitchFamily="18" charset="0"/>
                <a:sym typeface="+mn-ea"/>
              </a:rPr>
              <a:t>References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Background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8343900" cy="5351145"/>
          </a:xfrm>
        </p:spPr>
        <p:txBody>
          <a:bodyPr>
            <a:normAutofit/>
          </a:bodyPr>
          <a:lstStyle/>
          <a:p>
            <a:pPr marL="0" lvl="0" indent="0" algn="just">
              <a:buNone/>
            </a:pPr>
            <a:r>
              <a:rPr lang="en-US" sz="1800" dirty="0"/>
              <a:t>Free-Space Optical (FSO) communication is a wireless technology that uses light to transmit data through the air, similar to fiber optics but without physical cables. It relies on laser beams to send information between two points, typically using infrared or visible light.</a:t>
            </a:r>
          </a:p>
          <a:p>
            <a:pPr marL="0" lvl="0" indent="0" algn="just">
              <a:buNone/>
            </a:pPr>
            <a:endParaRPr lang="en-US" altLang="ja-JP" sz="1800" dirty="0">
              <a:latin typeface="Times New Roman" panose="02020603050405020304" pitchFamily="18" charset="0"/>
              <a:cs typeface="Times New Roman" panose="02020603050405020304" pitchFamily="18" charset="0"/>
              <a:sym typeface="+mn-ea"/>
            </a:endParaRPr>
          </a:p>
          <a:p>
            <a:pPr marL="0" lvl="0" indent="0" algn="just">
              <a:buNone/>
            </a:pPr>
            <a:r>
              <a:rPr lang="en-US" altLang="ja-JP" sz="1800" b="1" dirty="0">
                <a:latin typeface="Times New Roman" panose="02020603050405020304" pitchFamily="18" charset="0"/>
                <a:cs typeface="Times New Roman" panose="02020603050405020304" pitchFamily="18" charset="0"/>
                <a:sym typeface="+mn-ea"/>
              </a:rPr>
              <a:t>Use Cases: </a:t>
            </a:r>
            <a:r>
              <a:rPr lang="en-US" altLang="ja-JP" sz="1800" dirty="0">
                <a:sym typeface="+mn-ea"/>
              </a:rPr>
              <a:t>S</a:t>
            </a:r>
            <a:r>
              <a:rPr lang="en-US" sz="1800" dirty="0"/>
              <a:t>atellite Communication, 5G Backhaul, Hybrid RF-FSO Network, 6G Network, UAV Communication and last-mile connectivity.</a:t>
            </a:r>
          </a:p>
          <a:p>
            <a:pPr marL="0" lvl="0" indent="0" algn="just">
              <a:buNone/>
            </a:pPr>
            <a:endParaRPr lang="en-US" altLang="ja-JP" sz="1800" dirty="0">
              <a:latin typeface="Times New Roman" panose="02020603050405020304" pitchFamily="18" charset="0"/>
              <a:cs typeface="Times New Roman" panose="02020603050405020304" pitchFamily="18" charset="0"/>
              <a:sym typeface="+mn-ea"/>
            </a:endParaRPr>
          </a:p>
          <a:p>
            <a:pPr marL="0" lvl="0" indent="0" algn="just">
              <a:buNone/>
            </a:pPr>
            <a:r>
              <a:rPr lang="en-US" sz="1800" b="1" dirty="0"/>
              <a:t>Key advantages: </a:t>
            </a:r>
            <a:r>
              <a:rPr lang="en-US" sz="1800" dirty="0"/>
              <a:t>High Bandwidth, Low Latency, Low Implementation Cost and Immunity to Electromagnetic Interference.</a:t>
            </a:r>
          </a:p>
          <a:p>
            <a:pPr marL="0" lvl="0" indent="0" algn="just">
              <a:buNone/>
            </a:pPr>
            <a:endParaRPr lang="en-US" altLang="ja-JP" sz="1800" dirty="0">
              <a:latin typeface="Times New Roman" panose="02020603050405020304" pitchFamily="18" charset="0"/>
              <a:cs typeface="Times New Roman" panose="02020603050405020304" pitchFamily="18" charset="0"/>
              <a:sym typeface="+mn-ea"/>
            </a:endParaRPr>
          </a:p>
          <a:p>
            <a:pPr marL="0" lvl="0" indent="0" algn="just">
              <a:buNone/>
            </a:pPr>
            <a:r>
              <a:rPr lang="en-US" altLang="ja-JP" sz="1800" b="1" dirty="0">
                <a:latin typeface="Times New Roman" panose="02020603050405020304" pitchFamily="18" charset="0"/>
                <a:cs typeface="Times New Roman" panose="02020603050405020304" pitchFamily="18" charset="0"/>
                <a:sym typeface="+mn-ea"/>
              </a:rPr>
              <a:t>Challenges:</a:t>
            </a:r>
            <a:r>
              <a:rPr lang="en-US" altLang="ja-JP" sz="1800" dirty="0">
                <a:latin typeface="Times New Roman" panose="02020603050405020304" pitchFamily="18" charset="0"/>
                <a:cs typeface="Times New Roman" panose="02020603050405020304" pitchFamily="18" charset="0"/>
                <a:sym typeface="+mn-ea"/>
              </a:rPr>
              <a:t> Pointing-Acquisition-Tracking (PAT), </a:t>
            </a:r>
            <a:r>
              <a:rPr lang="en-US" altLang="ja-JP" sz="1800" dirty="0">
                <a:sym typeface="+mn-ea"/>
              </a:rPr>
              <a:t>A</a:t>
            </a:r>
            <a:r>
              <a:rPr lang="en-US" sz="1800" dirty="0"/>
              <a:t>tmospheric Conditions like Fog, Rain, and Turbulence.</a:t>
            </a:r>
            <a:endParaRPr lang="en-US" altLang="ja-JP" sz="1800" dirty="0">
              <a:latin typeface="Times New Roman" panose="02020603050405020304" pitchFamily="18" charset="0"/>
              <a:cs typeface="Times New Roman" panose="02020603050405020304" pitchFamily="18" charset="0"/>
              <a:sym typeface="+mn-ea"/>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001000" cy="457199"/>
          </a:xfrm>
        </p:spPr>
        <p:txBody>
          <a:bodyPr>
            <a:noAutofit/>
          </a:bodyPr>
          <a:lstStyle/>
          <a:p>
            <a:r>
              <a:rPr lang="en-US" altLang="ja-JP" sz="2400" b="1" dirty="0">
                <a:latin typeface="Times New Roman" panose="02020603050405020304" pitchFamily="18" charset="0"/>
                <a:ea typeface="MS PGothic" panose="020B0600070205080204" charset="-128"/>
                <a:cs typeface="Times New Roman" panose="02020603050405020304" pitchFamily="18" charset="0"/>
              </a:rPr>
              <a:t>Existing FSO Technologies</a:t>
            </a: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graphicFrame>
        <p:nvGraphicFramePr>
          <p:cNvPr id="6" name="Table 5">
            <a:extLst>
              <a:ext uri="{FF2B5EF4-FFF2-40B4-BE49-F238E27FC236}">
                <a16:creationId xmlns:a16="http://schemas.microsoft.com/office/drawing/2014/main" id="{CCD561BB-ED57-4C6D-4A1B-82F94CD1D09E}"/>
              </a:ext>
            </a:extLst>
          </p:cNvPr>
          <p:cNvGraphicFramePr>
            <a:graphicFrameLocks noGrp="1"/>
          </p:cNvGraphicFramePr>
          <p:nvPr>
            <p:extLst>
              <p:ext uri="{D42A27DB-BD31-4B8C-83A1-F6EECF244321}">
                <p14:modId xmlns:p14="http://schemas.microsoft.com/office/powerpoint/2010/main" val="1090385374"/>
              </p:ext>
            </p:extLst>
          </p:nvPr>
        </p:nvGraphicFramePr>
        <p:xfrm>
          <a:off x="381000" y="1143000"/>
          <a:ext cx="8458200" cy="4822725"/>
        </p:xfrm>
        <a:graphic>
          <a:graphicData uri="http://schemas.openxmlformats.org/drawingml/2006/table">
            <a:tbl>
              <a:tblPr firstRow="1" bandRow="1">
                <a:tableStyleId>{5C22544A-7EE6-4342-B048-85BDC9FD1C3A}</a:tableStyleId>
              </a:tblPr>
              <a:tblGrid>
                <a:gridCol w="2373460">
                  <a:extLst>
                    <a:ext uri="{9D8B030D-6E8A-4147-A177-3AD203B41FA5}">
                      <a16:colId xmlns:a16="http://schemas.microsoft.com/office/drawing/2014/main" val="471568241"/>
                    </a:ext>
                  </a:extLst>
                </a:gridCol>
                <a:gridCol w="1397750">
                  <a:extLst>
                    <a:ext uri="{9D8B030D-6E8A-4147-A177-3AD203B41FA5}">
                      <a16:colId xmlns:a16="http://schemas.microsoft.com/office/drawing/2014/main" val="1275479679"/>
                    </a:ext>
                  </a:extLst>
                </a:gridCol>
                <a:gridCol w="1406100">
                  <a:extLst>
                    <a:ext uri="{9D8B030D-6E8A-4147-A177-3AD203B41FA5}">
                      <a16:colId xmlns:a16="http://schemas.microsoft.com/office/drawing/2014/main" val="4047738207"/>
                    </a:ext>
                  </a:extLst>
                </a:gridCol>
                <a:gridCol w="1432626">
                  <a:extLst>
                    <a:ext uri="{9D8B030D-6E8A-4147-A177-3AD203B41FA5}">
                      <a16:colId xmlns:a16="http://schemas.microsoft.com/office/drawing/2014/main" val="4001924066"/>
                    </a:ext>
                  </a:extLst>
                </a:gridCol>
                <a:gridCol w="946241">
                  <a:extLst>
                    <a:ext uri="{9D8B030D-6E8A-4147-A177-3AD203B41FA5}">
                      <a16:colId xmlns:a16="http://schemas.microsoft.com/office/drawing/2014/main" val="235589630"/>
                    </a:ext>
                  </a:extLst>
                </a:gridCol>
                <a:gridCol w="902023">
                  <a:extLst>
                    <a:ext uri="{9D8B030D-6E8A-4147-A177-3AD203B41FA5}">
                      <a16:colId xmlns:a16="http://schemas.microsoft.com/office/drawing/2014/main" val="1412358777"/>
                    </a:ext>
                  </a:extLst>
                </a:gridCol>
              </a:tblGrid>
              <a:tr h="505006">
                <a:tc>
                  <a:txBody>
                    <a:bodyPr/>
                    <a:lstStyle/>
                    <a:p>
                      <a:r>
                        <a:rPr lang="en-US" sz="1200" dirty="0"/>
                        <a:t>Proposed Scheme</a:t>
                      </a:r>
                    </a:p>
                  </a:txBody>
                  <a:tcPr/>
                </a:tc>
                <a:tc>
                  <a:txBody>
                    <a:bodyPr/>
                    <a:lstStyle/>
                    <a:p>
                      <a:r>
                        <a:rPr lang="en-US" sz="1200" dirty="0"/>
                        <a:t>Mobility</a:t>
                      </a:r>
                    </a:p>
                  </a:txBody>
                  <a:tcPr/>
                </a:tc>
                <a:tc>
                  <a:txBody>
                    <a:bodyPr/>
                    <a:lstStyle/>
                    <a:p>
                      <a:r>
                        <a:rPr lang="en-US" sz="1200" dirty="0"/>
                        <a:t>Modulation</a:t>
                      </a:r>
                    </a:p>
                  </a:txBody>
                  <a:tcPr/>
                </a:tc>
                <a:tc>
                  <a:txBody>
                    <a:bodyPr/>
                    <a:lstStyle/>
                    <a:p>
                      <a:r>
                        <a:rPr lang="en-US" sz="1200" dirty="0"/>
                        <a:t>     BER</a:t>
                      </a:r>
                    </a:p>
                  </a:txBody>
                  <a:tcPr/>
                </a:tc>
                <a:tc>
                  <a:txBody>
                    <a:bodyPr/>
                    <a:lstStyle/>
                    <a:p>
                      <a:r>
                        <a:rPr lang="en-US" sz="1200" dirty="0"/>
                        <a:t>Data Rate</a:t>
                      </a:r>
                    </a:p>
                  </a:txBody>
                  <a:tcPr/>
                </a:tc>
                <a:tc>
                  <a:txBody>
                    <a:bodyPr/>
                    <a:lstStyle/>
                    <a:p>
                      <a:r>
                        <a:rPr lang="en-US" sz="1200" dirty="0"/>
                        <a:t>Link Distance</a:t>
                      </a:r>
                    </a:p>
                  </a:txBody>
                  <a:tcPr/>
                </a:tc>
                <a:extLst>
                  <a:ext uri="{0D108BD9-81ED-4DB2-BD59-A6C34878D82A}">
                    <a16:rowId xmlns:a16="http://schemas.microsoft.com/office/drawing/2014/main" val="769949753"/>
                  </a:ext>
                </a:extLst>
              </a:tr>
              <a:tr h="97307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High Speed 60Gbps RGB Laser Based-FSOC Link by Incorporating Hybrid PDM-MIMO Scheme for Indoor Applications</a:t>
                      </a:r>
                    </a:p>
                    <a:p>
                      <a:endParaRPr lang="en-US" sz="1200" dirty="0"/>
                    </a:p>
                  </a:txBody>
                  <a:tcPr/>
                </a:tc>
                <a:tc>
                  <a:txBody>
                    <a:bodyPr/>
                    <a:lstStyle/>
                    <a:p>
                      <a:r>
                        <a:rPr lang="en-US" sz="1200" dirty="0"/>
                        <a:t> Stationary</a:t>
                      </a:r>
                    </a:p>
                  </a:txBody>
                  <a:tcPr/>
                </a:tc>
                <a:tc>
                  <a:txBody>
                    <a:bodyPr/>
                    <a:lstStyle/>
                    <a:p>
                      <a:r>
                        <a:rPr lang="en-US" sz="1200" dirty="0"/>
                        <a:t>OOK</a:t>
                      </a:r>
                    </a:p>
                  </a:txBody>
                  <a:tcPr/>
                </a:tc>
                <a:tc>
                  <a:txBody>
                    <a:bodyPr/>
                    <a:lstStyle/>
                    <a:p>
                      <a:r>
                        <a:rPr lang="en-US" sz="1200" dirty="0"/>
                        <a:t>4.36 × 10⁻¹⁰</a:t>
                      </a:r>
                    </a:p>
                    <a:p>
                      <a:r>
                        <a:rPr lang="en-US" sz="1200" dirty="0"/>
                        <a:t>With a 4×4 MIMO configuration</a:t>
                      </a:r>
                    </a:p>
                  </a:txBody>
                  <a:tcPr/>
                </a:tc>
                <a:tc>
                  <a:txBody>
                    <a:bodyPr/>
                    <a:lstStyle/>
                    <a:p>
                      <a:r>
                        <a:rPr lang="en-US" sz="1200" dirty="0"/>
                        <a:t> 60 Gbps (max).</a:t>
                      </a:r>
                    </a:p>
                  </a:txBody>
                  <a:tcPr/>
                </a:tc>
                <a:tc>
                  <a:txBody>
                    <a:bodyPr/>
                    <a:lstStyle/>
                    <a:p>
                      <a:r>
                        <a:rPr lang="en-US" sz="1200" dirty="0"/>
                        <a:t>up to 500 meters using MIMO </a:t>
                      </a:r>
                    </a:p>
                  </a:txBody>
                  <a:tcPr/>
                </a:tc>
                <a:extLst>
                  <a:ext uri="{0D108BD9-81ED-4DB2-BD59-A6C34878D82A}">
                    <a16:rowId xmlns:a16="http://schemas.microsoft.com/office/drawing/2014/main" val="495444237"/>
                  </a:ext>
                </a:extLst>
              </a:tr>
              <a:tr h="796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Experimental Demonstration of FSO Under 2 km Urban Atmosphere Using Adaptive Fiber Coupling</a:t>
                      </a:r>
                    </a:p>
                    <a:p>
                      <a:endParaRPr lang="en-US" sz="1200" dirty="0"/>
                    </a:p>
                  </a:txBody>
                  <a:tcPr/>
                </a:tc>
                <a:tc>
                  <a:txBody>
                    <a:bodyPr/>
                    <a:lstStyle/>
                    <a:p>
                      <a:r>
                        <a:rPr lang="en-US" sz="1200" dirty="0"/>
                        <a:t>Stationary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OOK</a:t>
                      </a:r>
                    </a:p>
                    <a:p>
                      <a:endParaRPr lang="en-US" sz="1200" dirty="0"/>
                    </a:p>
                  </a:txBody>
                  <a:tcPr/>
                </a:tc>
                <a:tc>
                  <a:txBody>
                    <a:bodyPr/>
                    <a:lstStyle/>
                    <a:p>
                      <a:r>
                        <a:rPr lang="en-US" sz="1200" dirty="0"/>
                        <a:t>Up to 3.80 × 10^-8 in closed-loop operation </a:t>
                      </a:r>
                    </a:p>
                  </a:txBody>
                  <a:tcPr/>
                </a:tc>
                <a:tc>
                  <a:txBody>
                    <a:bodyPr/>
                    <a:lstStyle/>
                    <a:p>
                      <a:r>
                        <a:rPr lang="en-US" sz="1200" dirty="0"/>
                        <a:t>10 Gbps </a:t>
                      </a:r>
                    </a:p>
                    <a:p>
                      <a:r>
                        <a:rPr lang="en-US" sz="1200" dirty="0"/>
                        <a:t>(max)</a:t>
                      </a:r>
                    </a:p>
                  </a:txBody>
                  <a:tcPr/>
                </a:tc>
                <a:tc>
                  <a:txBody>
                    <a:bodyPr/>
                    <a:lstStyle/>
                    <a:p>
                      <a:r>
                        <a:rPr lang="en-US" sz="1200" dirty="0"/>
                        <a:t>2km</a:t>
                      </a:r>
                    </a:p>
                  </a:txBody>
                  <a:tcPr/>
                </a:tc>
                <a:extLst>
                  <a:ext uri="{0D108BD9-81ED-4DB2-BD59-A6C34878D82A}">
                    <a16:rowId xmlns:a16="http://schemas.microsoft.com/office/drawing/2014/main" val="65702097"/>
                  </a:ext>
                </a:extLst>
              </a:tr>
              <a:tr h="61923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FSO-Based Drone Assisted Mobile Access Network</a:t>
                      </a:r>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Up to 20-100m</a:t>
                      </a:r>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OOK</a:t>
                      </a:r>
                    </a:p>
                    <a:p>
                      <a:endParaRPr lang="en-US" sz="1200" dirty="0"/>
                    </a:p>
                  </a:txBody>
                  <a:tcPr/>
                </a:tc>
                <a:tc>
                  <a:txBody>
                    <a:bodyPr/>
                    <a:lstStyle/>
                    <a:p>
                      <a:r>
                        <a:rPr lang="en-US" sz="1200" dirty="0"/>
                        <a:t>10</a:t>
                      </a:r>
                      <a:r>
                        <a:rPr lang="en-US" sz="1200" baseline="30000" dirty="0"/>
                        <a:t>-9 </a:t>
                      </a:r>
                      <a:r>
                        <a:rPr lang="en-US" sz="1200" dirty="0"/>
                        <a:t>(approximately</a:t>
                      </a:r>
                    </a:p>
                  </a:txBody>
                  <a:tcPr/>
                </a:tc>
                <a:tc>
                  <a:txBody>
                    <a:bodyPr/>
                    <a:lstStyle/>
                    <a:p>
                      <a:r>
                        <a:rPr lang="en-US" sz="1200" dirty="0"/>
                        <a:t>Up to 100Gbps </a:t>
                      </a:r>
                    </a:p>
                  </a:txBody>
                  <a:tcPr/>
                </a:tc>
                <a:tc>
                  <a:txBody>
                    <a:bodyPr/>
                    <a:lstStyle/>
                    <a:p>
                      <a:r>
                        <a:rPr lang="en-US" sz="1200" dirty="0"/>
                        <a:t>Up to 2km </a:t>
                      </a:r>
                    </a:p>
                  </a:txBody>
                  <a:tcPr/>
                </a:tc>
                <a:extLst>
                  <a:ext uri="{0D108BD9-81ED-4DB2-BD59-A6C34878D82A}">
                    <a16:rowId xmlns:a16="http://schemas.microsoft.com/office/drawing/2014/main" val="980816938"/>
                  </a:ext>
                </a:extLst>
              </a:tr>
              <a:tr h="6601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Urban Low-Altitude long-range atmospheric links for FSO </a:t>
                      </a:r>
                    </a:p>
                    <a:p>
                      <a:endParaRPr lang="en-US" sz="1200" dirty="0"/>
                    </a:p>
                  </a:txBody>
                  <a:tcPr/>
                </a:tc>
                <a:tc>
                  <a:txBody>
                    <a:bodyPr/>
                    <a:lstStyle/>
                    <a:p>
                      <a:r>
                        <a:rPr lang="en-US" sz="1200" u="sng" dirty="0"/>
                        <a:t>Up </a:t>
                      </a:r>
                      <a:r>
                        <a:rPr lang="en-US" sz="1200" dirty="0"/>
                        <a:t>to 12.7 km/h.</a:t>
                      </a:r>
                    </a:p>
                  </a:txBody>
                  <a:tcPr/>
                </a:tc>
                <a:tc>
                  <a:txBody>
                    <a:bodyPr/>
                    <a:lstStyle/>
                    <a:p>
                      <a:r>
                        <a:rPr lang="en-US" sz="1200" dirty="0"/>
                        <a:t>OOK</a:t>
                      </a:r>
                    </a:p>
                  </a:txBody>
                  <a:tcPr/>
                </a:tc>
                <a:tc>
                  <a:txBody>
                    <a:bodyPr/>
                    <a:lstStyle/>
                    <a:p>
                      <a:r>
                        <a:rPr lang="en-US" sz="1200" dirty="0"/>
                        <a:t>approximately 10</a:t>
                      </a:r>
                      <a:r>
                        <a:rPr lang="en-US" sz="1200" baseline="30000" dirty="0"/>
                        <a:t>-6</a:t>
                      </a:r>
                      <a:r>
                        <a:rPr lang="en-US" sz="1200" dirty="0"/>
                        <a:t> </a:t>
                      </a:r>
                    </a:p>
                  </a:txBody>
                  <a:tcPr/>
                </a:tc>
                <a:tc>
                  <a:txBody>
                    <a:bodyPr/>
                    <a:lstStyle/>
                    <a:p>
                      <a:r>
                        <a:rPr lang="en-US" sz="1200" dirty="0"/>
                        <a:t>5 Gbps </a:t>
                      </a:r>
                    </a:p>
                  </a:txBody>
                  <a:tcPr/>
                </a:tc>
                <a:tc>
                  <a:txBody>
                    <a:bodyPr/>
                    <a:lstStyle/>
                    <a:p>
                      <a:r>
                        <a:rPr lang="en-US" sz="1200" dirty="0"/>
                        <a:t>6.6 km and 12.7 km</a:t>
                      </a:r>
                    </a:p>
                  </a:txBody>
                  <a:tcPr/>
                </a:tc>
                <a:extLst>
                  <a:ext uri="{0D108BD9-81ED-4DB2-BD59-A6C34878D82A}">
                    <a16:rowId xmlns:a16="http://schemas.microsoft.com/office/drawing/2014/main" val="350456834"/>
                  </a:ext>
                </a:extLst>
              </a:tr>
              <a:tr h="97307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Development of high-speed FSO transmission link for the implementation of 5G and Internet of Things</a:t>
                      </a:r>
                    </a:p>
                    <a:p>
                      <a:endParaRPr lang="en-US" sz="1200" dirty="0"/>
                    </a:p>
                  </a:txBody>
                  <a:tcPr/>
                </a:tc>
                <a:tc>
                  <a:txBody>
                    <a:bodyPr/>
                    <a:lstStyle/>
                    <a:p>
                      <a:r>
                        <a:rPr lang="en-US" sz="1200" dirty="0"/>
                        <a:t>stationary</a:t>
                      </a:r>
                    </a:p>
                  </a:txBody>
                  <a:tcPr/>
                </a:tc>
                <a:tc>
                  <a:txBody>
                    <a:bodyPr/>
                    <a:lstStyle/>
                    <a:p>
                      <a:r>
                        <a:rPr lang="en-US" sz="1200" dirty="0"/>
                        <a:t>OOK</a:t>
                      </a:r>
                    </a:p>
                  </a:txBody>
                  <a:tcPr/>
                </a:tc>
                <a:tc>
                  <a:txBody>
                    <a:bodyPr/>
                    <a:lstStyle/>
                    <a:p>
                      <a:r>
                        <a:rPr lang="en-US" sz="1200" dirty="0"/>
                        <a:t>Not defined</a:t>
                      </a:r>
                    </a:p>
                  </a:txBody>
                  <a:tcPr/>
                </a:tc>
                <a:tc>
                  <a:txBody>
                    <a:bodyPr/>
                    <a:lstStyle/>
                    <a:p>
                      <a:r>
                        <a:rPr lang="en-US" sz="1200" dirty="0"/>
                        <a:t>Up to 160 Gbps</a:t>
                      </a:r>
                    </a:p>
                  </a:txBody>
                  <a:tcPr/>
                </a:tc>
                <a:tc>
                  <a:txBody>
                    <a:bodyPr/>
                    <a:lstStyle/>
                    <a:p>
                      <a:r>
                        <a:rPr lang="en-US" sz="1200" dirty="0"/>
                        <a:t>Up to 40 km </a:t>
                      </a:r>
                    </a:p>
                  </a:txBody>
                  <a:tcPr/>
                </a:tc>
                <a:extLst>
                  <a:ext uri="{0D108BD9-81ED-4DB2-BD59-A6C34878D82A}">
                    <a16:rowId xmlns:a16="http://schemas.microsoft.com/office/drawing/2014/main" val="91305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5" name="Title 1"/>
          <p:cNvSpPr>
            <a:spLocks noGrp="1"/>
          </p:cNvSpPr>
          <p:nvPr>
            <p:ph type="title"/>
          </p:nvPr>
        </p:nvSpPr>
        <p:spPr>
          <a:xfrm>
            <a:off x="609600" y="581660"/>
            <a:ext cx="8001000" cy="457199"/>
          </a:xfrm>
        </p:spPr>
        <p:txBody>
          <a:bodyPr>
            <a:noAutofit/>
          </a:bodyPr>
          <a:lstStyle/>
          <a:p>
            <a:r>
              <a:rPr lang="en-US" altLang="ja-JP" sz="2400" b="1" dirty="0">
                <a:latin typeface="Times New Roman" panose="02020603050405020304" pitchFamily="18" charset="0"/>
                <a:ea typeface="MS PGothic" panose="020B0600070205080204" charset="-128"/>
                <a:cs typeface="Times New Roman" panose="02020603050405020304" pitchFamily="18" charset="0"/>
              </a:rPr>
              <a:t>Existing FSO Technologies</a:t>
            </a:r>
          </a:p>
        </p:txBody>
      </p:sp>
      <p:graphicFrame>
        <p:nvGraphicFramePr>
          <p:cNvPr id="6" name="Table 5">
            <a:extLst>
              <a:ext uri="{FF2B5EF4-FFF2-40B4-BE49-F238E27FC236}">
                <a16:creationId xmlns:a16="http://schemas.microsoft.com/office/drawing/2014/main" id="{A5261BD1-14B5-8131-288E-C83850288711}"/>
              </a:ext>
            </a:extLst>
          </p:cNvPr>
          <p:cNvGraphicFramePr>
            <a:graphicFrameLocks noGrp="1"/>
          </p:cNvGraphicFramePr>
          <p:nvPr>
            <p:extLst>
              <p:ext uri="{D42A27DB-BD31-4B8C-83A1-F6EECF244321}">
                <p14:modId xmlns:p14="http://schemas.microsoft.com/office/powerpoint/2010/main" val="784220191"/>
              </p:ext>
            </p:extLst>
          </p:nvPr>
        </p:nvGraphicFramePr>
        <p:xfrm>
          <a:off x="609600" y="1084695"/>
          <a:ext cx="8258810" cy="4960887"/>
        </p:xfrm>
        <a:graphic>
          <a:graphicData uri="http://schemas.openxmlformats.org/drawingml/2006/table">
            <a:tbl>
              <a:tblPr firstRow="1" bandRow="1">
                <a:tableStyleId>{5C22544A-7EE6-4342-B048-85BDC9FD1C3A}</a:tableStyleId>
              </a:tblPr>
              <a:tblGrid>
                <a:gridCol w="2320311">
                  <a:extLst>
                    <a:ext uri="{9D8B030D-6E8A-4147-A177-3AD203B41FA5}">
                      <a16:colId xmlns:a16="http://schemas.microsoft.com/office/drawing/2014/main" val="471568241"/>
                    </a:ext>
                  </a:extLst>
                </a:gridCol>
                <a:gridCol w="1367654">
                  <a:extLst>
                    <a:ext uri="{9D8B030D-6E8A-4147-A177-3AD203B41FA5}">
                      <a16:colId xmlns:a16="http://schemas.microsoft.com/office/drawing/2014/main" val="1275479679"/>
                    </a:ext>
                  </a:extLst>
                </a:gridCol>
                <a:gridCol w="1368807">
                  <a:extLst>
                    <a:ext uri="{9D8B030D-6E8A-4147-A177-3AD203B41FA5}">
                      <a16:colId xmlns:a16="http://schemas.microsoft.com/office/drawing/2014/main" val="4047738207"/>
                    </a:ext>
                  </a:extLst>
                </a:gridCol>
                <a:gridCol w="988366">
                  <a:extLst>
                    <a:ext uri="{9D8B030D-6E8A-4147-A177-3AD203B41FA5}">
                      <a16:colId xmlns:a16="http://schemas.microsoft.com/office/drawing/2014/main" val="4001924066"/>
                    </a:ext>
                  </a:extLst>
                </a:gridCol>
                <a:gridCol w="1130530">
                  <a:extLst>
                    <a:ext uri="{9D8B030D-6E8A-4147-A177-3AD203B41FA5}">
                      <a16:colId xmlns:a16="http://schemas.microsoft.com/office/drawing/2014/main" val="235589630"/>
                    </a:ext>
                  </a:extLst>
                </a:gridCol>
                <a:gridCol w="1083142">
                  <a:extLst>
                    <a:ext uri="{9D8B030D-6E8A-4147-A177-3AD203B41FA5}">
                      <a16:colId xmlns:a16="http://schemas.microsoft.com/office/drawing/2014/main" val="1412358777"/>
                    </a:ext>
                  </a:extLst>
                </a:gridCol>
              </a:tblGrid>
              <a:tr h="393636">
                <a:tc>
                  <a:txBody>
                    <a:bodyPr/>
                    <a:lstStyle/>
                    <a:p>
                      <a:r>
                        <a:rPr lang="en-US" sz="1100" dirty="0"/>
                        <a:t>Proposed Scheme</a:t>
                      </a:r>
                    </a:p>
                  </a:txBody>
                  <a:tcPr/>
                </a:tc>
                <a:tc>
                  <a:txBody>
                    <a:bodyPr/>
                    <a:lstStyle/>
                    <a:p>
                      <a:r>
                        <a:rPr lang="en-US" sz="1100" dirty="0"/>
                        <a:t>Mobility</a:t>
                      </a:r>
                    </a:p>
                  </a:txBody>
                  <a:tcPr/>
                </a:tc>
                <a:tc>
                  <a:txBody>
                    <a:bodyPr/>
                    <a:lstStyle/>
                    <a:p>
                      <a:r>
                        <a:rPr lang="en-US" sz="1100" dirty="0"/>
                        <a:t>Modulation</a:t>
                      </a:r>
                    </a:p>
                  </a:txBody>
                  <a:tcPr/>
                </a:tc>
                <a:tc>
                  <a:txBody>
                    <a:bodyPr/>
                    <a:lstStyle/>
                    <a:p>
                      <a:r>
                        <a:rPr lang="en-US" sz="1100" dirty="0"/>
                        <a:t>     BER</a:t>
                      </a:r>
                    </a:p>
                  </a:txBody>
                  <a:tcPr/>
                </a:tc>
                <a:tc>
                  <a:txBody>
                    <a:bodyPr/>
                    <a:lstStyle/>
                    <a:p>
                      <a:r>
                        <a:rPr lang="en-US" sz="1100" dirty="0"/>
                        <a:t>Data Rate</a:t>
                      </a:r>
                    </a:p>
                  </a:txBody>
                  <a:tcPr/>
                </a:tc>
                <a:tc>
                  <a:txBody>
                    <a:bodyPr/>
                    <a:lstStyle/>
                    <a:p>
                      <a:r>
                        <a:rPr lang="en-US" sz="1100" dirty="0"/>
                        <a:t>Link Distance</a:t>
                      </a:r>
                    </a:p>
                  </a:txBody>
                  <a:tcPr/>
                </a:tc>
                <a:extLst>
                  <a:ext uri="{0D108BD9-81ED-4DB2-BD59-A6C34878D82A}">
                    <a16:rowId xmlns:a16="http://schemas.microsoft.com/office/drawing/2014/main" val="769949753"/>
                  </a:ext>
                </a:extLst>
              </a:tr>
              <a:tr h="84388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t>Performance Analysis of Indoor FSO Communication Systems Under Receiver Mobility</a:t>
                      </a:r>
                    </a:p>
                    <a:p>
                      <a:endParaRPr lang="en-US" sz="1100" dirty="0"/>
                    </a:p>
                  </a:txBody>
                  <a:tcPr/>
                </a:tc>
                <a:tc>
                  <a:txBody>
                    <a:bodyPr/>
                    <a:lstStyle/>
                    <a:p>
                      <a:r>
                        <a:rPr lang="en-US" sz="1100" dirty="0"/>
                        <a:t>Stationary</a:t>
                      </a:r>
                    </a:p>
                  </a:txBody>
                  <a:tcPr/>
                </a:tc>
                <a:tc>
                  <a:txBody>
                    <a:bodyPr/>
                    <a:lstStyle/>
                    <a:p>
                      <a:r>
                        <a:rPr lang="en-US" sz="1100" dirty="0"/>
                        <a:t>OOK</a:t>
                      </a:r>
                    </a:p>
                  </a:txBody>
                  <a:tcPr/>
                </a:tc>
                <a:tc>
                  <a:txBody>
                    <a:bodyPr/>
                    <a:lstStyle/>
                    <a:p>
                      <a:r>
                        <a:rPr lang="en-US" sz="1100" dirty="0"/>
                        <a:t>Not fixed</a:t>
                      </a:r>
                    </a:p>
                  </a:txBody>
                  <a:tcPr/>
                </a:tc>
                <a:tc>
                  <a:txBody>
                    <a:bodyPr/>
                    <a:lstStyle/>
                    <a:p>
                      <a:r>
                        <a:rPr lang="en-US" sz="1100" dirty="0"/>
                        <a:t>Not defined</a:t>
                      </a:r>
                    </a:p>
                  </a:txBody>
                  <a:tcPr/>
                </a:tc>
                <a:tc>
                  <a:txBody>
                    <a:bodyPr/>
                    <a:lstStyle/>
                    <a:p>
                      <a:r>
                        <a:rPr lang="en-US" sz="1100" dirty="0"/>
                        <a:t>8 × 4 × 3 m indoor room </a:t>
                      </a:r>
                    </a:p>
                  </a:txBody>
                  <a:tcPr/>
                </a:tc>
                <a:extLst>
                  <a:ext uri="{0D108BD9-81ED-4DB2-BD59-A6C34878D82A}">
                    <a16:rowId xmlns:a16="http://schemas.microsoft.com/office/drawing/2014/main" val="495444237"/>
                  </a:ext>
                </a:extLst>
              </a:tr>
              <a:tr h="111078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t>A Location-Aware Resource Optimization for Maximizing Throughput of Emergency Outdoor–Indoor UAV Communication with FSO/RF</a:t>
                      </a:r>
                    </a:p>
                    <a:p>
                      <a:endParaRPr lang="en-US" sz="1100" dirty="0"/>
                    </a:p>
                  </a:txBody>
                  <a:tcPr/>
                </a:tc>
                <a:tc>
                  <a:txBody>
                    <a:bodyPr/>
                    <a:lstStyle/>
                    <a:p>
                      <a:r>
                        <a:rPr lang="en-US" sz="1100" dirty="0"/>
                        <a:t>Robust optimization</a:t>
                      </a:r>
                    </a:p>
                  </a:txBody>
                  <a:tcPr/>
                </a:tc>
                <a:tc>
                  <a:txBody>
                    <a:bodyPr/>
                    <a:lstStyle/>
                    <a:p>
                      <a:r>
                        <a:rPr lang="en-US" sz="1100" dirty="0"/>
                        <a:t>OOK</a:t>
                      </a:r>
                    </a:p>
                  </a:txBody>
                  <a:tcPr/>
                </a:tc>
                <a:tc>
                  <a:txBody>
                    <a:bodyPr/>
                    <a:lstStyle/>
                    <a:p>
                      <a:r>
                        <a:rPr lang="en-US" sz="1100" dirty="0"/>
                        <a:t>Not fixed</a:t>
                      </a:r>
                    </a:p>
                  </a:txBody>
                  <a:tcPr/>
                </a:tc>
                <a:tc>
                  <a:txBody>
                    <a:bodyPr/>
                    <a:lstStyle/>
                    <a:p>
                      <a:r>
                        <a:rPr lang="en-US" sz="1100" dirty="0"/>
                        <a:t>&gt;15Mbps</a:t>
                      </a:r>
                    </a:p>
                  </a:txBody>
                  <a:tcPr/>
                </a:tc>
                <a:tc>
                  <a:txBody>
                    <a:bodyPr/>
                    <a:lstStyle/>
                    <a:p>
                      <a:r>
                        <a:rPr lang="en-US" sz="1100" dirty="0"/>
                        <a:t>Up to 1km</a:t>
                      </a:r>
                    </a:p>
                  </a:txBody>
                  <a:tcPr/>
                </a:tc>
                <a:extLst>
                  <a:ext uri="{0D108BD9-81ED-4DB2-BD59-A6C34878D82A}">
                    <a16:rowId xmlns:a16="http://schemas.microsoft.com/office/drawing/2014/main" val="65702097"/>
                  </a:ext>
                </a:extLst>
              </a:tr>
              <a:tr h="7713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t>High-Speed Trains Access Connectivity Through RIS-Assisted FSO Communications</a:t>
                      </a:r>
                    </a:p>
                    <a:p>
                      <a:endParaRPr lang="en-US"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Up to 500km/h</a:t>
                      </a:r>
                    </a:p>
                    <a:p>
                      <a:endParaRPr lang="en-US" sz="1100" dirty="0"/>
                    </a:p>
                  </a:txBody>
                  <a:tcPr/>
                </a:tc>
                <a:tc>
                  <a:txBody>
                    <a:bodyPr/>
                    <a:lstStyle/>
                    <a:p>
                      <a:r>
                        <a:rPr lang="en-US" sz="1100" dirty="0"/>
                        <a:t>OOK</a:t>
                      </a:r>
                    </a:p>
                  </a:txBody>
                  <a:tcPr/>
                </a:tc>
                <a:tc>
                  <a:txBody>
                    <a:bodyPr/>
                    <a:lstStyle/>
                    <a:p>
                      <a:r>
                        <a:rPr lang="en-US" sz="1100" dirty="0"/>
                        <a:t>Around 10</a:t>
                      </a:r>
                      <a:r>
                        <a:rPr lang="en-US" sz="1100" baseline="30000" dirty="0"/>
                        <a:t>-9</a:t>
                      </a:r>
                      <a:r>
                        <a:rPr lang="en-US" sz="1100" dirty="0"/>
                        <a:t> </a:t>
                      </a:r>
                    </a:p>
                  </a:txBody>
                  <a:tcPr/>
                </a:tc>
                <a:tc>
                  <a:txBody>
                    <a:bodyPr/>
                    <a:lstStyle/>
                    <a:p>
                      <a:r>
                        <a:rPr lang="en-US" sz="1100" dirty="0"/>
                        <a:t>Increased by up to 45% and 63% respectively</a:t>
                      </a:r>
                    </a:p>
                  </a:txBody>
                  <a:tcPr/>
                </a:tc>
                <a:tc>
                  <a:txBody>
                    <a:bodyPr/>
                    <a:lstStyle/>
                    <a:p>
                      <a:r>
                        <a:rPr lang="en-US" sz="1100" dirty="0"/>
                        <a:t>Up to 5km</a:t>
                      </a:r>
                    </a:p>
                  </a:txBody>
                  <a:tcPr/>
                </a:tc>
                <a:extLst>
                  <a:ext uri="{0D108BD9-81ED-4DB2-BD59-A6C34878D82A}">
                    <a16:rowId xmlns:a16="http://schemas.microsoft.com/office/drawing/2014/main" val="980816938"/>
                  </a:ext>
                </a:extLst>
              </a:tr>
              <a:tr h="115075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t>Design and Analysis of High-Speed FSO Communication System for Supporting Fifth Generation (5G) Data Services in Diverse Geographical Locations</a:t>
                      </a:r>
                    </a:p>
                    <a:p>
                      <a:endParaRPr lang="en-US" sz="1100" dirty="0"/>
                    </a:p>
                  </a:txBody>
                  <a:tcPr/>
                </a:tc>
                <a:tc>
                  <a:txBody>
                    <a:bodyPr/>
                    <a:lstStyle/>
                    <a:p>
                      <a:r>
                        <a:rPr lang="en-US" sz="1100" dirty="0"/>
                        <a:t>stationary</a:t>
                      </a:r>
                    </a:p>
                  </a:txBody>
                  <a:tcPr/>
                </a:tc>
                <a:tc>
                  <a:txBody>
                    <a:bodyPr/>
                    <a:lstStyle/>
                    <a:p>
                      <a:r>
                        <a:rPr lang="en-US" sz="1100" dirty="0"/>
                        <a:t>OOK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Around 10</a:t>
                      </a:r>
                      <a:r>
                        <a:rPr lang="en-US" sz="1100" baseline="30000" dirty="0"/>
                        <a:t>-9</a:t>
                      </a:r>
                      <a:r>
                        <a:rPr lang="en-US" sz="1100" dirty="0"/>
                        <a:t> </a:t>
                      </a:r>
                    </a:p>
                    <a:p>
                      <a:endParaRPr lang="en-US" sz="1100" dirty="0"/>
                    </a:p>
                  </a:txBody>
                  <a:tcPr/>
                </a:tc>
                <a:tc>
                  <a:txBody>
                    <a:bodyPr/>
                    <a:lstStyle/>
                    <a:p>
                      <a:r>
                        <a:rPr lang="en-US" sz="1100" dirty="0"/>
                        <a:t>Up to 160 Gbps </a:t>
                      </a:r>
                    </a:p>
                  </a:txBody>
                  <a:tcPr/>
                </a:tc>
                <a:tc>
                  <a:txBody>
                    <a:bodyPr/>
                    <a:lstStyle/>
                    <a:p>
                      <a:r>
                        <a:rPr lang="en-US" sz="1100" dirty="0"/>
                        <a:t>10.75 km </a:t>
                      </a:r>
                    </a:p>
                    <a:p>
                      <a:r>
                        <a:rPr lang="en-US" sz="1100" dirty="0"/>
                        <a:t>(max)</a:t>
                      </a:r>
                    </a:p>
                  </a:txBody>
                  <a:tcPr/>
                </a:tc>
                <a:extLst>
                  <a:ext uri="{0D108BD9-81ED-4DB2-BD59-A6C34878D82A}">
                    <a16:rowId xmlns:a16="http://schemas.microsoft.com/office/drawing/2014/main" val="350456834"/>
                  </a:ext>
                </a:extLst>
              </a:tr>
              <a:tr h="69045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t>Provisioning internet Access Using FSO in High-Speed Rail networks</a:t>
                      </a:r>
                    </a:p>
                    <a:p>
                      <a:endParaRPr lang="en-US" sz="1100" dirty="0"/>
                    </a:p>
                  </a:txBody>
                  <a:tcPr/>
                </a:tc>
                <a:tc>
                  <a:txBody>
                    <a:bodyPr/>
                    <a:lstStyle/>
                    <a:p>
                      <a:r>
                        <a:rPr lang="en-US" sz="1100" dirty="0"/>
                        <a:t>up to 270 km/h.</a:t>
                      </a:r>
                    </a:p>
                  </a:txBody>
                  <a:tcPr/>
                </a:tc>
                <a:tc>
                  <a:txBody>
                    <a:bodyPr/>
                    <a:lstStyle/>
                    <a:p>
                      <a:r>
                        <a:rPr lang="en-US" sz="1100" dirty="0"/>
                        <a:t>OOK</a:t>
                      </a:r>
                    </a:p>
                  </a:txBody>
                  <a:tcPr/>
                </a:tc>
                <a:tc>
                  <a:txBody>
                    <a:bodyPr/>
                    <a:lstStyle/>
                    <a:p>
                      <a:r>
                        <a:rPr lang="en-US" sz="1100" dirty="0"/>
                        <a:t>Not defined</a:t>
                      </a:r>
                    </a:p>
                  </a:txBody>
                  <a:tcPr/>
                </a:tc>
                <a:tc>
                  <a:txBody>
                    <a:bodyPr/>
                    <a:lstStyle/>
                    <a:p>
                      <a:r>
                        <a:rPr lang="en-US" sz="1100" dirty="0"/>
                        <a:t> 566 Mbps </a:t>
                      </a:r>
                    </a:p>
                  </a:txBody>
                  <a:tcPr/>
                </a:tc>
                <a:tc>
                  <a:txBody>
                    <a:bodyPr/>
                    <a:lstStyle/>
                    <a:p>
                      <a:r>
                        <a:rPr lang="en-US" sz="1100" dirty="0"/>
                        <a:t>70 m</a:t>
                      </a:r>
                    </a:p>
                  </a:txBody>
                  <a:tcPr/>
                </a:tc>
                <a:extLst>
                  <a:ext uri="{0D108BD9-81ED-4DB2-BD59-A6C34878D82A}">
                    <a16:rowId xmlns:a16="http://schemas.microsoft.com/office/drawing/2014/main" val="91305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6" name="Title 1"/>
          <p:cNvSpPr>
            <a:spLocks noGrp="1"/>
          </p:cNvSpPr>
          <p:nvPr>
            <p:ph type="title"/>
          </p:nvPr>
        </p:nvSpPr>
        <p:spPr>
          <a:xfrm>
            <a:off x="609601" y="457200"/>
            <a:ext cx="8001000" cy="457199"/>
          </a:xfrm>
        </p:spPr>
        <p:txBody>
          <a:bodyPr>
            <a:noAutofit/>
          </a:bodyPr>
          <a:lstStyle/>
          <a:p>
            <a:r>
              <a:rPr lang="en-US" altLang="ja-JP" sz="2400" b="1" dirty="0">
                <a:latin typeface="Times New Roman" panose="02020603050405020304" pitchFamily="18" charset="0"/>
                <a:ea typeface="MS PGothic" panose="020B0600070205080204" charset="-128"/>
                <a:cs typeface="Times New Roman" panose="02020603050405020304" pitchFamily="18" charset="0"/>
              </a:rPr>
              <a:t>Existing FSO Technologies</a:t>
            </a:r>
          </a:p>
        </p:txBody>
      </p:sp>
      <p:graphicFrame>
        <p:nvGraphicFramePr>
          <p:cNvPr id="8" name="Table 7">
            <a:extLst>
              <a:ext uri="{FF2B5EF4-FFF2-40B4-BE49-F238E27FC236}">
                <a16:creationId xmlns:a16="http://schemas.microsoft.com/office/drawing/2014/main" id="{EBBF4208-92B9-3694-A569-E65D498B5DA2}"/>
              </a:ext>
            </a:extLst>
          </p:cNvPr>
          <p:cNvGraphicFramePr>
            <a:graphicFrameLocks noGrp="1"/>
          </p:cNvGraphicFramePr>
          <p:nvPr>
            <p:extLst>
              <p:ext uri="{D42A27DB-BD31-4B8C-83A1-F6EECF244321}">
                <p14:modId xmlns:p14="http://schemas.microsoft.com/office/powerpoint/2010/main" val="2275138251"/>
              </p:ext>
            </p:extLst>
          </p:nvPr>
        </p:nvGraphicFramePr>
        <p:xfrm>
          <a:off x="457200" y="1030314"/>
          <a:ext cx="8305802" cy="5229830"/>
        </p:xfrm>
        <a:graphic>
          <a:graphicData uri="http://schemas.openxmlformats.org/drawingml/2006/table">
            <a:tbl>
              <a:tblPr firstRow="1" bandRow="1">
                <a:tableStyleId>{5C22544A-7EE6-4342-B048-85BDC9FD1C3A}</a:tableStyleId>
              </a:tblPr>
              <a:tblGrid>
                <a:gridCol w="2373832">
                  <a:extLst>
                    <a:ext uri="{9D8B030D-6E8A-4147-A177-3AD203B41FA5}">
                      <a16:colId xmlns:a16="http://schemas.microsoft.com/office/drawing/2014/main" val="2979511304"/>
                    </a:ext>
                  </a:extLst>
                </a:gridCol>
                <a:gridCol w="1186394">
                  <a:extLst>
                    <a:ext uri="{9D8B030D-6E8A-4147-A177-3AD203B41FA5}">
                      <a16:colId xmlns:a16="http://schemas.microsoft.com/office/drawing/2014/main" val="1735715668"/>
                    </a:ext>
                  </a:extLst>
                </a:gridCol>
                <a:gridCol w="1186394">
                  <a:extLst>
                    <a:ext uri="{9D8B030D-6E8A-4147-A177-3AD203B41FA5}">
                      <a16:colId xmlns:a16="http://schemas.microsoft.com/office/drawing/2014/main" val="3758685446"/>
                    </a:ext>
                  </a:extLst>
                </a:gridCol>
                <a:gridCol w="1186394">
                  <a:extLst>
                    <a:ext uri="{9D8B030D-6E8A-4147-A177-3AD203B41FA5}">
                      <a16:colId xmlns:a16="http://schemas.microsoft.com/office/drawing/2014/main" val="852764380"/>
                    </a:ext>
                  </a:extLst>
                </a:gridCol>
                <a:gridCol w="1186394">
                  <a:extLst>
                    <a:ext uri="{9D8B030D-6E8A-4147-A177-3AD203B41FA5}">
                      <a16:colId xmlns:a16="http://schemas.microsoft.com/office/drawing/2014/main" val="2206595235"/>
                    </a:ext>
                  </a:extLst>
                </a:gridCol>
                <a:gridCol w="1186394">
                  <a:extLst>
                    <a:ext uri="{9D8B030D-6E8A-4147-A177-3AD203B41FA5}">
                      <a16:colId xmlns:a16="http://schemas.microsoft.com/office/drawing/2014/main" val="3005655235"/>
                    </a:ext>
                  </a:extLst>
                </a:gridCol>
              </a:tblGrid>
              <a:tr h="74927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Proposed Scheme</a:t>
                      </a:r>
                    </a:p>
                    <a:p>
                      <a:endParaRPr lang="en-US" sz="1200" dirty="0"/>
                    </a:p>
                  </a:txBody>
                  <a:tcPr/>
                </a:tc>
                <a:tc>
                  <a:txBody>
                    <a:bodyPr/>
                    <a:lstStyle/>
                    <a:p>
                      <a:r>
                        <a:rPr lang="en-US" sz="1200" dirty="0"/>
                        <a:t>Mobility</a:t>
                      </a:r>
                    </a:p>
                  </a:txBody>
                  <a:tcPr/>
                </a:tc>
                <a:tc>
                  <a:txBody>
                    <a:bodyPr/>
                    <a:lstStyle/>
                    <a:p>
                      <a:r>
                        <a:rPr lang="en-US" sz="1200" dirty="0"/>
                        <a:t>BER</a:t>
                      </a:r>
                    </a:p>
                  </a:txBody>
                  <a:tcPr/>
                </a:tc>
                <a:tc>
                  <a:txBody>
                    <a:bodyPr/>
                    <a:lstStyle/>
                    <a:p>
                      <a:r>
                        <a:rPr lang="en-US" sz="1200" dirty="0"/>
                        <a:t>Modulation</a:t>
                      </a:r>
                    </a:p>
                  </a:txBody>
                  <a:tcPr/>
                </a:tc>
                <a:tc>
                  <a:txBody>
                    <a:bodyPr/>
                    <a:lstStyle/>
                    <a:p>
                      <a:r>
                        <a:rPr lang="en-US" sz="1200" dirty="0"/>
                        <a:t>Data rate </a:t>
                      </a:r>
                    </a:p>
                  </a:txBody>
                  <a:tcPr/>
                </a:tc>
                <a:tc>
                  <a:txBody>
                    <a:bodyPr/>
                    <a:lstStyle/>
                    <a:p>
                      <a:r>
                        <a:rPr lang="en-US" sz="1200" dirty="0"/>
                        <a:t>Link distance</a:t>
                      </a:r>
                    </a:p>
                  </a:txBody>
                  <a:tcPr/>
                </a:tc>
                <a:extLst>
                  <a:ext uri="{0D108BD9-81ED-4DB2-BD59-A6C34878D82A}">
                    <a16:rowId xmlns:a16="http://schemas.microsoft.com/office/drawing/2014/main" val="1473814425"/>
                  </a:ext>
                </a:extLst>
              </a:tr>
              <a:tr h="78160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Beam Control for Indoor FSO and Dynamic Dual-Use VLC Lighting Systems</a:t>
                      </a:r>
                    </a:p>
                    <a:p>
                      <a:endParaRPr lang="en-US" sz="1200" dirty="0"/>
                    </a:p>
                  </a:txBody>
                  <a:tcPr/>
                </a:tc>
                <a:tc>
                  <a:txBody>
                    <a:bodyPr/>
                    <a:lstStyle/>
                    <a:p>
                      <a:r>
                        <a:rPr lang="en-US" sz="1200" dirty="0"/>
                        <a:t>Robust optimization</a:t>
                      </a:r>
                    </a:p>
                  </a:txBody>
                  <a:tcPr/>
                </a:tc>
                <a:tc>
                  <a:txBody>
                    <a:bodyPr/>
                    <a:lstStyle/>
                    <a:p>
                      <a:r>
                        <a:rPr lang="en-US" sz="1200" dirty="0"/>
                        <a:t>Up to 10^-8</a:t>
                      </a:r>
                    </a:p>
                  </a:txBody>
                  <a:tcPr/>
                </a:tc>
                <a:tc>
                  <a:txBody>
                    <a:bodyPr/>
                    <a:lstStyle/>
                    <a:p>
                      <a:r>
                        <a:rPr lang="en-US" sz="1200" dirty="0"/>
                        <a:t>OOK</a:t>
                      </a:r>
                    </a:p>
                  </a:txBody>
                  <a:tcPr/>
                </a:tc>
                <a:tc>
                  <a:txBody>
                    <a:bodyPr/>
                    <a:lstStyle/>
                    <a:p>
                      <a:r>
                        <a:rPr lang="en-US" sz="1200" dirty="0"/>
                        <a:t>40 Mbps</a:t>
                      </a:r>
                    </a:p>
                  </a:txBody>
                  <a:tcPr/>
                </a:tc>
                <a:tc>
                  <a:txBody>
                    <a:bodyPr/>
                    <a:lstStyle/>
                    <a:p>
                      <a:r>
                        <a:rPr lang="en-US" sz="1200" dirty="0"/>
                        <a:t>5m*5m*2m</a:t>
                      </a:r>
                    </a:p>
                  </a:txBody>
                  <a:tcPr/>
                </a:tc>
                <a:extLst>
                  <a:ext uri="{0D108BD9-81ED-4DB2-BD59-A6C34878D82A}">
                    <a16:rowId xmlns:a16="http://schemas.microsoft.com/office/drawing/2014/main" val="2161407587"/>
                  </a:ext>
                </a:extLst>
              </a:tr>
              <a:tr h="955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All-Optical UAV-Based Triple-Hop FSO-FSO-VLC Cooperative System for High-Speed Broadband Internet Access in High-Speed Trains</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Robust optimization</a:t>
                      </a:r>
                    </a:p>
                    <a:p>
                      <a:endParaRPr lang="en-US" sz="1200" dirty="0"/>
                    </a:p>
                  </a:txBody>
                  <a:tcPr/>
                </a:tc>
                <a:tc>
                  <a:txBody>
                    <a:bodyPr/>
                    <a:lstStyle/>
                    <a:p>
                      <a:r>
                        <a:rPr lang="en-US" sz="1200" dirty="0"/>
                        <a:t>Not defined</a:t>
                      </a:r>
                    </a:p>
                  </a:txBody>
                  <a:tcPr/>
                </a:tc>
                <a:tc>
                  <a:txBody>
                    <a:bodyPr/>
                    <a:lstStyle/>
                    <a:p>
                      <a:r>
                        <a:rPr lang="en-US" sz="1200" dirty="0"/>
                        <a:t>OOK</a:t>
                      </a:r>
                    </a:p>
                  </a:txBody>
                  <a:tcPr/>
                </a:tc>
                <a:tc>
                  <a:txBody>
                    <a:bodyPr/>
                    <a:lstStyle/>
                    <a:p>
                      <a:r>
                        <a:rPr lang="en-US" sz="1200" dirty="0"/>
                        <a:t>Not defined</a:t>
                      </a:r>
                    </a:p>
                  </a:txBody>
                  <a:tcPr/>
                </a:tc>
                <a:tc>
                  <a:txBody>
                    <a:bodyPr/>
                    <a:lstStyle/>
                    <a:p>
                      <a:r>
                        <a:rPr lang="en-US" sz="1200" dirty="0"/>
                        <a:t>Up to 2.5 km</a:t>
                      </a:r>
                    </a:p>
                  </a:txBody>
                  <a:tcPr/>
                </a:tc>
                <a:extLst>
                  <a:ext uri="{0D108BD9-81ED-4DB2-BD59-A6C34878D82A}">
                    <a16:rowId xmlns:a16="http://schemas.microsoft.com/office/drawing/2014/main" val="2287129665"/>
                  </a:ext>
                </a:extLst>
              </a:tr>
              <a:tr h="78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Blind Signal Detection Under Synchronization Errors for FSO Links With High Mobility</a:t>
                      </a:r>
                    </a:p>
                    <a:p>
                      <a:endParaRPr lang="en-US" sz="1200" dirty="0"/>
                    </a:p>
                  </a:txBody>
                  <a:tcPr/>
                </a:tc>
                <a:tc>
                  <a:txBody>
                    <a:bodyPr/>
                    <a:lstStyle/>
                    <a:p>
                      <a:r>
                        <a:rPr lang="en-US" sz="1200" dirty="0"/>
                        <a:t>up to 360 km/h</a:t>
                      </a:r>
                    </a:p>
                  </a:txBody>
                  <a:tcPr/>
                </a:tc>
                <a:tc>
                  <a:txBody>
                    <a:bodyPr/>
                    <a:lstStyle/>
                    <a:p>
                      <a:r>
                        <a:rPr lang="en-US" sz="1200" dirty="0"/>
                        <a:t>below 10</a:t>
                      </a:r>
                      <a:r>
                        <a:rPr lang="en-US" sz="1200" baseline="30000" dirty="0"/>
                        <a:t>-6</a:t>
                      </a:r>
                      <a:r>
                        <a:rPr lang="en-US" sz="1200" dirty="0"/>
                        <a:t> </a:t>
                      </a:r>
                    </a:p>
                  </a:txBody>
                  <a:tcPr/>
                </a:tc>
                <a:tc>
                  <a:txBody>
                    <a:bodyPr/>
                    <a:lstStyle/>
                    <a:p>
                      <a:r>
                        <a:rPr lang="en-US" sz="1200" dirty="0"/>
                        <a:t>OOK</a:t>
                      </a:r>
                    </a:p>
                  </a:txBody>
                  <a:tcPr/>
                </a:tc>
                <a:tc>
                  <a:txBody>
                    <a:bodyPr/>
                    <a:lstStyle/>
                    <a:p>
                      <a:r>
                        <a:rPr lang="en-US" sz="1200" dirty="0"/>
                        <a:t>1 Gbps</a:t>
                      </a:r>
                    </a:p>
                  </a:txBody>
                  <a:tcPr/>
                </a:tc>
                <a:tc>
                  <a:txBody>
                    <a:bodyPr/>
                    <a:lstStyle/>
                    <a:p>
                      <a:r>
                        <a:rPr lang="en-US" sz="1200" dirty="0"/>
                        <a:t>Several kilometers</a:t>
                      </a:r>
                    </a:p>
                  </a:txBody>
                  <a:tcPr/>
                </a:tc>
                <a:extLst>
                  <a:ext uri="{0D108BD9-81ED-4DB2-BD59-A6C34878D82A}">
                    <a16:rowId xmlns:a16="http://schemas.microsoft.com/office/drawing/2014/main" val="3479648453"/>
                  </a:ext>
                </a:extLst>
              </a:tr>
              <a:tr h="78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Large Submillimeter High-Speed Photodetector for Large Aperture FSO Receiver</a:t>
                      </a:r>
                    </a:p>
                    <a:p>
                      <a:endParaRPr lang="en-US" sz="1200" dirty="0"/>
                    </a:p>
                  </a:txBody>
                  <a:tcPr/>
                </a:tc>
                <a:tc>
                  <a:txBody>
                    <a:bodyPr/>
                    <a:lstStyle/>
                    <a:p>
                      <a:r>
                        <a:rPr lang="en-US" sz="1200" dirty="0"/>
                        <a:t>stationary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below 10</a:t>
                      </a:r>
                      <a:r>
                        <a:rPr lang="en-US" sz="1200" baseline="30000" dirty="0"/>
                        <a:t>-3</a:t>
                      </a:r>
                      <a:endParaRPr lang="en-US" sz="1200" dirty="0"/>
                    </a:p>
                    <a:p>
                      <a:endParaRPr lang="en-US" sz="1200" dirty="0"/>
                    </a:p>
                  </a:txBody>
                  <a:tcPr/>
                </a:tc>
                <a:tc>
                  <a:txBody>
                    <a:bodyPr/>
                    <a:lstStyle/>
                    <a:p>
                      <a:r>
                        <a:rPr lang="en-US" sz="1200" dirty="0"/>
                        <a:t>OOK</a:t>
                      </a:r>
                    </a:p>
                  </a:txBody>
                  <a:tcPr/>
                </a:tc>
                <a:tc>
                  <a:txBody>
                    <a:bodyPr/>
                    <a:lstStyle/>
                    <a:p>
                      <a:r>
                        <a:rPr lang="en-US" sz="1200" dirty="0"/>
                        <a:t>25 Gbps</a:t>
                      </a:r>
                    </a:p>
                  </a:txBody>
                  <a:tcPr/>
                </a:tc>
                <a:tc>
                  <a:txBody>
                    <a:bodyPr/>
                    <a:lstStyle/>
                    <a:p>
                      <a:r>
                        <a:rPr lang="en-US" sz="1200" dirty="0"/>
                        <a:t>10 m</a:t>
                      </a:r>
                    </a:p>
                  </a:txBody>
                  <a:tcPr/>
                </a:tc>
                <a:extLst>
                  <a:ext uri="{0D108BD9-81ED-4DB2-BD59-A6C34878D82A}">
                    <a16:rowId xmlns:a16="http://schemas.microsoft.com/office/drawing/2014/main" val="3304727963"/>
                  </a:ext>
                </a:extLst>
              </a:tr>
              <a:tr h="78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FSO communication system for high-speed trains under varying visibility conditions</a:t>
                      </a:r>
                    </a:p>
                    <a:p>
                      <a:endParaRPr lang="en-US" sz="1200" dirty="0"/>
                    </a:p>
                  </a:txBody>
                  <a:tcPr/>
                </a:tc>
                <a:tc>
                  <a:txBody>
                    <a:bodyPr/>
                    <a:lstStyle/>
                    <a:p>
                      <a:r>
                        <a:rPr lang="en-US" sz="1200" dirty="0"/>
                        <a:t>400 km/h</a:t>
                      </a:r>
                    </a:p>
                  </a:txBody>
                  <a:tcPr/>
                </a:tc>
                <a:tc>
                  <a:txBody>
                    <a:bodyPr/>
                    <a:lstStyle/>
                    <a:p>
                      <a:r>
                        <a:rPr lang="en-US" sz="1200" dirty="0"/>
                        <a:t>Not defined</a:t>
                      </a:r>
                    </a:p>
                  </a:txBody>
                  <a:tcPr/>
                </a:tc>
                <a:tc>
                  <a:txBody>
                    <a:bodyPr/>
                    <a:lstStyle/>
                    <a:p>
                      <a:r>
                        <a:rPr lang="en-US" sz="1200" dirty="0"/>
                        <a:t>OOK</a:t>
                      </a:r>
                    </a:p>
                  </a:txBody>
                  <a:tcPr/>
                </a:tc>
                <a:tc>
                  <a:txBody>
                    <a:bodyPr/>
                    <a:lstStyle/>
                    <a:p>
                      <a:r>
                        <a:rPr lang="en-US" sz="1200" dirty="0"/>
                        <a:t>1.25</a:t>
                      </a:r>
                    </a:p>
                  </a:txBody>
                  <a:tcPr/>
                </a:tc>
                <a:tc>
                  <a:txBody>
                    <a:bodyPr/>
                    <a:lstStyle/>
                    <a:p>
                      <a:r>
                        <a:rPr lang="en-US" sz="1200" dirty="0"/>
                        <a:t>14.2 km (max)</a:t>
                      </a:r>
                    </a:p>
                  </a:txBody>
                  <a:tcPr/>
                </a:tc>
                <a:extLst>
                  <a:ext uri="{0D108BD9-81ED-4DB2-BD59-A6C34878D82A}">
                    <a16:rowId xmlns:a16="http://schemas.microsoft.com/office/drawing/2014/main" val="405506724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76400" y="609600"/>
            <a:ext cx="6477000" cy="461665"/>
          </a:xfrm>
          <a:prstGeom prst="rect">
            <a:avLst/>
          </a:prstGeom>
          <a:noFill/>
        </p:spPr>
        <p:txBody>
          <a:bodyPr wrap="square" rtlCol="0">
            <a:spAutoFit/>
          </a:bodyPr>
          <a:lstStyle/>
          <a:p>
            <a:r>
              <a:rPr lang="en-US" sz="2400" b="1" dirty="0"/>
              <a:t>Existing Issues in Current FSO Technologies</a:t>
            </a:r>
          </a:p>
        </p:txBody>
      </p:sp>
      <p:sp>
        <p:nvSpPr>
          <p:cNvPr id="6" name="TextBox 5"/>
          <p:cNvSpPr txBox="1"/>
          <p:nvPr/>
        </p:nvSpPr>
        <p:spPr>
          <a:xfrm>
            <a:off x="457200" y="1600200"/>
            <a:ext cx="73914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Atmospheric Attenuation (Fog, Rain, Snow and Dust)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Turbulence-Induced Fading (Scintillation)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Beam Misalignment (Pointing and Tracking Errors)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Background Light Interference (Solar and Artificial Light Noise)</a:t>
            </a:r>
          </a:p>
          <a:p>
            <a:endParaRPr lang="en-US" dirty="0"/>
          </a:p>
          <a:p>
            <a:pPr marL="285750" indent="-285750">
              <a:buFont typeface="Arial" panose="020B0604020202020204" pitchFamily="34" charset="0"/>
              <a:buChar char="•"/>
            </a:pPr>
            <a:r>
              <a:rPr lang="en-US" dirty="0"/>
              <a:t>Limited Range and Line-of-Sight (LOS) Requirement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381000"/>
            <a:ext cx="5334000" cy="461665"/>
          </a:xfrm>
          <a:prstGeom prst="rect">
            <a:avLst/>
          </a:prstGeom>
          <a:noFill/>
        </p:spPr>
        <p:txBody>
          <a:bodyPr wrap="square" rtlCol="0">
            <a:spAutoFit/>
          </a:bodyPr>
          <a:lstStyle/>
          <a:p>
            <a:r>
              <a:rPr lang="en-US" sz="2400" b="1" dirty="0"/>
              <a:t>Mitigation Strategies of Existing Issues</a:t>
            </a:r>
          </a:p>
        </p:txBody>
      </p:sp>
      <p:sp>
        <p:nvSpPr>
          <p:cNvPr id="5" name="TextBox 4"/>
          <p:cNvSpPr txBox="1"/>
          <p:nvPr/>
        </p:nvSpPr>
        <p:spPr>
          <a:xfrm>
            <a:off x="228600" y="1143000"/>
            <a:ext cx="86868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Deployment of  </a:t>
            </a:r>
            <a:r>
              <a:rPr lang="en-US" b="1" dirty="0"/>
              <a:t>hybrid RF-FSO systems</a:t>
            </a:r>
            <a:r>
              <a:rPr lang="en-US" dirty="0"/>
              <a:t> to switch to RF links when FSO is degraded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Implementation of </a:t>
            </a:r>
            <a:r>
              <a:rPr lang="en-US" b="1" dirty="0"/>
              <a:t>adaptive power control</a:t>
            </a:r>
            <a:r>
              <a:rPr lang="en-US" dirty="0"/>
              <a:t> to increase laser intensity during attenuation.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Use of  </a:t>
            </a:r>
            <a:r>
              <a:rPr lang="en-US" b="1" dirty="0"/>
              <a:t>adaptive optics</a:t>
            </a:r>
            <a:r>
              <a:rPr lang="en-US" dirty="0"/>
              <a:t> to compensate for wave front distortions.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Implementation of </a:t>
            </a:r>
            <a:r>
              <a:rPr lang="en-US" b="1" dirty="0"/>
              <a:t>error correction coding</a:t>
            </a:r>
            <a:r>
              <a:rPr lang="en-US" dirty="0"/>
              <a:t> (e.g., Reed-Solomon or LDPC) to recover lost data.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Deployment of  </a:t>
            </a:r>
            <a:r>
              <a:rPr lang="en-US" b="1" dirty="0"/>
              <a:t>relay nodes</a:t>
            </a:r>
            <a:r>
              <a:rPr lang="en-US" dirty="0"/>
              <a:t> to extend coverage.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Implementation </a:t>
            </a:r>
            <a:r>
              <a:rPr lang="en-US" b="1" dirty="0"/>
              <a:t>dynamic beam adjustment</a:t>
            </a:r>
            <a:r>
              <a:rPr lang="en-US" dirty="0"/>
              <a:t> to avoid obstacles.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1479</Words>
  <Application>Microsoft Office PowerPoint</Application>
  <PresentationFormat>화면 슬라이드 쇼(4:3)</PresentationFormat>
  <Paragraphs>197</Paragraphs>
  <Slides>12</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MS PGothic</vt:lpstr>
      <vt:lpstr>Arial</vt:lpstr>
      <vt:lpstr>Calibri</vt:lpstr>
      <vt:lpstr>Times New Roman</vt:lpstr>
      <vt:lpstr>Verdana</vt:lpstr>
      <vt:lpstr>Wingdings</vt:lpstr>
      <vt:lpstr>Office Theme</vt:lpstr>
      <vt:lpstr>PowerPoint 프레젠테이션</vt:lpstr>
      <vt:lpstr>PowerPoint 프레젠테이션</vt:lpstr>
      <vt:lpstr>Contents</vt:lpstr>
      <vt:lpstr>Background  </vt:lpstr>
      <vt:lpstr>Existing FSO Technologies</vt:lpstr>
      <vt:lpstr>Existing FSO Technologies</vt:lpstr>
      <vt:lpstr>Existing FSO Technologies</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1035</cp:revision>
  <cp:lastPrinted>2024-11-12T12:34:00Z</cp:lastPrinted>
  <dcterms:created xsi:type="dcterms:W3CDTF">2024-11-12T12:34:00Z</dcterms:created>
  <dcterms:modified xsi:type="dcterms:W3CDTF">2025-03-10T13:50:52Z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1612734807D240F19F7366AFE4D05E01_13</vt:lpwstr>
  </property>
  <property fmtid="{D5CDD505-2E9C-101B-9397-08002B2CF9AE}" pid="3" name="KSOProductBuildVer">
    <vt:lpwstr>1033-12.2.0.20323</vt:lpwstr>
  </property>
</Properties>
</file>