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handoutMasterIdLst>
    <p:handoutMasterId r:id="rId14"/>
  </p:handoutMasterIdLst>
  <p:sldIdLst>
    <p:sldId id="346" r:id="rId2"/>
    <p:sldId id="311" r:id="rId3"/>
    <p:sldId id="371" r:id="rId4"/>
    <p:sldId id="372" r:id="rId5"/>
    <p:sldId id="398" r:id="rId6"/>
    <p:sldId id="399" r:id="rId7"/>
    <p:sldId id="409" r:id="rId8"/>
    <p:sldId id="410" r:id="rId9"/>
    <p:sldId id="401" r:id="rId10"/>
    <p:sldId id="400" r:id="rId11"/>
    <p:sldId id="40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8" userDrawn="1">
          <p15:clr>
            <a:srgbClr val="A4A3A4"/>
          </p15:clr>
        </p15:guide>
        <p15:guide id="2" pos="2904" userDrawn="1">
          <p15:clr>
            <a:srgbClr val="A4A3A4"/>
          </p15:clr>
        </p15:guide>
      </p15:sldGuideLst>
    </p:ext>
    <p:ext uri="{2D200454-40CA-4A62-9FC3-DE9A4176ACB9}">
      <p15:notesGuideLst xmlns:p15="http://schemas.microsoft.com/office/powerpoint/2012/main">
        <p15:guide id="1" orient="horz" pos="2925">
          <p15:clr>
            <a:srgbClr val="A4A3A4"/>
          </p15:clr>
        </p15:guide>
        <p15:guide id="2" pos="22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showGuides="1">
      <p:cViewPr varScale="1">
        <p:scale>
          <a:sx n="82" d="100"/>
          <a:sy n="82" d="100"/>
        </p:scale>
        <p:origin x="1363" y="72"/>
      </p:cViewPr>
      <p:guideLst>
        <p:guide orient="horz" pos="2158"/>
        <p:guide pos="2904"/>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5"/>
        <p:guide pos="222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3/10/2025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3/10/2025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3/10/2025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March 2025</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it-IT" altLang="ko-KR" sz="1200" b="0" i="0" dirty="0">
                <a:solidFill>
                  <a:srgbClr val="000000"/>
                </a:solidFill>
                <a:effectLst/>
                <a:latin typeface="Verdana" panose="020B0604030504040204" pitchFamily="34" charset="0"/>
              </a:rPr>
              <a:t>DCN</a:t>
            </a:r>
            <a:r>
              <a:rPr lang="it-IT" altLang="ko-KR" b="0" i="0" dirty="0">
                <a:solidFill>
                  <a:srgbClr val="000000"/>
                </a:solidFill>
                <a:effectLst/>
                <a:latin typeface="Verdana" panose="020B0604030504040204" pitchFamily="34" charset="0"/>
              </a:rPr>
              <a:t> </a:t>
            </a:r>
            <a:r>
              <a:rPr lang="it-IT" altLang="ko-KR" sz="1200" b="1" i="0" dirty="0">
                <a:solidFill>
                  <a:srgbClr val="000000"/>
                </a:solidFill>
                <a:effectLst/>
                <a:latin typeface="Verdana" panose="020B0604030504040204" pitchFamily="34" charset="0"/>
              </a:rPr>
              <a:t>15-25-0125-00-07ma</a:t>
            </a:r>
            <a:r>
              <a:rPr lang="en-US" altLang="ko-KR" sz="1800" b="0" i="0" kern="1200" dirty="0">
                <a:solidFill>
                  <a:schemeClr val="tx1"/>
                </a:solidFill>
                <a:effectLst/>
                <a:latin typeface="+mn-lt"/>
                <a:ea typeface="+mn-ea"/>
                <a:cs typeface="+mn-cs"/>
              </a:rPr>
              <a:t> </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3/10/2025</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3/10/2025</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3/10/2025</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3/10/2025</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533400" y="533400"/>
            <a:ext cx="8447926" cy="5292725"/>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latin typeface="Times New Roman" panose="02020603050405020304" pitchFamily="18" charset="0"/>
                <a:cs typeface="Times New Roman" panose="02020603050405020304" pitchFamily="18" charset="0"/>
                <a:sym typeface="+mn-ea"/>
              </a:rPr>
              <a:t>Future Direction of NG OCC MAC Technologies.</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March 11, 2025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Muhammad Ayaz</a:t>
            </a:r>
            <a:r>
              <a:rPr lang="en-US" altLang="zh-CN" sz="1600" dirty="0">
                <a:latin typeface="Times New Roman" panose="02020603050405020304" pitchFamily="18" charset="0"/>
                <a:cs typeface="Times New Roman" panose="02020603050405020304" pitchFamily="18" charset="0"/>
              </a:rPr>
              <a:t>,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err="1">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a:latin typeface="Times New Roman" panose="02020603050405020304" pitchFamily="18" charset="0"/>
                <a:ea typeface="굴림" panose="020B0600000101010101" charset="-127"/>
                <a:cs typeface="Times New Roman" panose="02020603050405020304" pitchFamily="18" charset="0"/>
              </a:rPr>
              <a:t>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latin typeface="Times New Roman" panose="02020603050405020304" pitchFamily="18" charset="0"/>
                <a:cs typeface="Times New Roman" panose="02020603050405020304" pitchFamily="18" charset="0"/>
                <a:sym typeface="+mn-ea"/>
              </a:rPr>
              <a:t>Future Direction of NG OCC MAC Technologies.</a:t>
            </a:r>
            <a:endParaRPr lang="en-US" altLang="ja-JP" sz="1600" dirty="0">
              <a:latin typeface="Times New Roman" panose="02020603050405020304" pitchFamily="18" charset="0"/>
              <a:ea typeface="MS PGothic" panose="020B0600070205080204" charset="-128"/>
              <a:cs typeface="Times New Roman" panose="02020603050405020304" pitchFamily="18" charset="0"/>
              <a:sym typeface="+mn-ea"/>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381000" y="1066800"/>
            <a:ext cx="8459470" cy="5026025"/>
          </a:xfrm>
        </p:spPr>
        <p:txBody>
          <a:bodyPr>
            <a:normAutofit/>
          </a:bodyPr>
          <a:lstStyle/>
          <a:p>
            <a:pPr marL="0" lvl="0" indent="0" algn="just">
              <a:buClrTx/>
              <a:buSzTx/>
              <a:buFont typeface="Wingdings" panose="05000000000000000000" charset="0"/>
              <a:buNone/>
            </a:pPr>
            <a:endParaRPr lang="en-US" altLang="ja-JP" sz="2000"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20204" pitchFamily="34" charset="0"/>
              <a:buChar char="•"/>
            </a:pPr>
            <a:r>
              <a:rPr lang="en-US" altLang="en-US" sz="1800" b="1" dirty="0">
                <a:latin typeface="Times New Roman" panose="02020603050405020304" pitchFamily="18" charset="0"/>
                <a:cs typeface="Times New Roman" panose="02020603050405020304" pitchFamily="18" charset="0"/>
                <a:sym typeface="+mn-ea"/>
              </a:rPr>
              <a:t>OCC Capabilities Further Focusing on:</a:t>
            </a:r>
          </a:p>
          <a:p>
            <a:pPr lvl="0" algn="just">
              <a:buClrTx/>
              <a:buSzTx/>
              <a:buFont typeface="Wingdings" panose="05000000000000000000" charset="0"/>
              <a:buChar char="Ø"/>
            </a:pPr>
            <a:r>
              <a:rPr lang="en-US" altLang="en-US" sz="1800" dirty="0">
                <a:latin typeface="Times New Roman" panose="02020603050405020304" pitchFamily="18" charset="0"/>
                <a:cs typeface="Times New Roman" panose="02020603050405020304" pitchFamily="18" charset="0"/>
                <a:sym typeface="+mn-ea"/>
              </a:rPr>
              <a:t>Higher Data Rates: Exploring advanced modulation schemes, multiplexing techniques in both VLC and OCC to meet demands for higher bandwidth applications.</a:t>
            </a:r>
          </a:p>
          <a:p>
            <a:pPr lvl="0" algn="just">
              <a:buClrTx/>
              <a:buSzTx/>
              <a:buFont typeface="Wingdings" panose="05000000000000000000" charset="0"/>
              <a:buChar char="Ø"/>
            </a:pPr>
            <a:r>
              <a:rPr lang="en-US" altLang="en-US" sz="1800" dirty="0">
                <a:latin typeface="Times New Roman" panose="02020603050405020304" pitchFamily="18" charset="0"/>
                <a:cs typeface="Times New Roman" panose="02020603050405020304" pitchFamily="18" charset="0"/>
                <a:sym typeface="+mn-ea"/>
              </a:rPr>
              <a:t>Mobility improvement: Addressing challenges related to mobility in OCC systems, enhancing link stability and performance in dynamic environments.</a:t>
            </a:r>
          </a:p>
          <a:p>
            <a:pPr lvl="0" algn="just">
              <a:buClrTx/>
              <a:buSzTx/>
              <a:buFont typeface="Wingdings" panose="05000000000000000000" charset="0"/>
              <a:buChar char="Ø"/>
            </a:pPr>
            <a:r>
              <a:rPr lang="en-US" altLang="en-US" sz="1800" dirty="0">
                <a:latin typeface="Times New Roman" panose="02020603050405020304" pitchFamily="18" charset="0"/>
                <a:cs typeface="Times New Roman" panose="02020603050405020304" pitchFamily="18" charset="0"/>
                <a:sym typeface="+mn-ea"/>
              </a:rPr>
              <a:t>Energy Efficiency and Power Management: Crucial for IoT applications, potential focus on ultra-low-power OWC implementations.</a:t>
            </a:r>
          </a:p>
          <a:p>
            <a:pPr lvl="0" algn="just">
              <a:buClrTx/>
              <a:buSzTx/>
              <a:buFont typeface="Wingdings" panose="05000000000000000000" charset="0"/>
              <a:buChar char="Ø"/>
            </a:pPr>
            <a:r>
              <a:rPr lang="en-US" altLang="en-US" sz="1800" dirty="0">
                <a:latin typeface="Times New Roman" panose="02020603050405020304" pitchFamily="18" charset="0"/>
                <a:cs typeface="Times New Roman" panose="02020603050405020304" pitchFamily="18" charset="0"/>
                <a:sym typeface="+mn-ea"/>
              </a:rPr>
              <a:t>Security Enhancement: Addressing specific security challenges in OWC, especially with broader applications in IoT and industrial settings.</a:t>
            </a:r>
          </a:p>
          <a:p>
            <a:pPr lvl="0" algn="just">
              <a:buClrTx/>
              <a:buSzTx/>
              <a:buFont typeface="Arial" panose="020B0604020202020204" pitchFamily="34" charset="0"/>
              <a:buChar char="•"/>
            </a:pPr>
            <a:endParaRPr lang="en-US" altLang="en-US" sz="1800" dirty="0">
              <a:latin typeface="Times New Roman" panose="02020603050405020304" pitchFamily="18" charset="0"/>
              <a:cs typeface="Times New Roman" panose="02020603050405020304" pitchFamily="18" charset="0"/>
              <a:sym typeface="+mn-ea"/>
            </a:endParaRPr>
          </a:p>
        </p:txBody>
      </p:sp>
      <p:sp>
        <p:nvSpPr>
          <p:cNvPr id="4" name="Title 3"/>
          <p:cNvSpPr>
            <a:spLocks noGrp="1"/>
          </p:cNvSpPr>
          <p:nvPr>
            <p:ph type="title"/>
            <p:custDataLst>
              <p:tags r:id="rId1"/>
            </p:custDataLst>
          </p:nvPr>
        </p:nvSpPr>
        <p:spPr>
          <a:xfrm>
            <a:off x="533400" y="457200"/>
            <a:ext cx="8229600" cy="850900"/>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Conclusion</a:t>
            </a:r>
            <a:endParaRPr 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52803" y="533400"/>
            <a:ext cx="243840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ja-JP" sz="4000" dirty="0">
                <a:ea typeface="MS PGothic" panose="020B0600070205080204" charset="-128"/>
                <a:cs typeface="Times New Roman" panose="02020603050405020304" pitchFamily="18" charset="0"/>
              </a:rPr>
              <a:t>References</a:t>
            </a:r>
          </a:p>
        </p:txBody>
      </p:sp>
      <p:sp>
        <p:nvSpPr>
          <p:cNvPr id="2" name="Rectangle 3"/>
          <p:cNvSpPr>
            <a:spLocks noGrp="1" noChangeArrowheads="1"/>
          </p:cNvSpPr>
          <p:nvPr>
            <p:ph idx="1"/>
          </p:nvPr>
        </p:nvSpPr>
        <p:spPr>
          <a:xfrm>
            <a:off x="457200" y="1227455"/>
            <a:ext cx="8229600" cy="5109210"/>
          </a:xfrm>
        </p:spPr>
        <p:txBody>
          <a:bodyPr>
            <a:normAutofit/>
          </a:bodyPr>
          <a:lstStyle/>
          <a:p>
            <a:pPr marL="0" lvl="0" indent="0" algn="just">
              <a:buClrTx/>
              <a:buSzTx/>
              <a:buNone/>
            </a:pPr>
            <a:r>
              <a:rPr lang="en-US" altLang="ja-JP" sz="1000" dirty="0">
                <a:latin typeface="Times New Roman" panose="02020603050405020304" pitchFamily="18" charset="0"/>
                <a:cs typeface="Times New Roman" panose="02020603050405020304" pitchFamily="18" charset="0"/>
                <a:sym typeface="+mn-ea"/>
              </a:rPr>
              <a:t>[1] </a:t>
            </a:r>
            <a:r>
              <a:rPr lang="en-US" altLang="en-US" sz="1000" dirty="0">
                <a:latin typeface="Times New Roman" panose="02020603050405020304" pitchFamily="18" charset="0"/>
                <a:cs typeface="Times New Roman" panose="02020603050405020304" pitchFamily="18" charset="0"/>
                <a:sym typeface="+mn-ea"/>
              </a:rPr>
              <a:t>Alawadhi, A., Almogahed, A., &amp; Omar, M. H. (2023). A Survey on IEEE 802.15.7 MAC Protocols for Visible Light Communication. 2023 1st International Conference on Advanced Innovations in Smart Cities (ICAISC), 1–6. https://doi.org/10.1109/icaisc56366.2023.10085558</a:t>
            </a:r>
          </a:p>
          <a:p>
            <a:pPr marL="0" lvl="0" indent="0" algn="just">
              <a:buClrTx/>
              <a:buSzTx/>
              <a:buNone/>
            </a:pPr>
            <a:endParaRPr lang="en-US" altLang="en-US" sz="1000" dirty="0">
              <a:latin typeface="Times New Roman" panose="02020603050405020304" pitchFamily="18" charset="0"/>
              <a:cs typeface="Times New Roman" panose="02020603050405020304" pitchFamily="18" charset="0"/>
              <a:sym typeface="+mn-ea"/>
            </a:endParaRPr>
          </a:p>
          <a:p>
            <a:pPr marL="0" lvl="0" indent="0" algn="just">
              <a:buClrTx/>
              <a:buSzTx/>
              <a:buNone/>
            </a:pPr>
            <a:r>
              <a:rPr lang="en-US" altLang="ja-JP" sz="1000" dirty="0">
                <a:latin typeface="Times New Roman" panose="02020603050405020304" pitchFamily="18" charset="0"/>
                <a:cs typeface="Times New Roman" panose="02020603050405020304" pitchFamily="18" charset="0"/>
                <a:sym typeface="+mn-ea"/>
              </a:rPr>
              <a:t>[2] </a:t>
            </a:r>
            <a:r>
              <a:rPr lang="en-US" altLang="en-US" sz="1000" dirty="0">
                <a:latin typeface="Times New Roman" panose="02020603050405020304" pitchFamily="18" charset="0"/>
                <a:cs typeface="Times New Roman" panose="02020603050405020304" pitchFamily="18" charset="0"/>
                <a:sym typeface="+mn-ea"/>
              </a:rPr>
              <a:t>Che, F., Wu, L., Hussain, B., Li, X., &amp; Yue, C. P. (2016). A fully integrated IEEE 802.15.7 visible light communication transmitter with On-Chip 8-W 85% efficiency boost LED driver. Journal of Lightwave Technology, 34(10), 2419–2430. https://doi.org/10.1109/jlt.2016.2535319</a:t>
            </a:r>
          </a:p>
          <a:p>
            <a:pPr marL="0" lvl="0" indent="0" algn="just">
              <a:buClrTx/>
              <a:buSzTx/>
              <a:buNone/>
            </a:pPr>
            <a:endParaRPr lang="en-US" altLang="en-US" sz="1000" dirty="0">
              <a:latin typeface="Times New Roman" panose="02020603050405020304" pitchFamily="18" charset="0"/>
              <a:cs typeface="Times New Roman" panose="02020603050405020304" pitchFamily="18" charset="0"/>
              <a:sym typeface="+mn-ea"/>
            </a:endParaRPr>
          </a:p>
          <a:p>
            <a:pPr marL="0" lvl="0" indent="0" algn="just">
              <a:buClrTx/>
              <a:buSzTx/>
              <a:buNone/>
            </a:pPr>
            <a:r>
              <a:rPr lang="en-US" altLang="ja-JP" sz="1000" dirty="0">
                <a:latin typeface="Times New Roman" panose="02020603050405020304" pitchFamily="18" charset="0"/>
                <a:cs typeface="Times New Roman" panose="02020603050405020304" pitchFamily="18" charset="0"/>
                <a:sym typeface="+mn-ea"/>
              </a:rPr>
              <a:t>[3] </a:t>
            </a:r>
            <a:r>
              <a:rPr lang="en-US" altLang="en-US" sz="1000" dirty="0">
                <a:latin typeface="Times New Roman" panose="02020603050405020304" pitchFamily="18" charset="0"/>
                <a:cs typeface="Times New Roman" panose="02020603050405020304" pitchFamily="18" charset="0"/>
                <a:sym typeface="+mn-ea"/>
              </a:rPr>
              <a:t>IEEE Standard for Local and Metropolitan Area Networks - Part 15.7: Short-Range Optical Wireless Communications Amendment 1: Higher Rate, Longer Range Optical Camera Communication (OCC). (2024). IEEE Computer Society. https://doi.org/10.1109/ieeestd.2025.10884983</a:t>
            </a:r>
          </a:p>
          <a:p>
            <a:pPr marL="0" lvl="0" indent="0" algn="just">
              <a:buClrTx/>
              <a:buSzTx/>
              <a:buNone/>
            </a:pPr>
            <a:endParaRPr lang="en-US" altLang="en-US" sz="1000" dirty="0">
              <a:latin typeface="Times New Roman" panose="02020603050405020304" pitchFamily="18" charset="0"/>
              <a:cs typeface="Times New Roman" panose="02020603050405020304" pitchFamily="18" charset="0"/>
              <a:sym typeface="+mn-ea"/>
            </a:endParaRPr>
          </a:p>
          <a:p>
            <a:pPr marL="0" lvl="0" indent="0" algn="just">
              <a:buClrTx/>
              <a:buSzTx/>
              <a:buNone/>
            </a:pPr>
            <a:r>
              <a:rPr lang="en-US" altLang="ja-JP" sz="1000" dirty="0">
                <a:latin typeface="Times New Roman" panose="02020603050405020304" pitchFamily="18" charset="0"/>
                <a:cs typeface="Times New Roman" panose="02020603050405020304" pitchFamily="18" charset="0"/>
                <a:sym typeface="+mn-ea"/>
              </a:rPr>
              <a:t>[4] </a:t>
            </a:r>
            <a:r>
              <a:rPr lang="en-US" altLang="en-US" sz="1000" dirty="0">
                <a:latin typeface="Times New Roman" panose="02020603050405020304" pitchFamily="18" charset="0"/>
                <a:cs typeface="Times New Roman" panose="02020603050405020304" pitchFamily="18" charset="0"/>
                <a:sym typeface="+mn-ea"/>
              </a:rPr>
              <a:t>Sarbazi, E., &amp; Uysal, M. (2013). PHY layer performance evaluation of the IEEE 802.15.7 visible light communication standard. 2013 2nd International Workshop on Optical Wireless Communications (IWOW), 35–39. https://doi.org/10.1109/iwow.2013.6777772</a:t>
            </a:r>
          </a:p>
          <a:p>
            <a:pPr marL="0" lvl="0" indent="0" algn="just">
              <a:buClrTx/>
              <a:buSzTx/>
              <a:buNone/>
            </a:pPr>
            <a:endParaRPr lang="en-US" altLang="en-US" sz="1000" dirty="0">
              <a:latin typeface="Times New Roman" panose="02020603050405020304" pitchFamily="18" charset="0"/>
              <a:cs typeface="Times New Roman" panose="02020603050405020304" pitchFamily="18" charset="0"/>
              <a:sym typeface="+mn-ea"/>
            </a:endParaRPr>
          </a:p>
          <a:p>
            <a:pPr marL="0" lvl="0" indent="0" algn="just">
              <a:buClrTx/>
              <a:buSzTx/>
              <a:buNone/>
            </a:pPr>
            <a:r>
              <a:rPr lang="en-US" altLang="ja-JP" sz="1000" dirty="0">
                <a:latin typeface="Times New Roman" panose="02020603050405020304" pitchFamily="18" charset="0"/>
                <a:cs typeface="Times New Roman" panose="02020603050405020304" pitchFamily="18" charset="0"/>
                <a:sym typeface="+mn-ea"/>
              </a:rPr>
              <a:t>[5] </a:t>
            </a:r>
            <a:r>
              <a:rPr lang="en-US" altLang="en-US" sz="1000" dirty="0">
                <a:latin typeface="Times New Roman" panose="02020603050405020304" pitchFamily="18" charset="0"/>
                <a:cs typeface="Times New Roman" panose="02020603050405020304" pitchFamily="18" charset="0"/>
                <a:sym typeface="+mn-ea"/>
              </a:rPr>
              <a:t>IEEE Standard for Local and metropolitan area networks--Part 15.7: Short-Range Optical Wireless Communications. (2018). IEEE Computer Society. https://doi.org/10.1109/ieeestd.2019.8697198</a:t>
            </a:r>
          </a:p>
          <a:p>
            <a:pPr marL="0" lvl="0" indent="0" algn="just">
              <a:buClrTx/>
              <a:buSzTx/>
              <a:buNone/>
            </a:pPr>
            <a:endParaRPr lang="en-US" altLang="en-US" sz="1000" dirty="0">
              <a:latin typeface="Times New Roman" panose="02020603050405020304" pitchFamily="18" charset="0"/>
              <a:cs typeface="Times New Roman" panose="02020603050405020304" pitchFamily="18" charset="0"/>
              <a:sym typeface="+mn-ea"/>
            </a:endParaRPr>
          </a:p>
          <a:p>
            <a:pPr marL="0" lvl="0" indent="0" algn="just">
              <a:buClrTx/>
              <a:buSzTx/>
              <a:buNone/>
            </a:pPr>
            <a:r>
              <a:rPr lang="en-US" altLang="en-US" sz="1000" dirty="0">
                <a:latin typeface="Times New Roman" panose="02020603050405020304" pitchFamily="18" charset="0"/>
                <a:cs typeface="Times New Roman" panose="02020603050405020304" pitchFamily="18" charset="0"/>
                <a:sym typeface="+mn-ea"/>
              </a:rPr>
              <a:t>[6]Faridh, M. M., Herfandi, H., Sitanggang, O. S., Nasution, M. R. A., Nguyen, H., &amp; Jang, Y. M. (2025). Implementation of CSMA/CA-based MAC protocol for optical camera communication. IEEE Access, 1. https://doi.org/10.1109/access.2025.3531198</a:t>
            </a:r>
          </a:p>
          <a:p>
            <a:pPr marL="0" lvl="0" indent="0" algn="just">
              <a:buClrTx/>
              <a:buSzTx/>
              <a:buNone/>
            </a:pPr>
            <a:endParaRPr lang="en-US" altLang="en-US" sz="1000" dirty="0">
              <a:latin typeface="Times New Roman" panose="02020603050405020304" pitchFamily="18" charset="0"/>
              <a:cs typeface="Times New Roman" panose="02020603050405020304" pitchFamily="18" charset="0"/>
              <a:sym typeface="+mn-ea"/>
            </a:endParaRPr>
          </a:p>
          <a:p>
            <a:pPr marL="0" lvl="0" indent="0" algn="just">
              <a:buClrTx/>
              <a:buSzTx/>
              <a:buNone/>
            </a:pPr>
            <a:r>
              <a:rPr lang="en-US" altLang="ja-JP" sz="1000" dirty="0">
                <a:latin typeface="Times New Roman" panose="02020603050405020304" pitchFamily="18" charset="0"/>
                <a:cs typeface="Times New Roman" panose="02020603050405020304" pitchFamily="18" charset="0"/>
                <a:sym typeface="+mn-ea"/>
              </a:rPr>
              <a:t>[7] </a:t>
            </a:r>
            <a:r>
              <a:rPr lang="en-US" altLang="en-US" sz="1000" dirty="0">
                <a:latin typeface="Times New Roman" panose="02020603050405020304" pitchFamily="18" charset="0"/>
                <a:cs typeface="Times New Roman" panose="02020603050405020304" pitchFamily="18" charset="0"/>
                <a:sym typeface="+mn-ea"/>
              </a:rPr>
              <a:t>Sitanggang, O. S., Nguyen, V. L., Nguyen, H., Pamungkas, R. F., Faridh, M. M., &amp; Jang, Y. M. (2023). Design and implementation of a 2D MIMO OCC system based on deep learning. Sensors, 23(17), 7637. https://doi.org/10.3390/s23177637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555" dirty="0">
                <a:latin typeface="Times New Roman" panose="02020603050405020304" pitchFamily="18" charset="0"/>
                <a:ea typeface="MS PGothic" panose="020B0600070205080204" charset="-128"/>
                <a:cs typeface="Times New Roman" panose="02020603050405020304" pitchFamily="18" charset="0"/>
                <a:sym typeface="+mn-ea"/>
              </a:rPr>
              <a:t>Future Direction of NG OCC MAC Technologies</a:t>
            </a:r>
          </a:p>
          <a:p>
            <a:br>
              <a:rPr lang="en-US" altLang="ja-JP" b="1" dirty="0">
                <a:ea typeface="MS PGothic" panose="020B0600070205080204" charset="-128"/>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March 11, 2025</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sym typeface="+mn-ea"/>
              </a:rPr>
              <a:t>Background</a:t>
            </a:r>
          </a:p>
          <a:p>
            <a:pPr algn="just"/>
            <a:r>
              <a:rPr lang="en-US" altLang="ja-JP" sz="2800" dirty="0">
                <a:latin typeface="Times New Roman" panose="02020603050405020304" pitchFamily="18" charset="0"/>
                <a:ea typeface="MS PGothic" panose="020B0600070205080204" charset="-128"/>
                <a:cs typeface="Times New Roman" panose="02020603050405020304" pitchFamily="18" charset="0"/>
                <a:sym typeface="+mn-ea"/>
              </a:rPr>
              <a:t>Physical layer specifications</a:t>
            </a:r>
          </a:p>
          <a:p>
            <a:pPr algn="just"/>
            <a:r>
              <a:rPr lang="en-US" altLang="en-US" sz="2800" dirty="0">
                <a:latin typeface="Times New Roman" panose="02020603050405020304" pitchFamily="18" charset="0"/>
                <a:cs typeface="Times New Roman" panose="02020603050405020304" pitchFamily="18" charset="0"/>
                <a:sym typeface="+mn-ea"/>
              </a:rPr>
              <a:t>Comparison of various IEEE standards for NG OCC.</a:t>
            </a:r>
          </a:p>
          <a:p>
            <a:pPr algn="just"/>
            <a:r>
              <a:rPr lang="en-US" altLang="ja-JP" sz="2800" dirty="0">
                <a:latin typeface="Times New Roman" panose="02020603050405020304" pitchFamily="18" charset="0"/>
                <a:cs typeface="Times New Roman" panose="02020603050405020304" pitchFamily="18" charset="0"/>
                <a:sym typeface="+mn-ea"/>
              </a:rPr>
              <a:t>Conclusion</a:t>
            </a:r>
          </a:p>
          <a:p>
            <a:pPr algn="just"/>
            <a:r>
              <a:rPr lang="en-US" altLang="ja-JP" sz="2800" dirty="0">
                <a:latin typeface="Times New Roman" panose="02020603050405020304" pitchFamily="18" charset="0"/>
                <a:cs typeface="Times New Roman" panose="02020603050405020304" pitchFamily="18" charset="0"/>
                <a:sym typeface="+mn-ea"/>
              </a:rPr>
              <a:t>References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Background  </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381000" y="1061720"/>
            <a:ext cx="8343900" cy="5351145"/>
          </a:xfrm>
        </p:spPr>
        <p:txBody>
          <a:bodyPr>
            <a:normAutofit/>
          </a:bodyPr>
          <a:lstStyle/>
          <a:p>
            <a:pPr algn="just"/>
            <a:r>
              <a:rPr lang="en-US" altLang="en-US" sz="1800">
                <a:latin typeface="Times New Roman" panose="02020603050405020304" pitchFamily="18" charset="0"/>
                <a:cs typeface="Times New Roman" panose="02020603050405020304" pitchFamily="18" charset="0"/>
                <a:sym typeface="+mn-ea"/>
              </a:rPr>
              <a:t>Optical Camera Communication (OCC) is a type of wireless communication that uses visible light, infrared, or ultraviolet light emitted from LEDs or other light sources as the communication medium.</a:t>
            </a:r>
          </a:p>
          <a:p>
            <a:pPr algn="just"/>
            <a:endParaRPr lang="en-US" altLang="en-US" sz="1800">
              <a:latin typeface="Times New Roman" panose="02020603050405020304" pitchFamily="18" charset="0"/>
              <a:cs typeface="Times New Roman" panose="02020603050405020304" pitchFamily="18" charset="0"/>
              <a:sym typeface="+mn-ea"/>
            </a:endParaRPr>
          </a:p>
          <a:p>
            <a:pPr algn="just"/>
            <a:r>
              <a:rPr lang="en-US" altLang="en-US" sz="1800">
                <a:latin typeface="Times New Roman" panose="02020603050405020304" pitchFamily="18" charset="0"/>
                <a:cs typeface="Times New Roman" panose="02020603050405020304" pitchFamily="18" charset="0"/>
              </a:rPr>
              <a:t>Optical Wireless Communication (OWC) leverages light waves to transmit data, offering advantages such as high capacity, security, and an unlicensed spectrum.</a:t>
            </a:r>
          </a:p>
          <a:p>
            <a:pPr algn="just"/>
            <a:endParaRPr lang="en-US" altLang="en-US" sz="1800">
              <a:latin typeface="Times New Roman" panose="02020603050405020304" pitchFamily="18" charset="0"/>
              <a:cs typeface="Times New Roman" panose="02020603050405020304" pitchFamily="18" charset="0"/>
            </a:endParaRPr>
          </a:p>
          <a:p>
            <a:pPr algn="just"/>
            <a:r>
              <a:rPr lang="en-US" altLang="en-US" sz="1800">
                <a:latin typeface="Times New Roman" panose="02020603050405020304" pitchFamily="18" charset="0"/>
                <a:cs typeface="Times New Roman" panose="02020603050405020304" pitchFamily="18" charset="0"/>
                <a:sym typeface="+mn-ea"/>
              </a:rPr>
              <a:t>Multiple transmitters (e.g., LEDs, displays) might aim to communicate with one or more cameras on a shared communication medium, but without a suitable protocol, transmitters could send data simultaneously, leading to data collision and interfrenece.</a:t>
            </a:r>
          </a:p>
          <a:p>
            <a:pPr algn="just"/>
            <a:endParaRPr lang="en-US" altLang="en-US" sz="1800">
              <a:latin typeface="Times New Roman" panose="02020603050405020304" pitchFamily="18" charset="0"/>
              <a:cs typeface="Times New Roman" panose="02020603050405020304" pitchFamily="18" charset="0"/>
            </a:endParaRPr>
          </a:p>
          <a:p>
            <a:pPr algn="l"/>
            <a:r>
              <a:rPr lang="en-US" altLang="en-US" sz="1800">
                <a:latin typeface="Times New Roman" panose="02020603050405020304" pitchFamily="18" charset="0"/>
                <a:cs typeface="Times New Roman" panose="02020603050405020304" pitchFamily="18" charset="0"/>
                <a:sym typeface="+mn-ea"/>
              </a:rPr>
              <a:t>MAC protocol is like a set of traffic rules for communication. In any communication system where multiple devices might want to use the same communication medium.</a:t>
            </a:r>
            <a:endParaRPr lang="en-US" altLang="en-US" sz="1800">
              <a:latin typeface="Times New Roman" panose="02020603050405020304" pitchFamily="18" charset="0"/>
              <a:cs typeface="Times New Roman" panose="02020603050405020304" pitchFamily="18" charset="0"/>
            </a:endParaRPr>
          </a:p>
          <a:p>
            <a:pPr algn="just"/>
            <a:endParaRPr lang="en-US" altLang="en-US" sz="1800">
              <a:latin typeface="Times New Roman" panose="02020603050405020304" pitchFamily="18" charset="0"/>
              <a:cs typeface="Times New Roman" panose="02020603050405020304" pitchFamily="18" charset="0"/>
              <a:sym typeface="+mn-ea"/>
            </a:endParaRPr>
          </a:p>
          <a:p>
            <a:pPr algn="just"/>
            <a:r>
              <a:rPr lang="en-US" altLang="en-US" sz="1800">
                <a:latin typeface="Times New Roman" panose="02020603050405020304" pitchFamily="18" charset="0"/>
                <a:cs typeface="Times New Roman" panose="02020603050405020304" pitchFamily="18" charset="0"/>
                <a:sym typeface="+mn-ea"/>
              </a:rPr>
              <a:t>MAC protocol is essential to manage access to that medium and prevent Collision and interference.</a:t>
            </a:r>
          </a:p>
          <a:p>
            <a:pPr algn="just"/>
            <a:endParaRPr lang="en-US" altLang="en-US" sz="1800">
              <a:latin typeface="Times New Roman" panose="02020603050405020304" pitchFamily="18" charset="0"/>
              <a:cs typeface="Times New Roman" panose="02020603050405020304" pitchFamily="18" charset="0"/>
            </a:endParaRPr>
          </a:p>
          <a:p>
            <a:pPr marL="0" lvl="0" indent="0" algn="just">
              <a:buClrTx/>
              <a:buSzTx/>
              <a:buFont typeface="Arial" panose="020B0604020202020204" pitchFamily="34" charset="0"/>
              <a:buNone/>
            </a:pPr>
            <a:endParaRPr lang="en-US" altLang="ja-JP" sz="1800" dirty="0">
              <a:latin typeface="Times New Roman" panose="02020603050405020304" pitchFamily="18" charset="0"/>
              <a:cs typeface="Times New Roman" panose="02020603050405020304" pitchFamily="18" charset="0"/>
              <a:sym typeface="+mn-ea"/>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11210" cy="701675"/>
          </a:xfrm>
        </p:spPr>
        <p:txBody>
          <a:bodyPr>
            <a:normAutofit/>
          </a:bodyPr>
          <a:lstStyle/>
          <a:p>
            <a:r>
              <a:rPr lang="en-US" altLang="ja-JP" sz="2665" dirty="0">
                <a:latin typeface="Times New Roman" panose="02020603050405020304" pitchFamily="18" charset="0"/>
                <a:ea typeface="MS PGothic" panose="020B0600070205080204" charset="-128"/>
                <a:cs typeface="Times New Roman" panose="02020603050405020304" pitchFamily="18" charset="0"/>
              </a:rPr>
              <a:t>Continue</a:t>
            </a:r>
          </a:p>
        </p:txBody>
      </p:sp>
      <p:sp>
        <p:nvSpPr>
          <p:cNvPr id="7" name="Rectangle 3"/>
          <p:cNvSpPr>
            <a:spLocks noGrp="1" noChangeArrowheads="1"/>
          </p:cNvSpPr>
          <p:nvPr>
            <p:ph idx="1"/>
          </p:nvPr>
        </p:nvSpPr>
        <p:spPr>
          <a:xfrm>
            <a:off x="381000" y="1061720"/>
            <a:ext cx="8487410" cy="5351145"/>
          </a:xfrm>
        </p:spPr>
        <p:txBody>
          <a:bodyPr>
            <a:normAutofit/>
          </a:bodyPr>
          <a:lstStyle/>
          <a:p>
            <a:pPr algn="just">
              <a:buFont typeface="Wingdings" panose="05000000000000000000" charset="0"/>
              <a:buChar char="v"/>
            </a:pPr>
            <a:r>
              <a:rPr lang="en-US" altLang="en-US" sz="1800" b="1" dirty="0">
                <a:latin typeface="Times New Roman Regular" panose="02020603050405020304" charset="0"/>
                <a:cs typeface="Times New Roman Regular" panose="02020603050405020304" charset="0"/>
                <a:sym typeface="+mn-ea"/>
              </a:rPr>
              <a:t>Medium Access Control (MAC) Layer (802.15.7-2011 and 2018)</a:t>
            </a:r>
          </a:p>
          <a:p>
            <a:pPr algn="just"/>
            <a:r>
              <a:rPr lang="en-US" altLang="en-US" sz="1800" dirty="0">
                <a:latin typeface="Times New Roman Regular" panose="02020603050405020304" charset="0"/>
                <a:cs typeface="Times New Roman Regular" panose="02020603050405020304" charset="0"/>
                <a:sym typeface="+mn-ea"/>
              </a:rPr>
              <a:t>Basic MAC: CSMA/CA is fundamental, similar to other 802.15 standards.</a:t>
            </a:r>
          </a:p>
          <a:p>
            <a:pPr algn="just"/>
            <a:r>
              <a:rPr lang="en-US" altLang="en-US" sz="1800" dirty="0">
                <a:latin typeface="Times New Roman Regular" panose="02020603050405020304" charset="0"/>
                <a:cs typeface="Times New Roman Regular" panose="02020603050405020304" charset="0"/>
                <a:sym typeface="+mn-ea"/>
              </a:rPr>
              <a:t>Addressing: Defines addressing schemes for devices in the OWC network.</a:t>
            </a:r>
          </a:p>
          <a:p>
            <a:pPr algn="just"/>
            <a:r>
              <a:rPr lang="en-US" altLang="en-US" sz="1800" dirty="0">
                <a:latin typeface="Times New Roman Regular" panose="02020603050405020304" charset="0"/>
                <a:cs typeface="Times New Roman Regular" panose="02020603050405020304" charset="0"/>
                <a:sym typeface="+mn-ea"/>
              </a:rPr>
              <a:t>Power Saving: Mechanisms for low-power operation, crucial for IoT applications. Duty cycling, sleep modes, etc.</a:t>
            </a:r>
          </a:p>
          <a:p>
            <a:pPr algn="just"/>
            <a:r>
              <a:rPr lang="en-US" altLang="en-US" sz="1800" dirty="0">
                <a:latin typeface="Times New Roman Regular" panose="02020603050405020304" charset="0"/>
                <a:cs typeface="Times New Roman Regular" panose="02020603050405020304" charset="0"/>
                <a:sym typeface="+mn-ea"/>
              </a:rPr>
              <a:t>Data Transfer and Control: Frame formats for data and control information.</a:t>
            </a:r>
          </a:p>
          <a:p>
            <a:pPr algn="just"/>
            <a:r>
              <a:rPr lang="en-US" altLang="en-US" sz="1800" dirty="0">
                <a:latin typeface="Times New Roman Regular" panose="02020603050405020304" charset="0"/>
                <a:cs typeface="Times New Roman Regular" panose="02020603050405020304" charset="0"/>
                <a:sym typeface="+mn-ea"/>
              </a:rPr>
              <a:t>Quality of Service (QoS): Basic QoS mechanisms may have been defined, but not a primary focus in the initial standards.</a:t>
            </a:r>
          </a:p>
          <a:p>
            <a:pPr algn="just">
              <a:buFont typeface="Wingdings" panose="05000000000000000000" charset="0"/>
              <a:buChar char="v"/>
            </a:pPr>
            <a:r>
              <a:rPr lang="en-US" altLang="en-US" sz="1800" b="1" dirty="0">
                <a:latin typeface="Times New Roman Regular" panose="02020603050405020304" charset="0"/>
                <a:cs typeface="Times New Roman Regular" panose="02020603050405020304" charset="0"/>
                <a:sym typeface="+mn-ea"/>
              </a:rPr>
              <a:t>Medium Access Control (MAC) Layer (802.15.7-2024)</a:t>
            </a:r>
          </a:p>
          <a:p>
            <a:pPr algn="just">
              <a:buFont typeface="Arial" panose="020B0604020202020204" pitchFamily="34" charset="0"/>
              <a:buChar char="•"/>
            </a:pPr>
            <a:r>
              <a:rPr lang="en-US" altLang="en-US" sz="1800" dirty="0">
                <a:latin typeface="Times New Roman Regular" panose="02020603050405020304" charset="0"/>
                <a:cs typeface="Times New Roman Regular" panose="02020603050405020304" charset="0"/>
                <a:sym typeface="+mn-ea"/>
              </a:rPr>
              <a:t>High Data Rates and Throughput: Efficient MAC to manage Gbps and beyond data rates.</a:t>
            </a:r>
          </a:p>
          <a:p>
            <a:pPr algn="just">
              <a:buFont typeface="Arial" panose="020B0604020202020204" pitchFamily="34" charset="0"/>
              <a:buChar char="•"/>
            </a:pPr>
            <a:r>
              <a:rPr lang="en-US" altLang="en-US" sz="1800" dirty="0">
                <a:latin typeface="Times New Roman Regular" panose="02020603050405020304" charset="0"/>
                <a:cs typeface="Times New Roman Regular" panose="02020603050405020304" charset="0"/>
                <a:sym typeface="+mn-ea"/>
              </a:rPr>
              <a:t>Mobility Support: MAC protocols designed to handle mobile nodes and dynamic environments</a:t>
            </a:r>
          </a:p>
          <a:p>
            <a:pPr algn="just">
              <a:buFont typeface="Arial" panose="020B0604020202020204" pitchFamily="34" charset="0"/>
              <a:buChar char="•"/>
            </a:pPr>
            <a:r>
              <a:rPr lang="en-US" altLang="en-US" sz="1800" dirty="0">
                <a:latin typeface="Times New Roman Regular" panose="02020603050405020304" charset="0"/>
                <a:cs typeface="Times New Roman Regular" panose="02020603050405020304" charset="0"/>
                <a:sym typeface="+mn-ea"/>
              </a:rPr>
              <a:t>Hybrid RF-OWC Integration: MAC protocols that can efficiently manage and coordinate hybrid RF-OWC networks.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Physical layer specifications </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8" name="Text Box 7"/>
          <p:cNvSpPr txBox="1"/>
          <p:nvPr/>
        </p:nvSpPr>
        <p:spPr>
          <a:xfrm>
            <a:off x="385445" y="1220470"/>
            <a:ext cx="8386445" cy="4908550"/>
          </a:xfrm>
          <a:prstGeom prst="rect">
            <a:avLst/>
          </a:prstGeom>
          <a:noFill/>
        </p:spPr>
        <p:txBody>
          <a:bodyPr wrap="square" rtlCol="0">
            <a:noAutofit/>
          </a:bodyPr>
          <a:lstStyle/>
          <a:p>
            <a:r>
              <a:rPr lang="en-US" altLang="en-US" b="1" dirty="0">
                <a:latin typeface="Times New Roman" panose="02020603050405020304" pitchFamily="18" charset="0"/>
                <a:cs typeface="Times New Roman" panose="02020603050405020304" pitchFamily="18" charset="0"/>
                <a:sym typeface="+mn-ea"/>
              </a:rPr>
              <a:t>IEEE 802.15.7-2011:</a:t>
            </a:r>
          </a:p>
          <a:p>
            <a:endParaRPr lang="en-US" altLang="en-US" dirty="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Modulation:</a:t>
            </a:r>
            <a:r>
              <a:rPr lang="en-US" altLang="en-US" dirty="0">
                <a:latin typeface="Times New Roman" panose="02020603050405020304" pitchFamily="18" charset="0"/>
                <a:cs typeface="Times New Roman" panose="02020603050405020304" pitchFamily="18" charset="0"/>
                <a:sym typeface="+mn-ea"/>
              </a:rPr>
              <a:t> Primarily On-Off Keying (OOK), Pulse Position Modulation (PPM), and Color Shift Keying (CSK). Designed for intensity modulation and direct detection (IM/DD) in VLC.</a:t>
            </a:r>
          </a:p>
          <a:p>
            <a:pPr marL="285750" indent="-285750">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Data Rates:</a:t>
            </a:r>
            <a:r>
              <a:rPr lang="en-US" altLang="en-US" dirty="0">
                <a:latin typeface="Times New Roman" panose="02020603050405020304" pitchFamily="18" charset="0"/>
                <a:cs typeface="Times New Roman" panose="02020603050405020304" pitchFamily="18" charset="0"/>
                <a:sym typeface="+mn-ea"/>
              </a:rPr>
              <a:t> Relatively low, ranging from kbps to a few Mbps, depending on the modulation and configuration. Focused on reliable, low-complexity communication.</a:t>
            </a:r>
          </a:p>
          <a:p>
            <a:pPr marL="285750" indent="-285750">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Channel Access:</a:t>
            </a:r>
            <a:r>
              <a:rPr lang="en-US" altLang="en-US" dirty="0">
                <a:latin typeface="Times New Roman" panose="02020603050405020304" pitchFamily="18" charset="0"/>
                <a:cs typeface="Times New Roman" panose="02020603050405020304" pitchFamily="18" charset="0"/>
                <a:sym typeface="+mn-ea"/>
              </a:rPr>
              <a:t> CSMA/CA (Carrier Sense Multiple Access with Collision Avoidance).</a:t>
            </a:r>
          </a:p>
          <a:p>
            <a:pPr marL="285750" indent="-285750">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Frequency Bands:</a:t>
            </a:r>
            <a:r>
              <a:rPr lang="en-US" altLang="en-US" dirty="0">
                <a:latin typeface="Times New Roman" panose="02020603050405020304" pitchFamily="18" charset="0"/>
                <a:cs typeface="Times New Roman" panose="02020603050405020304" pitchFamily="18" charset="0"/>
                <a:sym typeface="+mn-ea"/>
              </a:rPr>
              <a:t> Visible light spectrum (typically defined by LED emission wavelengths)</a:t>
            </a:r>
          </a:p>
          <a:p>
            <a:endParaRPr lang="en-US" altLang="ja-JP"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Physical layer specifications </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8" name="Text Box 7"/>
          <p:cNvSpPr txBox="1"/>
          <p:nvPr/>
        </p:nvSpPr>
        <p:spPr>
          <a:xfrm>
            <a:off x="385445" y="1220470"/>
            <a:ext cx="8386445" cy="4908550"/>
          </a:xfrm>
          <a:prstGeom prst="rect">
            <a:avLst/>
          </a:prstGeom>
          <a:noFill/>
        </p:spPr>
        <p:txBody>
          <a:bodyPr wrap="square" rtlCol="0">
            <a:noAutofit/>
          </a:bodyPr>
          <a:lstStyle/>
          <a:p>
            <a:r>
              <a:rPr lang="en-US" altLang="en-US" b="1" dirty="0">
                <a:latin typeface="Times New Roman" panose="02020603050405020304" pitchFamily="18" charset="0"/>
                <a:cs typeface="Times New Roman" panose="02020603050405020304" pitchFamily="18" charset="0"/>
                <a:sym typeface="+mn-ea"/>
              </a:rPr>
              <a:t>IEEE 802.15.7-2018:</a:t>
            </a:r>
          </a:p>
          <a:p>
            <a:endParaRPr lang="en-US" altLang="en-US" dirty="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Modulation: </a:t>
            </a:r>
            <a:r>
              <a:rPr lang="en-US" altLang="en-US" dirty="0">
                <a:latin typeface="Times New Roman" panose="02020603050405020304" pitchFamily="18" charset="0"/>
                <a:cs typeface="Times New Roman" panose="02020603050405020304" pitchFamily="18" charset="0"/>
                <a:sym typeface="+mn-ea"/>
              </a:rPr>
              <a:t>Carried over modulations from 2011 (OOK, PPM, CSK) and added more advanced modulation schemes to enhance data rates and efficiency for both VLC and OCC.</a:t>
            </a:r>
          </a:p>
          <a:p>
            <a:pPr marL="400050" indent="-400050">
              <a:buFont typeface="Wingdings" panose="05000000000000000000" charset="0"/>
              <a:buChar char="Ø"/>
            </a:pPr>
            <a:r>
              <a:rPr lang="en-US" altLang="en-US" dirty="0">
                <a:latin typeface="Times New Roman" panose="02020603050405020304" pitchFamily="18" charset="0"/>
                <a:cs typeface="Times New Roman" panose="02020603050405020304" pitchFamily="18" charset="0"/>
                <a:sym typeface="+mn-ea"/>
              </a:rPr>
              <a:t> Included higher-order modulation schemes and adaptive modulation techniques.</a:t>
            </a:r>
          </a:p>
          <a:p>
            <a:pPr marL="400050" indent="-400050">
              <a:buFont typeface="Wingdings" panose="05000000000000000000" charset="0"/>
              <a:buChar char="Ø"/>
            </a:pPr>
            <a:r>
              <a:rPr lang="en-US" altLang="en-US" dirty="0">
                <a:latin typeface="Times New Roman" panose="02020603050405020304" pitchFamily="18" charset="0"/>
                <a:cs typeface="Times New Roman" panose="02020603050405020304" pitchFamily="18" charset="0"/>
                <a:sym typeface="+mn-ea"/>
              </a:rPr>
              <a:t>Incorporated specifications for OCC, considering rolling shutter and frame-based nature of cameras</a:t>
            </a: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Data Rates:</a:t>
            </a:r>
            <a:r>
              <a:rPr lang="en-US" altLang="en-US" dirty="0">
                <a:latin typeface="Times New Roman" panose="02020603050405020304" pitchFamily="18" charset="0"/>
                <a:cs typeface="Times New Roman" panose="02020603050405020304" pitchFamily="18" charset="0"/>
                <a:sym typeface="+mn-ea"/>
              </a:rPr>
              <a:t> Expanded data rates significantly, potentially reaching tens of Mbps, depending on the modulation and OWC modality (VLC vs. OCC, etc.). Aimed for higher throughput to support broader applications.</a:t>
            </a:r>
          </a:p>
          <a:p>
            <a:pPr marL="285750" indent="-285750">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Channel Access:</a:t>
            </a:r>
            <a:r>
              <a:rPr lang="en-US" altLang="en-US" dirty="0">
                <a:latin typeface="Times New Roman" panose="02020603050405020304" pitchFamily="18" charset="0"/>
                <a:cs typeface="Times New Roman" panose="02020603050405020304" pitchFamily="18" charset="0"/>
                <a:sym typeface="+mn-ea"/>
              </a:rPr>
              <a:t> CSMA/CA, with enhancements and potentially more sophisticated MAC protocols to handle diverse OWC scenarios.</a:t>
            </a:r>
          </a:p>
          <a:p>
            <a:pPr marL="285750" indent="-285750">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Frequency Bands:</a:t>
            </a:r>
            <a:r>
              <a:rPr lang="en-US" altLang="en-US" dirty="0">
                <a:latin typeface="Times New Roman" panose="02020603050405020304" pitchFamily="18" charset="0"/>
                <a:cs typeface="Times New Roman" panose="02020603050405020304" pitchFamily="18" charset="0"/>
                <a:sym typeface="+mn-ea"/>
              </a:rPr>
              <a:t> Visible light spectrum and also defined specifications for OCC using camera frame rates and pixel modulation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Physical layer specifications </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8" name="Text Box 7"/>
          <p:cNvSpPr txBox="1"/>
          <p:nvPr/>
        </p:nvSpPr>
        <p:spPr>
          <a:xfrm>
            <a:off x="385445" y="1220470"/>
            <a:ext cx="8386445" cy="4908550"/>
          </a:xfrm>
          <a:prstGeom prst="rect">
            <a:avLst/>
          </a:prstGeom>
          <a:noFill/>
        </p:spPr>
        <p:txBody>
          <a:bodyPr wrap="square" rtlCol="0">
            <a:noAutofit/>
          </a:bodyPr>
          <a:lstStyle/>
          <a:p>
            <a:r>
              <a:rPr lang="en-US" altLang="en-US" b="1" dirty="0">
                <a:latin typeface="Times New Roman" panose="02020603050405020304" pitchFamily="18" charset="0"/>
                <a:cs typeface="Times New Roman" panose="02020603050405020304" pitchFamily="18" charset="0"/>
                <a:sym typeface="+mn-ea"/>
              </a:rPr>
              <a:t>IEEE 802.15.7-2024:</a:t>
            </a:r>
          </a:p>
          <a:p>
            <a:endParaRPr lang="en-US" altLang="en-US" dirty="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Modulation:</a:t>
            </a:r>
            <a:r>
              <a:rPr lang="en-US" altLang="en-US" dirty="0">
                <a:latin typeface="Times New Roman" panose="02020603050405020304" pitchFamily="18" charset="0"/>
                <a:cs typeface="Times New Roman" panose="02020603050405020304" pitchFamily="18" charset="0"/>
                <a:sym typeface="+mn-ea"/>
              </a:rPr>
              <a:t> More advanced modulation schemes to push for Gbps data rates.</a:t>
            </a:r>
          </a:p>
          <a:p>
            <a:pPr marL="285750" indent="-285750">
              <a:buFont typeface="Wingdings" panose="05000000000000000000" charset="0"/>
              <a:buChar char="Ø"/>
            </a:pPr>
            <a:r>
              <a:rPr lang="en-US" altLang="en-US" sz="1400" b="1" dirty="0">
                <a:latin typeface="Times New Roman" panose="02020603050405020304" pitchFamily="18" charset="0"/>
                <a:cs typeface="Times New Roman" panose="02020603050405020304" pitchFamily="18" charset="0"/>
                <a:sym typeface="+mn-ea"/>
              </a:rPr>
              <a:t>OFDM (Orthogonal Frequency Division Multiplexing) and its variants:</a:t>
            </a:r>
            <a:r>
              <a:rPr lang="en-US" altLang="en-US" dirty="0">
                <a:latin typeface="Times New Roman" panose="02020603050405020304" pitchFamily="18" charset="0"/>
                <a:cs typeface="Times New Roman" panose="02020603050405020304" pitchFamily="18" charset="0"/>
                <a:sym typeface="+mn-ea"/>
              </a:rPr>
              <a:t> Common in RF and becoming more relevant in OWC research for its spectral efficiency and robustness against channel impairments.</a:t>
            </a:r>
          </a:p>
          <a:p>
            <a:pPr marL="285750" indent="-285750">
              <a:buFont typeface="Wingdings" panose="05000000000000000000" charset="0"/>
              <a:buChar char="Ø"/>
            </a:pPr>
            <a:r>
              <a:rPr lang="en-US" altLang="en-US" sz="1400" b="1" dirty="0">
                <a:latin typeface="Times New Roman" panose="02020603050405020304" pitchFamily="18" charset="0"/>
                <a:cs typeface="Times New Roman" panose="02020603050405020304" pitchFamily="18" charset="0"/>
                <a:sym typeface="+mn-ea"/>
              </a:rPr>
              <a:t>Advanced CSK and Multi-dimensional Modulation:</a:t>
            </a:r>
            <a:r>
              <a:rPr lang="en-US" altLang="en-US" dirty="0">
                <a:latin typeface="Times New Roman" panose="02020603050405020304" pitchFamily="18" charset="0"/>
                <a:cs typeface="Times New Roman" panose="02020603050405020304" pitchFamily="18" charset="0"/>
                <a:sym typeface="+mn-ea"/>
              </a:rPr>
              <a:t> Further development of CSK and potentially exploring higher-dimensional modulation techniques to maximize spectral efficiency and data rates in the visible light domain</a:t>
            </a:r>
          </a:p>
          <a:p>
            <a:pPr marL="285750" indent="-285750">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Data Rates:</a:t>
            </a:r>
            <a:r>
              <a:rPr lang="en-US" altLang="en-US" dirty="0">
                <a:latin typeface="Times New Roman" panose="02020603050405020304" pitchFamily="18" charset="0"/>
                <a:cs typeface="Times New Roman" panose="02020603050405020304" pitchFamily="18" charset="0"/>
                <a:sym typeface="+mn-ea"/>
              </a:rPr>
              <a:t> Targeting Gigabit-per-second (Gbps) and beyond data rates for certain OWC scenarios, especially for short-range, high-throughput applications.</a:t>
            </a:r>
          </a:p>
          <a:p>
            <a:pPr marL="285750" indent="-285750">
              <a:buFont typeface="Arial" panose="020B0604020202020204" pitchFamily="34" charset="0"/>
              <a:buChar char="•"/>
            </a:pPr>
            <a:endParaRPr lang="en-US" altLang="en-US" b="1" dirty="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Channel Access:</a:t>
            </a:r>
            <a:r>
              <a:rPr lang="en-US" altLang="en-US" dirty="0">
                <a:latin typeface="Times New Roman" panose="02020603050405020304" pitchFamily="18" charset="0"/>
                <a:cs typeface="Times New Roman" panose="02020603050405020304" pitchFamily="18" charset="0"/>
                <a:sym typeface="+mn-ea"/>
              </a:rPr>
              <a:t> More advanced MAC protocols to manage interference, support QoS (Quality of Service) for diverse applications, and efficiently handle the characteristics of different OWC links (VLC, OCC).</a:t>
            </a:r>
          </a:p>
          <a:p>
            <a:pPr marL="285750" indent="-285750">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sym typeface="+mn-ea"/>
              </a:rPr>
              <a:t>Frequency Bands:</a:t>
            </a:r>
            <a:r>
              <a:rPr lang="en-US" altLang="en-US" dirty="0">
                <a:latin typeface="Times New Roman" panose="02020603050405020304" pitchFamily="18" charset="0"/>
                <a:cs typeface="Times New Roman" panose="02020603050405020304" pitchFamily="18" charset="0"/>
                <a:sym typeface="+mn-ea"/>
              </a:rPr>
              <a:t> Continued focus on visible light and camera-based optical bands.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fontScale="90000"/>
          </a:bodyPr>
          <a:lstStyle/>
          <a:p>
            <a:r>
              <a:rPr lang="en-US" altLang="en-US" sz="3110" dirty="0">
                <a:latin typeface="Times New Roman" panose="02020603050405020304" pitchFamily="18" charset="0"/>
                <a:cs typeface="Times New Roman" panose="02020603050405020304" pitchFamily="18" charset="0"/>
                <a:sym typeface="+mn-ea"/>
              </a:rPr>
              <a:t>Comparison of various IEEE standards for NG OCC.</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graphicFrame>
        <p:nvGraphicFramePr>
          <p:cNvPr id="8" name="Table 7"/>
          <p:cNvGraphicFramePr/>
          <p:nvPr>
            <p:custDataLst>
              <p:tags r:id="rId1"/>
            </p:custDataLst>
          </p:nvPr>
        </p:nvGraphicFramePr>
        <p:xfrm>
          <a:off x="1102360" y="1448435"/>
          <a:ext cx="7010400" cy="3934460"/>
        </p:xfrm>
        <a:graphic>
          <a:graphicData uri="http://schemas.openxmlformats.org/drawingml/2006/table">
            <a:tbl>
              <a:tblPr/>
              <a:tblGrid>
                <a:gridCol w="1565910">
                  <a:extLst>
                    <a:ext uri="{9D8B030D-6E8A-4147-A177-3AD203B41FA5}">
                      <a16:colId xmlns:a16="http://schemas.microsoft.com/office/drawing/2014/main" val="20000"/>
                    </a:ext>
                  </a:extLst>
                </a:gridCol>
                <a:gridCol w="1903095">
                  <a:extLst>
                    <a:ext uri="{9D8B030D-6E8A-4147-A177-3AD203B41FA5}">
                      <a16:colId xmlns:a16="http://schemas.microsoft.com/office/drawing/2014/main" val="20001"/>
                    </a:ext>
                  </a:extLst>
                </a:gridCol>
                <a:gridCol w="1353185">
                  <a:extLst>
                    <a:ext uri="{9D8B030D-6E8A-4147-A177-3AD203B41FA5}">
                      <a16:colId xmlns:a16="http://schemas.microsoft.com/office/drawing/2014/main" val="20002"/>
                    </a:ext>
                  </a:extLst>
                </a:gridCol>
                <a:gridCol w="2188210">
                  <a:extLst>
                    <a:ext uri="{9D8B030D-6E8A-4147-A177-3AD203B41FA5}">
                      <a16:colId xmlns:a16="http://schemas.microsoft.com/office/drawing/2014/main" val="20003"/>
                    </a:ext>
                  </a:extLst>
                </a:gridCol>
              </a:tblGrid>
              <a:tr h="243205">
                <a:tc>
                  <a:txBody>
                    <a:bodyPr/>
                    <a:lstStyle/>
                    <a:p>
                      <a:pPr marL="85725" indent="0" algn="l" fontAlgn="ctr">
                        <a:spcBef>
                          <a:spcPct val="0"/>
                        </a:spcBef>
                        <a:spcAft>
                          <a:spcPct val="0"/>
                        </a:spcAft>
                      </a:pPr>
                      <a:r>
                        <a:rPr sz="1000" b="1">
                          <a:latin typeface="Times New Roman" panose="02020603050405020304"/>
                          <a:ea typeface="等线"/>
                        </a:rPr>
                        <a:t>Feature</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000" b="1">
                          <a:latin typeface="Times New Roman" panose="02020603050405020304"/>
                          <a:ea typeface="等线"/>
                        </a:rPr>
                        <a:t>IEEE 802.15.7-2011</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000" b="1">
                          <a:latin typeface="Times New Roman" panose="02020603050405020304"/>
                          <a:ea typeface="等线"/>
                        </a:rPr>
                        <a:t>IEEE 802.15.7-2018</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000" b="1">
                          <a:latin typeface="Times New Roman" panose="02020603050405020304"/>
                          <a:ea typeface="等线"/>
                        </a:rPr>
                        <a:t>IEEE 802.15.7-2024 </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extLst>
                  <a:ext uri="{0D108BD9-81ED-4DB2-BD59-A6C34878D82A}">
                    <a16:rowId xmlns:a16="http://schemas.microsoft.com/office/drawing/2014/main" val="10000"/>
                  </a:ext>
                </a:extLst>
              </a:tr>
              <a:tr h="388620">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Core Focus</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VLC</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OWC (VLC, OCC, etc.)</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Advanced OWC, Potential 6G Integration</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extLst>
                  <a:ext uri="{0D108BD9-81ED-4DB2-BD59-A6C34878D82A}">
                    <a16:rowId xmlns:a16="http://schemas.microsoft.com/office/drawing/2014/main" val="10001"/>
                  </a:ext>
                </a:extLst>
              </a:tr>
              <a:tr h="388620">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Target Applications</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Indoor, Low Data Rate</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Expanded OWC Applications</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Enhanced IoT, Industrial, AR/VR, 6G</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extLst>
                  <a:ext uri="{0D108BD9-81ED-4DB2-BD59-A6C34878D82A}">
                    <a16:rowId xmlns:a16="http://schemas.microsoft.com/office/drawing/2014/main" val="10002"/>
                  </a:ext>
                </a:extLst>
              </a:tr>
              <a:tr h="582930">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PHY Layer</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OOK, PPM, CSK</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Enhanced Modulations, OCC Support</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Advanced Modulations (OFDM, etc.), Gbps Data Rates</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extLst>
                  <a:ext uri="{0D108BD9-81ED-4DB2-BD59-A6C34878D82A}">
                    <a16:rowId xmlns:a16="http://schemas.microsoft.com/office/drawing/2014/main" val="10003"/>
                  </a:ext>
                </a:extLst>
              </a:tr>
              <a:tr h="194310">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Data Rates</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kbps - Mbps</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Tens of Mbps</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Gbps and Beyond</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extLst>
                  <a:ext uri="{0D108BD9-81ED-4DB2-BD59-A6C34878D82A}">
                    <a16:rowId xmlns:a16="http://schemas.microsoft.com/office/drawing/2014/main" val="10004"/>
                  </a:ext>
                </a:extLst>
              </a:tr>
              <a:tr h="387985">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MAC Layer</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Basic CSMA/CA</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Enhanced MAC</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Advanced MAC, QoS, Mobility, Hybrid OWC/RF</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extLst>
                  <a:ext uri="{0D108BD9-81ED-4DB2-BD59-A6C34878D82A}">
                    <a16:rowId xmlns:a16="http://schemas.microsoft.com/office/drawing/2014/main" val="10005"/>
                  </a:ext>
                </a:extLst>
              </a:tr>
              <a:tr h="582930">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Security</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Basic Security</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Enhanced Security</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Advanced Security, Lightweight Crypto, Physical Layer Security?</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extLst>
                  <a:ext uri="{0D108BD9-81ED-4DB2-BD59-A6C34878D82A}">
                    <a16:rowId xmlns:a16="http://schemas.microsoft.com/office/drawing/2014/main" val="10006"/>
                  </a:ext>
                </a:extLst>
              </a:tr>
              <a:tr h="388620">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Range</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Short-Range</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Short-Range</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Short-to-Medium Range (Research Focus)</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extLst>
                  <a:ext uri="{0D108BD9-81ED-4DB2-BD59-A6C34878D82A}">
                    <a16:rowId xmlns:a16="http://schemas.microsoft.com/office/drawing/2014/main" val="10007"/>
                  </a:ext>
                </a:extLst>
              </a:tr>
              <a:tr h="388620">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Power Consumption</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Energy Efficient</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Energy Efficient</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Ultra-Low Power (Research Focus)</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extLst>
                  <a:ext uri="{0D108BD9-81ED-4DB2-BD59-A6C34878D82A}">
                    <a16:rowId xmlns:a16="http://schemas.microsoft.com/office/drawing/2014/main" val="10008"/>
                  </a:ext>
                </a:extLst>
              </a:tr>
              <a:tr h="194310">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Complexity</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Lower</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Medium</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Higher </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extLst>
                  <a:ext uri="{0D108BD9-81ED-4DB2-BD59-A6C34878D82A}">
                    <a16:rowId xmlns:a16="http://schemas.microsoft.com/office/drawing/2014/main" val="10009"/>
                  </a:ext>
                </a:extLst>
              </a:tr>
              <a:tr h="194310">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Cost</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Low </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Medium</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85725" indent="0" algn="l" fontAlgn="ctr">
                        <a:spcBef>
                          <a:spcPct val="0"/>
                        </a:spcBef>
                        <a:spcAft>
                          <a:spcPct val="0"/>
                        </a:spcAft>
                      </a:pPr>
                      <a:r>
                        <a:rPr sz="1200" b="0">
                          <a:solidFill>
                            <a:srgbClr val="434343"/>
                          </a:solidFill>
                          <a:latin typeface="Times New Roman" panose="02020603050405020304"/>
                          <a:ea typeface="Roboto"/>
                        </a:rPr>
                        <a:t>Cost Reduction Focus</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extLst>
                  <a:ext uri="{0D108BD9-81ED-4DB2-BD59-A6C34878D82A}">
                    <a16:rowId xmlns:a16="http://schemas.microsoft.com/office/drawing/2014/main" val="10010"/>
                  </a:ext>
                </a:extLst>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486*309"/>
  <p:tag name="TABLE_ENDDRAG_RECT" val="86*114*486*309"/>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1582</Words>
  <Application>Microsoft Office PowerPoint</Application>
  <PresentationFormat>화면 슬라이드 쇼(4:3)</PresentationFormat>
  <Paragraphs>142</Paragraphs>
  <Slides>11</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11</vt:i4>
      </vt:variant>
    </vt:vector>
  </HeadingPairs>
  <TitlesOfParts>
    <vt:vector size="19" baseType="lpstr">
      <vt:lpstr>MS PGothic</vt:lpstr>
      <vt:lpstr>Times New Roman Regular</vt:lpstr>
      <vt:lpstr>Arial</vt:lpstr>
      <vt:lpstr>Calibri</vt:lpstr>
      <vt:lpstr>Times New Roman</vt:lpstr>
      <vt:lpstr>Verdana</vt:lpstr>
      <vt:lpstr>Wingdings</vt:lpstr>
      <vt:lpstr>Office Theme</vt:lpstr>
      <vt:lpstr>PowerPoint 프레젠테이션</vt:lpstr>
      <vt:lpstr>PowerPoint 프레젠테이션</vt:lpstr>
      <vt:lpstr>Contents</vt:lpstr>
      <vt:lpstr>Background  </vt:lpstr>
      <vt:lpstr>Continue</vt:lpstr>
      <vt:lpstr>Physical layer specifications </vt:lpstr>
      <vt:lpstr>Physical layer specifications </vt:lpstr>
      <vt:lpstr>Physical layer specifications </vt:lpstr>
      <vt:lpstr>Comparison of various IEEE standards for NG OCC.</vt:lpstr>
      <vt:lpstr>Conclusion</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1027</cp:revision>
  <cp:lastPrinted>2024-11-12T12:34:00Z</cp:lastPrinted>
  <dcterms:created xsi:type="dcterms:W3CDTF">2024-11-12T12:34:00Z</dcterms:created>
  <dcterms:modified xsi:type="dcterms:W3CDTF">2025-03-10T13:40:05Z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2805346D73A0479B8C5CBCCA04AD9CC3_13</vt:lpwstr>
  </property>
  <property fmtid="{D5CDD505-2E9C-101B-9397-08002B2CF9AE}" pid="3" name="KSOProductBuildVer">
    <vt:lpwstr>1033-12.2.0.20323</vt:lpwstr>
  </property>
</Properties>
</file>