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13"/>
  </p:notesMasterIdLst>
  <p:handoutMasterIdLst>
    <p:handoutMasterId r:id="rId14"/>
  </p:handoutMasterIdLst>
  <p:sldIdLst>
    <p:sldId id="346" r:id="rId3"/>
    <p:sldId id="311" r:id="rId4"/>
    <p:sldId id="339" r:id="rId5"/>
    <p:sldId id="405" r:id="rId6"/>
    <p:sldId id="406" r:id="rId7"/>
    <p:sldId id="413" r:id="rId8"/>
    <p:sldId id="414" r:id="rId9"/>
    <p:sldId id="407" r:id="rId10"/>
    <p:sldId id="409" r:id="rId11"/>
    <p:sldId id="366"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4" userDrawn="1">
          <p15:clr>
            <a:srgbClr val="A4A3A4"/>
          </p15:clr>
        </p15:guide>
        <p15:guide id="2" pos="2878" userDrawn="1">
          <p15:clr>
            <a:srgbClr val="A4A3A4"/>
          </p15:clr>
        </p15:guide>
      </p15:sldGuideLst>
    </p:ext>
    <p:ext uri="{2D200454-40CA-4A62-9FC3-DE9A4176ACB9}">
      <p15:notesGuideLst xmlns:p15="http://schemas.microsoft.com/office/powerpoint/2012/main">
        <p15:guide id="1" orient="horz" pos="2934">
          <p15:clr>
            <a:srgbClr val="A4A3A4"/>
          </p15:clr>
        </p15:guide>
        <p15:guide id="2" pos="220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4" autoAdjust="0"/>
    <p:restoredTop sz="95775" autoAdjust="0"/>
  </p:normalViewPr>
  <p:slideViewPr>
    <p:cSldViewPr showGuides="1">
      <p:cViewPr varScale="1">
        <p:scale>
          <a:sx n="82" d="100"/>
          <a:sy n="82" d="100"/>
        </p:scale>
        <p:origin x="1363" y="72"/>
      </p:cViewPr>
      <p:guideLst>
        <p:guide orient="horz" pos="2164"/>
        <p:guide pos="2878"/>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108" d="100"/>
          <a:sy n="108" d="100"/>
        </p:scale>
        <p:origin x="1158" y="114"/>
      </p:cViewPr>
      <p:guideLst>
        <p:guide orient="horz" pos="2934"/>
        <p:guide pos="220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3/10/2025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3/10/2025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January 2022</a:t>
            </a:r>
            <a:endParaRPr lang="en-US" dirty="0"/>
          </a:p>
        </p:txBody>
      </p:sp>
      <p:sp>
        <p:nvSpPr>
          <p:cNvPr id="5" name="Footer Placeholder 4"/>
          <p:cNvSpPr>
            <a:spLocks noGrp="1"/>
          </p:cNvSpPr>
          <p:nvPr>
            <p:ph type="ftr" sz="quarter" idx="4"/>
          </p:nvPr>
        </p:nvSpPr>
        <p:spPr/>
        <p:txBody>
          <a:bodyPr/>
          <a:lstStyle/>
          <a:p>
            <a:r>
              <a:rPr lang="en-US"/>
              <a:t>Submission</a:t>
            </a:r>
          </a:p>
        </p:txBody>
      </p:sp>
      <p:sp>
        <p:nvSpPr>
          <p:cNvPr id="6" name="Slide Number Placeholder 5"/>
          <p:cNvSpPr>
            <a:spLocks noGrp="1"/>
          </p:cNvSpPr>
          <p:nvPr>
            <p:ph type="sldNum" sz="quarter" idx="5"/>
          </p:nvPr>
        </p:nvSpPr>
        <p:spPr/>
        <p:txBody>
          <a:bodyPr/>
          <a:lstStyle/>
          <a:p>
            <a:fld id="{15234A02-7D3B-CD49-A0E0-CACF1D6BF2B3}" type="slidenum">
              <a:rPr lang="en-US" smtClean="0"/>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endParaRPr lang="en-US"/>
          </a:p>
        </p:txBody>
      </p:sp>
      <p:sp>
        <p:nvSpPr>
          <p:cNvPr id="4" name="Header Placeholder 3"/>
          <p:cNvSpPr>
            <a:spLocks noGrp="1"/>
          </p:cNvSpPr>
          <p:nvPr>
            <p:ph type="hdr" sz="quarter"/>
          </p:nvPr>
        </p:nvSpPr>
        <p:spPr/>
        <p:txBody>
          <a:bodyPr/>
          <a:lstStyle/>
          <a:p>
            <a:r>
              <a:rPr lang="en-US" dirty="0"/>
              <a:t>January 2022</a:t>
            </a:r>
          </a:p>
        </p:txBody>
      </p:sp>
      <p:sp>
        <p:nvSpPr>
          <p:cNvPr id="5" name="Footer Placeholder 4"/>
          <p:cNvSpPr>
            <a:spLocks noGrp="1"/>
          </p:cNvSpPr>
          <p:nvPr>
            <p:ph type="ftr" sz="quarter" idx="4"/>
          </p:nvPr>
        </p:nvSpPr>
        <p:spPr/>
        <p:txBody>
          <a:bodyPr/>
          <a:lstStyle/>
          <a:p>
            <a:r>
              <a:rPr lang="en-US"/>
              <a:t>Submission</a:t>
            </a:r>
          </a:p>
        </p:txBody>
      </p:sp>
      <p:sp>
        <p:nvSpPr>
          <p:cNvPr id="6" name="Slide Number Placeholder 5"/>
          <p:cNvSpPr>
            <a:spLocks noGrp="1"/>
          </p:cNvSpPr>
          <p:nvPr>
            <p:ph type="sldNum" sz="quarter" idx="5"/>
          </p:nvPr>
        </p:nvSpPr>
        <p:spPr/>
        <p:txBody>
          <a:bodyPr/>
          <a:lstStyle/>
          <a:p>
            <a:fld id="{15234A02-7D3B-CD49-A0E0-CACF1D6BF2B3}" type="slidenum">
              <a:rPr lang="en-US" smtClean="0"/>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endParaRPr lang="en-US" altLang="en-US"/>
          </a:p>
        </p:txBody>
      </p:sp>
      <p:sp>
        <p:nvSpPr>
          <p:cNvPr id="4" name="Header Placeholder 3"/>
          <p:cNvSpPr>
            <a:spLocks noGrp="1"/>
          </p:cNvSpPr>
          <p:nvPr>
            <p:ph type="hdr" sz="quarter"/>
          </p:nvPr>
        </p:nvSpPr>
        <p:spPr/>
        <p:txBody>
          <a:bodyPr/>
          <a:lstStyle/>
          <a:p>
            <a:r>
              <a:rPr lang="en-US" dirty="0"/>
              <a:t>January 2022</a:t>
            </a:r>
          </a:p>
        </p:txBody>
      </p:sp>
      <p:sp>
        <p:nvSpPr>
          <p:cNvPr id="5" name="Footer Placeholder 4"/>
          <p:cNvSpPr>
            <a:spLocks noGrp="1"/>
          </p:cNvSpPr>
          <p:nvPr>
            <p:ph type="ftr" sz="quarter" idx="4"/>
          </p:nvPr>
        </p:nvSpPr>
        <p:spPr/>
        <p:txBody>
          <a:bodyPr/>
          <a:lstStyle/>
          <a:p>
            <a:r>
              <a:rPr lang="en-US"/>
              <a:t>Submission</a:t>
            </a:r>
          </a:p>
        </p:txBody>
      </p:sp>
      <p:sp>
        <p:nvSpPr>
          <p:cNvPr id="6" name="Slide Number Placeholder 5"/>
          <p:cNvSpPr>
            <a:spLocks noGrp="1"/>
          </p:cNvSpPr>
          <p:nvPr>
            <p:ph type="sldNum" sz="quarter" idx="5"/>
          </p:nvPr>
        </p:nvSpPr>
        <p:spPr/>
        <p:txBody>
          <a:bodyPr/>
          <a:lstStyle/>
          <a:p>
            <a:fld id="{15234A02-7D3B-CD49-A0E0-CACF1D6BF2B3}" type="slidenum">
              <a:rPr lang="en-US" smtClean="0"/>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endParaRPr lang="en-US" altLang="en-US"/>
          </a:p>
        </p:txBody>
      </p:sp>
      <p:sp>
        <p:nvSpPr>
          <p:cNvPr id="4" name="Header Placeholder 3"/>
          <p:cNvSpPr>
            <a:spLocks noGrp="1"/>
          </p:cNvSpPr>
          <p:nvPr>
            <p:ph type="hdr" sz="quarter"/>
          </p:nvPr>
        </p:nvSpPr>
        <p:spPr/>
        <p:txBody>
          <a:bodyPr/>
          <a:lstStyle/>
          <a:p>
            <a:r>
              <a:rPr lang="en-US" dirty="0"/>
              <a:t>January 2022</a:t>
            </a:r>
          </a:p>
        </p:txBody>
      </p:sp>
      <p:sp>
        <p:nvSpPr>
          <p:cNvPr id="5" name="Footer Placeholder 4"/>
          <p:cNvSpPr>
            <a:spLocks noGrp="1"/>
          </p:cNvSpPr>
          <p:nvPr>
            <p:ph type="ftr" sz="quarter" idx="4"/>
          </p:nvPr>
        </p:nvSpPr>
        <p:spPr/>
        <p:txBody>
          <a:bodyPr/>
          <a:lstStyle/>
          <a:p>
            <a:r>
              <a:rPr lang="en-US"/>
              <a:t>Submission</a:t>
            </a:r>
          </a:p>
        </p:txBody>
      </p:sp>
      <p:sp>
        <p:nvSpPr>
          <p:cNvPr id="6" name="Slide Number Placeholder 5"/>
          <p:cNvSpPr>
            <a:spLocks noGrp="1"/>
          </p:cNvSpPr>
          <p:nvPr>
            <p:ph type="sldNum" sz="quarter" idx="5"/>
          </p:nvPr>
        </p:nvSpPr>
        <p:spPr/>
        <p:txBody>
          <a:bodyPr/>
          <a:lstStyle/>
          <a:p>
            <a:fld id="{15234A02-7D3B-CD49-A0E0-CACF1D6BF2B3}" type="slidenum">
              <a:rPr lang="en-US" smtClean="0"/>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anose="02020603050405020304" pitchFamily="18" charset="0"/>
                <a:cs typeface="Times New Roman" panose="02020603050405020304" pitchFamily="18" charset="0"/>
              </a:rPr>
              <a:t>DCN 15-19-0551-00-0vat</a:t>
            </a: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3/10/2025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3/10/2025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A54B844-0726-49DB-BC34-926EF0784B3B}" type="datetimeFigureOut">
              <a:rPr lang="en-US" smtClean="0"/>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F84A44-4C11-43EB-90B5-0A5C2EF7C827}"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54B844-0726-49DB-BC34-926EF0784B3B}" type="datetimeFigureOut">
              <a:rPr lang="en-US" smtClean="0"/>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F84A44-4C11-43EB-90B5-0A5C2EF7C827}"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A54B844-0726-49DB-BC34-926EF0784B3B}" type="datetimeFigureOut">
              <a:rPr lang="en-US" smtClean="0"/>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F84A44-4C11-43EB-90B5-0A5C2EF7C827}"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A54B844-0726-49DB-BC34-926EF0784B3B}" type="datetimeFigureOut">
              <a:rPr lang="en-US" smtClean="0"/>
              <a:t>3/10/2025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F84A44-4C11-43EB-90B5-0A5C2EF7C827}"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A54B844-0726-49DB-BC34-926EF0784B3B}" type="datetimeFigureOut">
              <a:rPr lang="en-US" smtClean="0"/>
              <a:t>3/10/2025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F84A44-4C11-43EB-90B5-0A5C2EF7C827}"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A54B844-0726-49DB-BC34-926EF0784B3B}" type="datetimeFigureOut">
              <a:rPr lang="en-US" smtClean="0"/>
              <a:t>3/10/2025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F84A44-4C11-43EB-90B5-0A5C2EF7C827}" type="slidenum">
              <a:rPr lang="en-US" smtClean="0"/>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54B844-0726-49DB-BC34-926EF0784B3B}" type="datetimeFigureOut">
              <a:rPr lang="en-US" smtClean="0"/>
              <a:t>3/10/2025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F84A44-4C11-43EB-90B5-0A5C2EF7C827}"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A54B844-0726-49DB-BC34-926EF0784B3B}" type="datetimeFigureOut">
              <a:rPr lang="en-US" smtClean="0"/>
              <a:t>3/10/2025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F84A44-4C11-43EB-90B5-0A5C2EF7C82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6705"/>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March 2025</a:t>
            </a:r>
          </a:p>
        </p:txBody>
      </p:sp>
      <p:sp>
        <p:nvSpPr>
          <p:cNvPr id="13" name="Date Placeholder 3"/>
          <p:cNvSpPr txBox="1"/>
          <p:nvPr userDrawn="1"/>
        </p:nvSpPr>
        <p:spPr>
          <a:xfrm>
            <a:off x="474134" y="6340475"/>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9"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5" name="TextBox 14"/>
          <p:cNvSpPr txBox="1"/>
          <p:nvPr userDrawn="1"/>
        </p:nvSpPr>
        <p:spPr>
          <a:xfrm>
            <a:off x="5410200" y="168275"/>
            <a:ext cx="3276600" cy="30777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it-IT" altLang="ko-KR" sz="1400" b="0" i="0" dirty="0">
                <a:solidFill>
                  <a:srgbClr val="000000"/>
                </a:solidFill>
                <a:effectLst/>
                <a:latin typeface="Verdana" panose="020B0604030504040204" pitchFamily="34" charset="0"/>
              </a:rPr>
              <a:t>DCN </a:t>
            </a:r>
            <a:r>
              <a:rPr lang="it-IT" altLang="ko-KR" sz="1400" b="1" i="0" dirty="0">
                <a:solidFill>
                  <a:srgbClr val="000000"/>
                </a:solidFill>
                <a:effectLst/>
                <a:latin typeface="Verdana" panose="020B0604030504040204" pitchFamily="34" charset="0"/>
              </a:rPr>
              <a:t>15-25-0123-00-07ma</a:t>
            </a:r>
            <a:endParaRPr lang="en-US" sz="1400" b="1"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A54B844-0726-49DB-BC34-926EF0784B3B}" type="datetimeFigureOut">
              <a:rPr lang="en-US" smtClean="0"/>
              <a:t>3/10/2025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F84A44-4C11-43EB-90B5-0A5C2EF7C827}" type="slidenum">
              <a:rPr lang="en-US" smtClean="0"/>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54B844-0726-49DB-BC34-926EF0784B3B}" type="datetimeFigureOut">
              <a:rPr lang="en-US" smtClean="0"/>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F84A44-4C11-43EB-90B5-0A5C2EF7C827}"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54B844-0726-49DB-BC34-926EF0784B3B}" type="datetimeFigureOut">
              <a:rPr lang="en-US" smtClean="0"/>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F84A44-4C11-43EB-90B5-0A5C2EF7C82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3/10/2025</a:t>
            </a:fld>
            <a:endParaRPr lang="en-US"/>
          </a:p>
        </p:txBody>
      </p:sp>
      <p:sp>
        <p:nvSpPr>
          <p:cNvPr id="7"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3/10/2025</a:t>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3/10/2025</a:t>
            </a:fld>
            <a:endParaRPr lang="en-US"/>
          </a:p>
        </p:txBody>
      </p:sp>
      <p:sp>
        <p:nvSpPr>
          <p:cNvPr id="10"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3/10/2025</a:t>
            </a:fld>
            <a:endParaRPr lang="en-US"/>
          </a:p>
        </p:txBody>
      </p:sp>
      <p:sp>
        <p:nvSpPr>
          <p:cNvPr id="6"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3/10/2025</a:t>
            </a:fld>
            <a:endParaRPr lang="en-US"/>
          </a:p>
        </p:txBody>
      </p:sp>
      <p:sp>
        <p:nvSpPr>
          <p:cNvPr id="5"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3/10/2025</a:t>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3/10/2025</a:t>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0"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anose="02020603050405020304" pitchFamily="18" charset="0"/>
                <a:cs typeface="Times New Roman" panose="02020603050405020304" pitchFamily="18" charset="0"/>
              </a:rPr>
              <a:t>Slide</a:t>
            </a:r>
          </a:p>
        </p:txBody>
      </p:sp>
      <p:sp>
        <p:nvSpPr>
          <p:cNvPr id="12" name="Slide Number Placeholder 5"/>
          <p:cNvSpPr txBox="1"/>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
        <p:nvSpPr>
          <p:cNvPr id="13" name="Footer Placeholder 1"/>
          <p:cNvSpPr txBox="1"/>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algun Gothic"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algun Gothic" panose="020B0503020000020004" pitchFamily="34" charset="-127"/>
              <a:cs typeface="+mn-cs"/>
            </a:endParaRPr>
          </a:p>
        </p:txBody>
      </p:sp>
      <p:sp>
        <p:nvSpPr>
          <p:cNvPr id="14" name="Date Placeholder 1"/>
          <p:cNvSpPr txBox="1"/>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A54B844-0726-49DB-BC34-926EF0784B3B}" type="datetimeFigureOut">
              <a:rPr lang="en-US" smtClean="0"/>
              <a:t>3/10/2025</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2F84A44-4C11-43EB-90B5-0A5C2EF7C82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76200" y="838200"/>
            <a:ext cx="8991600" cy="5015865"/>
          </a:xfrm>
          <a:prstGeom prst="rect">
            <a:avLst/>
          </a:prstGeom>
          <a:noFill/>
          <a:ln w="12700">
            <a:noFill/>
            <a:miter lim="800000"/>
            <a:headEnd type="none" w="sm" len="sm"/>
            <a:tailEnd type="none" w="sm" len="sm"/>
          </a:ln>
          <a:effectLst/>
        </p:spPr>
        <p:txBody>
          <a:bodyPr>
            <a:spAutoFit/>
          </a:bodyPr>
          <a:lstStyle/>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Submission Title: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en-US" sz="1600" dirty="0">
                <a:latin typeface="Times New Roman" panose="02020603050405020304" pitchFamily="18" charset="0"/>
                <a:ea typeface="MS PGothic" panose="020B0600070205080204" charset="-128"/>
                <a:cs typeface="Times New Roman" panose="02020603050405020304" pitchFamily="18" charset="0"/>
              </a:rPr>
              <a:t>Future direction of NG-OWC Network Technologies</a:t>
            </a: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Date Submitted: </a:t>
            </a:r>
            <a:r>
              <a:rPr lang="en-US" altLang="ja-JP" sz="1600" dirty="0">
                <a:latin typeface="Times New Roman" panose="02020603050405020304" pitchFamily="18" charset="0"/>
                <a:ea typeface="MS PGothic" panose="020B0600070205080204" charset="-128"/>
                <a:cs typeface="Times New Roman" panose="02020603050405020304" pitchFamily="18" charset="0"/>
              </a:rPr>
              <a:t>March 11, 2025	</a:t>
            </a: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Source:</a:t>
            </a:r>
            <a:r>
              <a:rPr lang="en-US" altLang="ja-JP" sz="1600" dirty="0">
                <a:latin typeface="Times New Roman" panose="02020603050405020304" pitchFamily="18" charset="0"/>
                <a:ea typeface="MS PGothic" panose="020B0600070205080204" charset="-128"/>
                <a:cs typeface="Times New Roman" panose="02020603050405020304" pitchFamily="18" charset="0"/>
              </a:rPr>
              <a:t> Lai Yi Aung,</a:t>
            </a:r>
            <a:r>
              <a:rPr lang="en-US" altLang="zh-CN" sz="1600" dirty="0">
                <a:latin typeface="Times New Roman" panose="02020603050405020304" pitchFamily="18" charset="0"/>
                <a:cs typeface="Times New Roman" panose="02020603050405020304" pitchFamily="18" charset="0"/>
              </a:rPr>
              <a:t> </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Yeong Min Jang</a:t>
            </a:r>
            <a:r>
              <a:rPr lang="en-US" altLang="zh-CN" sz="1600" dirty="0">
                <a:latin typeface="Times New Roman" panose="02020603050405020304" pitchFamily="18" charset="0"/>
                <a:ea typeface="MS PGothic" panose="020B0600070205080204" charset="-128"/>
                <a:cs typeface="Times New Roman" panose="02020603050405020304" pitchFamily="18" charset="0"/>
              </a:rPr>
              <a:t> (</a:t>
            </a:r>
            <a:r>
              <a:rPr lang="en-US" altLang="ko-KR" sz="1600" dirty="0">
                <a:latin typeface="Times New Roman" panose="02020603050405020304" pitchFamily="18" charset="0"/>
                <a:ea typeface="Gulim" panose="020B0600000101010101" charset="-127"/>
                <a:cs typeface="Times New Roman" panose="02020603050405020304" pitchFamily="18" charset="0"/>
              </a:rPr>
              <a:t>Kookmin University)</a:t>
            </a: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dirty="0">
                <a:latin typeface="Times New Roman" panose="02020603050405020304" pitchFamily="18" charset="0"/>
                <a:ea typeface="MS PGothic" panose="020B0600070205080204" charset="-128"/>
                <a:cs typeface="Times New Roman" panose="02020603050405020304" pitchFamily="18" charset="0"/>
              </a:rPr>
              <a:t>Address: Room #603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Mirae</a:t>
            </a:r>
            <a:r>
              <a:rPr lang="en-US" altLang="ja-JP" sz="1600" dirty="0">
                <a:latin typeface="Times New Roman" panose="02020603050405020304" pitchFamily="18" charset="0"/>
                <a:ea typeface="MS PGothic" panose="020B0600070205080204" charset="-128"/>
                <a:cs typeface="Times New Roman" panose="02020603050405020304" pitchFamily="18" charset="0"/>
              </a:rPr>
              <a:t> Building,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Kookmin</a:t>
            </a:r>
            <a:r>
              <a:rPr lang="en-US" altLang="ja-JP" sz="1600" dirty="0">
                <a:latin typeface="Times New Roman" panose="02020603050405020304" pitchFamily="18" charset="0"/>
                <a:ea typeface="MS PGothic" panose="020B0600070205080204" charset="-128"/>
                <a:cs typeface="Times New Roman" panose="02020603050405020304" pitchFamily="18" charset="0"/>
              </a:rPr>
              <a:t> University, 77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Jeongneung</a:t>
            </a:r>
            <a:r>
              <a:rPr lang="en-US" altLang="ja-JP" sz="1600" dirty="0">
                <a:latin typeface="Times New Roman" panose="02020603050405020304" pitchFamily="18" charset="0"/>
                <a:ea typeface="MS PGothic" panose="020B0600070205080204" charset="-128"/>
                <a:cs typeface="Times New Roman" panose="02020603050405020304" pitchFamily="18" charset="0"/>
              </a:rPr>
              <a:t>-Ro,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Seongbuk</a:t>
            </a:r>
            <a:r>
              <a:rPr lang="en-US" altLang="ja-JP" sz="1600" dirty="0">
                <a:latin typeface="Times New Roman" panose="02020603050405020304" pitchFamily="18" charset="0"/>
                <a:ea typeface="MS PGothic" panose="020B0600070205080204" charset="-128"/>
                <a:cs typeface="Times New Roman" panose="02020603050405020304" pitchFamily="18" charset="0"/>
              </a:rPr>
              <a:t>-Gu, Seoul, 136702, Republic of Korea</a:t>
            </a:r>
          </a:p>
          <a:p>
            <a:r>
              <a:rPr lang="en-US" altLang="ja-JP" sz="1600" dirty="0">
                <a:latin typeface="Times New Roman" panose="02020603050405020304" pitchFamily="18" charset="0"/>
                <a:ea typeface="MS PGothic" panose="020B0600070205080204" charset="-128"/>
                <a:cs typeface="Times New Roman" panose="02020603050405020304" pitchFamily="18" charset="0"/>
              </a:rPr>
              <a:t>Voice: +82-2-910-5068  				E-Mail: yjang</a:t>
            </a:r>
            <a:r>
              <a:rPr lang="en-US" altLang="ko-KR" sz="1600" dirty="0">
                <a:latin typeface="Times New Roman" panose="02020603050405020304" pitchFamily="18" charset="0"/>
                <a:ea typeface="Gulim" panose="020B0600000101010101" charset="-127"/>
                <a:cs typeface="Times New Roman" panose="02020603050405020304" pitchFamily="18" charset="0"/>
              </a:rPr>
              <a:t>@kookmin.ac.kr</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Re: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ja-JP" dirty="0">
                <a:latin typeface="Times New Roman" panose="02020603050405020304" pitchFamily="18" charset="0"/>
                <a:ea typeface="MS PGothic" panose="020B0600070205080204"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Abstract:</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Present </a:t>
            </a:r>
            <a:r>
              <a:rPr lang="en-US" altLang="en-US" sz="1600" dirty="0">
                <a:latin typeface="Times New Roman" panose="02020603050405020304" pitchFamily="18" charset="0"/>
                <a:ea typeface="MS PGothic" panose="020B0600070205080204" charset="-128"/>
                <a:cs typeface="Times New Roman" panose="02020603050405020304" pitchFamily="18" charset="0"/>
              </a:rPr>
              <a:t>Future direction of NG-OWC Network Technologies</a:t>
            </a: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Purpose:</a:t>
            </a:r>
            <a:r>
              <a:rPr lang="en-US" altLang="ja-JP" sz="1600" dirty="0">
                <a:latin typeface="Times New Roman" panose="02020603050405020304" pitchFamily="18" charset="0"/>
                <a:ea typeface="MS PGothic" panose="020B0600070205080204" charset="-128"/>
                <a:cs typeface="Times New Roman" panose="02020603050405020304" pitchFamily="18" charset="0"/>
              </a:rPr>
              <a:t>	Presentation for contribution on IG NG-OWC</a:t>
            </a:r>
          </a:p>
          <a:p>
            <a:pPr algn="just"/>
            <a:r>
              <a:rPr lang="en-US" altLang="ja-JP" sz="1600" b="1" dirty="0">
                <a:latin typeface="Times New Roman" panose="02020603050405020304" pitchFamily="18" charset="0"/>
                <a:ea typeface="MS PGothic" panose="020B0600070205080204" charset="-128"/>
                <a:cs typeface="Times New Roman" panose="02020603050405020304" pitchFamily="18" charset="0"/>
              </a:rPr>
              <a:t>Notice: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This document has been prepared to assist the IG NG-OWC.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altLang="ja-JP" sz="1600" b="1"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Release: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The contributor acknowledges and accepts that this contribution becomes the property of IEEE and may be made publicly available by IG NG-OWC.	</a:t>
            </a:r>
          </a:p>
        </p:txBody>
      </p:sp>
      <p:sp>
        <p:nvSpPr>
          <p:cNvPr id="2" name="Text Box 1"/>
          <p:cNvSpPr txBox="1"/>
          <p:nvPr/>
        </p:nvSpPr>
        <p:spPr>
          <a:xfrm>
            <a:off x="381000" y="469900"/>
            <a:ext cx="8573770" cy="368300"/>
          </a:xfrm>
          <a:prstGeom prst="rect">
            <a:avLst/>
          </a:prstGeom>
          <a:noFill/>
        </p:spPr>
        <p:txBody>
          <a:bodyPr wrap="square" rtlCol="0" anchor="t">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sym typeface="+mn-ea"/>
              </a:rPr>
              <a:t>Project: IEEE P802.15 Working Group for Wireless Specialty Networks (WSNs)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524568" y="381000"/>
            <a:ext cx="2101215" cy="61404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400" dirty="0"/>
              <a:t>References</a:t>
            </a:r>
          </a:p>
        </p:txBody>
      </p:sp>
      <p:sp>
        <p:nvSpPr>
          <p:cNvPr id="3" name="TextBox 2"/>
          <p:cNvSpPr txBox="1"/>
          <p:nvPr/>
        </p:nvSpPr>
        <p:spPr>
          <a:xfrm>
            <a:off x="457200" y="1295400"/>
            <a:ext cx="8269605" cy="4930775"/>
          </a:xfrm>
          <a:prstGeom prst="rect">
            <a:avLst/>
          </a:prstGeom>
          <a:noFill/>
        </p:spPr>
        <p:txBody>
          <a:bodyPr wrap="square" rtlCol="0">
            <a:spAutoFit/>
          </a:bodyPr>
          <a:lstStyle/>
          <a:p>
            <a:pPr marL="342900" indent="-342900" algn="just" fontAlgn="base">
              <a:lnSpc>
                <a:spcPct val="100000"/>
              </a:lnSpc>
              <a:spcBef>
                <a:spcPts val="0"/>
              </a:spcBef>
              <a:spcAft>
                <a:spcPts val="1500"/>
              </a:spcAft>
              <a:buFont typeface="+mj-lt"/>
              <a:buAutoNum type="arabicPeriod"/>
            </a:pPr>
            <a:r>
              <a:rPr lang="en-US" altLang="en-US" sz="1400" b="0" i="0" u="none" strike="noStrike" dirty="0">
                <a:solidFill>
                  <a:srgbClr val="000000"/>
                </a:solidFill>
                <a:effectLst/>
                <a:latin typeface="Times New Roman" panose="02020603050405020304" pitchFamily="18" charset="0"/>
                <a:cs typeface="Times New Roman" panose="02020603050405020304" pitchFamily="18" charset="0"/>
              </a:rPr>
              <a:t>S. Basu, L. Oliviero, G. Cossu, C. Cantore, A. D’Orazio and E. Ciaramella, "Prospects of Optical Wireless Communications in Non-Terrestrial Networks," 2024 24th International Conference on Transparent Optical Networks (ICTON), Bari, Italy, 2024, pp. 1-4, doi: 10.1109/ICTON62926.2024.10647761.</a:t>
            </a:r>
          </a:p>
          <a:p>
            <a:pPr marL="342900" indent="-342900" algn="just" fontAlgn="base">
              <a:lnSpc>
                <a:spcPct val="100000"/>
              </a:lnSpc>
              <a:spcBef>
                <a:spcPts val="0"/>
              </a:spcBef>
              <a:spcAft>
                <a:spcPts val="1500"/>
              </a:spcAft>
              <a:buFont typeface="+mj-lt"/>
              <a:buAutoNum type="arabicPeriod"/>
            </a:pPr>
            <a:r>
              <a:rPr lang="en-US" altLang="en-US" sz="1400" b="0" i="0" u="none" strike="noStrike" dirty="0">
                <a:solidFill>
                  <a:srgbClr val="000000"/>
                </a:solidFill>
                <a:effectLst/>
                <a:latin typeface="Times New Roman" panose="02020603050405020304" pitchFamily="18" charset="0"/>
                <a:cs typeface="Times New Roman" panose="02020603050405020304" pitchFamily="18" charset="0"/>
              </a:rPr>
              <a:t>M. Kumari, N. Sharma, R. Chauhan, K. Joshi, V. Madaan and G. Sunil, "Investigation of OWC System Incorporating Different Filters," 2024 4th International Conference on Innovative Practices in Technology and Management (ICIPTM), Noida, India, 2024, pp. 1-4, doi: 10.1109/ICIPTM59628.2024.10563970.</a:t>
            </a:r>
          </a:p>
          <a:p>
            <a:pPr marL="342900" indent="-342900" algn="just" fontAlgn="base">
              <a:lnSpc>
                <a:spcPct val="100000"/>
              </a:lnSpc>
              <a:spcBef>
                <a:spcPts val="0"/>
              </a:spcBef>
              <a:spcAft>
                <a:spcPts val="1500"/>
              </a:spcAft>
              <a:buFont typeface="+mj-lt"/>
              <a:buAutoNum type="arabicPeriod"/>
            </a:pPr>
            <a:r>
              <a:rPr lang="en-US" altLang="en-US" sz="1400" b="0" i="0" u="none" strike="noStrike" dirty="0">
                <a:solidFill>
                  <a:srgbClr val="000000"/>
                </a:solidFill>
                <a:effectLst/>
                <a:latin typeface="Times New Roman" panose="02020603050405020304" pitchFamily="18" charset="0"/>
                <a:cs typeface="Times New Roman" panose="02020603050405020304" pitchFamily="18" charset="0"/>
              </a:rPr>
              <a:t>S. Aboagye et al., "Multi-Band Wireless Communication Networks: Fundamentals, Challenges, and Resource Allocation," in IEEE Transactions on Communications, vol. 72, no. 7, pp. 4333-4383, July 2024, doi: 10.1109/TCOMM.2024.3366816.</a:t>
            </a:r>
          </a:p>
          <a:p>
            <a:pPr marL="342900" indent="-342900" algn="just" fontAlgn="base">
              <a:lnSpc>
                <a:spcPct val="100000"/>
              </a:lnSpc>
              <a:spcBef>
                <a:spcPts val="0"/>
              </a:spcBef>
              <a:spcAft>
                <a:spcPts val="1500"/>
              </a:spcAft>
              <a:buFont typeface="+mj-lt"/>
              <a:buAutoNum type="arabicPeriod"/>
            </a:pPr>
            <a:r>
              <a:rPr lang="en-US" altLang="en-US" sz="1400" b="0" i="0" u="none" strike="noStrike" dirty="0">
                <a:solidFill>
                  <a:srgbClr val="000000"/>
                </a:solidFill>
                <a:effectLst/>
                <a:latin typeface="Times New Roman" panose="02020603050405020304" pitchFamily="18" charset="0"/>
                <a:cs typeface="Times New Roman" panose="02020603050405020304" pitchFamily="18" charset="0"/>
              </a:rPr>
              <a:t>M. Petkovic, A. M. Vegni, E. H. Orallo, P. Manzoni and D. Vukobratovic, "Novel Design of Two-Tier Slotted-ALOHA OWC/RF IoT Networks with Adaptive Control," 2024 14th International Symposium on Communication Systems, Networks and Digital Signal Processing (CSNDSP), Rome, Italy, 2024, pp. 400-405, doi: 10.1109/CSNDSP60683.2024.10636674.</a:t>
            </a:r>
          </a:p>
          <a:p>
            <a:pPr marL="342900" indent="-342900" algn="just" fontAlgn="base">
              <a:lnSpc>
                <a:spcPct val="100000"/>
              </a:lnSpc>
              <a:spcBef>
                <a:spcPts val="0"/>
              </a:spcBef>
              <a:spcAft>
                <a:spcPts val="1500"/>
              </a:spcAft>
              <a:buFont typeface="+mj-lt"/>
              <a:buAutoNum type="arabicPeriod"/>
            </a:pPr>
            <a:r>
              <a:rPr lang="en-US" altLang="en-US" sz="1400" b="0" i="0" u="none" strike="noStrike" dirty="0">
                <a:solidFill>
                  <a:srgbClr val="000000"/>
                </a:solidFill>
                <a:effectLst/>
                <a:latin typeface="Times New Roman" panose="02020603050405020304" pitchFamily="18" charset="0"/>
                <a:cs typeface="Times New Roman" panose="02020603050405020304" pitchFamily="18" charset="0"/>
              </a:rPr>
              <a:t>A. N. Hamad, W. Z. Ncube, A. A. Qidan, T. E. H. El-Gorashi and J. M. H. Elmirghani, "Intelligent Reflecting Surfaces assisted Laser-based Optical Wireless Communication Networks," 2024 24th International Conference on Transparent Optical Networks (ICTON), Bari, Italy, 2024, pp. 1-5, doi: 10.1109/ICTON62926.2024.10647466.</a:t>
            </a:r>
          </a:p>
          <a:p>
            <a:pPr marL="342900" indent="-342900" fontAlgn="base">
              <a:buFont typeface="+mj-lt"/>
              <a:buAutoNum type="arabicPeriod"/>
            </a:pPr>
            <a:endParaRPr lang="en-GB" sz="1400" b="0" i="0" u="none" strike="noStrike" dirty="0">
              <a:solidFill>
                <a:srgbClr val="000000"/>
              </a:solidFill>
              <a:effectLst/>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930515" cy="4212590"/>
          </a:xfrm>
          <a:prstGeom prst="rect">
            <a:avLst/>
          </a:prstGeom>
        </p:spPr>
        <p:txBody>
          <a:bodyPr vert="horz" lIns="91440" tIns="45720" rIns="91440" bIns="45720" rtlCol="0" anchor="ctr">
            <a:normAutofit fontScale="85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b="1" dirty="0">
                <a:latin typeface="Times New Roman" panose="02020603050405020304" pitchFamily="18" charset="0"/>
                <a:ea typeface="MS PGothic" panose="020B0600070205080204" charset="-128"/>
                <a:cs typeface="Times New Roman" panose="02020603050405020304" pitchFamily="18" charset="0"/>
              </a:rPr>
              <a:t>Future direction of NG-OWC Network Technologies</a:t>
            </a:r>
            <a:br>
              <a:rPr lang="en-US" altLang="ja-JP" b="1" dirty="0">
                <a:latin typeface="Times New Roman" panose="02020603050405020304" pitchFamily="18" charset="0"/>
                <a:ea typeface="MS PGothic" panose="020B0600070205080204" charset="-128"/>
                <a:cs typeface="Times New Roman" panose="02020603050405020304" pitchFamily="18" charset="0"/>
              </a:rPr>
            </a:br>
            <a:endParaRPr lang="en-US" altLang="ja-JP" b="1" dirty="0">
              <a:latin typeface="Times New Roman" panose="02020603050405020304" pitchFamily="18" charset="0"/>
              <a:ea typeface="MS PGothic" panose="020B0600070205080204" charset="-128"/>
              <a:cs typeface="Times New Roman" panose="02020603050405020304" pitchFamily="18" charset="0"/>
            </a:endParaRPr>
          </a:p>
          <a:p>
            <a:endParaRPr lang="en-US" altLang="ja-JP" b="1" dirty="0">
              <a:latin typeface="Times New Roman" panose="02020603050405020304" pitchFamily="18" charset="0"/>
              <a:ea typeface="MS PGothic" panose="020B0600070205080204" charset="-128"/>
              <a:cs typeface="Times New Roman" panose="02020603050405020304" pitchFamily="18" charset="0"/>
            </a:endParaRPr>
          </a:p>
          <a:p>
            <a:r>
              <a:rPr lang="en-US" altLang="ja-JP" dirty="0">
                <a:latin typeface="Times New Roman" panose="02020603050405020304" pitchFamily="18" charset="0"/>
                <a:ea typeface="MS PGothic" panose="020B0600070205080204" charset="-128"/>
                <a:cs typeface="Times New Roman" panose="02020603050405020304" pitchFamily="18" charset="0"/>
              </a:rPr>
              <a:t>Contribution</a:t>
            </a:r>
            <a:br>
              <a:rPr lang="en-US" altLang="ja-JP" dirty="0">
                <a:latin typeface="Times New Roman" panose="02020603050405020304" pitchFamily="18" charset="0"/>
                <a:ea typeface="MS PGothic" panose="020B0600070205080204" charset="-128"/>
                <a:cs typeface="Times New Roman" panose="02020603050405020304" pitchFamily="18" charset="0"/>
              </a:rPr>
            </a:br>
            <a:br>
              <a:rPr lang="en-US" altLang="ja-JP" dirty="0">
                <a:latin typeface="Times New Roman" panose="02020603050405020304" pitchFamily="18" charset="0"/>
                <a:ea typeface="MS PGothic" panose="020B0600070205080204" charset="-128"/>
                <a:cs typeface="Times New Roman" panose="02020603050405020304" pitchFamily="18" charset="0"/>
              </a:rPr>
            </a:br>
            <a:r>
              <a:rPr lang="en-US" altLang="ja-JP" dirty="0">
                <a:latin typeface="Times New Roman" panose="02020603050405020304" pitchFamily="18" charset="0"/>
                <a:ea typeface="MS PGothic" panose="020B0600070205080204" charset="-128"/>
                <a:cs typeface="Times New Roman" panose="02020603050405020304" pitchFamily="18" charset="0"/>
              </a:rPr>
              <a:t> </a:t>
            </a:r>
            <a:br>
              <a:rPr lang="en-US" altLang="ja-JP" dirty="0">
                <a:latin typeface="Times New Roman" panose="02020603050405020304" pitchFamily="18" charset="0"/>
                <a:ea typeface="MS PGothic" panose="020B0600070205080204" charset="-128"/>
                <a:cs typeface="Times New Roman" panose="02020603050405020304" pitchFamily="18" charset="0"/>
              </a:rPr>
            </a:br>
            <a:r>
              <a:rPr lang="en-US" altLang="ja-JP" dirty="0">
                <a:latin typeface="Times New Roman" panose="02020603050405020304" pitchFamily="18" charset="0"/>
                <a:ea typeface="MS PGothic" panose="020B0600070205080204" charset="-128"/>
                <a:cs typeface="Times New Roman" panose="02020603050405020304" pitchFamily="18" charset="0"/>
              </a:rPr>
              <a:t>Mar 11, 2025</a:t>
            </a:r>
            <a:endParaRPr lang="ja-JP" altLang="ja-JP"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Times New Roman" panose="02020603050405020304" pitchFamily="18" charset="0"/>
                <a:cs typeface="Times New Roman" panose="02020603050405020304" pitchFamily="18" charset="0"/>
              </a:rPr>
              <a:t>Contents</a:t>
            </a:r>
          </a:p>
        </p:txBody>
      </p:sp>
      <p:sp>
        <p:nvSpPr>
          <p:cNvPr id="7" name="Rectangle 3"/>
          <p:cNvSpPr>
            <a:spLocks noGrp="1" noChangeArrowheads="1"/>
          </p:cNvSpPr>
          <p:nvPr>
            <p:ph idx="1"/>
          </p:nvPr>
        </p:nvSpPr>
        <p:spPr>
          <a:xfrm>
            <a:off x="457200" y="1295083"/>
            <a:ext cx="8229600" cy="4918464"/>
          </a:xfrm>
        </p:spPr>
        <p:txBody>
          <a:bodyPr>
            <a:normAutofit lnSpcReduction="10000"/>
          </a:bodyPr>
          <a:lstStyle/>
          <a:p>
            <a:pPr algn="just">
              <a:lnSpc>
                <a:spcPct val="150000"/>
              </a:lnSpc>
            </a:pPr>
            <a:r>
              <a:rPr lang="en-US" altLang="ja-JP" sz="2000" dirty="0">
                <a:latin typeface="Times New Roman" panose="02020603050405020304" pitchFamily="18" charset="0"/>
                <a:cs typeface="Times New Roman" panose="02020603050405020304" pitchFamily="18" charset="0"/>
              </a:rPr>
              <a:t>Background</a:t>
            </a:r>
          </a:p>
          <a:p>
            <a:pPr algn="just">
              <a:lnSpc>
                <a:spcPct val="150000"/>
              </a:lnSpc>
            </a:pPr>
            <a:r>
              <a:rPr lang="en-US" altLang="en-US" sz="2000" dirty="0">
                <a:latin typeface="Times New Roman" panose="02020603050405020304" pitchFamily="18" charset="0"/>
                <a:cs typeface="Times New Roman" panose="02020603050405020304" pitchFamily="18" charset="0"/>
              </a:rPr>
              <a:t>Fundamentals of Optical Wireless Communication (</a:t>
            </a:r>
            <a:r>
              <a:rPr lang="en-US" altLang="en-US" sz="2000" b="1" dirty="0">
                <a:latin typeface="Times New Roman" panose="02020603050405020304" pitchFamily="18" charset="0"/>
                <a:cs typeface="Times New Roman" panose="02020603050405020304" pitchFamily="18" charset="0"/>
              </a:rPr>
              <a:t>OWC</a:t>
            </a:r>
            <a:r>
              <a:rPr lang="en-US" altLang="en-US" sz="2000" dirty="0">
                <a:latin typeface="Times New Roman" panose="02020603050405020304" pitchFamily="18" charset="0"/>
                <a:cs typeface="Times New Roman" panose="02020603050405020304" pitchFamily="18" charset="0"/>
              </a:rPr>
              <a:t>)</a:t>
            </a:r>
          </a:p>
          <a:p>
            <a:pPr marL="457200" lvl="2" algn="just">
              <a:lnSpc>
                <a:spcPct val="150000"/>
              </a:lnSpc>
              <a:buFont typeface="Wingdings" panose="05000000000000000000" pitchFamily="2" charset="2"/>
              <a:buChar char="Ø"/>
            </a:pPr>
            <a:r>
              <a:rPr lang="en-US" altLang="en-US" sz="1540" b="1" dirty="0">
                <a:latin typeface="Times New Roman" panose="02020603050405020304" pitchFamily="18" charset="0"/>
                <a:cs typeface="Times New Roman" panose="02020603050405020304" pitchFamily="18" charset="0"/>
              </a:rPr>
              <a:t>GEO – OGS </a:t>
            </a:r>
            <a:r>
              <a:rPr lang="en-US" altLang="en-US" sz="1540" dirty="0">
                <a:latin typeface="Times New Roman" panose="02020603050405020304" pitchFamily="18" charset="0"/>
                <a:cs typeface="Times New Roman" panose="02020603050405020304" pitchFamily="18" charset="0"/>
                <a:sym typeface="+mn-ea"/>
              </a:rPr>
              <a:t>(Geostationary Earth Orbit-Optical Ground Station) </a:t>
            </a:r>
            <a:endParaRPr lang="en-US" altLang="en-US" sz="1540" dirty="0">
              <a:latin typeface="Times New Roman" panose="02020603050405020304" pitchFamily="18" charset="0"/>
              <a:cs typeface="Times New Roman" panose="02020603050405020304" pitchFamily="18" charset="0"/>
            </a:endParaRPr>
          </a:p>
          <a:p>
            <a:pPr marL="457200" lvl="2" algn="just">
              <a:lnSpc>
                <a:spcPct val="150000"/>
              </a:lnSpc>
              <a:buFont typeface="Wingdings" panose="05000000000000000000" pitchFamily="2" charset="2"/>
              <a:buChar char="Ø"/>
            </a:pPr>
            <a:r>
              <a:rPr lang="en-US" altLang="en-US" sz="1540" b="1" dirty="0">
                <a:latin typeface="Times New Roman" panose="02020603050405020304" pitchFamily="18" charset="0"/>
                <a:cs typeface="Times New Roman" panose="02020603050405020304" pitchFamily="18" charset="0"/>
              </a:rPr>
              <a:t>LEO – OGS </a:t>
            </a:r>
            <a:r>
              <a:rPr lang="en-US" altLang="en-US" sz="1540" dirty="0">
                <a:latin typeface="Times New Roman" panose="02020603050405020304" pitchFamily="18" charset="0"/>
                <a:cs typeface="Times New Roman" panose="02020603050405020304" pitchFamily="18" charset="0"/>
                <a:sym typeface="+mn-ea"/>
              </a:rPr>
              <a:t>(Low Earth Orbit-Optical Ground Station</a:t>
            </a:r>
            <a:r>
              <a:rPr lang="en-US" altLang="en-US" sz="1540" b="1" dirty="0">
                <a:latin typeface="Times New Roman" panose="02020603050405020304" pitchFamily="18" charset="0"/>
                <a:cs typeface="Times New Roman" panose="02020603050405020304" pitchFamily="18" charset="0"/>
                <a:sym typeface="+mn-ea"/>
              </a:rPr>
              <a:t>)</a:t>
            </a:r>
            <a:endParaRPr lang="en-US" altLang="en-US" sz="1540" b="1" dirty="0">
              <a:latin typeface="Times New Roman" panose="02020603050405020304" pitchFamily="18" charset="0"/>
              <a:cs typeface="Times New Roman" panose="02020603050405020304" pitchFamily="18" charset="0"/>
            </a:endParaRPr>
          </a:p>
          <a:p>
            <a:pPr lvl="0" algn="just">
              <a:lnSpc>
                <a:spcPct val="150000"/>
              </a:lnSpc>
            </a:pPr>
            <a:r>
              <a:rPr lang="en-US" altLang="en-US" sz="2285" dirty="0">
                <a:latin typeface="Times New Roman" panose="02020603050405020304" pitchFamily="18" charset="0"/>
                <a:cs typeface="Times New Roman" panose="02020603050405020304" pitchFamily="18" charset="0"/>
              </a:rPr>
              <a:t>Current Issues</a:t>
            </a:r>
          </a:p>
          <a:p>
            <a:pPr lvl="0" algn="just">
              <a:lnSpc>
                <a:spcPct val="150000"/>
              </a:lnSpc>
            </a:pPr>
            <a:r>
              <a:rPr lang="en-US" altLang="en-US" sz="2000" dirty="0">
                <a:latin typeface="Times New Roman" panose="02020603050405020304" pitchFamily="18" charset="0"/>
                <a:cs typeface="Times New Roman" panose="02020603050405020304" pitchFamily="18" charset="0"/>
              </a:rPr>
              <a:t>Possible Solutions for </a:t>
            </a:r>
            <a:r>
              <a:rPr lang="en-US" altLang="en-US" sz="2000" b="1" dirty="0">
                <a:latin typeface="Times New Roman" panose="02020603050405020304" pitchFamily="18" charset="0"/>
                <a:cs typeface="Times New Roman" panose="02020603050405020304" pitchFamily="18" charset="0"/>
              </a:rPr>
              <a:t>NG-OWC</a:t>
            </a:r>
            <a:r>
              <a:rPr lang="en-US" altLang="en-US" sz="2000" dirty="0">
                <a:latin typeface="Times New Roman" panose="02020603050405020304" pitchFamily="18" charset="0"/>
                <a:cs typeface="Times New Roman" panose="02020603050405020304" pitchFamily="18" charset="0"/>
              </a:rPr>
              <a:t> Network</a:t>
            </a:r>
          </a:p>
          <a:p>
            <a:pPr algn="just">
              <a:lnSpc>
                <a:spcPct val="150000"/>
              </a:lnSpc>
            </a:pPr>
            <a:r>
              <a:rPr lang="en-US" sz="2000" dirty="0">
                <a:latin typeface="Times New Roman" panose="02020603050405020304" pitchFamily="18" charset="0"/>
                <a:cs typeface="Times New Roman" panose="02020603050405020304" pitchFamily="18" charset="0"/>
              </a:rPr>
              <a:t>Challenges</a:t>
            </a:r>
          </a:p>
          <a:p>
            <a:pPr algn="just">
              <a:lnSpc>
                <a:spcPct val="150000"/>
              </a:lnSpc>
            </a:pPr>
            <a:r>
              <a:rPr lang="en-US" altLang="ja-JP" sz="2000" dirty="0">
                <a:latin typeface="Times New Roman" panose="02020603050405020304" pitchFamily="18" charset="0"/>
                <a:cs typeface="Times New Roman" panose="02020603050405020304" pitchFamily="18" charset="0"/>
              </a:rPr>
              <a:t>Conclusion</a:t>
            </a:r>
          </a:p>
          <a:p>
            <a:pPr algn="just">
              <a:lnSpc>
                <a:spcPct val="150000"/>
              </a:lnSpc>
            </a:pPr>
            <a:r>
              <a:rPr lang="en-US" altLang="ja-JP" sz="2000" dirty="0">
                <a:latin typeface="Times New Roman" panose="02020603050405020304" pitchFamily="18" charset="0"/>
                <a:cs typeface="Times New Roman" panose="02020603050405020304" pitchFamily="18" charset="0"/>
              </a:rPr>
              <a:t>References</a:t>
            </a:r>
          </a:p>
          <a:p>
            <a:pPr marL="0" indent="0" algn="just">
              <a:buNone/>
            </a:pPr>
            <a:endParaRPr lang="en-US" altLang="ja-JP" sz="2000" dirty="0">
              <a:latin typeface="Times New Roman" panose="02020603050405020304" pitchFamily="18" charset="0"/>
              <a:cs typeface="Times New Roman" panose="02020603050405020304" pitchFamily="18" charset="0"/>
            </a:endParaRPr>
          </a:p>
          <a:p>
            <a:pPr algn="just"/>
            <a:endParaRPr lang="en-US" altLang="ja-JP" sz="2000" dirty="0">
              <a:latin typeface="Times New Roman" panose="02020603050405020304" pitchFamily="18" charset="0"/>
              <a:cs typeface="Times New Roman" panose="02020603050405020304" pitchFamily="18" charset="0"/>
            </a:endParaRPr>
          </a:p>
          <a:p>
            <a:pPr marL="536575" lvl="0" indent="-536575" algn="just">
              <a:buNone/>
            </a:pPr>
            <a:endParaRPr lang="en-US" altLang="ja-JP" sz="2000" dirty="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250"/>
            <a:ext cx="8229600" cy="849630"/>
          </a:xfrm>
        </p:spPr>
        <p:txBody>
          <a:bodyPr>
            <a:normAutofit/>
          </a:bodyPr>
          <a:lstStyle/>
          <a:p>
            <a:r>
              <a:rPr lang="en-US" sz="3400" b="1" dirty="0">
                <a:latin typeface="Times New Roman" panose="02020603050405020304" pitchFamily="18" charset="0"/>
                <a:cs typeface="Times New Roman" panose="02020603050405020304" pitchFamily="18" charset="0"/>
              </a:rPr>
              <a:t>Background</a:t>
            </a:r>
          </a:p>
        </p:txBody>
      </p:sp>
      <p:sp>
        <p:nvSpPr>
          <p:cNvPr id="7" name="Rectangle 3"/>
          <p:cNvSpPr>
            <a:spLocks noGrp="1" noChangeArrowheads="1"/>
          </p:cNvSpPr>
          <p:nvPr>
            <p:ph idx="1"/>
          </p:nvPr>
        </p:nvSpPr>
        <p:spPr>
          <a:xfrm>
            <a:off x="381000" y="1325880"/>
            <a:ext cx="8467090" cy="4696460"/>
          </a:xfrm>
        </p:spPr>
        <p:txBody>
          <a:bodyPr>
            <a:noAutofit/>
          </a:bodyPr>
          <a:lstStyle/>
          <a:p>
            <a:pPr lvl="0" algn="just">
              <a:lnSpc>
                <a:spcPct val="150000"/>
              </a:lnSpc>
            </a:pPr>
            <a:r>
              <a:rPr lang="en-US" altLang="en-US" sz="1600" dirty="0">
                <a:latin typeface="Times New Roman" panose="02020603050405020304" pitchFamily="18" charset="0"/>
                <a:cs typeface="Times New Roman" panose="02020603050405020304" pitchFamily="18" charset="0"/>
              </a:rPr>
              <a:t>Optical Wireless Communication (</a:t>
            </a:r>
            <a:r>
              <a:rPr lang="en-US" altLang="en-US" sz="1600" b="1" dirty="0">
                <a:latin typeface="Times New Roman" panose="02020603050405020304" pitchFamily="18" charset="0"/>
                <a:cs typeface="Times New Roman" panose="02020603050405020304" pitchFamily="18" charset="0"/>
              </a:rPr>
              <a:t>OWC</a:t>
            </a:r>
            <a:r>
              <a:rPr lang="en-US" altLang="en-US" sz="1600" dirty="0">
                <a:latin typeface="Times New Roman" panose="02020603050405020304" pitchFamily="18" charset="0"/>
                <a:cs typeface="Times New Roman" panose="02020603050405020304" pitchFamily="18" charset="0"/>
              </a:rPr>
              <a:t>) offers high bandwidth, low latency, and electromagnetic interference immunity in the infrared (</a:t>
            </a:r>
            <a:r>
              <a:rPr lang="en-US" altLang="en-US" sz="1600" b="1" dirty="0">
                <a:latin typeface="Times New Roman" panose="02020603050405020304" pitchFamily="18" charset="0"/>
                <a:cs typeface="Times New Roman" panose="02020603050405020304" pitchFamily="18" charset="0"/>
              </a:rPr>
              <a:t>IR</a:t>
            </a:r>
            <a:r>
              <a:rPr lang="en-US" altLang="en-US" sz="1600" dirty="0">
                <a:latin typeface="Times New Roman" panose="02020603050405020304" pitchFamily="18" charset="0"/>
                <a:cs typeface="Times New Roman" panose="02020603050405020304" pitchFamily="18" charset="0"/>
              </a:rPr>
              <a:t>), visible light communication (</a:t>
            </a:r>
            <a:r>
              <a:rPr lang="en-US" altLang="en-US" sz="1600" b="1" dirty="0">
                <a:latin typeface="Times New Roman" panose="02020603050405020304" pitchFamily="18" charset="0"/>
                <a:cs typeface="Times New Roman" panose="02020603050405020304" pitchFamily="18" charset="0"/>
              </a:rPr>
              <a:t>VLC</a:t>
            </a:r>
            <a:r>
              <a:rPr lang="en-US" altLang="en-US" sz="1600" dirty="0">
                <a:latin typeface="Times New Roman" panose="02020603050405020304" pitchFamily="18" charset="0"/>
                <a:cs typeface="Times New Roman" panose="02020603050405020304" pitchFamily="18" charset="0"/>
              </a:rPr>
              <a:t>), and ultraviolet (</a:t>
            </a:r>
            <a:r>
              <a:rPr lang="en-US" altLang="en-US" sz="1600" b="1" dirty="0">
                <a:latin typeface="Times New Roman" panose="02020603050405020304" pitchFamily="18" charset="0"/>
                <a:cs typeface="Times New Roman" panose="02020603050405020304" pitchFamily="18" charset="0"/>
              </a:rPr>
              <a:t>UV</a:t>
            </a:r>
            <a:r>
              <a:rPr lang="en-US" altLang="en-US" sz="1600" dirty="0">
                <a:latin typeface="Times New Roman" panose="02020603050405020304" pitchFamily="18" charset="0"/>
                <a:cs typeface="Times New Roman" panose="02020603050405020304" pitchFamily="18" charset="0"/>
              </a:rPr>
              <a:t>) spectrums as an alternative to traditional radio frequency (</a:t>
            </a:r>
            <a:r>
              <a:rPr lang="en-US" altLang="en-US" sz="1600" b="1" dirty="0">
                <a:latin typeface="Times New Roman" panose="02020603050405020304" pitchFamily="18" charset="0"/>
                <a:cs typeface="Times New Roman" panose="02020603050405020304" pitchFamily="18" charset="0"/>
              </a:rPr>
              <a:t>RF</a:t>
            </a:r>
            <a:r>
              <a:rPr lang="en-US" altLang="en-US" sz="1600" dirty="0">
                <a:latin typeface="Times New Roman" panose="02020603050405020304" pitchFamily="18" charset="0"/>
                <a:cs typeface="Times New Roman" panose="02020603050405020304" pitchFamily="18" charset="0"/>
              </a:rPr>
              <a:t>) systems.</a:t>
            </a:r>
          </a:p>
          <a:p>
            <a:pPr lvl="0" algn="just">
              <a:lnSpc>
                <a:spcPct val="150000"/>
              </a:lnSpc>
            </a:pPr>
            <a:r>
              <a:rPr lang="en-US" altLang="en-US" sz="1600" dirty="0">
                <a:latin typeface="Times New Roman" panose="02020603050405020304" pitchFamily="18" charset="0"/>
                <a:cs typeface="Times New Roman" panose="02020603050405020304" pitchFamily="18" charset="0"/>
              </a:rPr>
              <a:t>However, as global connectivity demands increase, terrestrial networks are insufficient. </a:t>
            </a:r>
          </a:p>
          <a:p>
            <a:pPr lvl="0" algn="just">
              <a:lnSpc>
                <a:spcPct val="150000"/>
              </a:lnSpc>
            </a:pPr>
            <a:r>
              <a:rPr lang="en-US" altLang="en-US" sz="1600" dirty="0">
                <a:latin typeface="Times New Roman" panose="02020603050405020304" pitchFamily="18" charset="0"/>
                <a:cs typeface="Times New Roman" panose="02020603050405020304" pitchFamily="18" charset="0"/>
              </a:rPr>
              <a:t>Non-Terrestrial Networks (</a:t>
            </a:r>
            <a:r>
              <a:rPr lang="en-US" altLang="en-US" sz="1600" b="1" dirty="0">
                <a:latin typeface="Times New Roman" panose="02020603050405020304" pitchFamily="18" charset="0"/>
                <a:cs typeface="Times New Roman" panose="02020603050405020304" pitchFamily="18" charset="0"/>
              </a:rPr>
              <a:t>NTNs</a:t>
            </a:r>
            <a:r>
              <a:rPr lang="en-US" altLang="en-US" sz="1600" dirty="0">
                <a:latin typeface="Times New Roman" panose="02020603050405020304" pitchFamily="18" charset="0"/>
                <a:cs typeface="Times New Roman" panose="02020603050405020304" pitchFamily="18" charset="0"/>
              </a:rPr>
              <a:t>) are crucial for extending coverage to remote, rural, and oceanic regions. </a:t>
            </a:r>
          </a:p>
          <a:p>
            <a:pPr lvl="0" algn="just">
              <a:lnSpc>
                <a:spcPct val="150000"/>
              </a:lnSpc>
            </a:pPr>
            <a:r>
              <a:rPr lang="en-US" altLang="en-US" sz="1600" b="1" dirty="0">
                <a:latin typeface="Times New Roman" panose="02020603050405020304" pitchFamily="18" charset="0"/>
                <a:cs typeface="Times New Roman" panose="02020603050405020304" pitchFamily="18" charset="0"/>
              </a:rPr>
              <a:t>OWC </a:t>
            </a:r>
            <a:r>
              <a:rPr lang="en-US" altLang="en-US" sz="1600" dirty="0">
                <a:latin typeface="Times New Roman" panose="02020603050405020304" pitchFamily="18" charset="0"/>
                <a:cs typeface="Times New Roman" panose="02020603050405020304" pitchFamily="18" charset="0"/>
              </a:rPr>
              <a:t>is increasingly considered a key enabler for </a:t>
            </a:r>
            <a:r>
              <a:rPr lang="en-US" altLang="en-US" sz="1600" b="1" dirty="0">
                <a:latin typeface="Times New Roman" panose="02020603050405020304" pitchFamily="18" charset="0"/>
                <a:cs typeface="Times New Roman" panose="02020603050405020304" pitchFamily="18" charset="0"/>
              </a:rPr>
              <a:t>NTN</a:t>
            </a:r>
            <a:r>
              <a:rPr lang="en-US" altLang="en-US" sz="1600" dirty="0">
                <a:latin typeface="Times New Roman" panose="02020603050405020304" pitchFamily="18" charset="0"/>
                <a:cs typeface="Times New Roman" panose="02020603050405020304" pitchFamily="18" charset="0"/>
              </a:rPr>
              <a:t>-based communication systems due to its high data rate capability and reduced spectrum congestion.</a:t>
            </a:r>
          </a:p>
          <a:p>
            <a:pPr lvl="0" algn="just">
              <a:lnSpc>
                <a:spcPct val="150000"/>
              </a:lnSpc>
            </a:pPr>
            <a:r>
              <a:rPr lang="en-US" altLang="en-US" sz="1600" dirty="0">
                <a:latin typeface="Times New Roman" panose="02020603050405020304" pitchFamily="18" charset="0"/>
                <a:cs typeface="Times New Roman" panose="02020603050405020304" pitchFamily="18" charset="0"/>
              </a:rPr>
              <a:t>Future advancements in hybrid networking, </a:t>
            </a:r>
            <a:r>
              <a:rPr lang="en-US" altLang="en-US" sz="1600" b="1" dirty="0">
                <a:latin typeface="Times New Roman" panose="02020603050405020304" pitchFamily="18" charset="0"/>
                <a:cs typeface="Times New Roman" panose="02020603050405020304" pitchFamily="18" charset="0"/>
              </a:rPr>
              <a:t>AI</a:t>
            </a:r>
            <a:r>
              <a:rPr lang="en-US" altLang="en-US" sz="1600" dirty="0">
                <a:latin typeface="Times New Roman" panose="02020603050405020304" pitchFamily="18" charset="0"/>
                <a:cs typeface="Times New Roman" panose="02020603050405020304" pitchFamily="18" charset="0"/>
              </a:rPr>
              <a:t>-driven optimization, and quantum security will shape </a:t>
            </a:r>
            <a:r>
              <a:rPr lang="en-US" altLang="en-US" sz="1600" b="1" dirty="0">
                <a:latin typeface="Times New Roman" panose="02020603050405020304" pitchFamily="18" charset="0"/>
                <a:cs typeface="Times New Roman" panose="02020603050405020304" pitchFamily="18" charset="0"/>
              </a:rPr>
              <a:t>6G</a:t>
            </a:r>
            <a:r>
              <a:rPr lang="en-US" altLang="en-US" sz="1600" dirty="0">
                <a:latin typeface="Times New Roman" panose="02020603050405020304" pitchFamily="18" charset="0"/>
                <a:cs typeface="Times New Roman" panose="02020603050405020304" pitchFamily="18" charset="0"/>
              </a:rPr>
              <a:t> and beyond.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632" y="609661"/>
            <a:ext cx="8229600" cy="643185"/>
          </a:xfrm>
        </p:spPr>
        <p:txBody>
          <a:bodyPr>
            <a:noAutofit/>
          </a:bodyPr>
          <a:lstStyle/>
          <a:p>
            <a:r>
              <a:rPr lang="en-US" altLang="en-US" sz="3400" b="1" dirty="0">
                <a:latin typeface="Times New Roman" panose="02020603050405020304" pitchFamily="18" charset="0"/>
                <a:ea typeface="MS PGothic" panose="020B0600070205080204" charset="-128"/>
                <a:cs typeface="Times New Roman" panose="02020603050405020304" pitchFamily="18" charset="0"/>
              </a:rPr>
              <a:t>Fundamentals of Optical Wireless Communication (OWC)</a:t>
            </a:r>
          </a:p>
        </p:txBody>
      </p:sp>
      <p:sp>
        <p:nvSpPr>
          <p:cNvPr id="7" name="Rectangle 3"/>
          <p:cNvSpPr>
            <a:spLocks noGrp="1" noChangeArrowheads="1"/>
          </p:cNvSpPr>
          <p:nvPr>
            <p:ph idx="1"/>
          </p:nvPr>
        </p:nvSpPr>
        <p:spPr>
          <a:xfrm>
            <a:off x="533400" y="1456055"/>
            <a:ext cx="8382000" cy="4248150"/>
          </a:xfrm>
        </p:spPr>
        <p:txBody>
          <a:bodyPr>
            <a:noAutofit/>
          </a:bodyPr>
          <a:lstStyle/>
          <a:p>
            <a:pPr lvl="0" algn="just">
              <a:lnSpc>
                <a:spcPct val="150000"/>
              </a:lnSpc>
            </a:pPr>
            <a:r>
              <a:rPr lang="en-US" altLang="en-US" sz="1600" dirty="0">
                <a:latin typeface="Times New Roman" panose="02020603050405020304" pitchFamily="18" charset="0"/>
                <a:cs typeface="Times New Roman" panose="02020603050405020304" pitchFamily="18" charset="0"/>
              </a:rPr>
              <a:t>The figure showcases the integration of Optical Wireless Communication (</a:t>
            </a:r>
            <a:r>
              <a:rPr lang="en-US" altLang="en-US" sz="1600" b="1" dirty="0">
                <a:latin typeface="Times New Roman" panose="02020603050405020304" pitchFamily="18" charset="0"/>
                <a:cs typeface="Times New Roman" panose="02020603050405020304" pitchFamily="18" charset="0"/>
              </a:rPr>
              <a:t>OWC</a:t>
            </a:r>
            <a:r>
              <a:rPr lang="en-US" altLang="en-US" sz="1600" dirty="0">
                <a:latin typeface="Times New Roman" panose="02020603050405020304" pitchFamily="18" charset="0"/>
                <a:cs typeface="Times New Roman" panose="02020603050405020304" pitchFamily="18" charset="0"/>
              </a:rPr>
              <a:t>) within Non-Terrestrial Networks</a:t>
            </a:r>
            <a:r>
              <a:rPr lang="en-US" altLang="en-US" sz="1600" dirty="0">
                <a:latin typeface="Times New Roman" panose="02020603050405020304" pitchFamily="18" charset="0"/>
                <a:cs typeface="Times New Roman" panose="02020603050405020304" pitchFamily="18" charset="0"/>
                <a:sym typeface="+mn-ea"/>
              </a:rPr>
              <a:t>(</a:t>
            </a:r>
            <a:r>
              <a:rPr lang="en-US" altLang="en-US" sz="1600" b="1" dirty="0">
                <a:latin typeface="Times New Roman" panose="02020603050405020304" pitchFamily="18" charset="0"/>
                <a:cs typeface="Times New Roman" panose="02020603050405020304" pitchFamily="18" charset="0"/>
                <a:sym typeface="+mn-ea"/>
              </a:rPr>
              <a:t>NTNs</a:t>
            </a:r>
            <a:r>
              <a:rPr lang="en-US" altLang="en-US" sz="1600" dirty="0">
                <a:latin typeface="Times New Roman" panose="02020603050405020304" pitchFamily="18" charset="0"/>
                <a:cs typeface="Times New Roman" panose="02020603050405020304" pitchFamily="18" charset="0"/>
                <a:sym typeface="+mn-ea"/>
              </a:rPr>
              <a:t>)</a:t>
            </a:r>
            <a:r>
              <a:rPr lang="en-US" altLang="en-US" sz="1600" dirty="0">
                <a:latin typeface="Times New Roman" panose="02020603050405020304" pitchFamily="18" charset="0"/>
                <a:cs typeface="Times New Roman" panose="02020603050405020304" pitchFamily="18" charset="0"/>
              </a:rPr>
              <a:t>, highlighting communication layers including space, air, and ground networks, enabling high-speed data transmission[1].</a:t>
            </a:r>
          </a:p>
        </p:txBody>
      </p:sp>
      <p:sp>
        <p:nvSpPr>
          <p:cNvPr id="12" name="TextBox 11"/>
          <p:cNvSpPr txBox="1"/>
          <p:nvPr/>
        </p:nvSpPr>
        <p:spPr>
          <a:xfrm>
            <a:off x="525780" y="6019800"/>
            <a:ext cx="8237220" cy="306705"/>
          </a:xfrm>
          <a:prstGeom prst="rect">
            <a:avLst/>
          </a:prstGeom>
          <a:noFill/>
        </p:spPr>
        <p:txBody>
          <a:bodyPr wrap="square">
            <a:spAutoFit/>
          </a:bodyPr>
          <a:lstStyle/>
          <a:p>
            <a:r>
              <a:rPr lang="fr-FR" sz="1400" b="1" dirty="0">
                <a:latin typeface="Times New Roman" panose="02020603050405020304" pitchFamily="18" charset="0"/>
                <a:cs typeface="Times New Roman" panose="02020603050405020304" pitchFamily="18" charset="0"/>
              </a:rPr>
              <a:t>Fig. 1</a:t>
            </a:r>
            <a:r>
              <a:rPr lang="fr-FR" sz="1400" dirty="0">
                <a:latin typeface="Times New Roman" panose="02020603050405020304" pitchFamily="18" charset="0"/>
                <a:cs typeface="Times New Roman" panose="02020603050405020304" pitchFamily="18" charset="0"/>
              </a:rPr>
              <a:t>. </a:t>
            </a:r>
            <a:r>
              <a:rPr lang="en-US" altLang="en-US" sz="1400" b="1" dirty="0">
                <a:latin typeface="Times New Roman" panose="02020603050405020304" pitchFamily="18" charset="0"/>
                <a:cs typeface="Times New Roman" panose="02020603050405020304" pitchFamily="18" charset="0"/>
              </a:rPr>
              <a:t>CCB-NTN</a:t>
            </a:r>
            <a:r>
              <a:rPr lang="en-US" altLang="en-US" sz="1400" dirty="0">
                <a:latin typeface="Times New Roman" panose="02020603050405020304" pitchFamily="18" charset="0"/>
                <a:cs typeface="Times New Roman" panose="02020603050405020304" pitchFamily="18" charset="0"/>
              </a:rPr>
              <a:t> architecture with balanced mix of </a:t>
            </a:r>
            <a:r>
              <a:rPr lang="en-US" altLang="en-US" sz="1400" b="1" dirty="0">
                <a:latin typeface="Times New Roman" panose="02020603050405020304" pitchFamily="18" charset="0"/>
                <a:cs typeface="Times New Roman" panose="02020603050405020304" pitchFamily="18" charset="0"/>
              </a:rPr>
              <a:t>RF</a:t>
            </a:r>
            <a:r>
              <a:rPr lang="en-US" altLang="en-US" sz="1400" dirty="0">
                <a:latin typeface="Times New Roman" panose="02020603050405020304" pitchFamily="18" charset="0"/>
                <a:cs typeface="Times New Roman" panose="02020603050405020304" pitchFamily="18" charset="0"/>
              </a:rPr>
              <a:t> and </a:t>
            </a:r>
            <a:r>
              <a:rPr lang="en-US" altLang="en-US" sz="1400" b="1" dirty="0">
                <a:latin typeface="Times New Roman" panose="02020603050405020304" pitchFamily="18" charset="0"/>
                <a:cs typeface="Times New Roman" panose="02020603050405020304" pitchFamily="18" charset="0"/>
              </a:rPr>
              <a:t>OWC</a:t>
            </a:r>
            <a:r>
              <a:rPr lang="en-US" altLang="en-US" sz="1400" dirty="0">
                <a:latin typeface="Times New Roman" panose="02020603050405020304" pitchFamily="18" charset="0"/>
                <a:cs typeface="Times New Roman" panose="02020603050405020304" pitchFamily="18" charset="0"/>
              </a:rPr>
              <a:t> links.</a:t>
            </a:r>
          </a:p>
        </p:txBody>
      </p:sp>
      <p:sp>
        <p:nvSpPr>
          <p:cNvPr id="4" name="Text Box 3"/>
          <p:cNvSpPr txBox="1"/>
          <p:nvPr/>
        </p:nvSpPr>
        <p:spPr>
          <a:xfrm>
            <a:off x="6036310" y="3429000"/>
            <a:ext cx="2955290" cy="1322070"/>
          </a:xfrm>
          <a:prstGeom prst="rect">
            <a:avLst/>
          </a:prstGeom>
        </p:spPr>
        <p:txBody>
          <a:bodyPr wrap="square">
            <a:spAutoFit/>
          </a:bodyPr>
          <a:lstStyle/>
          <a:p>
            <a:pPr marL="171450" indent="-171450">
              <a:buFont typeface="Arial" panose="020B0604020202020204" pitchFamily="34" charset="0"/>
              <a:buChar char="•"/>
            </a:pPr>
            <a:r>
              <a:rPr sz="1000" b="1">
                <a:latin typeface="Times New Roman" panose="02020603050405020304" pitchFamily="18" charset="0"/>
                <a:cs typeface="Times New Roman" panose="02020603050405020304" pitchFamily="18" charset="0"/>
              </a:rPr>
              <a:t>GEO</a:t>
            </a:r>
            <a:r>
              <a:rPr sz="1000">
                <a:latin typeface="Times New Roman" panose="02020603050405020304" pitchFamily="18" charset="0"/>
                <a:cs typeface="Times New Roman" panose="02020603050405020304" pitchFamily="18" charset="0"/>
              </a:rPr>
              <a:t> (Geostationary Earth Orbit) Satellites</a:t>
            </a:r>
            <a:r>
              <a:rPr lang="en-US" sz="1000">
                <a:latin typeface="Times New Roman" panose="02020603050405020304" pitchFamily="18" charset="0"/>
                <a:cs typeface="Times New Roman" panose="02020603050405020304" pitchFamily="18" charset="0"/>
              </a:rPr>
              <a:t> : </a:t>
            </a:r>
            <a:r>
              <a:rPr sz="1000">
                <a:latin typeface="Times New Roman" panose="02020603050405020304" pitchFamily="18" charset="0"/>
                <a:cs typeface="Times New Roman" panose="02020603050405020304" pitchFamily="18" charset="0"/>
                <a:sym typeface="+mn-ea"/>
              </a:rPr>
              <a:t>(~36,000 km altitude)</a:t>
            </a:r>
            <a:endParaRPr sz="100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sz="100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r>
              <a:rPr lang="en-US" altLang="en-US" sz="1000" b="1">
                <a:latin typeface="Times New Roman" panose="02020603050405020304" pitchFamily="18" charset="0"/>
                <a:cs typeface="Times New Roman" panose="02020603050405020304" pitchFamily="18" charset="0"/>
              </a:rPr>
              <a:t>LEO</a:t>
            </a:r>
            <a:r>
              <a:rPr lang="en-US" altLang="en-US" sz="1000">
                <a:latin typeface="Times New Roman" panose="02020603050405020304" pitchFamily="18" charset="0"/>
                <a:cs typeface="Times New Roman" panose="02020603050405020304" pitchFamily="18" charset="0"/>
              </a:rPr>
              <a:t> (Low Earth Orbit) Satellites : </a:t>
            </a:r>
            <a:r>
              <a:rPr sz="1000">
                <a:latin typeface="Times New Roman" panose="02020603050405020304" pitchFamily="18" charset="0"/>
                <a:cs typeface="Times New Roman" panose="02020603050405020304" pitchFamily="18" charset="0"/>
                <a:sym typeface="+mn-ea"/>
              </a:rPr>
              <a:t>(~500 km altitude)</a:t>
            </a:r>
            <a:endParaRPr sz="100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altLang="en-US" sz="100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r>
              <a:rPr lang="en-US" altLang="en-US" sz="1000" b="1">
                <a:latin typeface="Times New Roman" panose="02020603050405020304" pitchFamily="18" charset="0"/>
                <a:cs typeface="Times New Roman" panose="02020603050405020304" pitchFamily="18" charset="0"/>
              </a:rPr>
              <a:t>CCB-NTN</a:t>
            </a:r>
            <a:r>
              <a:rPr lang="en-US" altLang="en-US" sz="1000">
                <a:latin typeface="Times New Roman" panose="02020603050405020304" pitchFamily="18" charset="0"/>
                <a:cs typeface="Times New Roman" panose="02020603050405020304" pitchFamily="18" charset="0"/>
              </a:rPr>
              <a:t>(Cluster constellation-based non-terrestrial network)</a:t>
            </a:r>
          </a:p>
        </p:txBody>
      </p:sp>
      <p:pic>
        <p:nvPicPr>
          <p:cNvPr id="5" name="Picture 4"/>
          <p:cNvPicPr>
            <a:picLocks noChangeAspect="1"/>
          </p:cNvPicPr>
          <p:nvPr/>
        </p:nvPicPr>
        <p:blipFill>
          <a:blip r:embed="rId3"/>
          <a:stretch>
            <a:fillRect/>
          </a:stretch>
        </p:blipFill>
        <p:spPr>
          <a:xfrm>
            <a:off x="457200" y="2916555"/>
            <a:ext cx="5591810" cy="317944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348615" y="1295400"/>
            <a:ext cx="8455025" cy="3276600"/>
          </a:xfrm>
          <a:prstGeom prst="rect">
            <a:avLst/>
          </a:prstGeom>
        </p:spPr>
      </p:pic>
      <p:sp>
        <p:nvSpPr>
          <p:cNvPr id="12" name="TextBox 11"/>
          <p:cNvSpPr txBox="1"/>
          <p:nvPr/>
        </p:nvSpPr>
        <p:spPr>
          <a:xfrm>
            <a:off x="762000" y="4724400"/>
            <a:ext cx="8237220" cy="306705"/>
          </a:xfrm>
          <a:prstGeom prst="rect">
            <a:avLst/>
          </a:prstGeom>
          <a:noFill/>
        </p:spPr>
        <p:txBody>
          <a:bodyPr wrap="square">
            <a:spAutoFit/>
          </a:bodyPr>
          <a:lstStyle/>
          <a:p>
            <a:pPr algn="ctr"/>
            <a:r>
              <a:rPr lang="fr-FR" sz="1400" b="1" dirty="0">
                <a:latin typeface="Times New Roman" panose="02020603050405020304" pitchFamily="18" charset="0"/>
                <a:cs typeface="Times New Roman" panose="02020603050405020304" pitchFamily="18" charset="0"/>
              </a:rPr>
              <a:t>Fig. </a:t>
            </a:r>
            <a:r>
              <a:rPr lang="en-US" altLang="fr-FR" sz="1400" b="1" dirty="0">
                <a:latin typeface="Times New Roman" panose="02020603050405020304" pitchFamily="18" charset="0"/>
                <a:cs typeface="Times New Roman" panose="02020603050405020304" pitchFamily="18" charset="0"/>
              </a:rPr>
              <a:t>2</a:t>
            </a:r>
            <a:r>
              <a:rPr lang="fr-FR" sz="1400" dirty="0">
                <a:latin typeface="Times New Roman" panose="02020603050405020304" pitchFamily="18" charset="0"/>
                <a:cs typeface="Times New Roman" panose="02020603050405020304" pitchFamily="18" charset="0"/>
              </a:rPr>
              <a:t>. </a:t>
            </a:r>
            <a:r>
              <a:rPr lang="en-US" altLang="en-US" sz="1400" dirty="0">
                <a:latin typeface="Times New Roman" panose="02020603050405020304" pitchFamily="18" charset="0"/>
                <a:cs typeface="Times New Roman" panose="02020603050405020304" pitchFamily="18" charset="0"/>
              </a:rPr>
              <a:t>Issues involved in the link budget estimation of the </a:t>
            </a:r>
            <a:r>
              <a:rPr lang="en-US" altLang="en-US" sz="1400" b="1" dirty="0">
                <a:latin typeface="Times New Roman" panose="02020603050405020304" pitchFamily="18" charset="0"/>
                <a:cs typeface="Times New Roman" panose="02020603050405020304" pitchFamily="18" charset="0"/>
              </a:rPr>
              <a:t>NTN-OWC</a:t>
            </a:r>
            <a:r>
              <a:rPr lang="en-US" altLang="en-US" sz="1400" dirty="0">
                <a:latin typeface="Times New Roman" panose="02020603050405020304" pitchFamily="18" charset="0"/>
                <a:cs typeface="Times New Roman" panose="02020603050405020304" pitchFamily="18" charset="0"/>
              </a:rPr>
              <a:t> systems.</a:t>
            </a:r>
          </a:p>
        </p:txBody>
      </p:sp>
      <p:sp>
        <p:nvSpPr>
          <p:cNvPr id="5" name="Title 1"/>
          <p:cNvSpPr>
            <a:spLocks noGrp="1"/>
          </p:cNvSpPr>
          <p:nvPr/>
        </p:nvSpPr>
        <p:spPr>
          <a:xfrm>
            <a:off x="454152" y="609661"/>
            <a:ext cx="8229600" cy="64318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sz="3400" b="1" dirty="0">
                <a:latin typeface="Times New Roman" panose="02020603050405020304" pitchFamily="18" charset="0"/>
                <a:ea typeface="MS PGothic" panose="020B0600070205080204" charset="-128"/>
                <a:cs typeface="Times New Roman" panose="02020603050405020304" pitchFamily="18" charset="0"/>
              </a:rPr>
              <a:t>Current Issues </a:t>
            </a:r>
          </a:p>
        </p:txBody>
      </p:sp>
      <p:sp>
        <p:nvSpPr>
          <p:cNvPr id="7" name="Text Box 6"/>
          <p:cNvSpPr txBox="1"/>
          <p:nvPr/>
        </p:nvSpPr>
        <p:spPr>
          <a:xfrm>
            <a:off x="609600" y="5107305"/>
            <a:ext cx="8054340" cy="1198880"/>
          </a:xfrm>
          <a:prstGeom prst="rect">
            <a:avLst/>
          </a:prstGeom>
        </p:spPr>
        <p:txBody>
          <a:bodyPr wrap="square">
            <a:spAutoFit/>
          </a:bodyPr>
          <a:lstStyle/>
          <a:p>
            <a:pPr marL="285750" indent="-285750" algn="just">
              <a:lnSpc>
                <a:spcPct val="150000"/>
              </a:lnSpc>
              <a:buFont typeface="Arial" panose="020B0604020202020204" pitchFamily="34" charset="0"/>
              <a:buChar char="•"/>
            </a:pPr>
            <a:r>
              <a:rPr sz="1600">
                <a:latin typeface="Times New Roman" panose="02020603050405020304" pitchFamily="18" charset="0"/>
                <a:cs typeface="Times New Roman" panose="02020603050405020304" pitchFamily="18" charset="0"/>
              </a:rPr>
              <a:t>The figure highlights major optical wireless communication impairments in </a:t>
            </a:r>
            <a:r>
              <a:rPr sz="1600" b="1">
                <a:latin typeface="Times New Roman" panose="02020603050405020304" pitchFamily="18" charset="0"/>
                <a:cs typeface="Times New Roman" panose="02020603050405020304" pitchFamily="18" charset="0"/>
              </a:rPr>
              <a:t>NTN</a:t>
            </a:r>
            <a:r>
              <a:rPr sz="1600">
                <a:latin typeface="Times New Roman" panose="02020603050405020304" pitchFamily="18" charset="0"/>
                <a:cs typeface="Times New Roman" panose="02020603050405020304" pitchFamily="18" charset="0"/>
              </a:rPr>
              <a:t>-based </a:t>
            </a:r>
            <a:r>
              <a:rPr sz="1600" b="1">
                <a:latin typeface="Times New Roman" panose="02020603050405020304" pitchFamily="18" charset="0"/>
                <a:cs typeface="Times New Roman" panose="02020603050405020304" pitchFamily="18" charset="0"/>
              </a:rPr>
              <a:t>OWC</a:t>
            </a:r>
            <a:r>
              <a:rPr sz="1600">
                <a:latin typeface="Times New Roman" panose="02020603050405020304" pitchFamily="18" charset="0"/>
                <a:cs typeface="Times New Roman" panose="02020603050405020304" pitchFamily="18" charset="0"/>
              </a:rPr>
              <a:t> systems, emphasizing the need for advanced beam-tracking techniques, adaptive optics, and signal processing for successful deployment</a:t>
            </a:r>
            <a:r>
              <a:rPr lang="en-US" sz="1600">
                <a:latin typeface="Times New Roman" panose="02020603050405020304" pitchFamily="18" charset="0"/>
                <a:cs typeface="Times New Roman" panose="02020603050405020304" pitchFamily="18" charset="0"/>
              </a:rPr>
              <a:t>[1]</a:t>
            </a:r>
            <a:r>
              <a:rPr sz="1600">
                <a:latin typeface="Times New Roman" panose="02020603050405020304" pitchFamily="18" charset="0"/>
                <a:cs typeface="Times New Roman" panose="02020603050405020304" pitchFamily="18" charset="0"/>
              </a:rPr>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87475"/>
            <a:ext cx="8229600" cy="4739005"/>
          </a:xfrm>
        </p:spPr>
        <p:txBody>
          <a:bodyPr>
            <a:normAutofit lnSpcReduction="10000"/>
          </a:bodyPr>
          <a:lstStyle/>
          <a:p>
            <a:r>
              <a:rPr lang="en-US" altLang="en-US" sz="1800" b="1">
                <a:latin typeface="Times New Roman" panose="02020603050405020304" pitchFamily="18" charset="0"/>
                <a:cs typeface="Times New Roman" panose="02020603050405020304" pitchFamily="18" charset="0"/>
              </a:rPr>
              <a:t>Transmitter Loss:</a:t>
            </a:r>
            <a:endParaRPr lang="en-US" altLang="en-US" sz="1800">
              <a:latin typeface="Times New Roman" panose="02020603050405020304" pitchFamily="18" charset="0"/>
              <a:cs typeface="Times New Roman" panose="02020603050405020304" pitchFamily="18" charset="0"/>
            </a:endParaRPr>
          </a:p>
          <a:p>
            <a:pPr lvl="1" algn="just">
              <a:buFont typeface="Wingdings" panose="05000000000000000000" charset="0"/>
              <a:buChar char="§"/>
            </a:pPr>
            <a:r>
              <a:rPr lang="en-US" altLang="en-US" sz="1400">
                <a:latin typeface="Times New Roman" panose="02020603050405020304" pitchFamily="18" charset="0"/>
                <a:cs typeface="Times New Roman" panose="02020603050405020304" pitchFamily="18" charset="0"/>
              </a:rPr>
              <a:t>Increases optical output power.</a:t>
            </a:r>
          </a:p>
          <a:p>
            <a:pPr lvl="1" algn="just">
              <a:buFont typeface="Wingdings" panose="05000000000000000000" charset="0"/>
              <a:buChar char="§"/>
            </a:pPr>
            <a:r>
              <a:rPr lang="en-US" altLang="en-US" sz="1400">
                <a:latin typeface="Times New Roman" panose="02020603050405020304" pitchFamily="18" charset="0"/>
                <a:cs typeface="Times New Roman" panose="02020603050405020304" pitchFamily="18" charset="0"/>
              </a:rPr>
              <a:t>Implement adaptive beam shaping and collimation techniques to reduce divergence.</a:t>
            </a:r>
          </a:p>
          <a:p>
            <a:pPr lvl="1" algn="just">
              <a:buFont typeface="Wingdings" panose="05000000000000000000" charset="0"/>
              <a:buChar char="§"/>
            </a:pPr>
            <a:r>
              <a:rPr lang="en-US" altLang="en-US" sz="1400" b="1">
                <a:latin typeface="Times New Roman" panose="02020603050405020304" pitchFamily="18" charset="0"/>
                <a:cs typeface="Times New Roman" panose="02020603050405020304" pitchFamily="18" charset="0"/>
              </a:rPr>
              <a:t>OFDM</a:t>
            </a:r>
            <a:r>
              <a:rPr lang="en-US" altLang="en-US" sz="1400">
                <a:latin typeface="Times New Roman" panose="02020603050405020304" pitchFamily="18" charset="0"/>
                <a:cs typeface="Times New Roman" panose="02020603050405020304" pitchFamily="18" charset="0"/>
              </a:rPr>
              <a:t> (Orthogonal Frequency-Division Multiplexing) and </a:t>
            </a:r>
            <a:r>
              <a:rPr lang="en-US" altLang="en-US" sz="1400" b="1">
                <a:latin typeface="Times New Roman" panose="02020603050405020304" pitchFamily="18" charset="0"/>
                <a:cs typeface="Times New Roman" panose="02020603050405020304" pitchFamily="18" charset="0"/>
              </a:rPr>
              <a:t>PPM</a:t>
            </a:r>
            <a:r>
              <a:rPr lang="en-US" altLang="en-US" sz="1400">
                <a:latin typeface="Times New Roman" panose="02020603050405020304" pitchFamily="18" charset="0"/>
                <a:cs typeface="Times New Roman" panose="02020603050405020304" pitchFamily="18" charset="0"/>
              </a:rPr>
              <a:t> (Pulse Position Modulation) enhance signal transmission.</a:t>
            </a:r>
          </a:p>
          <a:p>
            <a:r>
              <a:rPr lang="en-US" altLang="en-US" sz="1800" b="1">
                <a:latin typeface="Times New Roman" panose="02020603050405020304" pitchFamily="18" charset="0"/>
                <a:cs typeface="Times New Roman" panose="02020603050405020304" pitchFamily="18" charset="0"/>
              </a:rPr>
              <a:t>Free Space Propagation Loss: </a:t>
            </a:r>
            <a:endParaRPr lang="en-US" altLang="en-US" sz="1800">
              <a:latin typeface="Times New Roman" panose="02020603050405020304" pitchFamily="18" charset="0"/>
              <a:cs typeface="Times New Roman" panose="02020603050405020304" pitchFamily="18" charset="0"/>
            </a:endParaRPr>
          </a:p>
          <a:p>
            <a:pPr lvl="1" algn="just">
              <a:buFont typeface="Wingdings" panose="05000000000000000000" charset="0"/>
              <a:buChar char="§"/>
            </a:pPr>
            <a:r>
              <a:rPr lang="en-US" altLang="en-US" sz="1400">
                <a:latin typeface="Times New Roman" panose="02020603050405020304" pitchFamily="18" charset="0"/>
                <a:cs typeface="Times New Roman" panose="02020603050405020304" pitchFamily="18" charset="0"/>
              </a:rPr>
              <a:t>Use near-infrared (</a:t>
            </a:r>
            <a:r>
              <a:rPr lang="en-US" altLang="en-US" sz="1400" b="1">
                <a:latin typeface="Times New Roman" panose="02020603050405020304" pitchFamily="18" charset="0"/>
                <a:cs typeface="Times New Roman" panose="02020603050405020304" pitchFamily="18" charset="0"/>
              </a:rPr>
              <a:t>IR</a:t>
            </a:r>
            <a:r>
              <a:rPr lang="en-US" altLang="en-US" sz="1400">
                <a:latin typeface="Times New Roman" panose="02020603050405020304" pitchFamily="18" charset="0"/>
                <a:cs typeface="Times New Roman" panose="02020603050405020304" pitchFamily="18" charset="0"/>
              </a:rPr>
              <a:t>) or </a:t>
            </a:r>
            <a:r>
              <a:rPr lang="en-US" altLang="en-US" sz="1400" b="1">
                <a:latin typeface="Times New Roman" panose="02020603050405020304" pitchFamily="18" charset="0"/>
                <a:cs typeface="Times New Roman" panose="02020603050405020304" pitchFamily="18" charset="0"/>
              </a:rPr>
              <a:t>mid-IR</a:t>
            </a:r>
            <a:r>
              <a:rPr lang="en-US" altLang="en-US" sz="1400">
                <a:latin typeface="Times New Roman" panose="02020603050405020304" pitchFamily="18" charset="0"/>
                <a:cs typeface="Times New Roman" panose="02020603050405020304" pitchFamily="18" charset="0"/>
              </a:rPr>
              <a:t> wavelengths for better penetration through atmospheric conditions.</a:t>
            </a:r>
          </a:p>
          <a:p>
            <a:pPr lvl="1" algn="just">
              <a:buFont typeface="Wingdings" panose="05000000000000000000" charset="0"/>
              <a:buChar char="§"/>
            </a:pPr>
            <a:r>
              <a:rPr lang="en-US" altLang="en-US" sz="1400">
                <a:latin typeface="Times New Roman" panose="02020603050405020304" pitchFamily="18" charset="0"/>
                <a:cs typeface="Times New Roman" panose="02020603050405020304" pitchFamily="18" charset="0"/>
              </a:rPr>
              <a:t>Dynamically adjust power levels based on weather conditions.</a:t>
            </a:r>
          </a:p>
          <a:p>
            <a:pPr lvl="1" algn="just">
              <a:buFont typeface="Wingdings" panose="05000000000000000000" charset="0"/>
              <a:buChar char="§"/>
            </a:pPr>
            <a:r>
              <a:rPr lang="en-US" altLang="en-US" sz="1400">
                <a:latin typeface="Times New Roman" panose="02020603050405020304" pitchFamily="18" charset="0"/>
                <a:cs typeface="Times New Roman" panose="02020603050405020304" pitchFamily="18" charset="0"/>
              </a:rPr>
              <a:t>Switch to </a:t>
            </a:r>
            <a:r>
              <a:rPr lang="en-US" altLang="en-US" sz="1400" b="1">
                <a:latin typeface="Times New Roman" panose="02020603050405020304" pitchFamily="18" charset="0"/>
                <a:cs typeface="Times New Roman" panose="02020603050405020304" pitchFamily="18" charset="0"/>
              </a:rPr>
              <a:t>RF</a:t>
            </a:r>
            <a:r>
              <a:rPr lang="en-US" altLang="en-US" sz="1400">
                <a:latin typeface="Times New Roman" panose="02020603050405020304" pitchFamily="18" charset="0"/>
                <a:cs typeface="Times New Roman" panose="02020603050405020304" pitchFamily="18" charset="0"/>
              </a:rPr>
              <a:t> communication in severe weather conditions.</a:t>
            </a:r>
          </a:p>
          <a:p>
            <a:pPr lvl="1" algn="just">
              <a:buFont typeface="Wingdings" panose="05000000000000000000" charset="0"/>
              <a:buChar char="§"/>
            </a:pPr>
            <a:r>
              <a:rPr lang="en-US" altLang="en-US" sz="1400">
                <a:latin typeface="Times New Roman" panose="02020603050405020304" pitchFamily="18" charset="0"/>
                <a:cs typeface="Times New Roman" panose="02020603050405020304" pitchFamily="18" charset="0"/>
              </a:rPr>
              <a:t>Reduces bit errors caused by signal fluctuations.</a:t>
            </a:r>
          </a:p>
          <a:p>
            <a:pPr lvl="1" algn="just">
              <a:buFont typeface="Wingdings" panose="05000000000000000000" charset="0"/>
              <a:buChar char="§"/>
            </a:pPr>
            <a:r>
              <a:rPr lang="en-US" altLang="en-US" sz="1400" b="1">
                <a:latin typeface="Times New Roman" panose="02020603050405020304" pitchFamily="18" charset="0"/>
                <a:cs typeface="Times New Roman" panose="02020603050405020304" pitchFamily="18" charset="0"/>
              </a:rPr>
              <a:t>AI</a:t>
            </a:r>
            <a:r>
              <a:rPr lang="en-US" altLang="en-US" sz="1400">
                <a:latin typeface="Times New Roman" panose="02020603050405020304" pitchFamily="18" charset="0"/>
                <a:cs typeface="Times New Roman" panose="02020603050405020304" pitchFamily="18" charset="0"/>
              </a:rPr>
              <a:t> can predict turbulence effects and adjust transmission accordingly.</a:t>
            </a:r>
          </a:p>
          <a:p>
            <a:r>
              <a:rPr lang="en-US" altLang="en-US" sz="1800" b="1">
                <a:latin typeface="Times New Roman" panose="02020603050405020304" pitchFamily="18" charset="0"/>
                <a:cs typeface="Times New Roman" panose="02020603050405020304" pitchFamily="18" charset="0"/>
              </a:rPr>
              <a:t>Receiver Loss:</a:t>
            </a:r>
          </a:p>
          <a:p>
            <a:pPr lvl="1" algn="just">
              <a:buFont typeface="Wingdings" panose="05000000000000000000" charset="0"/>
              <a:buChar char="§"/>
            </a:pPr>
            <a:r>
              <a:rPr lang="en-US" altLang="en-US" sz="1400">
                <a:latin typeface="Times New Roman" panose="02020603050405020304" pitchFamily="18" charset="0"/>
                <a:cs typeface="Times New Roman" panose="02020603050405020304" pitchFamily="18" charset="0"/>
              </a:rPr>
              <a:t>Avalanche photodiodes (</a:t>
            </a:r>
            <a:r>
              <a:rPr lang="en-US" altLang="en-US" sz="1400" b="1">
                <a:latin typeface="Times New Roman" panose="02020603050405020304" pitchFamily="18" charset="0"/>
                <a:cs typeface="Times New Roman" panose="02020603050405020304" pitchFamily="18" charset="0"/>
              </a:rPr>
              <a:t>APDs</a:t>
            </a:r>
            <a:r>
              <a:rPr lang="en-US" altLang="en-US" sz="1400">
                <a:latin typeface="Times New Roman" panose="02020603050405020304" pitchFamily="18" charset="0"/>
                <a:cs typeface="Times New Roman" panose="02020603050405020304" pitchFamily="18" charset="0"/>
              </a:rPr>
              <a:t>) or single-photon detectors improve signal detection.</a:t>
            </a:r>
          </a:p>
          <a:p>
            <a:pPr lvl="1" algn="just">
              <a:buFont typeface="Wingdings" panose="05000000000000000000" charset="0"/>
              <a:buChar char="§"/>
            </a:pPr>
            <a:r>
              <a:rPr lang="en-US" altLang="en-US" sz="1400">
                <a:latin typeface="Times New Roman" panose="02020603050405020304" pitchFamily="18" charset="0"/>
                <a:cs typeface="Times New Roman" panose="02020603050405020304" pitchFamily="18" charset="0"/>
              </a:rPr>
              <a:t>Use optical amplifiers with low-noise designs.</a:t>
            </a:r>
          </a:p>
          <a:p>
            <a:pPr lvl="1" algn="just">
              <a:buFont typeface="Wingdings" panose="05000000000000000000" charset="0"/>
              <a:buChar char="§"/>
            </a:pPr>
            <a:r>
              <a:rPr lang="en-US" altLang="en-US" sz="1400">
                <a:latin typeface="Times New Roman" panose="02020603050405020304" pitchFamily="18" charset="0"/>
                <a:cs typeface="Times New Roman" panose="02020603050405020304" pitchFamily="18" charset="0"/>
              </a:rPr>
              <a:t>Use low-noise electronic amplifiers and cooling mechanisms.</a:t>
            </a:r>
          </a:p>
          <a:p>
            <a:r>
              <a:rPr lang="en-US" altLang="en-US" sz="1800" b="1">
                <a:latin typeface="Times New Roman" panose="02020603050405020304" pitchFamily="18" charset="0"/>
                <a:cs typeface="Times New Roman" panose="02020603050405020304" pitchFamily="18" charset="0"/>
              </a:rPr>
              <a:t>Controlling Loss:</a:t>
            </a:r>
          </a:p>
          <a:p>
            <a:pPr lvl="1">
              <a:buFont typeface="Wingdings" panose="05000000000000000000" charset="0"/>
              <a:buChar char="§"/>
            </a:pPr>
            <a:r>
              <a:rPr lang="en-US" altLang="en-US" sz="1400">
                <a:latin typeface="Times New Roman" panose="02020603050405020304" pitchFamily="18" charset="0"/>
                <a:cs typeface="Times New Roman" panose="02020603050405020304" pitchFamily="18" charset="0"/>
              </a:rPr>
              <a:t>Implement dynamic beam tracking using gimbal systems.</a:t>
            </a:r>
          </a:p>
          <a:p>
            <a:pPr lvl="1">
              <a:buFont typeface="Wingdings" panose="05000000000000000000" charset="0"/>
              <a:buChar char="§"/>
            </a:pPr>
            <a:r>
              <a:rPr lang="en-US" altLang="en-US" sz="1400">
                <a:latin typeface="Times New Roman" panose="02020603050405020304" pitchFamily="18" charset="0"/>
                <a:cs typeface="Times New Roman" panose="02020603050405020304" pitchFamily="18" charset="0"/>
              </a:rPr>
              <a:t>Adaptive tracking algorithms ensure continuous alignment.</a:t>
            </a:r>
          </a:p>
          <a:p>
            <a:pPr lvl="1">
              <a:buFont typeface="Wingdings" panose="05000000000000000000" charset="0"/>
              <a:buChar char="§"/>
            </a:pPr>
            <a:r>
              <a:rPr lang="en-US" altLang="en-US" sz="1400" b="1">
                <a:latin typeface="Times New Roman" panose="02020603050405020304" pitchFamily="18" charset="0"/>
                <a:cs typeface="Times New Roman" panose="02020603050405020304" pitchFamily="18" charset="0"/>
              </a:rPr>
              <a:t>RF</a:t>
            </a:r>
            <a:r>
              <a:rPr lang="en-US" altLang="en-US" sz="1400">
                <a:latin typeface="Times New Roman" panose="02020603050405020304" pitchFamily="18" charset="0"/>
                <a:cs typeface="Times New Roman" panose="02020603050405020304" pitchFamily="18" charset="0"/>
              </a:rPr>
              <a:t> signals can help assist optical link alignment.</a:t>
            </a:r>
          </a:p>
          <a:p>
            <a:endParaRPr lang="en-US" altLang="en-US" sz="1400">
              <a:latin typeface="Times New Roman" panose="02020603050405020304" pitchFamily="18" charset="0"/>
              <a:cs typeface="Times New Roman" panose="02020603050405020304" pitchFamily="18" charset="0"/>
            </a:endParaRPr>
          </a:p>
        </p:txBody>
      </p:sp>
      <p:sp>
        <p:nvSpPr>
          <p:cNvPr id="5" name="Title 1"/>
          <p:cNvSpPr>
            <a:spLocks noGrp="1"/>
          </p:cNvSpPr>
          <p:nvPr/>
        </p:nvSpPr>
        <p:spPr>
          <a:xfrm>
            <a:off x="454152" y="609661"/>
            <a:ext cx="8229600" cy="64318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sz="3400" b="1" dirty="0">
                <a:latin typeface="Times New Roman" panose="02020603050405020304" pitchFamily="18" charset="0"/>
                <a:ea typeface="MS PGothic" panose="020B0600070205080204" charset="-128"/>
                <a:cs typeface="Times New Roman" panose="02020603050405020304" pitchFamily="18" charset="0"/>
              </a:rPr>
              <a:t>Possible Solutions for NG-OWC</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400" b="1" dirty="0">
                <a:latin typeface="Times New Roman" panose="02020603050405020304" pitchFamily="18" charset="0"/>
                <a:cs typeface="Times New Roman" panose="02020603050405020304" pitchFamily="18" charset="0"/>
              </a:rPr>
              <a:t>Challenges</a:t>
            </a:r>
          </a:p>
        </p:txBody>
      </p:sp>
      <p:sp>
        <p:nvSpPr>
          <p:cNvPr id="7" name="Rectangle 3"/>
          <p:cNvSpPr>
            <a:spLocks noGrp="1" noChangeArrowheads="1"/>
          </p:cNvSpPr>
          <p:nvPr>
            <p:ph idx="1"/>
          </p:nvPr>
        </p:nvSpPr>
        <p:spPr>
          <a:xfrm>
            <a:off x="381000" y="1295400"/>
            <a:ext cx="8402320" cy="4612005"/>
          </a:xfrm>
        </p:spPr>
        <p:txBody>
          <a:bodyPr>
            <a:noAutofit/>
          </a:bodyPr>
          <a:lstStyle/>
          <a:p>
            <a:pPr lvl="0" algn="just">
              <a:lnSpc>
                <a:spcPct val="150000"/>
              </a:lnSpc>
            </a:pPr>
            <a:r>
              <a:rPr lang="en-US" altLang="en-US" sz="1800" b="1" dirty="0">
                <a:latin typeface="Times New Roman" panose="02020603050405020304" pitchFamily="18" charset="0"/>
                <a:cs typeface="Times New Roman" panose="02020603050405020304" pitchFamily="18" charset="0"/>
              </a:rPr>
              <a:t>Atmospheric Interference : </a:t>
            </a:r>
          </a:p>
          <a:p>
            <a:pPr lvl="1" algn="just">
              <a:lnSpc>
                <a:spcPct val="150000"/>
              </a:lnSpc>
              <a:buFont typeface="Arial" panose="020B0604020202020204" pitchFamily="34" charset="0"/>
              <a:buChar char="•"/>
            </a:pPr>
            <a:r>
              <a:rPr lang="en-US" altLang="en-US" sz="1575" dirty="0">
                <a:latin typeface="Times New Roman" panose="02020603050405020304" pitchFamily="18" charset="0"/>
                <a:cs typeface="Times New Roman" panose="02020603050405020304" pitchFamily="18" charset="0"/>
              </a:rPr>
              <a:t>Rain, Fog, and Dust</a:t>
            </a:r>
          </a:p>
          <a:p>
            <a:pPr lvl="1" algn="just">
              <a:lnSpc>
                <a:spcPct val="100000"/>
              </a:lnSpc>
              <a:buFont typeface="Arial" panose="020B0604020202020204" pitchFamily="34" charset="0"/>
              <a:buChar char="•"/>
            </a:pPr>
            <a:r>
              <a:rPr lang="en-US" altLang="en-US" sz="1575" dirty="0">
                <a:latin typeface="Times New Roman" panose="02020603050405020304" pitchFamily="18" charset="0"/>
                <a:cs typeface="Times New Roman" panose="02020603050405020304" pitchFamily="18" charset="0"/>
              </a:rPr>
              <a:t>Line-of-Sight Issues</a:t>
            </a:r>
          </a:p>
          <a:p>
            <a:pPr lvl="0" algn="just">
              <a:lnSpc>
                <a:spcPct val="150000"/>
              </a:lnSpc>
            </a:pPr>
            <a:r>
              <a:rPr lang="en-US" altLang="en-US" sz="1800" b="1" dirty="0">
                <a:latin typeface="Times New Roman" panose="02020603050405020304" pitchFamily="18" charset="0"/>
                <a:cs typeface="Times New Roman" panose="02020603050405020304" pitchFamily="18" charset="0"/>
              </a:rPr>
              <a:t>Limited Range : </a:t>
            </a:r>
            <a:endParaRPr lang="en-US" altLang="en-US" sz="1800" dirty="0">
              <a:latin typeface="Times New Roman" panose="02020603050405020304" pitchFamily="18" charset="0"/>
              <a:cs typeface="Times New Roman" panose="02020603050405020304" pitchFamily="18" charset="0"/>
            </a:endParaRPr>
          </a:p>
          <a:p>
            <a:pPr lvl="1" algn="just">
              <a:lnSpc>
                <a:spcPct val="100000"/>
              </a:lnSpc>
              <a:buFont typeface="Arial" panose="020B0604020202020204" pitchFamily="34" charset="0"/>
              <a:buChar char="•"/>
            </a:pPr>
            <a:r>
              <a:rPr lang="en-US" altLang="en-US" sz="1575" dirty="0">
                <a:latin typeface="Times New Roman" panose="02020603050405020304" pitchFamily="18" charset="0"/>
                <a:cs typeface="Times New Roman" panose="02020603050405020304" pitchFamily="18" charset="0"/>
              </a:rPr>
              <a:t>Propagation Distance</a:t>
            </a:r>
          </a:p>
          <a:p>
            <a:pPr lvl="1" algn="just">
              <a:lnSpc>
                <a:spcPct val="100000"/>
              </a:lnSpc>
              <a:buFont typeface="Arial" panose="020B0604020202020204" pitchFamily="34" charset="0"/>
              <a:buChar char="•"/>
            </a:pPr>
            <a:r>
              <a:rPr lang="en-US" altLang="en-US" sz="1575" dirty="0">
                <a:latin typeface="Times New Roman" panose="02020603050405020304" pitchFamily="18" charset="0"/>
                <a:cs typeface="Times New Roman" panose="02020603050405020304" pitchFamily="18" charset="0"/>
              </a:rPr>
              <a:t>Urban Environments</a:t>
            </a:r>
          </a:p>
          <a:p>
            <a:pPr lvl="0" algn="just">
              <a:lnSpc>
                <a:spcPct val="150000"/>
              </a:lnSpc>
            </a:pPr>
            <a:r>
              <a:rPr lang="en-US" altLang="en-US" sz="1800" b="1" dirty="0">
                <a:latin typeface="Times New Roman" panose="02020603050405020304" pitchFamily="18" charset="0"/>
                <a:cs typeface="Times New Roman" panose="02020603050405020304" pitchFamily="18" charset="0"/>
              </a:rPr>
              <a:t>Integration with Existing Infrastructure :</a:t>
            </a:r>
          </a:p>
          <a:p>
            <a:pPr lvl="1" algn="just">
              <a:lnSpc>
                <a:spcPct val="100000"/>
              </a:lnSpc>
              <a:buFont typeface="Arial" panose="020B0604020202020204" pitchFamily="34" charset="0"/>
              <a:buChar char="•"/>
            </a:pPr>
            <a:r>
              <a:rPr lang="en-US" altLang="en-US" sz="1575" dirty="0">
                <a:latin typeface="Times New Roman" panose="02020603050405020304" pitchFamily="18" charset="0"/>
                <a:cs typeface="Times New Roman" panose="02020603050405020304" pitchFamily="18" charset="0"/>
              </a:rPr>
              <a:t>Compatibility Issues</a:t>
            </a:r>
          </a:p>
          <a:p>
            <a:pPr lvl="1" algn="just">
              <a:lnSpc>
                <a:spcPct val="100000"/>
              </a:lnSpc>
              <a:buFont typeface="Arial" panose="020B0604020202020204" pitchFamily="34" charset="0"/>
              <a:buChar char="•"/>
            </a:pPr>
            <a:r>
              <a:rPr lang="en-US" altLang="en-US" sz="1575" dirty="0">
                <a:latin typeface="Times New Roman" panose="02020603050405020304" pitchFamily="18" charset="0"/>
                <a:cs typeface="Times New Roman" panose="02020603050405020304" pitchFamily="18" charset="0"/>
              </a:rPr>
              <a:t>Hybrid Solutions</a:t>
            </a:r>
          </a:p>
          <a:p>
            <a:pPr lvl="0" algn="just">
              <a:lnSpc>
                <a:spcPct val="150000"/>
              </a:lnSpc>
            </a:pPr>
            <a:r>
              <a:rPr lang="en-US" altLang="en-US" sz="1800" b="1" dirty="0">
                <a:latin typeface="Times New Roman" panose="02020603050405020304" pitchFamily="18" charset="0"/>
                <a:cs typeface="Times New Roman" panose="02020603050405020304" pitchFamily="18" charset="0"/>
              </a:rPr>
              <a:t>Complexity of System Design </a:t>
            </a:r>
          </a:p>
          <a:p>
            <a:pPr lvl="0" algn="just">
              <a:lnSpc>
                <a:spcPct val="150000"/>
              </a:lnSpc>
            </a:pPr>
            <a:r>
              <a:rPr lang="en-US" altLang="en-US" sz="1800" b="1" dirty="0">
                <a:latin typeface="Times New Roman" panose="02020603050405020304" pitchFamily="18" charset="0"/>
                <a:cs typeface="Times New Roman" panose="02020603050405020304" pitchFamily="18" charset="0"/>
              </a:rPr>
              <a:t>Security Concerns</a:t>
            </a:r>
          </a:p>
          <a:p>
            <a:pPr marL="457200" lvl="1" indent="0" algn="just">
              <a:lnSpc>
                <a:spcPct val="150000"/>
              </a:lnSpc>
              <a:buNone/>
            </a:pPr>
            <a:endParaRPr lang="en-US" altLang="en-US" sz="1575"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2733"/>
            <a:ext cx="8229600" cy="1143000"/>
          </a:xfrm>
        </p:spPr>
        <p:txBody>
          <a:bodyPr>
            <a:normAutofit/>
          </a:bodyPr>
          <a:lstStyle/>
          <a:p>
            <a:r>
              <a:rPr lang="en-US" altLang="ja-JP" sz="3400" b="1" dirty="0">
                <a:latin typeface="Times New Roman" panose="02020603050405020304" pitchFamily="18" charset="0"/>
                <a:cs typeface="Times New Roman" panose="02020603050405020304" pitchFamily="18" charset="0"/>
              </a:rPr>
              <a:t>Conclusion</a:t>
            </a:r>
          </a:p>
        </p:txBody>
      </p:sp>
      <p:sp>
        <p:nvSpPr>
          <p:cNvPr id="7" name="Rectangle 3"/>
          <p:cNvSpPr>
            <a:spLocks noGrp="1" noChangeArrowheads="1"/>
          </p:cNvSpPr>
          <p:nvPr>
            <p:ph idx="1"/>
          </p:nvPr>
        </p:nvSpPr>
        <p:spPr>
          <a:xfrm>
            <a:off x="533400" y="1295400"/>
            <a:ext cx="8283575" cy="4970780"/>
          </a:xfrm>
        </p:spPr>
        <p:txBody>
          <a:bodyPr>
            <a:noAutofit/>
          </a:bodyPr>
          <a:lstStyle/>
          <a:p>
            <a:pPr lvl="0" algn="just">
              <a:lnSpc>
                <a:spcPct val="150000"/>
              </a:lnSpc>
            </a:pPr>
            <a:r>
              <a:rPr lang="en-US" altLang="en-US" sz="1800" dirty="0">
                <a:latin typeface="Times New Roman" panose="02020603050405020304" pitchFamily="18" charset="0"/>
                <a:cs typeface="Times New Roman" panose="02020603050405020304" pitchFamily="18" charset="0"/>
              </a:rPr>
              <a:t>The optical wireless communication (</a:t>
            </a:r>
            <a:r>
              <a:rPr lang="en-US" altLang="en-US" sz="1800" b="1" dirty="0">
                <a:latin typeface="Times New Roman" panose="02020603050405020304" pitchFamily="18" charset="0"/>
                <a:cs typeface="Times New Roman" panose="02020603050405020304" pitchFamily="18" charset="0"/>
              </a:rPr>
              <a:t>OWC</a:t>
            </a:r>
            <a:r>
              <a:rPr lang="en-US" altLang="en-US" sz="1800" dirty="0">
                <a:latin typeface="Times New Roman" panose="02020603050405020304" pitchFamily="18" charset="0"/>
                <a:cs typeface="Times New Roman" panose="02020603050405020304" pitchFamily="18" charset="0"/>
              </a:rPr>
              <a:t>) revolution offers high-speed, secure, and efficient data transmission, but faces challenges like atmospheric interference, limited range, system complexity, and security concerns. </a:t>
            </a:r>
          </a:p>
          <a:p>
            <a:pPr lvl="0" algn="just">
              <a:lnSpc>
                <a:spcPct val="150000"/>
              </a:lnSpc>
            </a:pPr>
            <a:r>
              <a:rPr lang="en-US" altLang="en-US" sz="1800" dirty="0">
                <a:latin typeface="Times New Roman" panose="02020603050405020304" pitchFamily="18" charset="0"/>
                <a:cs typeface="Times New Roman" panose="02020603050405020304" pitchFamily="18" charset="0"/>
              </a:rPr>
              <a:t>Advancements in technology and research into hybrid solutions are overcoming these limitations.</a:t>
            </a:r>
          </a:p>
          <a:p>
            <a:pPr lvl="0" algn="just">
              <a:lnSpc>
                <a:spcPct val="150000"/>
              </a:lnSpc>
            </a:pPr>
            <a:r>
              <a:rPr lang="en-US" altLang="en-US" sz="1800" dirty="0">
                <a:latin typeface="Times New Roman" panose="02020603050405020304" pitchFamily="18" charset="0"/>
                <a:cs typeface="Times New Roman" panose="02020603050405020304" pitchFamily="18" charset="0"/>
              </a:rPr>
              <a:t>And then, </a:t>
            </a:r>
            <a:r>
              <a:rPr lang="en-US" altLang="en-US" sz="1800" b="1" dirty="0">
                <a:latin typeface="Times New Roman" panose="02020603050405020304" pitchFamily="18" charset="0"/>
                <a:cs typeface="Times New Roman" panose="02020603050405020304" pitchFamily="18" charset="0"/>
              </a:rPr>
              <a:t>OWC</a:t>
            </a:r>
            <a:r>
              <a:rPr lang="en-US" altLang="en-US" sz="1800" dirty="0">
                <a:latin typeface="Times New Roman" panose="02020603050405020304" pitchFamily="18" charset="0"/>
                <a:cs typeface="Times New Roman" panose="02020603050405020304" pitchFamily="18" charset="0"/>
              </a:rPr>
              <a:t> could become a vital component in future networks.</a:t>
            </a:r>
          </a:p>
          <a:p>
            <a:pPr lvl="0" algn="just">
              <a:lnSpc>
                <a:spcPct val="150000"/>
              </a:lnSpc>
            </a:pPr>
            <a:r>
              <a:rPr lang="en-US" altLang="en-US" sz="1800" dirty="0">
                <a:latin typeface="Times New Roman" panose="02020603050405020304" pitchFamily="18" charset="0"/>
                <a:cs typeface="Times New Roman" panose="02020603050405020304" pitchFamily="18" charset="0"/>
              </a:rPr>
              <a:t>Collaboration across industries is essential for its full realization.</a:t>
            </a:r>
          </a:p>
          <a:p>
            <a:pPr lvl="0" algn="just">
              <a:lnSpc>
                <a:spcPct val="150000"/>
              </a:lnSpc>
            </a:pPr>
            <a:r>
              <a:rPr lang="en-US" altLang="en-US" sz="1800" dirty="0">
                <a:latin typeface="Times New Roman" panose="02020603050405020304" pitchFamily="18" charset="0"/>
                <a:cs typeface="Times New Roman" panose="02020603050405020304" pitchFamily="18" charset="0"/>
              </a:rPr>
              <a:t>The efficient operation of </a:t>
            </a:r>
            <a:r>
              <a:rPr lang="en-US" altLang="en-US" sz="1800" b="1" dirty="0">
                <a:latin typeface="Times New Roman" panose="02020603050405020304" pitchFamily="18" charset="0"/>
                <a:cs typeface="Times New Roman" panose="02020603050405020304" pitchFamily="18" charset="0"/>
              </a:rPr>
              <a:t>OWC</a:t>
            </a:r>
            <a:r>
              <a:rPr lang="en-US" altLang="en-US" sz="1800" dirty="0">
                <a:latin typeface="Times New Roman" panose="02020603050405020304" pitchFamily="18" charset="0"/>
                <a:cs typeface="Times New Roman" panose="02020603050405020304" pitchFamily="18" charset="0"/>
              </a:rPr>
              <a:t> networks requires a combination of hardware advancements, adaptive control techniques, </a:t>
            </a:r>
            <a:r>
              <a:rPr lang="en-US" altLang="en-US" sz="1800" b="1" dirty="0">
                <a:latin typeface="Times New Roman" panose="02020603050405020304" pitchFamily="18" charset="0"/>
                <a:cs typeface="Times New Roman" panose="02020603050405020304" pitchFamily="18" charset="0"/>
              </a:rPr>
              <a:t>AI</a:t>
            </a:r>
            <a:r>
              <a:rPr lang="en-US" altLang="en-US" sz="1800" dirty="0">
                <a:latin typeface="Times New Roman" panose="02020603050405020304" pitchFamily="18" charset="0"/>
                <a:cs typeface="Times New Roman" panose="02020603050405020304" pitchFamily="18" charset="0"/>
              </a:rPr>
              <a:t>-driven optimizations, and hybrid networking approaches.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1147</Words>
  <Application>Microsoft Office PowerPoint</Application>
  <PresentationFormat>화면 슬라이드 쇼(4:3)</PresentationFormat>
  <Paragraphs>100</Paragraphs>
  <Slides>10</Slides>
  <Notes>4</Notes>
  <HiddenSlides>0</HiddenSlides>
  <MMClips>0</MMClips>
  <ScaleCrop>false</ScaleCrop>
  <HeadingPairs>
    <vt:vector size="6" baseType="variant">
      <vt:variant>
        <vt:lpstr>사용한 글꼴</vt:lpstr>
      </vt:variant>
      <vt:variant>
        <vt:i4>7</vt:i4>
      </vt:variant>
      <vt:variant>
        <vt:lpstr>테마</vt:lpstr>
      </vt:variant>
      <vt:variant>
        <vt:i4>2</vt:i4>
      </vt:variant>
      <vt:variant>
        <vt:lpstr>슬라이드 제목</vt:lpstr>
      </vt:variant>
      <vt:variant>
        <vt:i4>10</vt:i4>
      </vt:variant>
    </vt:vector>
  </HeadingPairs>
  <TitlesOfParts>
    <vt:vector size="19" baseType="lpstr">
      <vt:lpstr>Aptos</vt:lpstr>
      <vt:lpstr>Aptos Display</vt:lpstr>
      <vt:lpstr>Arial</vt:lpstr>
      <vt:lpstr>Calibri</vt:lpstr>
      <vt:lpstr>Times New Roman</vt:lpstr>
      <vt:lpstr>Verdana</vt:lpstr>
      <vt:lpstr>Wingdings</vt:lpstr>
      <vt:lpstr>Office Theme</vt:lpstr>
      <vt:lpstr>Custom Design</vt:lpstr>
      <vt:lpstr>PowerPoint 프레젠테이션</vt:lpstr>
      <vt:lpstr>PowerPoint 프레젠테이션</vt:lpstr>
      <vt:lpstr>Contents</vt:lpstr>
      <vt:lpstr>Background</vt:lpstr>
      <vt:lpstr>Fundamentals of Optical Wireless Communication (OWC)</vt:lpstr>
      <vt:lpstr>PowerPoint 프레젠테이션</vt:lpstr>
      <vt:lpstr>PowerPoint 프레젠테이션</vt:lpstr>
      <vt:lpstr>Challenges</vt:lpstr>
      <vt:lpstr>Conclusion</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장영민(교원-전자시스템공학전공)</cp:lastModifiedBy>
  <cp:revision>1201</cp:revision>
  <cp:lastPrinted>2017-05-07T15:48:00Z</cp:lastPrinted>
  <dcterms:created xsi:type="dcterms:W3CDTF">2010-05-15T17:50:00Z</dcterms:created>
  <dcterms:modified xsi:type="dcterms:W3CDTF">2025-03-10T13:33:18Z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E1A901486EE341DC96829D7B7035F59E_13</vt:lpwstr>
  </property>
  <property fmtid="{D5CDD505-2E9C-101B-9397-08002B2CF9AE}" pid="3" name="KSOProductBuildVer">
    <vt:lpwstr>1033-12.2.0.20326</vt:lpwstr>
  </property>
</Properties>
</file>