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4"/>
  </p:notesMasterIdLst>
  <p:handoutMasterIdLst>
    <p:handoutMasterId r:id="rId25"/>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1059" r:id="rId16"/>
    <p:sldId id="1060" r:id="rId17"/>
    <p:sldId id="1061" r:id="rId18"/>
    <p:sldId id="1062" r:id="rId19"/>
    <p:sldId id="1063" r:id="rId20"/>
    <p:sldId id="256" r:id="rId21"/>
    <p:sldId id="965" r:id="rId22"/>
    <p:sldId id="985" r:id="rId23"/>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24" d="100"/>
          <a:sy n="124" d="100"/>
        </p:scale>
        <p:origin x="102" y="22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97" d="100"/>
          <a:sy n="97" d="100"/>
        </p:scale>
        <p:origin x="277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dirty="0"/>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doc.:IEEE802.15-25-0121r1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802.16 Revision TG16me </a:t>
            </a:r>
            <a:r>
              <a:rPr lang="en-US" dirty="0"/>
              <a:t>March 2025</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2025-03-09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Wednesday PM1 1:30pm PST</a:t>
            </a:r>
          </a:p>
          <a:p>
            <a:r>
              <a:rPr lang="en-US" dirty="0"/>
              <a:t>Thursday PM1 1:30pm PST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Prior Documents related to revision</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p:txBody>
          <a:bodyPr>
            <a:normAutofit/>
          </a:bodyPr>
          <a:lstStyle/>
          <a:p>
            <a:endParaRPr lang="en-US" dirty="0"/>
          </a:p>
          <a:p>
            <a:endParaRPr lang="en-US" dirty="0"/>
          </a:p>
          <a:p>
            <a:pPr marL="0" indent="0">
              <a:buNone/>
            </a:pPr>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graphicFrame>
        <p:nvGraphicFramePr>
          <p:cNvPr id="7" name="Table 6">
            <a:extLst>
              <a:ext uri="{FF2B5EF4-FFF2-40B4-BE49-F238E27FC236}">
                <a16:creationId xmlns:a16="http://schemas.microsoft.com/office/drawing/2014/main" id="{9A719694-DD77-47FA-B3F5-99A706CC210A}"/>
              </a:ext>
            </a:extLst>
          </p:cNvPr>
          <p:cNvGraphicFramePr>
            <a:graphicFrameLocks noGrp="1"/>
          </p:cNvGraphicFramePr>
          <p:nvPr>
            <p:extLst>
              <p:ext uri="{D42A27DB-BD31-4B8C-83A1-F6EECF244321}">
                <p14:modId xmlns:p14="http://schemas.microsoft.com/office/powerpoint/2010/main" val="1943515494"/>
              </p:ext>
            </p:extLst>
          </p:nvPr>
        </p:nvGraphicFramePr>
        <p:xfrm>
          <a:off x="685800" y="1981200"/>
          <a:ext cx="10515600" cy="640080"/>
        </p:xfrm>
        <a:graphic>
          <a:graphicData uri="http://schemas.openxmlformats.org/drawingml/2006/table">
            <a:tbl>
              <a:tblPr/>
              <a:tblGrid>
                <a:gridCol w="2103120">
                  <a:extLst>
                    <a:ext uri="{9D8B030D-6E8A-4147-A177-3AD203B41FA5}">
                      <a16:colId xmlns:a16="http://schemas.microsoft.com/office/drawing/2014/main" val="1949334986"/>
                    </a:ext>
                  </a:extLst>
                </a:gridCol>
                <a:gridCol w="2103120">
                  <a:extLst>
                    <a:ext uri="{9D8B030D-6E8A-4147-A177-3AD203B41FA5}">
                      <a16:colId xmlns:a16="http://schemas.microsoft.com/office/drawing/2014/main" val="743507322"/>
                    </a:ext>
                  </a:extLst>
                </a:gridCol>
                <a:gridCol w="2103120">
                  <a:extLst>
                    <a:ext uri="{9D8B030D-6E8A-4147-A177-3AD203B41FA5}">
                      <a16:colId xmlns:a16="http://schemas.microsoft.com/office/drawing/2014/main" val="91293900"/>
                    </a:ext>
                  </a:extLst>
                </a:gridCol>
                <a:gridCol w="2103120">
                  <a:extLst>
                    <a:ext uri="{9D8B030D-6E8A-4147-A177-3AD203B41FA5}">
                      <a16:colId xmlns:a16="http://schemas.microsoft.com/office/drawing/2014/main" val="1911241344"/>
                    </a:ext>
                  </a:extLst>
                </a:gridCol>
                <a:gridCol w="2103120">
                  <a:extLst>
                    <a:ext uri="{9D8B030D-6E8A-4147-A177-3AD203B41FA5}">
                      <a16:colId xmlns:a16="http://schemas.microsoft.com/office/drawing/2014/main" val="91688782"/>
                    </a:ext>
                  </a:extLst>
                </a:gridCol>
              </a:tblGrid>
              <a:tr h="0">
                <a:tc>
                  <a:txBody>
                    <a:bodyPr/>
                    <a:lstStyle/>
                    <a:p>
                      <a:r>
                        <a:rPr lang="en-US"/>
                        <a:t>2024</a:t>
                      </a:r>
                    </a:p>
                  </a:txBody>
                  <a:tcPr anchor="ctr">
                    <a:lnL>
                      <a:noFill/>
                    </a:lnL>
                    <a:lnR>
                      <a:noFill/>
                    </a:lnR>
                    <a:lnT>
                      <a:noFill/>
                    </a:lnT>
                    <a:lnB>
                      <a:noFill/>
                    </a:lnB>
                    <a:noFill/>
                  </a:tcPr>
                </a:tc>
                <a:tc>
                  <a:txBody>
                    <a:bodyPr/>
                    <a:lstStyle/>
                    <a:p>
                      <a:r>
                        <a:rPr lang="en-US"/>
                        <a:t>519</a:t>
                      </a:r>
                    </a:p>
                  </a:txBody>
                  <a:tcPr anchor="ctr">
                    <a:lnL>
                      <a:noFill/>
                    </a:lnL>
                    <a:lnR>
                      <a:noFill/>
                    </a:lnR>
                    <a:lnT>
                      <a:noFill/>
                    </a:lnT>
                    <a:lnB>
                      <a:noFill/>
                    </a:lnB>
                    <a:noFill/>
                  </a:tcPr>
                </a:tc>
                <a:tc>
                  <a:txBody>
                    <a:bodyPr/>
                    <a:lstStyle/>
                    <a:p>
                      <a:r>
                        <a:rPr lang="en-US"/>
                        <a:t>3</a:t>
                      </a:r>
                    </a:p>
                  </a:txBody>
                  <a:tcPr anchor="ctr">
                    <a:lnL>
                      <a:noFill/>
                    </a:lnL>
                    <a:lnR>
                      <a:noFill/>
                    </a:lnR>
                    <a:lnT>
                      <a:noFill/>
                    </a:lnT>
                    <a:lnB>
                      <a:noFill/>
                    </a:lnB>
                    <a:noFill/>
                  </a:tcPr>
                </a:tc>
                <a:tc>
                  <a:txBody>
                    <a:bodyPr/>
                    <a:lstStyle/>
                    <a:p>
                      <a:r>
                        <a:rPr lang="en-US"/>
                        <a:t>TG16t (LIC-NB) Amend</a:t>
                      </a:r>
                    </a:p>
                  </a:txBody>
                  <a:tcPr anchor="ctr">
                    <a:lnL>
                      <a:noFill/>
                    </a:lnL>
                    <a:lnR>
                      <a:noFill/>
                    </a:lnR>
                    <a:lnT>
                      <a:noFill/>
                    </a:lnT>
                    <a:lnB>
                      <a:noFill/>
                    </a:lnB>
                    <a:noFill/>
                  </a:tcPr>
                </a:tc>
                <a:tc>
                  <a:txBody>
                    <a:bodyPr/>
                    <a:lstStyle/>
                    <a:p>
                      <a:r>
                        <a:rPr lang="da-DK" dirty="0"/>
                        <a:t>Draft Revision PAR for 802.16-2017</a:t>
                      </a:r>
                    </a:p>
                  </a:txBody>
                  <a:tcPr anchor="ctr">
                    <a:lnL>
                      <a:noFill/>
                    </a:lnL>
                    <a:lnR>
                      <a:noFill/>
                    </a:lnR>
                    <a:lnT>
                      <a:noFill/>
                    </a:lnT>
                    <a:lnB>
                      <a:noFill/>
                    </a:lnB>
                    <a:noFill/>
                  </a:tcPr>
                </a:tc>
                <a:extLst>
                  <a:ext uri="{0D108BD9-81ED-4DB2-BD59-A6C34878D82A}">
                    <a16:rowId xmlns:a16="http://schemas.microsoft.com/office/drawing/2014/main" val="11001655"/>
                  </a:ext>
                </a:extLst>
              </a:tr>
            </a:tbl>
          </a:graphicData>
        </a:graphic>
      </p:graphicFrame>
      <p:graphicFrame>
        <p:nvGraphicFramePr>
          <p:cNvPr id="8" name="Table 7">
            <a:extLst>
              <a:ext uri="{FF2B5EF4-FFF2-40B4-BE49-F238E27FC236}">
                <a16:creationId xmlns:a16="http://schemas.microsoft.com/office/drawing/2014/main" id="{CE3D28E3-C5CF-50D9-1920-F8C37A25A564}"/>
              </a:ext>
            </a:extLst>
          </p:cNvPr>
          <p:cNvGraphicFramePr>
            <a:graphicFrameLocks noGrp="1"/>
          </p:cNvGraphicFramePr>
          <p:nvPr>
            <p:extLst>
              <p:ext uri="{D42A27DB-BD31-4B8C-83A1-F6EECF244321}">
                <p14:modId xmlns:p14="http://schemas.microsoft.com/office/powerpoint/2010/main" val="1385557716"/>
              </p:ext>
            </p:extLst>
          </p:nvPr>
        </p:nvGraphicFramePr>
        <p:xfrm>
          <a:off x="689264" y="3733800"/>
          <a:ext cx="10515603" cy="914400"/>
        </p:xfrm>
        <a:graphic>
          <a:graphicData uri="http://schemas.openxmlformats.org/drawingml/2006/table">
            <a:tbl>
              <a:tblPr/>
              <a:tblGrid>
                <a:gridCol w="1502229">
                  <a:extLst>
                    <a:ext uri="{9D8B030D-6E8A-4147-A177-3AD203B41FA5}">
                      <a16:colId xmlns:a16="http://schemas.microsoft.com/office/drawing/2014/main" val="2948488931"/>
                    </a:ext>
                  </a:extLst>
                </a:gridCol>
                <a:gridCol w="1502229">
                  <a:extLst>
                    <a:ext uri="{9D8B030D-6E8A-4147-A177-3AD203B41FA5}">
                      <a16:colId xmlns:a16="http://schemas.microsoft.com/office/drawing/2014/main" val="3881731077"/>
                    </a:ext>
                  </a:extLst>
                </a:gridCol>
                <a:gridCol w="1502229">
                  <a:extLst>
                    <a:ext uri="{9D8B030D-6E8A-4147-A177-3AD203B41FA5}">
                      <a16:colId xmlns:a16="http://schemas.microsoft.com/office/drawing/2014/main" val="2466414434"/>
                    </a:ext>
                  </a:extLst>
                </a:gridCol>
                <a:gridCol w="1502229">
                  <a:extLst>
                    <a:ext uri="{9D8B030D-6E8A-4147-A177-3AD203B41FA5}">
                      <a16:colId xmlns:a16="http://schemas.microsoft.com/office/drawing/2014/main" val="30874543"/>
                    </a:ext>
                  </a:extLst>
                </a:gridCol>
                <a:gridCol w="1502229">
                  <a:extLst>
                    <a:ext uri="{9D8B030D-6E8A-4147-A177-3AD203B41FA5}">
                      <a16:colId xmlns:a16="http://schemas.microsoft.com/office/drawing/2014/main" val="3082796807"/>
                    </a:ext>
                  </a:extLst>
                </a:gridCol>
                <a:gridCol w="1502229">
                  <a:extLst>
                    <a:ext uri="{9D8B030D-6E8A-4147-A177-3AD203B41FA5}">
                      <a16:colId xmlns:a16="http://schemas.microsoft.com/office/drawing/2014/main" val="3565906098"/>
                    </a:ext>
                  </a:extLst>
                </a:gridCol>
                <a:gridCol w="1502229">
                  <a:extLst>
                    <a:ext uri="{9D8B030D-6E8A-4147-A177-3AD203B41FA5}">
                      <a16:colId xmlns:a16="http://schemas.microsoft.com/office/drawing/2014/main" val="3237872139"/>
                    </a:ext>
                  </a:extLst>
                </a:gridCol>
              </a:tblGrid>
              <a:tr h="914400">
                <a:tc>
                  <a:txBody>
                    <a:bodyPr/>
                    <a:lstStyle/>
                    <a:p>
                      <a:r>
                        <a:rPr lang="en-US" sz="1800" dirty="0"/>
                        <a:t>16-May-2024 ET</a:t>
                      </a:r>
                    </a:p>
                  </a:txBody>
                  <a:tcPr anchor="ctr">
                    <a:lnL>
                      <a:noFill/>
                    </a:lnL>
                    <a:lnR>
                      <a:noFill/>
                    </a:lnR>
                    <a:lnT>
                      <a:noFill/>
                    </a:lnT>
                    <a:lnB>
                      <a:noFill/>
                    </a:lnB>
                    <a:noFill/>
                  </a:tcPr>
                </a:tc>
                <a:tc>
                  <a:txBody>
                    <a:bodyPr/>
                    <a:lstStyle/>
                    <a:p>
                      <a:r>
                        <a:rPr lang="en-US" sz="1800"/>
                        <a:t>2024</a:t>
                      </a:r>
                    </a:p>
                  </a:txBody>
                  <a:tcPr anchor="ctr">
                    <a:lnL>
                      <a:noFill/>
                    </a:lnL>
                    <a:lnR>
                      <a:noFill/>
                    </a:lnR>
                    <a:lnT>
                      <a:noFill/>
                    </a:lnT>
                    <a:lnB>
                      <a:noFill/>
                    </a:lnB>
                    <a:noFill/>
                  </a:tcPr>
                </a:tc>
                <a:tc>
                  <a:txBody>
                    <a:bodyPr/>
                    <a:lstStyle/>
                    <a:p>
                      <a:r>
                        <a:rPr lang="en-US" sz="1800"/>
                        <a:t>308</a:t>
                      </a:r>
                    </a:p>
                  </a:txBody>
                  <a:tcPr anchor="ctr">
                    <a:lnL>
                      <a:noFill/>
                    </a:lnL>
                    <a:lnR>
                      <a:noFill/>
                    </a:lnR>
                    <a:lnT>
                      <a:noFill/>
                    </a:lnT>
                    <a:lnB>
                      <a:noFill/>
                    </a:lnB>
                    <a:noFill/>
                  </a:tcPr>
                </a:tc>
                <a:tc>
                  <a:txBody>
                    <a:bodyPr/>
                    <a:lstStyle/>
                    <a:p>
                      <a:r>
                        <a:rPr lang="en-US" sz="1800" dirty="0"/>
                        <a:t>0</a:t>
                      </a:r>
                    </a:p>
                  </a:txBody>
                  <a:tcPr anchor="ctr">
                    <a:lnL>
                      <a:noFill/>
                    </a:lnL>
                    <a:lnR>
                      <a:noFill/>
                    </a:lnR>
                    <a:lnT>
                      <a:noFill/>
                    </a:lnT>
                    <a:lnB>
                      <a:noFill/>
                    </a:lnB>
                    <a:noFill/>
                  </a:tcPr>
                </a:tc>
                <a:tc>
                  <a:txBody>
                    <a:bodyPr/>
                    <a:lstStyle/>
                    <a:p>
                      <a:r>
                        <a:rPr lang="en-US" sz="1800"/>
                        <a:t>TG16t (LIC-NB) Amend</a:t>
                      </a:r>
                    </a:p>
                  </a:txBody>
                  <a:tcPr anchor="ctr">
                    <a:lnL>
                      <a:noFill/>
                    </a:lnL>
                    <a:lnR>
                      <a:noFill/>
                    </a:lnR>
                    <a:lnT>
                      <a:noFill/>
                    </a:lnT>
                    <a:lnB>
                      <a:noFill/>
                    </a:lnB>
                    <a:noFill/>
                  </a:tcPr>
                </a:tc>
                <a:tc>
                  <a:txBody>
                    <a:bodyPr/>
                    <a:lstStyle/>
                    <a:p>
                      <a:r>
                        <a:rPr lang="en-US" sz="1800"/>
                        <a:t>IEEE802.16 RevisionProposal</a:t>
                      </a:r>
                    </a:p>
                  </a:txBody>
                  <a:tcPr anchor="ctr">
                    <a:lnL>
                      <a:noFill/>
                    </a:lnL>
                    <a:lnR>
                      <a:noFill/>
                    </a:lnR>
                    <a:lnT>
                      <a:noFill/>
                    </a:lnT>
                    <a:lnB>
                      <a:noFill/>
                    </a:lnB>
                    <a:noFill/>
                  </a:tcPr>
                </a:tc>
                <a:tc>
                  <a:txBody>
                    <a:bodyPr/>
                    <a:lstStyle/>
                    <a:p>
                      <a:r>
                        <a:rPr lang="en-US" sz="1800" dirty="0"/>
                        <a:t>Menashe Shahar (Ondas)</a:t>
                      </a:r>
                    </a:p>
                  </a:txBody>
                  <a:tcPr anchor="ctr">
                    <a:lnL>
                      <a:noFill/>
                    </a:lnL>
                    <a:lnR>
                      <a:noFill/>
                    </a:lnR>
                    <a:lnT>
                      <a:noFill/>
                    </a:lnT>
                    <a:lnB>
                      <a:noFill/>
                    </a:lnB>
                    <a:noFill/>
                  </a:tcPr>
                </a:tc>
                <a:extLst>
                  <a:ext uri="{0D108BD9-81ED-4DB2-BD59-A6C34878D82A}">
                    <a16:rowId xmlns:a16="http://schemas.microsoft.com/office/drawing/2014/main" val="1673361970"/>
                  </a:ext>
                </a:extLst>
              </a:tr>
            </a:tbl>
          </a:graphicData>
        </a:graphic>
      </p:graphicFrame>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2F16-8732-308E-C949-F367EEBECA5A}"/>
              </a:ext>
            </a:extLst>
          </p:cNvPr>
          <p:cNvSpPr>
            <a:spLocks noGrp="1"/>
          </p:cNvSpPr>
          <p:nvPr>
            <p:ph type="title"/>
          </p:nvPr>
        </p:nvSpPr>
        <p:spPr/>
        <p:txBody>
          <a:bodyPr/>
          <a:lstStyle/>
          <a:p>
            <a:r>
              <a:rPr lang="en-US" dirty="0"/>
              <a:t>New Contributions</a:t>
            </a:r>
          </a:p>
        </p:txBody>
      </p:sp>
      <p:graphicFrame>
        <p:nvGraphicFramePr>
          <p:cNvPr id="7" name="Content Placeholder 6">
            <a:extLst>
              <a:ext uri="{FF2B5EF4-FFF2-40B4-BE49-F238E27FC236}">
                <a16:creationId xmlns:a16="http://schemas.microsoft.com/office/drawing/2014/main" id="{7797E577-7F48-FD06-3D78-F5491464BB4B}"/>
              </a:ext>
            </a:extLst>
          </p:cNvPr>
          <p:cNvGraphicFramePr>
            <a:graphicFrameLocks noGrp="1"/>
          </p:cNvGraphicFramePr>
          <p:nvPr>
            <p:ph idx="1"/>
            <p:extLst>
              <p:ext uri="{D42A27DB-BD31-4B8C-83A1-F6EECF244321}">
                <p14:modId xmlns:p14="http://schemas.microsoft.com/office/powerpoint/2010/main" val="3548362903"/>
              </p:ext>
            </p:extLst>
          </p:nvPr>
        </p:nvGraphicFramePr>
        <p:xfrm>
          <a:off x="838200" y="5202208"/>
          <a:ext cx="10515600" cy="1188720"/>
        </p:xfrm>
        <a:graphic>
          <a:graphicData uri="http://schemas.openxmlformats.org/drawingml/2006/table">
            <a:tbl>
              <a:tblPr/>
              <a:tblGrid>
                <a:gridCol w="1314450">
                  <a:extLst>
                    <a:ext uri="{9D8B030D-6E8A-4147-A177-3AD203B41FA5}">
                      <a16:colId xmlns:a16="http://schemas.microsoft.com/office/drawing/2014/main" val="929141816"/>
                    </a:ext>
                  </a:extLst>
                </a:gridCol>
                <a:gridCol w="1314450">
                  <a:extLst>
                    <a:ext uri="{9D8B030D-6E8A-4147-A177-3AD203B41FA5}">
                      <a16:colId xmlns:a16="http://schemas.microsoft.com/office/drawing/2014/main" val="3524552151"/>
                    </a:ext>
                  </a:extLst>
                </a:gridCol>
                <a:gridCol w="1314450">
                  <a:extLst>
                    <a:ext uri="{9D8B030D-6E8A-4147-A177-3AD203B41FA5}">
                      <a16:colId xmlns:a16="http://schemas.microsoft.com/office/drawing/2014/main" val="3020295761"/>
                    </a:ext>
                  </a:extLst>
                </a:gridCol>
                <a:gridCol w="1314450">
                  <a:extLst>
                    <a:ext uri="{9D8B030D-6E8A-4147-A177-3AD203B41FA5}">
                      <a16:colId xmlns:a16="http://schemas.microsoft.com/office/drawing/2014/main" val="3015068790"/>
                    </a:ext>
                  </a:extLst>
                </a:gridCol>
                <a:gridCol w="1314450">
                  <a:extLst>
                    <a:ext uri="{9D8B030D-6E8A-4147-A177-3AD203B41FA5}">
                      <a16:colId xmlns:a16="http://schemas.microsoft.com/office/drawing/2014/main" val="347049755"/>
                    </a:ext>
                  </a:extLst>
                </a:gridCol>
                <a:gridCol w="1314450">
                  <a:extLst>
                    <a:ext uri="{9D8B030D-6E8A-4147-A177-3AD203B41FA5}">
                      <a16:colId xmlns:a16="http://schemas.microsoft.com/office/drawing/2014/main" val="704033241"/>
                    </a:ext>
                  </a:extLst>
                </a:gridCol>
                <a:gridCol w="1314450">
                  <a:extLst>
                    <a:ext uri="{9D8B030D-6E8A-4147-A177-3AD203B41FA5}">
                      <a16:colId xmlns:a16="http://schemas.microsoft.com/office/drawing/2014/main" val="2931520508"/>
                    </a:ext>
                  </a:extLst>
                </a:gridCol>
                <a:gridCol w="1314450">
                  <a:extLst>
                    <a:ext uri="{9D8B030D-6E8A-4147-A177-3AD203B41FA5}">
                      <a16:colId xmlns:a16="http://schemas.microsoft.com/office/drawing/2014/main" val="1581911762"/>
                    </a:ext>
                  </a:extLst>
                </a:gridCol>
              </a:tblGrid>
              <a:tr h="0">
                <a:tc>
                  <a:txBody>
                    <a:bodyPr/>
                    <a:lstStyle/>
                    <a:p>
                      <a:r>
                        <a:rPr lang="en-US"/>
                        <a:t>11-Mar-2025 ET</a:t>
                      </a:r>
                    </a:p>
                  </a:txBody>
                  <a:tcPr anchor="ctr">
                    <a:lnL>
                      <a:noFill/>
                    </a:lnL>
                    <a:lnR>
                      <a:noFill/>
                    </a:lnR>
                    <a:lnT>
                      <a:noFill/>
                    </a:lnT>
                    <a:lnB>
                      <a:noFill/>
                    </a:lnB>
                    <a:noFill/>
                  </a:tcPr>
                </a:tc>
                <a:tc>
                  <a:txBody>
                    <a:bodyPr/>
                    <a:lstStyle/>
                    <a:p>
                      <a:r>
                        <a:rPr lang="en-US" dirty="0"/>
                        <a:t>2025</a:t>
                      </a:r>
                    </a:p>
                  </a:txBody>
                  <a:tcPr anchor="ctr">
                    <a:lnL>
                      <a:noFill/>
                    </a:lnL>
                    <a:lnR>
                      <a:noFill/>
                    </a:lnR>
                    <a:lnT>
                      <a:noFill/>
                    </a:lnT>
                    <a:lnB>
                      <a:noFill/>
                    </a:lnB>
                    <a:noFill/>
                  </a:tcPr>
                </a:tc>
                <a:tc>
                  <a:txBody>
                    <a:bodyPr/>
                    <a:lstStyle/>
                    <a:p>
                      <a:r>
                        <a:rPr lang="en-US"/>
                        <a:t>140</a:t>
                      </a:r>
                    </a:p>
                  </a:txBody>
                  <a:tcPr anchor="ctr">
                    <a:lnL>
                      <a:noFill/>
                    </a:lnL>
                    <a:lnR>
                      <a:noFill/>
                    </a:lnR>
                    <a:lnT>
                      <a:noFill/>
                    </a:lnT>
                    <a:lnB>
                      <a:noFill/>
                    </a:lnB>
                    <a:noFill/>
                  </a:tcPr>
                </a:tc>
                <a:tc>
                  <a:txBody>
                    <a:bodyPr/>
                    <a:lstStyle/>
                    <a:p>
                      <a:r>
                        <a:rPr lang="en-US"/>
                        <a:t>0</a:t>
                      </a:r>
                    </a:p>
                  </a:txBody>
                  <a:tcPr anchor="ctr">
                    <a:lnL>
                      <a:noFill/>
                    </a:lnL>
                    <a:lnR>
                      <a:noFill/>
                    </a:lnR>
                    <a:lnT>
                      <a:noFill/>
                    </a:lnT>
                    <a:lnB>
                      <a:noFill/>
                    </a:lnB>
                    <a:noFill/>
                  </a:tcPr>
                </a:tc>
                <a:tc>
                  <a:txBody>
                    <a:bodyPr/>
                    <a:lstStyle/>
                    <a:p>
                      <a:r>
                        <a:rPr lang="en-US" dirty="0"/>
                        <a:t>TG16t (LIC-NB) Amend</a:t>
                      </a:r>
                    </a:p>
                  </a:txBody>
                  <a:tcPr anchor="ctr">
                    <a:lnL>
                      <a:noFill/>
                    </a:lnL>
                    <a:lnR>
                      <a:noFill/>
                    </a:lnR>
                    <a:lnT>
                      <a:noFill/>
                    </a:lnT>
                    <a:lnB>
                      <a:noFill/>
                    </a:lnB>
                    <a:noFill/>
                  </a:tcPr>
                </a:tc>
                <a:tc>
                  <a:txBody>
                    <a:bodyPr/>
                    <a:lstStyle/>
                    <a:p>
                      <a:r>
                        <a:rPr lang="en-US"/>
                        <a:t>ieee802.16 Revision</a:t>
                      </a:r>
                    </a:p>
                  </a:txBody>
                  <a:tcPr anchor="ctr">
                    <a:lnL>
                      <a:noFill/>
                    </a:lnL>
                    <a:lnR>
                      <a:noFill/>
                    </a:lnR>
                    <a:lnT>
                      <a:noFill/>
                    </a:lnT>
                    <a:lnB>
                      <a:noFill/>
                    </a:lnB>
                    <a:noFill/>
                  </a:tcPr>
                </a:tc>
                <a:tc>
                  <a:txBody>
                    <a:bodyPr/>
                    <a:lstStyle/>
                    <a:p>
                      <a:r>
                        <a:rPr lang="en-US"/>
                        <a:t>Menashe Shahar (Ondas Networks)</a:t>
                      </a:r>
                    </a:p>
                  </a:txBody>
                  <a:tcPr anchor="ctr">
                    <a:lnL>
                      <a:noFill/>
                    </a:lnL>
                    <a:lnR>
                      <a:noFill/>
                    </a:lnR>
                    <a:lnT>
                      <a:noFill/>
                    </a:lnT>
                    <a:lnB>
                      <a:noFill/>
                    </a:lnB>
                    <a:noFill/>
                  </a:tcPr>
                </a:tc>
                <a:tc>
                  <a:txBody>
                    <a:bodyPr/>
                    <a:lstStyle/>
                    <a:p>
                      <a:endParaRPr lang="en-US" dirty="0"/>
                    </a:p>
                  </a:txBody>
                  <a:tcPr anchor="ctr">
                    <a:lnL>
                      <a:noFill/>
                    </a:lnL>
                    <a:lnR>
                      <a:noFill/>
                    </a:lnR>
                    <a:lnT>
                      <a:noFill/>
                    </a:lnT>
                    <a:lnB>
                      <a:noFill/>
                    </a:lnB>
                    <a:noFill/>
                  </a:tcPr>
                </a:tc>
                <a:extLst>
                  <a:ext uri="{0D108BD9-81ED-4DB2-BD59-A6C34878D82A}">
                    <a16:rowId xmlns:a16="http://schemas.microsoft.com/office/drawing/2014/main" val="449469319"/>
                  </a:ext>
                </a:extLst>
              </a:tr>
            </a:tbl>
          </a:graphicData>
        </a:graphic>
      </p:graphicFrame>
      <p:sp>
        <p:nvSpPr>
          <p:cNvPr id="4" name="Date Placeholder 3">
            <a:extLst>
              <a:ext uri="{FF2B5EF4-FFF2-40B4-BE49-F238E27FC236}">
                <a16:creationId xmlns:a16="http://schemas.microsoft.com/office/drawing/2014/main" id="{BAA6D1E9-9A04-2B28-AFAE-94685F9B2E19}"/>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D45DE568-8BC6-B3AD-6932-C8FB143F8BB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9308724-67C5-66D1-A038-157164ED4287}"/>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
        <p:nvSpPr>
          <p:cNvPr id="8" name="TextBox 7">
            <a:extLst>
              <a:ext uri="{FF2B5EF4-FFF2-40B4-BE49-F238E27FC236}">
                <a16:creationId xmlns:a16="http://schemas.microsoft.com/office/drawing/2014/main" id="{C82AF8A4-FDAC-431F-F420-659044F23BD3}"/>
              </a:ext>
            </a:extLst>
          </p:cNvPr>
          <p:cNvSpPr txBox="1"/>
          <p:nvPr/>
        </p:nvSpPr>
        <p:spPr>
          <a:xfrm>
            <a:off x="228600" y="1629409"/>
            <a:ext cx="6889835" cy="369332"/>
          </a:xfrm>
          <a:prstGeom prst="rect">
            <a:avLst/>
          </a:prstGeom>
          <a:noFill/>
        </p:spPr>
        <p:txBody>
          <a:bodyPr wrap="none" rtlCol="0">
            <a:spAutoFit/>
          </a:bodyPr>
          <a:lstStyle/>
          <a:p>
            <a:r>
              <a:rPr lang="en-US" dirty="0"/>
              <a:t>Remember to use new Mentor section for TG16me Revision documents</a:t>
            </a:r>
          </a:p>
        </p:txBody>
      </p:sp>
      <p:pic>
        <p:nvPicPr>
          <p:cNvPr id="10" name="Picture 9">
            <a:extLst>
              <a:ext uri="{FF2B5EF4-FFF2-40B4-BE49-F238E27FC236}">
                <a16:creationId xmlns:a16="http://schemas.microsoft.com/office/drawing/2014/main" id="{85AA0B6E-0DD0-9C98-AEF3-3FF77B25E500}"/>
              </a:ext>
            </a:extLst>
          </p:cNvPr>
          <p:cNvPicPr>
            <a:picLocks noChangeAspect="1"/>
          </p:cNvPicPr>
          <p:nvPr/>
        </p:nvPicPr>
        <p:blipFill>
          <a:blip r:embed="rId2"/>
          <a:stretch>
            <a:fillRect/>
          </a:stretch>
        </p:blipFill>
        <p:spPr>
          <a:xfrm>
            <a:off x="685800" y="2114366"/>
            <a:ext cx="11393490" cy="262926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53231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18F71-802D-9CA8-A39D-D2531C255B22}"/>
              </a:ext>
            </a:extLst>
          </p:cNvPr>
          <p:cNvSpPr>
            <a:spLocks noGrp="1"/>
          </p:cNvSpPr>
          <p:nvPr>
            <p:ph type="title"/>
          </p:nvPr>
        </p:nvSpPr>
        <p:spPr/>
        <p:txBody>
          <a:bodyPr/>
          <a:lstStyle/>
          <a:p>
            <a:r>
              <a:rPr lang="en-US" dirty="0"/>
              <a:t>Discussion on new concepts for revision</a:t>
            </a:r>
          </a:p>
        </p:txBody>
      </p:sp>
      <p:sp>
        <p:nvSpPr>
          <p:cNvPr id="3" name="Content Placeholder 2">
            <a:extLst>
              <a:ext uri="{FF2B5EF4-FFF2-40B4-BE49-F238E27FC236}">
                <a16:creationId xmlns:a16="http://schemas.microsoft.com/office/drawing/2014/main" id="{79F6DC1E-0C12-8A95-5B16-21A232AE5AA3}"/>
              </a:ext>
            </a:extLst>
          </p:cNvPr>
          <p:cNvSpPr>
            <a:spLocks noGrp="1"/>
          </p:cNvSpPr>
          <p:nvPr>
            <p:ph idx="1"/>
          </p:nvPr>
        </p:nvSpPr>
        <p:spPr/>
        <p:txBody>
          <a:bodyPr/>
          <a:lstStyle/>
          <a:p>
            <a:r>
              <a:rPr lang="en-US" dirty="0"/>
              <a:t>BSC API and ICIC=-like features</a:t>
            </a:r>
          </a:p>
          <a:p>
            <a:r>
              <a:rPr lang="en-US" dirty="0"/>
              <a:t>Improvement in mobility – some thing like 802.11r Fast BSS transition</a:t>
            </a:r>
          </a:p>
          <a:p>
            <a:pPr lvl="1"/>
            <a:r>
              <a:rPr lang="en-US" dirty="0"/>
              <a:t>Centralize association with mobile device. </a:t>
            </a:r>
          </a:p>
          <a:p>
            <a:r>
              <a:rPr lang="en-US" dirty="0" err="1"/>
              <a:t>Coex</a:t>
            </a:r>
            <a:r>
              <a:rPr lang="en-US" dirty="0"/>
              <a:t> with voice on same channel (gray channel) </a:t>
            </a:r>
          </a:p>
          <a:p>
            <a:pPr lvl="1"/>
            <a:r>
              <a:rPr lang="en-US" dirty="0"/>
              <a:t>Issue is analog voice could block channel for extended time (seconds)</a:t>
            </a:r>
          </a:p>
          <a:p>
            <a:r>
              <a:rPr lang="en-US" dirty="0"/>
              <a:t>Possible definition of a “short message” mode?</a:t>
            </a:r>
          </a:p>
          <a:p>
            <a:r>
              <a:rPr lang="en-US" dirty="0"/>
              <a:t>Support for Static Radio and Handheld Radios ?</a:t>
            </a:r>
          </a:p>
          <a:p>
            <a:endParaRPr lang="en-US" dirty="0"/>
          </a:p>
        </p:txBody>
      </p:sp>
      <p:sp>
        <p:nvSpPr>
          <p:cNvPr id="4" name="Date Placeholder 3">
            <a:extLst>
              <a:ext uri="{FF2B5EF4-FFF2-40B4-BE49-F238E27FC236}">
                <a16:creationId xmlns:a16="http://schemas.microsoft.com/office/drawing/2014/main" id="{D3882F25-FF14-C1D7-4517-0111BEE6306A}"/>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974CD6C4-605F-81CB-BA17-68C117A304E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0BB064B-28BB-C6B4-F2F1-859EE8C4451B}"/>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2941940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CBD12-D940-358C-D4AD-349C89E007F6}"/>
              </a:ext>
            </a:extLst>
          </p:cNvPr>
          <p:cNvSpPr>
            <a:spLocks noGrp="1"/>
          </p:cNvSpPr>
          <p:nvPr>
            <p:ph type="title"/>
          </p:nvPr>
        </p:nvSpPr>
        <p:spPr/>
        <p:txBody>
          <a:bodyPr>
            <a:normAutofit fontScale="90000"/>
          </a:bodyPr>
          <a:lstStyle/>
          <a:p>
            <a:r>
              <a:rPr lang="en-US" dirty="0"/>
              <a:t>Process for Revision integration of amendment</a:t>
            </a:r>
          </a:p>
        </p:txBody>
      </p:sp>
      <p:sp>
        <p:nvSpPr>
          <p:cNvPr id="3" name="Content Placeholder 2">
            <a:extLst>
              <a:ext uri="{FF2B5EF4-FFF2-40B4-BE49-F238E27FC236}">
                <a16:creationId xmlns:a16="http://schemas.microsoft.com/office/drawing/2014/main" id="{C3635A66-CC2A-9A6B-B6DC-475AAA18D547}"/>
              </a:ext>
            </a:extLst>
          </p:cNvPr>
          <p:cNvSpPr>
            <a:spLocks noGrp="1"/>
          </p:cNvSpPr>
          <p:nvPr>
            <p:ph idx="1"/>
          </p:nvPr>
        </p:nvSpPr>
        <p:spPr/>
        <p:txBody>
          <a:bodyPr>
            <a:normAutofit fontScale="92500" lnSpcReduction="20000"/>
          </a:bodyPr>
          <a:lstStyle/>
          <a:p>
            <a:r>
              <a:rPr lang="en-US" dirty="0"/>
              <a:t>First, bring base up to current practices for headers, figures, etc. </a:t>
            </a:r>
          </a:p>
          <a:p>
            <a:r>
              <a:rPr lang="en-US" dirty="0"/>
              <a:t>Then merge in 802.16t amendment</a:t>
            </a:r>
          </a:p>
          <a:p>
            <a:r>
              <a:rPr lang="en-US" dirty="0"/>
              <a:t>Then consider changes for revision</a:t>
            </a:r>
          </a:p>
          <a:p>
            <a:r>
              <a:rPr lang="en-US" dirty="0"/>
              <a:t>Discuss and develop set of desired changes.</a:t>
            </a:r>
          </a:p>
          <a:p>
            <a:r>
              <a:rPr lang="en-US" dirty="0"/>
              <a:t>Agree on that set, vote to approve.</a:t>
            </a:r>
          </a:p>
          <a:p>
            <a:r>
              <a:rPr lang="en-US" dirty="0"/>
              <a:t>Implement changes in draft. </a:t>
            </a:r>
          </a:p>
          <a:p>
            <a:endParaRPr lang="en-US" dirty="0"/>
          </a:p>
          <a:p>
            <a:endParaRPr lang="en-US" dirty="0"/>
          </a:p>
          <a:p>
            <a:r>
              <a:rPr lang="en-US" dirty="0"/>
              <a:t>First step, talk to staff. Get database of figures. Create plan for updating figures that are not in </a:t>
            </a:r>
            <a:r>
              <a:rPr lang="en-US" dirty="0" err="1"/>
              <a:t>Framemaker</a:t>
            </a:r>
            <a:r>
              <a:rPr lang="en-US" dirty="0"/>
              <a:t> formats. </a:t>
            </a:r>
          </a:p>
          <a:p>
            <a:pPr lvl="1"/>
            <a:r>
              <a:rPr lang="en-US" dirty="0"/>
              <a:t>Talk to Michell Turner and Christy Bahn. </a:t>
            </a:r>
          </a:p>
          <a:p>
            <a:pPr lvl="1"/>
            <a:endParaRPr lang="en-US" dirty="0"/>
          </a:p>
        </p:txBody>
      </p:sp>
      <p:sp>
        <p:nvSpPr>
          <p:cNvPr id="4" name="Date Placeholder 3">
            <a:extLst>
              <a:ext uri="{FF2B5EF4-FFF2-40B4-BE49-F238E27FC236}">
                <a16:creationId xmlns:a16="http://schemas.microsoft.com/office/drawing/2014/main" id="{AF829135-AC6C-61AC-D551-B0D526456F89}"/>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A45036FE-33BF-F66E-D8C9-5B484EE525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75D593A-A79C-7BDB-5E21-37C8B9CF3B43}"/>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20294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F9FF8-7BC0-7356-D337-BC6596F352C2}"/>
              </a:ext>
            </a:extLst>
          </p:cNvPr>
          <p:cNvSpPr>
            <a:spLocks noGrp="1"/>
          </p:cNvSpPr>
          <p:nvPr>
            <p:ph type="title"/>
          </p:nvPr>
        </p:nvSpPr>
        <p:spPr/>
        <p:txBody>
          <a:bodyPr>
            <a:normAutofit fontScale="90000"/>
          </a:bodyPr>
          <a:lstStyle/>
          <a:p>
            <a:r>
              <a:rPr lang="en-US" dirty="0"/>
              <a:t>Discussion on issues with existing base standard</a:t>
            </a:r>
          </a:p>
        </p:txBody>
      </p:sp>
      <p:sp>
        <p:nvSpPr>
          <p:cNvPr id="3" name="Content Placeholder 2">
            <a:extLst>
              <a:ext uri="{FF2B5EF4-FFF2-40B4-BE49-F238E27FC236}">
                <a16:creationId xmlns:a16="http://schemas.microsoft.com/office/drawing/2014/main" id="{D9A688CB-CD18-EB0B-4BD8-AFB118D88EB4}"/>
              </a:ext>
            </a:extLst>
          </p:cNvPr>
          <p:cNvSpPr>
            <a:spLocks noGrp="1"/>
          </p:cNvSpPr>
          <p:nvPr>
            <p:ph idx="1"/>
          </p:nvPr>
        </p:nvSpPr>
        <p:spPr/>
        <p:txBody>
          <a:bodyPr>
            <a:normAutofit fontScale="55000" lnSpcReduction="20000"/>
          </a:bodyPr>
          <a:lstStyle/>
          <a:p>
            <a:r>
              <a:rPr lang="en-US" dirty="0"/>
              <a:t>Changes to standards that would affect the standard over the past 8 years.</a:t>
            </a:r>
          </a:p>
          <a:p>
            <a:r>
              <a:rPr lang="en-US" dirty="0"/>
              <a:t>Remove MW theory</a:t>
            </a:r>
          </a:p>
          <a:p>
            <a:r>
              <a:rPr lang="en-US" dirty="0"/>
              <a:t>Update covers – (post approval)</a:t>
            </a:r>
          </a:p>
          <a:p>
            <a:r>
              <a:rPr lang="en-US" dirty="0"/>
              <a:t>Wireless MAN logo can remain</a:t>
            </a:r>
          </a:p>
          <a:p>
            <a:r>
              <a:rPr lang="en-US" dirty="0"/>
              <a:t>Historical Participants add new</a:t>
            </a:r>
          </a:p>
          <a:p>
            <a:r>
              <a:rPr lang="en-US" dirty="0"/>
              <a:t>Clause 1 – add a “word usage clause” after Purpose – Michelle will send to include in draft before balloting. </a:t>
            </a:r>
          </a:p>
          <a:p>
            <a:r>
              <a:rPr lang="en-US" dirty="0"/>
              <a:t>Normative References need updating or remove those that are no longer applicable. Add revision dates or remove date as applicable. If no date, latest version. </a:t>
            </a:r>
          </a:p>
          <a:p>
            <a:pPr lvl="1"/>
            <a:r>
              <a:rPr lang="en-US" sz="1800" b="0" i="0" u="none" strike="noStrike" baseline="0" dirty="0">
                <a:latin typeface="TimesNewRomanPSMT"/>
              </a:rPr>
              <a:t>IEEE Std 802.16.1™-2012, may be withdrawn</a:t>
            </a:r>
          </a:p>
          <a:p>
            <a:pPr lvl="1"/>
            <a:r>
              <a:rPr lang="en-US" sz="1800" dirty="0">
                <a:latin typeface="TimesNewRomanPSMT"/>
              </a:rPr>
              <a:t>Do we want to add 802.16.3 channel models as a reference?</a:t>
            </a:r>
          </a:p>
          <a:p>
            <a:r>
              <a:rPr lang="en-US" dirty="0"/>
              <a:t>Fix hanging paragraphs. </a:t>
            </a:r>
          </a:p>
          <a:p>
            <a:r>
              <a:rPr lang="en-US" dirty="0"/>
              <a:t>Explanation of how to interpret tables with embedded bit fields  (bitmap vs value)</a:t>
            </a:r>
          </a:p>
          <a:p>
            <a:r>
              <a:rPr lang="en-US" dirty="0"/>
              <a:t>Review table numbering – do unnumbered tables need to have them, or are they not referenced from text?</a:t>
            </a:r>
          </a:p>
          <a:p>
            <a:r>
              <a:rPr lang="en-US" dirty="0"/>
              <a:t>Make sure images are searchable. Any JPG images should be done in EMF or Visio.  Tool called “PDF Images” can list locations of any non-searchable images. </a:t>
            </a:r>
          </a:p>
          <a:p>
            <a:r>
              <a:rPr lang="en-US" dirty="0"/>
              <a:t>Any other stylistic changes in base standard?  Michelle says no. </a:t>
            </a:r>
          </a:p>
          <a:p>
            <a:endParaRPr lang="en-US" dirty="0"/>
          </a:p>
          <a:p>
            <a:endParaRPr lang="en-US" sz="2200" b="0" i="0" u="none" strike="noStrike" baseline="0" dirty="0">
              <a:latin typeface="TimesNewRomanPSMT"/>
            </a:endParaRPr>
          </a:p>
          <a:p>
            <a:endParaRPr lang="en-US" dirty="0"/>
          </a:p>
          <a:p>
            <a:endParaRPr lang="en-US" dirty="0"/>
          </a:p>
        </p:txBody>
      </p:sp>
      <p:sp>
        <p:nvSpPr>
          <p:cNvPr id="4" name="Date Placeholder 3">
            <a:extLst>
              <a:ext uri="{FF2B5EF4-FFF2-40B4-BE49-F238E27FC236}">
                <a16:creationId xmlns:a16="http://schemas.microsoft.com/office/drawing/2014/main" id="{A0E0D50A-6229-56F6-B8FC-2CB9EF8C9F69}"/>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81EDFA0C-4408-8061-3357-1920EBE2F82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4A1EB11-533C-12A9-6700-E25B8F31732E}"/>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1317076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C2BC4-9478-C5B1-7DC0-2851607BCAF0}"/>
              </a:ext>
            </a:extLst>
          </p:cNvPr>
          <p:cNvSpPr>
            <a:spLocks noGrp="1"/>
          </p:cNvSpPr>
          <p:nvPr>
            <p:ph type="title"/>
          </p:nvPr>
        </p:nvSpPr>
        <p:spPr/>
        <p:txBody>
          <a:bodyPr/>
          <a:lstStyle/>
          <a:p>
            <a:r>
              <a:rPr lang="en-US" dirty="0"/>
              <a:t>16t amendment roll-in</a:t>
            </a:r>
          </a:p>
        </p:txBody>
      </p:sp>
      <p:sp>
        <p:nvSpPr>
          <p:cNvPr id="3" name="Content Placeholder 2">
            <a:extLst>
              <a:ext uri="{FF2B5EF4-FFF2-40B4-BE49-F238E27FC236}">
                <a16:creationId xmlns:a16="http://schemas.microsoft.com/office/drawing/2014/main" id="{D56D19B9-DE12-61DC-21B2-A3AFFDE1E07C}"/>
              </a:ext>
            </a:extLst>
          </p:cNvPr>
          <p:cNvSpPr>
            <a:spLocks noGrp="1"/>
          </p:cNvSpPr>
          <p:nvPr>
            <p:ph idx="1"/>
          </p:nvPr>
        </p:nvSpPr>
        <p:spPr/>
        <p:txBody>
          <a:bodyPr/>
          <a:lstStyle/>
          <a:p>
            <a:r>
              <a:rPr lang="en-US" dirty="0"/>
              <a:t>Michelle Turner will roll in amendment at IEEE</a:t>
            </a:r>
          </a:p>
          <a:p>
            <a:r>
              <a:rPr lang="en-US" dirty="0"/>
              <a:t>Send email to Michelle cc Christy</a:t>
            </a:r>
          </a:p>
          <a:p>
            <a:r>
              <a:rPr lang="en-US" dirty="0"/>
              <a:t>Once 16t is published she will roll in to the base file.</a:t>
            </a:r>
          </a:p>
          <a:p>
            <a:endParaRPr lang="en-US" dirty="0"/>
          </a:p>
          <a:p>
            <a:endParaRPr lang="en-US" dirty="0"/>
          </a:p>
        </p:txBody>
      </p:sp>
      <p:sp>
        <p:nvSpPr>
          <p:cNvPr id="4" name="Date Placeholder 3">
            <a:extLst>
              <a:ext uri="{FF2B5EF4-FFF2-40B4-BE49-F238E27FC236}">
                <a16:creationId xmlns:a16="http://schemas.microsoft.com/office/drawing/2014/main" id="{8DDC3703-74A0-8E6B-7218-F7593501D16F}"/>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245DC9D5-0DF8-F78B-EC5D-8BB999672E1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14C1E24-2CA4-28FA-38B8-448B9ACA3FA7}"/>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645775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 Vishal</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744683718"/>
              </p:ext>
            </p:extLst>
          </p:nvPr>
        </p:nvGraphicFramePr>
        <p:xfrm>
          <a:off x="1828800" y="1190819"/>
          <a:ext cx="8382000" cy="3769902"/>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Task Group Start</a:t>
                      </a:r>
                    </a:p>
                  </a:txBody>
                  <a:tcPr marL="83127" marR="83127"/>
                </a:tc>
                <a:tc>
                  <a:txBody>
                    <a:bodyPr/>
                    <a:lstStyle/>
                    <a:p>
                      <a:r>
                        <a:rPr lang="en-US" sz="1800" dirty="0">
                          <a:solidFill>
                            <a:schemeClr val="tx1"/>
                          </a:solidFill>
                        </a:rPr>
                        <a:t>March 2025</a:t>
                      </a:r>
                    </a:p>
                  </a:txBody>
                  <a:tcPr marL="83127" marR="83127"/>
                </a:tc>
                <a:extLst>
                  <a:ext uri="{0D108BD9-81ED-4DB2-BD59-A6C34878D82A}">
                    <a16:rowId xmlns:a16="http://schemas.microsoft.com/office/drawing/2014/main" val="1668596901"/>
                  </a:ext>
                </a:extLst>
              </a:tr>
              <a:tr h="418878">
                <a:tc>
                  <a:txBody>
                    <a:bodyPr/>
                    <a:lstStyle/>
                    <a:p>
                      <a:r>
                        <a:rPr lang="en-US" sz="1800" dirty="0">
                          <a:solidFill>
                            <a:schemeClr val="tx1"/>
                          </a:solidFill>
                        </a:rPr>
                        <a:t>Draft Development</a:t>
                      </a:r>
                    </a:p>
                  </a:txBody>
                  <a:tcPr marL="83127" marR="83127"/>
                </a:tc>
                <a:tc>
                  <a:txBody>
                    <a:bodyPr/>
                    <a:lstStyle/>
                    <a:p>
                      <a:r>
                        <a:rPr lang="en-US" sz="1800" dirty="0">
                          <a:solidFill>
                            <a:schemeClr val="tx1"/>
                          </a:solidFill>
                        </a:rPr>
                        <a:t>May – Sept 2025</a:t>
                      </a: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tx1"/>
                          </a:solidFill>
                        </a:rPr>
                        <a:t>Informal TG review of draft</a:t>
                      </a:r>
                    </a:p>
                  </a:txBody>
                  <a:tcPr marL="83127" marR="83127"/>
                </a:tc>
                <a:tc>
                  <a:txBody>
                    <a:bodyPr/>
                    <a:lstStyle/>
                    <a:p>
                      <a:r>
                        <a:rPr lang="en-US" sz="1800" dirty="0">
                          <a:solidFill>
                            <a:schemeClr val="tx1"/>
                          </a:solidFill>
                        </a:rPr>
                        <a:t>Nov 2025</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tx1"/>
                          </a:solidFill>
                        </a:rPr>
                        <a:t>Working Group Letter Ballot</a:t>
                      </a:r>
                    </a:p>
                  </a:txBody>
                  <a:tcPr marL="83127" marR="83127"/>
                </a:tc>
                <a:tc>
                  <a:txBody>
                    <a:bodyPr/>
                    <a:lstStyle/>
                    <a:p>
                      <a:r>
                        <a:rPr lang="en-US" sz="1800" dirty="0">
                          <a:solidFill>
                            <a:schemeClr val="tx1"/>
                          </a:solidFill>
                        </a:rPr>
                        <a:t>March 2026</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Working Group Recirculation Letter Ballot</a:t>
                      </a:r>
                    </a:p>
                  </a:txBody>
                  <a:tcPr marL="83127" marR="83127"/>
                </a:tc>
                <a:tc>
                  <a:txBody>
                    <a:bodyPr/>
                    <a:lstStyle/>
                    <a:p>
                      <a:r>
                        <a:rPr lang="en-US" sz="1800" dirty="0">
                          <a:solidFill>
                            <a:schemeClr val="tx1"/>
                          </a:solidFill>
                        </a:rPr>
                        <a:t>May 2026</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SA Ballot</a:t>
                      </a:r>
                    </a:p>
                  </a:txBody>
                  <a:tcPr marL="83127" marR="83127"/>
                </a:tc>
                <a:tc>
                  <a:txBody>
                    <a:bodyPr/>
                    <a:lstStyle/>
                    <a:p>
                      <a:r>
                        <a:rPr lang="en-US" sz="1800" dirty="0">
                          <a:solidFill>
                            <a:schemeClr val="tx1"/>
                          </a:solidFill>
                        </a:rPr>
                        <a:t>Sept 2026</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SA Recirc</a:t>
                      </a:r>
                    </a:p>
                  </a:txBody>
                  <a:tcPr marL="83127" marR="831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Jan 2027</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March 2027</a:t>
                      </a:r>
                    </a:p>
                  </a:txBody>
                  <a:tcPr marL="83127" marR="83127"/>
                </a:tc>
                <a:extLst>
                  <a:ext uri="{0D108BD9-81ED-4DB2-BD59-A6C34878D82A}">
                    <a16:rowId xmlns:a16="http://schemas.microsoft.com/office/drawing/2014/main" val="1058448561"/>
                  </a:ext>
                </a:extLst>
              </a:tr>
            </a:tbl>
          </a:graphicData>
        </a:graphic>
      </p:graphicFrame>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Nov_2024</a:t>
            </a:r>
          </a:p>
        </p:txBody>
      </p:sp>
      <p:sp>
        <p:nvSpPr>
          <p:cNvPr id="3" name="Arrow: Right 2">
            <a:extLst>
              <a:ext uri="{FF2B5EF4-FFF2-40B4-BE49-F238E27FC236}">
                <a16:creationId xmlns:a16="http://schemas.microsoft.com/office/drawing/2014/main" id="{40D38A25-D564-4828-863A-D3B332BDEDFD}"/>
              </a:ext>
            </a:extLst>
          </p:cNvPr>
          <p:cNvSpPr/>
          <p:nvPr/>
        </p:nvSpPr>
        <p:spPr>
          <a:xfrm>
            <a:off x="609600" y="15240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a:spcBef>
                <a:spcPts val="0"/>
              </a:spcBef>
              <a:spcAft>
                <a:spcPts val="1200"/>
              </a:spcAft>
            </a:pPr>
            <a:r>
              <a:rPr lang="en-US" dirty="0"/>
              <a:t>May 12-15, 2025 - Interim</a:t>
            </a:r>
          </a:p>
          <a:p>
            <a:pPr marL="457200" lvl="1">
              <a:spcBef>
                <a:spcPts val="0"/>
              </a:spcBef>
              <a:spcAft>
                <a:spcPts val="1200"/>
              </a:spcAft>
            </a:pPr>
            <a:r>
              <a:rPr lang="en-US" dirty="0"/>
              <a:t>Warsaw, Poland</a:t>
            </a:r>
          </a:p>
          <a:p>
            <a:pPr marL="457200" lvl="1">
              <a:spcBef>
                <a:spcPts val="0"/>
              </a:spcBef>
              <a:spcAft>
                <a:spcPts val="1200"/>
              </a:spcAft>
            </a:pPr>
            <a:endParaRPr lang="en-US" dirty="0"/>
          </a:p>
          <a:p>
            <a:pPr marL="0">
              <a:spcBef>
                <a:spcPts val="0"/>
              </a:spcBef>
              <a:spcAft>
                <a:spcPts val="1200"/>
              </a:spcAft>
            </a:pPr>
            <a:r>
              <a:rPr lang="en-US" dirty="0"/>
              <a:t>July 28-31, 2025 - Plenary</a:t>
            </a:r>
          </a:p>
          <a:p>
            <a:pPr marL="457200" lvl="1">
              <a:spcBef>
                <a:spcPts val="0"/>
              </a:spcBef>
              <a:spcAft>
                <a:spcPts val="1200"/>
              </a:spcAft>
            </a:pPr>
            <a:r>
              <a:rPr lang="en-US" dirty="0"/>
              <a:t>Madrid, Spain</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TG16me March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Discussion on Revision Project timeline</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56104</TotalTime>
  <Words>2199</Words>
  <Application>Microsoft Office PowerPoint</Application>
  <PresentationFormat>Widescreen</PresentationFormat>
  <Paragraphs>273</Paragraphs>
  <Slides>22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Helvetica</vt:lpstr>
      <vt:lpstr>Times New Roman</vt:lpstr>
      <vt:lpstr>TimesNewRomanPSMT</vt:lpstr>
      <vt:lpstr>Custom Design</vt:lpstr>
      <vt:lpstr>PowerPoint Presentation</vt:lpstr>
      <vt:lpstr>Opening</vt:lpstr>
      <vt:lpstr>TG16me March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Prior Documents related to revision</vt:lpstr>
      <vt:lpstr>New Contributions</vt:lpstr>
      <vt:lpstr>Discussion on new concepts for revision</vt:lpstr>
      <vt:lpstr>Process for Revision integration of amendment</vt:lpstr>
      <vt:lpstr>Discussion on issues with existing base standard</vt:lpstr>
      <vt:lpstr>16t amendment roll-in</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889</cp:revision>
  <cp:lastPrinted>1998-02-10T13:28:06Z</cp:lastPrinted>
  <dcterms:created xsi:type="dcterms:W3CDTF">2020-01-06T16:34:14Z</dcterms:created>
  <dcterms:modified xsi:type="dcterms:W3CDTF">2025-03-13T18:18:01Z</dcterms:modified>
</cp:coreProperties>
</file>