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0"/>
  </p:notesMasterIdLst>
  <p:handoutMasterIdLst>
    <p:handoutMasterId r:id="rId21"/>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1059" r:id="rId16"/>
    <p:sldId id="256" r:id="rId17"/>
    <p:sldId id="965" r:id="rId18"/>
    <p:sldId id="985" r:id="rId19"/>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18" d="100"/>
          <a:sy n="118" d="100"/>
        </p:scale>
        <p:origin x="132" y="25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16</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doc.:IEEE802.15-25-0121r0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802.16 Revision TG16me </a:t>
            </a:r>
            <a:r>
              <a:rPr lang="en-US" dirty="0"/>
              <a:t>March 2025</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2025-03-09</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Wednesday PM1 1:30pm PST</a:t>
            </a:r>
          </a:p>
          <a:p>
            <a:r>
              <a:rPr lang="en-US" dirty="0"/>
              <a:t>Thursday PM1 1:30pm PST</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Prior Documents related to revision</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p:txBody>
          <a:bodyPr>
            <a:normAutofit/>
          </a:bodyPr>
          <a:lstStyle/>
          <a:p>
            <a:endParaRPr lang="en-US" dirty="0"/>
          </a:p>
          <a:p>
            <a:endParaRPr lang="en-US" dirty="0"/>
          </a:p>
          <a:p>
            <a:pPr marL="0" indent="0">
              <a:buNone/>
            </a:pPr>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graphicFrame>
        <p:nvGraphicFramePr>
          <p:cNvPr id="7" name="Table 6">
            <a:extLst>
              <a:ext uri="{FF2B5EF4-FFF2-40B4-BE49-F238E27FC236}">
                <a16:creationId xmlns:a16="http://schemas.microsoft.com/office/drawing/2014/main" id="{9A719694-DD77-47FA-B3F5-99A706CC210A}"/>
              </a:ext>
            </a:extLst>
          </p:cNvPr>
          <p:cNvGraphicFramePr>
            <a:graphicFrameLocks noGrp="1"/>
          </p:cNvGraphicFramePr>
          <p:nvPr>
            <p:extLst>
              <p:ext uri="{D42A27DB-BD31-4B8C-83A1-F6EECF244321}">
                <p14:modId xmlns:p14="http://schemas.microsoft.com/office/powerpoint/2010/main" val="1943515494"/>
              </p:ext>
            </p:extLst>
          </p:nvPr>
        </p:nvGraphicFramePr>
        <p:xfrm>
          <a:off x="685800" y="1981200"/>
          <a:ext cx="10515600" cy="640080"/>
        </p:xfrm>
        <a:graphic>
          <a:graphicData uri="http://schemas.openxmlformats.org/drawingml/2006/table">
            <a:tbl>
              <a:tblPr/>
              <a:tblGrid>
                <a:gridCol w="2103120">
                  <a:extLst>
                    <a:ext uri="{9D8B030D-6E8A-4147-A177-3AD203B41FA5}">
                      <a16:colId xmlns:a16="http://schemas.microsoft.com/office/drawing/2014/main" val="1949334986"/>
                    </a:ext>
                  </a:extLst>
                </a:gridCol>
                <a:gridCol w="2103120">
                  <a:extLst>
                    <a:ext uri="{9D8B030D-6E8A-4147-A177-3AD203B41FA5}">
                      <a16:colId xmlns:a16="http://schemas.microsoft.com/office/drawing/2014/main" val="743507322"/>
                    </a:ext>
                  </a:extLst>
                </a:gridCol>
                <a:gridCol w="2103120">
                  <a:extLst>
                    <a:ext uri="{9D8B030D-6E8A-4147-A177-3AD203B41FA5}">
                      <a16:colId xmlns:a16="http://schemas.microsoft.com/office/drawing/2014/main" val="91293900"/>
                    </a:ext>
                  </a:extLst>
                </a:gridCol>
                <a:gridCol w="2103120">
                  <a:extLst>
                    <a:ext uri="{9D8B030D-6E8A-4147-A177-3AD203B41FA5}">
                      <a16:colId xmlns:a16="http://schemas.microsoft.com/office/drawing/2014/main" val="1911241344"/>
                    </a:ext>
                  </a:extLst>
                </a:gridCol>
                <a:gridCol w="2103120">
                  <a:extLst>
                    <a:ext uri="{9D8B030D-6E8A-4147-A177-3AD203B41FA5}">
                      <a16:colId xmlns:a16="http://schemas.microsoft.com/office/drawing/2014/main" val="91688782"/>
                    </a:ext>
                  </a:extLst>
                </a:gridCol>
              </a:tblGrid>
              <a:tr h="0">
                <a:tc>
                  <a:txBody>
                    <a:bodyPr/>
                    <a:lstStyle/>
                    <a:p>
                      <a:r>
                        <a:rPr lang="en-US"/>
                        <a:t>2024</a:t>
                      </a:r>
                    </a:p>
                  </a:txBody>
                  <a:tcPr anchor="ctr">
                    <a:lnL>
                      <a:noFill/>
                    </a:lnL>
                    <a:lnR>
                      <a:noFill/>
                    </a:lnR>
                    <a:lnT>
                      <a:noFill/>
                    </a:lnT>
                    <a:lnB>
                      <a:noFill/>
                    </a:lnB>
                    <a:noFill/>
                  </a:tcPr>
                </a:tc>
                <a:tc>
                  <a:txBody>
                    <a:bodyPr/>
                    <a:lstStyle/>
                    <a:p>
                      <a:r>
                        <a:rPr lang="en-US"/>
                        <a:t>519</a:t>
                      </a:r>
                    </a:p>
                  </a:txBody>
                  <a:tcPr anchor="ctr">
                    <a:lnL>
                      <a:noFill/>
                    </a:lnL>
                    <a:lnR>
                      <a:noFill/>
                    </a:lnR>
                    <a:lnT>
                      <a:noFill/>
                    </a:lnT>
                    <a:lnB>
                      <a:noFill/>
                    </a:lnB>
                    <a:noFill/>
                  </a:tcPr>
                </a:tc>
                <a:tc>
                  <a:txBody>
                    <a:bodyPr/>
                    <a:lstStyle/>
                    <a:p>
                      <a:r>
                        <a:rPr lang="en-US"/>
                        <a:t>3</a:t>
                      </a:r>
                    </a:p>
                  </a:txBody>
                  <a:tcPr anchor="ctr">
                    <a:lnL>
                      <a:noFill/>
                    </a:lnL>
                    <a:lnR>
                      <a:noFill/>
                    </a:lnR>
                    <a:lnT>
                      <a:noFill/>
                    </a:lnT>
                    <a:lnB>
                      <a:noFill/>
                    </a:lnB>
                    <a:noFill/>
                  </a:tcPr>
                </a:tc>
                <a:tc>
                  <a:txBody>
                    <a:bodyPr/>
                    <a:lstStyle/>
                    <a:p>
                      <a:r>
                        <a:rPr lang="en-US"/>
                        <a:t>TG16t (LIC-NB) Amend</a:t>
                      </a:r>
                    </a:p>
                  </a:txBody>
                  <a:tcPr anchor="ctr">
                    <a:lnL>
                      <a:noFill/>
                    </a:lnL>
                    <a:lnR>
                      <a:noFill/>
                    </a:lnR>
                    <a:lnT>
                      <a:noFill/>
                    </a:lnT>
                    <a:lnB>
                      <a:noFill/>
                    </a:lnB>
                    <a:noFill/>
                  </a:tcPr>
                </a:tc>
                <a:tc>
                  <a:txBody>
                    <a:bodyPr/>
                    <a:lstStyle/>
                    <a:p>
                      <a:r>
                        <a:rPr lang="da-DK" dirty="0"/>
                        <a:t>Draft Revision PAR for 802.16-2017</a:t>
                      </a:r>
                    </a:p>
                  </a:txBody>
                  <a:tcPr anchor="ctr">
                    <a:lnL>
                      <a:noFill/>
                    </a:lnL>
                    <a:lnR>
                      <a:noFill/>
                    </a:lnR>
                    <a:lnT>
                      <a:noFill/>
                    </a:lnT>
                    <a:lnB>
                      <a:noFill/>
                    </a:lnB>
                    <a:noFill/>
                  </a:tcPr>
                </a:tc>
                <a:extLst>
                  <a:ext uri="{0D108BD9-81ED-4DB2-BD59-A6C34878D82A}">
                    <a16:rowId xmlns:a16="http://schemas.microsoft.com/office/drawing/2014/main" val="11001655"/>
                  </a:ext>
                </a:extLst>
              </a:tr>
            </a:tbl>
          </a:graphicData>
        </a:graphic>
      </p:graphicFrame>
      <p:graphicFrame>
        <p:nvGraphicFramePr>
          <p:cNvPr id="8" name="Table 7">
            <a:extLst>
              <a:ext uri="{FF2B5EF4-FFF2-40B4-BE49-F238E27FC236}">
                <a16:creationId xmlns:a16="http://schemas.microsoft.com/office/drawing/2014/main" id="{CE3D28E3-C5CF-50D9-1920-F8C37A25A564}"/>
              </a:ext>
            </a:extLst>
          </p:cNvPr>
          <p:cNvGraphicFramePr>
            <a:graphicFrameLocks noGrp="1"/>
          </p:cNvGraphicFramePr>
          <p:nvPr>
            <p:extLst>
              <p:ext uri="{D42A27DB-BD31-4B8C-83A1-F6EECF244321}">
                <p14:modId xmlns:p14="http://schemas.microsoft.com/office/powerpoint/2010/main" val="4165070492"/>
              </p:ext>
            </p:extLst>
          </p:nvPr>
        </p:nvGraphicFramePr>
        <p:xfrm>
          <a:off x="689264" y="3086894"/>
          <a:ext cx="10515603" cy="914400"/>
        </p:xfrm>
        <a:graphic>
          <a:graphicData uri="http://schemas.openxmlformats.org/drawingml/2006/table">
            <a:tbl>
              <a:tblPr/>
              <a:tblGrid>
                <a:gridCol w="1502229">
                  <a:extLst>
                    <a:ext uri="{9D8B030D-6E8A-4147-A177-3AD203B41FA5}">
                      <a16:colId xmlns:a16="http://schemas.microsoft.com/office/drawing/2014/main" val="2948488931"/>
                    </a:ext>
                  </a:extLst>
                </a:gridCol>
                <a:gridCol w="1502229">
                  <a:extLst>
                    <a:ext uri="{9D8B030D-6E8A-4147-A177-3AD203B41FA5}">
                      <a16:colId xmlns:a16="http://schemas.microsoft.com/office/drawing/2014/main" val="3881731077"/>
                    </a:ext>
                  </a:extLst>
                </a:gridCol>
                <a:gridCol w="1502229">
                  <a:extLst>
                    <a:ext uri="{9D8B030D-6E8A-4147-A177-3AD203B41FA5}">
                      <a16:colId xmlns:a16="http://schemas.microsoft.com/office/drawing/2014/main" val="2466414434"/>
                    </a:ext>
                  </a:extLst>
                </a:gridCol>
                <a:gridCol w="1502229">
                  <a:extLst>
                    <a:ext uri="{9D8B030D-6E8A-4147-A177-3AD203B41FA5}">
                      <a16:colId xmlns:a16="http://schemas.microsoft.com/office/drawing/2014/main" val="30874543"/>
                    </a:ext>
                  </a:extLst>
                </a:gridCol>
                <a:gridCol w="1502229">
                  <a:extLst>
                    <a:ext uri="{9D8B030D-6E8A-4147-A177-3AD203B41FA5}">
                      <a16:colId xmlns:a16="http://schemas.microsoft.com/office/drawing/2014/main" val="3082796807"/>
                    </a:ext>
                  </a:extLst>
                </a:gridCol>
                <a:gridCol w="1502229">
                  <a:extLst>
                    <a:ext uri="{9D8B030D-6E8A-4147-A177-3AD203B41FA5}">
                      <a16:colId xmlns:a16="http://schemas.microsoft.com/office/drawing/2014/main" val="3565906098"/>
                    </a:ext>
                  </a:extLst>
                </a:gridCol>
                <a:gridCol w="1502229">
                  <a:extLst>
                    <a:ext uri="{9D8B030D-6E8A-4147-A177-3AD203B41FA5}">
                      <a16:colId xmlns:a16="http://schemas.microsoft.com/office/drawing/2014/main" val="3237872139"/>
                    </a:ext>
                  </a:extLst>
                </a:gridCol>
              </a:tblGrid>
              <a:tr h="914400">
                <a:tc>
                  <a:txBody>
                    <a:bodyPr/>
                    <a:lstStyle/>
                    <a:p>
                      <a:r>
                        <a:rPr lang="en-US" sz="1800"/>
                        <a:t>16-May-2024 ET</a:t>
                      </a:r>
                    </a:p>
                  </a:txBody>
                  <a:tcPr anchor="ctr">
                    <a:lnL>
                      <a:noFill/>
                    </a:lnL>
                    <a:lnR>
                      <a:noFill/>
                    </a:lnR>
                    <a:lnT>
                      <a:noFill/>
                    </a:lnT>
                    <a:lnB>
                      <a:noFill/>
                    </a:lnB>
                    <a:noFill/>
                  </a:tcPr>
                </a:tc>
                <a:tc>
                  <a:txBody>
                    <a:bodyPr/>
                    <a:lstStyle/>
                    <a:p>
                      <a:r>
                        <a:rPr lang="en-US" sz="1800"/>
                        <a:t>2024</a:t>
                      </a:r>
                    </a:p>
                  </a:txBody>
                  <a:tcPr anchor="ctr">
                    <a:lnL>
                      <a:noFill/>
                    </a:lnL>
                    <a:lnR>
                      <a:noFill/>
                    </a:lnR>
                    <a:lnT>
                      <a:noFill/>
                    </a:lnT>
                    <a:lnB>
                      <a:noFill/>
                    </a:lnB>
                    <a:noFill/>
                  </a:tcPr>
                </a:tc>
                <a:tc>
                  <a:txBody>
                    <a:bodyPr/>
                    <a:lstStyle/>
                    <a:p>
                      <a:r>
                        <a:rPr lang="en-US" sz="1800"/>
                        <a:t>308</a:t>
                      </a:r>
                    </a:p>
                  </a:txBody>
                  <a:tcPr anchor="ctr">
                    <a:lnL>
                      <a:noFill/>
                    </a:lnL>
                    <a:lnR>
                      <a:noFill/>
                    </a:lnR>
                    <a:lnT>
                      <a:noFill/>
                    </a:lnT>
                    <a:lnB>
                      <a:noFill/>
                    </a:lnB>
                    <a:noFill/>
                  </a:tcPr>
                </a:tc>
                <a:tc>
                  <a:txBody>
                    <a:bodyPr/>
                    <a:lstStyle/>
                    <a:p>
                      <a:r>
                        <a:rPr lang="en-US" sz="1800" dirty="0"/>
                        <a:t>0</a:t>
                      </a:r>
                    </a:p>
                  </a:txBody>
                  <a:tcPr anchor="ctr">
                    <a:lnL>
                      <a:noFill/>
                    </a:lnL>
                    <a:lnR>
                      <a:noFill/>
                    </a:lnR>
                    <a:lnT>
                      <a:noFill/>
                    </a:lnT>
                    <a:lnB>
                      <a:noFill/>
                    </a:lnB>
                    <a:noFill/>
                  </a:tcPr>
                </a:tc>
                <a:tc>
                  <a:txBody>
                    <a:bodyPr/>
                    <a:lstStyle/>
                    <a:p>
                      <a:r>
                        <a:rPr lang="en-US" sz="1800"/>
                        <a:t>TG16t (LIC-NB) Amend</a:t>
                      </a:r>
                    </a:p>
                  </a:txBody>
                  <a:tcPr anchor="ctr">
                    <a:lnL>
                      <a:noFill/>
                    </a:lnL>
                    <a:lnR>
                      <a:noFill/>
                    </a:lnR>
                    <a:lnT>
                      <a:noFill/>
                    </a:lnT>
                    <a:lnB>
                      <a:noFill/>
                    </a:lnB>
                    <a:noFill/>
                  </a:tcPr>
                </a:tc>
                <a:tc>
                  <a:txBody>
                    <a:bodyPr/>
                    <a:lstStyle/>
                    <a:p>
                      <a:r>
                        <a:rPr lang="en-US" sz="1800"/>
                        <a:t>IEEE802.16 RevisionProposal</a:t>
                      </a:r>
                    </a:p>
                  </a:txBody>
                  <a:tcPr anchor="ctr">
                    <a:lnL>
                      <a:noFill/>
                    </a:lnL>
                    <a:lnR>
                      <a:noFill/>
                    </a:lnR>
                    <a:lnT>
                      <a:noFill/>
                    </a:lnT>
                    <a:lnB>
                      <a:noFill/>
                    </a:lnB>
                    <a:noFill/>
                  </a:tcPr>
                </a:tc>
                <a:tc>
                  <a:txBody>
                    <a:bodyPr/>
                    <a:lstStyle/>
                    <a:p>
                      <a:r>
                        <a:rPr lang="en-US" sz="1800" dirty="0"/>
                        <a:t>Menashe Shahar (Ondas)</a:t>
                      </a:r>
                    </a:p>
                  </a:txBody>
                  <a:tcPr anchor="ctr">
                    <a:lnL>
                      <a:noFill/>
                    </a:lnL>
                    <a:lnR>
                      <a:noFill/>
                    </a:lnR>
                    <a:lnT>
                      <a:noFill/>
                    </a:lnT>
                    <a:lnB>
                      <a:noFill/>
                    </a:lnB>
                    <a:noFill/>
                  </a:tcPr>
                </a:tc>
                <a:extLst>
                  <a:ext uri="{0D108BD9-81ED-4DB2-BD59-A6C34878D82A}">
                    <a16:rowId xmlns:a16="http://schemas.microsoft.com/office/drawing/2014/main" val="1673361970"/>
                  </a:ext>
                </a:extLst>
              </a:tr>
            </a:tbl>
          </a:graphicData>
        </a:graphic>
      </p:graphicFrame>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2F16-8732-308E-C949-F367EEBECA5A}"/>
              </a:ext>
            </a:extLst>
          </p:cNvPr>
          <p:cNvSpPr>
            <a:spLocks noGrp="1"/>
          </p:cNvSpPr>
          <p:nvPr>
            <p:ph type="title"/>
          </p:nvPr>
        </p:nvSpPr>
        <p:spPr/>
        <p:txBody>
          <a:bodyPr/>
          <a:lstStyle/>
          <a:p>
            <a:r>
              <a:rPr lang="en-US" dirty="0"/>
              <a:t>New Contributions</a:t>
            </a:r>
          </a:p>
        </p:txBody>
      </p:sp>
      <p:sp>
        <p:nvSpPr>
          <p:cNvPr id="3" name="Content Placeholder 2">
            <a:extLst>
              <a:ext uri="{FF2B5EF4-FFF2-40B4-BE49-F238E27FC236}">
                <a16:creationId xmlns:a16="http://schemas.microsoft.com/office/drawing/2014/main" id="{66F8CB08-7E9E-4A2E-9DE0-F4677D4C6ABD}"/>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BAA6D1E9-9A04-2B28-AFAE-94685F9B2E19}"/>
              </a:ext>
            </a:extLst>
          </p:cNvPr>
          <p:cNvSpPr>
            <a:spLocks noGrp="1"/>
          </p:cNvSpPr>
          <p:nvPr>
            <p:ph type="dt" sz="half" idx="10"/>
          </p:nvPr>
        </p:nvSpPr>
        <p:spPr/>
        <p:txBody>
          <a:bodyPr/>
          <a:lstStyle/>
          <a:p>
            <a:r>
              <a:rPr lang="en-US"/>
              <a:t>Nov_2024</a:t>
            </a:r>
            <a:endParaRPr lang="en-US" dirty="0"/>
          </a:p>
        </p:txBody>
      </p:sp>
      <p:sp>
        <p:nvSpPr>
          <p:cNvPr id="5" name="Footer Placeholder 4">
            <a:extLst>
              <a:ext uri="{FF2B5EF4-FFF2-40B4-BE49-F238E27FC236}">
                <a16:creationId xmlns:a16="http://schemas.microsoft.com/office/drawing/2014/main" id="{D45DE568-8BC6-B3AD-6932-C8FB143F8BB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9308724-67C5-66D1-A038-157164ED4287}"/>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53231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744683718"/>
              </p:ext>
            </p:extLst>
          </p:nvPr>
        </p:nvGraphicFramePr>
        <p:xfrm>
          <a:off x="1828800" y="1190819"/>
          <a:ext cx="8382000" cy="3769902"/>
        </p:xfrm>
        <a:graphic>
          <a:graphicData uri="http://schemas.openxmlformats.org/drawingml/2006/table">
            <a:tbl>
              <a:tblPr firstRow="1" bandRow="1">
                <a:tableStyleId>{5C22544A-7EE6-4342-B048-85BDC9FD1C3A}</a:tableStyleId>
              </a:tblPr>
              <a:tblGrid>
                <a:gridCol w="6026727">
                  <a:extLst>
                    <a:ext uri="{9D8B030D-6E8A-4147-A177-3AD203B41FA5}">
                      <a16:colId xmlns:a16="http://schemas.microsoft.com/office/drawing/2014/main" val="3384751907"/>
                    </a:ext>
                  </a:extLst>
                </a:gridCol>
                <a:gridCol w="2355273">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marL="83127" marR="83127"/>
                </a:tc>
                <a:tc>
                  <a:txBody>
                    <a:bodyPr/>
                    <a:lstStyle/>
                    <a:p>
                      <a:r>
                        <a:rPr lang="en-US" sz="1800" dirty="0"/>
                        <a:t>Date</a:t>
                      </a:r>
                    </a:p>
                  </a:txBody>
                  <a:tcPr marL="83127" marR="83127"/>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Task Group Start</a:t>
                      </a:r>
                    </a:p>
                  </a:txBody>
                  <a:tcPr marL="83127" marR="83127"/>
                </a:tc>
                <a:tc>
                  <a:txBody>
                    <a:bodyPr/>
                    <a:lstStyle/>
                    <a:p>
                      <a:r>
                        <a:rPr lang="en-US" sz="1800" dirty="0">
                          <a:solidFill>
                            <a:schemeClr val="tx1"/>
                          </a:solidFill>
                        </a:rPr>
                        <a:t>March 2025</a:t>
                      </a:r>
                    </a:p>
                  </a:txBody>
                  <a:tcPr marL="83127" marR="83127"/>
                </a:tc>
                <a:extLst>
                  <a:ext uri="{0D108BD9-81ED-4DB2-BD59-A6C34878D82A}">
                    <a16:rowId xmlns:a16="http://schemas.microsoft.com/office/drawing/2014/main" val="1668596901"/>
                  </a:ext>
                </a:extLst>
              </a:tr>
              <a:tr h="418878">
                <a:tc>
                  <a:txBody>
                    <a:bodyPr/>
                    <a:lstStyle/>
                    <a:p>
                      <a:r>
                        <a:rPr lang="en-US" sz="1800" dirty="0">
                          <a:solidFill>
                            <a:schemeClr val="tx1"/>
                          </a:solidFill>
                        </a:rPr>
                        <a:t>Draft Development</a:t>
                      </a:r>
                    </a:p>
                  </a:txBody>
                  <a:tcPr marL="83127" marR="83127"/>
                </a:tc>
                <a:tc>
                  <a:txBody>
                    <a:bodyPr/>
                    <a:lstStyle/>
                    <a:p>
                      <a:r>
                        <a:rPr lang="en-US" sz="1800" dirty="0">
                          <a:solidFill>
                            <a:schemeClr val="tx1"/>
                          </a:solidFill>
                        </a:rPr>
                        <a:t>May – Sept 2025</a:t>
                      </a:r>
                    </a:p>
                  </a:txBody>
                  <a:tcPr marL="83127" marR="83127"/>
                </a:tc>
                <a:extLst>
                  <a:ext uri="{0D108BD9-81ED-4DB2-BD59-A6C34878D82A}">
                    <a16:rowId xmlns:a16="http://schemas.microsoft.com/office/drawing/2014/main" val="4038355541"/>
                  </a:ext>
                </a:extLst>
              </a:tr>
              <a:tr h="418878">
                <a:tc>
                  <a:txBody>
                    <a:bodyPr/>
                    <a:lstStyle/>
                    <a:p>
                      <a:r>
                        <a:rPr lang="en-US" sz="1800" dirty="0">
                          <a:solidFill>
                            <a:schemeClr val="tx1"/>
                          </a:solidFill>
                        </a:rPr>
                        <a:t>Informal TG review of draft</a:t>
                      </a:r>
                    </a:p>
                  </a:txBody>
                  <a:tcPr marL="83127" marR="83127"/>
                </a:tc>
                <a:tc>
                  <a:txBody>
                    <a:bodyPr/>
                    <a:lstStyle/>
                    <a:p>
                      <a:r>
                        <a:rPr lang="en-US" sz="1800" dirty="0">
                          <a:solidFill>
                            <a:schemeClr val="tx1"/>
                          </a:solidFill>
                        </a:rPr>
                        <a:t>Nov 2025</a:t>
                      </a:r>
                    </a:p>
                  </a:txBody>
                  <a:tcPr marL="83127" marR="83127"/>
                </a:tc>
                <a:extLst>
                  <a:ext uri="{0D108BD9-81ED-4DB2-BD59-A6C34878D82A}">
                    <a16:rowId xmlns:a16="http://schemas.microsoft.com/office/drawing/2014/main" val="1866948594"/>
                  </a:ext>
                </a:extLst>
              </a:tr>
              <a:tr h="418878">
                <a:tc>
                  <a:txBody>
                    <a:bodyPr/>
                    <a:lstStyle/>
                    <a:p>
                      <a:r>
                        <a:rPr lang="en-US" sz="1800" dirty="0">
                          <a:solidFill>
                            <a:schemeClr val="tx1"/>
                          </a:solidFill>
                        </a:rPr>
                        <a:t>Working Group Letter Ballot</a:t>
                      </a:r>
                    </a:p>
                  </a:txBody>
                  <a:tcPr marL="83127" marR="83127"/>
                </a:tc>
                <a:tc>
                  <a:txBody>
                    <a:bodyPr/>
                    <a:lstStyle/>
                    <a:p>
                      <a:r>
                        <a:rPr lang="en-US" sz="1800" dirty="0">
                          <a:solidFill>
                            <a:schemeClr val="tx1"/>
                          </a:solidFill>
                        </a:rPr>
                        <a:t>March 2026</a:t>
                      </a:r>
                    </a:p>
                  </a:txBody>
                  <a:tcPr marL="83127" marR="83127"/>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Working Group Recirculation Letter Ballot</a:t>
                      </a:r>
                    </a:p>
                  </a:txBody>
                  <a:tcPr marL="83127" marR="83127"/>
                </a:tc>
                <a:tc>
                  <a:txBody>
                    <a:bodyPr/>
                    <a:lstStyle/>
                    <a:p>
                      <a:r>
                        <a:rPr lang="en-US" sz="1800" dirty="0">
                          <a:solidFill>
                            <a:schemeClr val="tx1"/>
                          </a:solidFill>
                        </a:rPr>
                        <a:t>May 2026</a:t>
                      </a:r>
                    </a:p>
                  </a:txBody>
                  <a:tcPr marL="83127" marR="83127"/>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SA Ballot</a:t>
                      </a:r>
                    </a:p>
                  </a:txBody>
                  <a:tcPr marL="83127" marR="83127"/>
                </a:tc>
                <a:tc>
                  <a:txBody>
                    <a:bodyPr/>
                    <a:lstStyle/>
                    <a:p>
                      <a:r>
                        <a:rPr lang="en-US" sz="1800" dirty="0">
                          <a:solidFill>
                            <a:schemeClr val="tx1"/>
                          </a:solidFill>
                        </a:rPr>
                        <a:t>Sept 2026</a:t>
                      </a:r>
                    </a:p>
                  </a:txBody>
                  <a:tcPr marL="83127" marR="83127"/>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SA Recirc</a:t>
                      </a:r>
                    </a:p>
                  </a:txBody>
                  <a:tcPr marL="83127" marR="831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Jan 2027</a:t>
                      </a:r>
                    </a:p>
                  </a:txBody>
                  <a:tcPr marL="83127" marR="83127"/>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marL="83127" marR="83127"/>
                </a:tc>
                <a:tc>
                  <a:txBody>
                    <a:bodyPr/>
                    <a:lstStyle/>
                    <a:p>
                      <a:r>
                        <a:rPr lang="en-US" sz="1800" dirty="0"/>
                        <a:t>March 2027</a:t>
                      </a:r>
                    </a:p>
                  </a:txBody>
                  <a:tcPr marL="83127" marR="83127"/>
                </a:tc>
                <a:extLst>
                  <a:ext uri="{0D108BD9-81ED-4DB2-BD59-A6C34878D82A}">
                    <a16:rowId xmlns:a16="http://schemas.microsoft.com/office/drawing/2014/main" val="1058448561"/>
                  </a:ext>
                </a:extLst>
              </a:tr>
            </a:tbl>
          </a:graphicData>
        </a:graphic>
      </p:graphicFrame>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Nov_2024</a:t>
            </a:r>
          </a:p>
        </p:txBody>
      </p:sp>
      <p:sp>
        <p:nvSpPr>
          <p:cNvPr id="3" name="Arrow: Right 2">
            <a:extLst>
              <a:ext uri="{FF2B5EF4-FFF2-40B4-BE49-F238E27FC236}">
                <a16:creationId xmlns:a16="http://schemas.microsoft.com/office/drawing/2014/main" id="{40D38A25-D564-4828-863A-D3B332BDEDFD}"/>
              </a:ext>
            </a:extLst>
          </p:cNvPr>
          <p:cNvSpPr/>
          <p:nvPr/>
        </p:nvSpPr>
        <p:spPr>
          <a:xfrm>
            <a:off x="609600" y="15240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a:spcBef>
                <a:spcPts val="0"/>
              </a:spcBef>
              <a:spcAft>
                <a:spcPts val="1200"/>
              </a:spcAft>
            </a:pPr>
            <a:r>
              <a:rPr lang="en-US" dirty="0"/>
              <a:t>May 2025 Interim</a:t>
            </a:r>
          </a:p>
          <a:p>
            <a:pPr marL="457200" lvl="1">
              <a:spcBef>
                <a:spcPts val="0"/>
              </a:spcBef>
              <a:spcAft>
                <a:spcPts val="1200"/>
              </a:spcAft>
            </a:pPr>
            <a:r>
              <a:rPr lang="en-US" dirty="0"/>
              <a:t>Warsaw, Poland</a:t>
            </a:r>
          </a:p>
          <a:p>
            <a:pPr marL="457200" lvl="1">
              <a:spcBef>
                <a:spcPts val="0"/>
              </a:spcBef>
              <a:spcAft>
                <a:spcPts val="1200"/>
              </a:spcAft>
            </a:pPr>
            <a:endParaRPr lang="en-US" dirty="0"/>
          </a:p>
          <a:p>
            <a:pPr marL="0">
              <a:spcBef>
                <a:spcPts val="0"/>
              </a:spcBef>
              <a:spcAft>
                <a:spcPts val="1200"/>
              </a:spcAft>
            </a:pPr>
            <a:r>
              <a:rPr lang="en-US" dirty="0"/>
              <a:t>July 2025 Plenary</a:t>
            </a:r>
          </a:p>
          <a:p>
            <a:pPr marL="457200" lvl="1">
              <a:spcBef>
                <a:spcPts val="0"/>
              </a:spcBef>
              <a:spcAft>
                <a:spcPts val="1200"/>
              </a:spcAft>
            </a:pPr>
            <a:r>
              <a:rPr lang="en-US" dirty="0"/>
              <a:t>Madrid, Spain</a:t>
            </a:r>
          </a:p>
          <a:p>
            <a:pPr marL="457200" lvl="1">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919235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533497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 </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Nov_2024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TG16me March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Discussion on Revision Project timeline</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55653</TotalTime>
  <Words>1750</Words>
  <Application>Microsoft Office PowerPoint</Application>
  <PresentationFormat>Widescreen</PresentationFormat>
  <Paragraphs>213</Paragraphs>
  <Slides>18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Helvetica</vt:lpstr>
      <vt:lpstr>Times New Roman</vt:lpstr>
      <vt:lpstr>Custom Design</vt:lpstr>
      <vt:lpstr>PowerPoint Presentation</vt:lpstr>
      <vt:lpstr>Opening</vt:lpstr>
      <vt:lpstr>TG16me March Plenary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Prior Documents related to revision</vt:lpstr>
      <vt:lpstr>New Contributions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875</cp:revision>
  <cp:lastPrinted>1998-02-10T13:28:06Z</cp:lastPrinted>
  <dcterms:created xsi:type="dcterms:W3CDTF">2020-01-06T16:34:14Z</dcterms:created>
  <dcterms:modified xsi:type="dcterms:W3CDTF">2025-03-09T21:05:04Z</dcterms:modified>
</cp:coreProperties>
</file>