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_rels/presentation.xml.rels" ContentType="application/vnd.openxmlformats-package.relationships+xml"/>
  <Override PartName="/ppt/slideLayouts/_rels/slideLayout52.xml.rels" ContentType="application/vnd.openxmlformats-package.relationships+xml"/>
  <Override PartName="/ppt/slideLayouts/_rels/slideLayout14.xml.rels" ContentType="application/vnd.openxmlformats-package.relationships+xml"/>
  <Override PartName="/ppt/slideLayouts/_rels/slideLayout30.xml.rels" ContentType="application/vnd.openxmlformats-package.relationships+xml"/>
  <Override PartName="/ppt/slideLayouts/_rels/slideLayout38.xml.rels" ContentType="application/vnd.openxmlformats-package.relationships+xml"/>
  <Override PartName="/ppt/slideLayouts/_rels/slideLayout45.xml.rels" ContentType="application/vnd.openxmlformats-package.relationships+xml"/>
  <Override PartName="/ppt/slideLayouts/_rels/slideLayout23.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31.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3.xml.rels" ContentType="application/vnd.openxmlformats-package.relationships+xml"/>
  <Override PartName="/ppt/slideLayouts/_rels/slideLayout32.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17.xml.rels" ContentType="application/vnd.openxmlformats-package.relationships+xml"/>
  <Override PartName="/ppt/slideLayouts/_rels/slideLayout21.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27.xml.rels" ContentType="application/vnd.openxmlformats-package.relationships+xml"/>
  <Override PartName="/ppt/slideLayouts/_rels/slideLayout41.xml.rels" ContentType="application/vnd.openxmlformats-package.relationships+xml"/>
  <Override PartName="/ppt/slideLayouts/_rels/slideLayout49.xml.rels" ContentType="application/vnd.openxmlformats-package.relationships+xml"/>
  <Override PartName="/ppt/slideLayouts/_rels/slideLayout34.xml.rels" ContentType="application/vnd.openxmlformats-package.relationships+xml"/>
  <Override PartName="/ppt/slideLayouts/_rels/slideLayout50.xml.rels" ContentType="application/vnd.openxmlformats-package.relationships+xml"/>
  <Override PartName="/ppt/slideLayouts/_rels/slideLayout47.xml.rels" ContentType="application/vnd.openxmlformats-package.relationships+xml"/>
  <Override PartName="/ppt/slideLayouts/_rels/slideLayout54.xml.rels" ContentType="application/vnd.openxmlformats-package.relationships+xml"/>
  <Override PartName="/ppt/slideLayouts/_rels/slideLayout12.xml.rels" ContentType="application/vnd.openxmlformats-package.relationships+xml"/>
  <Override PartName="/ppt/slideLayouts/_rels/slideLayout29.xml.rels" ContentType="application/vnd.openxmlformats-package.relationships+xml"/>
  <Override PartName="/ppt/slideLayouts/_rels/slideLayout33.xml.rels" ContentType="application/vnd.openxmlformats-package.relationships+xml"/>
  <Override PartName="/ppt/slideLayouts/_rels/slideLayout48.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28.xml.rels" ContentType="application/vnd.openxmlformats-package.relationships+xml"/>
  <Override PartName="/ppt/slideLayouts/_rels/slideLayout37.xml.rels" ContentType="application/vnd.openxmlformats-package.relationships+xml"/>
  <Override PartName="/ppt/slideLayouts/_rels/slideLayout44.xml.rels" ContentType="application/vnd.openxmlformats-package.relationships+xml"/>
  <Override PartName="/ppt/slideLayouts/_rels/slideLayout10.xml.rels" ContentType="application/vnd.openxmlformats-package.relationships+xml"/>
  <Override PartName="/ppt/slideLayouts/_rels/slideLayout59.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57.xml.rels" ContentType="application/vnd.openxmlformats-package.relationships+xml"/>
  <Override PartName="/ppt/slideLayouts/_rels/slideLayout16.xml.rels" ContentType="application/vnd.openxmlformats-package.relationships+xml"/>
  <Override PartName="/ppt/slideLayouts/_rels/slideLayout20.xml.rels" ContentType="application/vnd.openxmlformats-package.relationships+xml"/>
  <Override PartName="/ppt/slideLayouts/_rels/slideLayout35.xml.rels" ContentType="application/vnd.openxmlformats-package.relationships+xml"/>
  <Override PartName="/ppt/slideLayouts/_rels/slideLayout42.xml.rels" ContentType="application/vnd.openxmlformats-package.relationships+xml"/>
  <Override PartName="/ppt/slideLayouts/_rels/slideLayout51.xml.rels" ContentType="application/vnd.openxmlformats-package.relationships+xml"/>
  <Override PartName="/ppt/slideLayouts/_rels/slideLayout58.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46.xml.rels" ContentType="application/vnd.openxmlformats-package.relationships+xml"/>
  <Override PartName="/ppt/slideLayouts/_rels/slideLayout53.xml.rels" ContentType="application/vnd.openxmlformats-package.relationships+xml"/>
  <Override PartName="/ppt/slideLayouts/slideLayout56.xml" ContentType="application/vnd.openxmlformats-officedocument.presentationml.slideLayout+xml"/>
  <Override PartName="/ppt/slideLayouts/slideLayout13.xml" ContentType="application/vnd.openxmlformats-officedocument.presentationml.slideLayout+xml"/>
  <Override PartName="/ppt/slideLayouts/slideLayout48.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0.xml" ContentType="application/vnd.openxmlformats-officedocument.presentationml.slideLayout+xml"/>
  <Override PartName="/ppt/slideLayouts/slideLayout47.xml" ContentType="application/vnd.openxmlformats-officedocument.presentationml.slideLayout+xml"/>
  <Override PartName="/ppt/slideLayouts/slideLayout9.xml" ContentType="application/vnd.openxmlformats-officedocument.presentationml.slideLayout+xml"/>
  <Override PartName="/ppt/slideLayouts/slideLayout29.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59.xml" ContentType="application/vnd.openxmlformats-officedocument.presentationml.slideLayout+xml"/>
  <Override PartName="/ppt/slideLayouts/slideLayout22.xml" ContentType="application/vnd.openxmlformats-officedocument.presentationml.slideLayout+xml"/>
  <Override PartName="/ppt/slideLayouts/slideLayout28.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9.xml" ContentType="application/vnd.openxmlformats-officedocument.presentationml.slideLayout+xml"/>
  <Override PartName="/ppt/slideLayouts/slideLayout57.xml" ContentType="application/vnd.openxmlformats-officedocument.presentationml.slideLayout+xml"/>
  <Override PartName="/ppt/slideLayouts/slideLayout20.xml" ContentType="application/vnd.openxmlformats-officedocument.presentationml.slideLayout+xml"/>
  <Override PartName="/ppt/slideLayouts/slideLayout23.xml" ContentType="application/vnd.openxmlformats-officedocument.presentationml.slideLayout+xml"/>
  <Override PartName="/ppt/slideLayouts/slideLayout60.xml" ContentType="application/vnd.openxmlformats-officedocument.presentationml.slideLayout+xml"/>
  <Override PartName="/ppt/slideLayouts/slideLayout18.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2.xml" ContentType="application/vnd.openxmlformats-officedocument.presentationml.slideLayout+xml"/>
  <Override PartName="/ppt/slideLayouts/slideLayout40.xml" ContentType="application/vnd.openxmlformats-officedocument.presentationml.slideLayout+xml"/>
  <Override PartName="/ppt/slideLayouts/slideLayout3.xml" ContentType="application/vnd.openxmlformats-officedocument.presentationml.slideLayout+xml"/>
  <Override PartName="/ppt/slideLayouts/slideLayout41.xml" ContentType="application/vnd.openxmlformats-officedocument.presentationml.slideLayout+xml"/>
  <Override PartName="/ppt/slideLayouts/slideLayout4.xml" ContentType="application/vnd.openxmlformats-officedocument.presentationml.slideLayout+xml"/>
  <Override PartName="/ppt/slideLayouts/slideLayout42.xml" ContentType="application/vnd.openxmlformats-officedocument.presentationml.slideLayout+xml"/>
  <Override PartName="/ppt/slideLayouts/slideLayout5.xml" ContentType="application/vnd.openxmlformats-officedocument.presentationml.slideLayout+xml"/>
  <Override PartName="/ppt/slideLayouts/slideLayout43.xml" ContentType="application/vnd.openxmlformats-officedocument.presentationml.slideLayout+xml"/>
  <Override PartName="/ppt/slideLayouts/slideLayout6.xml" ContentType="application/vnd.openxmlformats-officedocument.presentationml.slideLayout+xml"/>
  <Override PartName="/ppt/slideLayouts/slideLayout44.xml" ContentType="application/vnd.openxmlformats-officedocument.presentationml.slideLayout+xml"/>
  <Override PartName="/ppt/slideLayouts/slideLayout7.xml" ContentType="application/vnd.openxmlformats-officedocument.presentationml.slideLayout+xml"/>
  <Override PartName="/ppt/slideLayouts/slideLayout45.xml" ContentType="application/vnd.openxmlformats-officedocument.presentationml.slideLayout+xml"/>
  <Override PartName="/ppt/slideLayouts/slideLayout8.xml" ContentType="application/vnd.openxmlformats-officedocument.presentationml.slideLayout+xml"/>
  <Override PartName="/ppt/slideLayouts/slideLayout46.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presProps.xml" ContentType="application/vnd.openxmlformats-officedocument.presentationml.presProps+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21.xml" ContentType="application/vnd.openxmlformats-officedocument.presentationml.slide+xml"/>
  <Override PartName="/ppt/slides/slide19.xml" ContentType="application/vnd.openxmlformats-officedocument.presentationml.slide+xml"/>
  <Override PartName="/ppt/slides/slide4.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_rels/slide5.xml.rels" ContentType="application/vnd.openxmlformats-package.relationships+xml"/>
  <Override PartName="/ppt/slides/_rels/slide2.xml.rels" ContentType="application/vnd.openxmlformats-package.relationships+xml"/>
  <Override PartName="/ppt/slides/_rels/slide20.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3.xml.rels" ContentType="application/vnd.openxmlformats-package.relationships+xml"/>
  <Override PartName="/ppt/slides/_rels/slide12.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8.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21.xml.rels" ContentType="application/vnd.openxmlformats-package.relationships+xml"/>
  <Override PartName="/ppt/slides/_rels/slide3.xml.rels" ContentType="application/vnd.openxmlformats-package.relationships+xml"/>
  <Override PartName="/ppt/slides/_rels/slide19.xml.rels" ContentType="application/vnd.openxmlformats-package.relationships+xml"/>
  <Override PartName="/ppt/slides/_rels/slide18.xml.rels" ContentType="application/vnd.openxmlformats-package.relationships+xml"/>
  <Override PartName="/ppt/slides/_rels/slide17.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Lst>
  <p:sldSz cx="9144000" cy="51435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20" Type="http://schemas.openxmlformats.org/officeDocument/2006/relationships/slide" Target="slides/slide14.xml"/><Relationship Id="rId21" Type="http://schemas.openxmlformats.org/officeDocument/2006/relationships/slide" Target="slides/slide15.xml"/><Relationship Id="rId22" Type="http://schemas.openxmlformats.org/officeDocument/2006/relationships/slide" Target="slides/slide16.xml"/><Relationship Id="rId23" Type="http://schemas.openxmlformats.org/officeDocument/2006/relationships/slide" Target="slides/slide17.xml"/><Relationship Id="rId24" Type="http://schemas.openxmlformats.org/officeDocument/2006/relationships/slide" Target="slides/slide18.xml"/><Relationship Id="rId25" Type="http://schemas.openxmlformats.org/officeDocument/2006/relationships/slide" Target="slides/slide19.xml"/><Relationship Id="rId26" Type="http://schemas.openxmlformats.org/officeDocument/2006/relationships/slide" Target="slides/slide20.xml"/><Relationship Id="rId27" Type="http://schemas.openxmlformats.org/officeDocument/2006/relationships/slide" Target="slides/slide21.xml"/><Relationship Id="rId28"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2"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3"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5"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6"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7"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8"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40"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1"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2"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3"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4"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5"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57"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59"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61"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2"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66"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7"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8"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0"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1"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2"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4"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5"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6"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8"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9"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81"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2"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3"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4"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86"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7"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8"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9"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90"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91"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3"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5"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7"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08"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3"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2"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3"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4"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6"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7"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8"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0"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1"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2"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4"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5"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7"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8"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9"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0"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32"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3"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4"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5"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6"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7"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49"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1"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2"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3"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54"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6"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8"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59"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0"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62"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3"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4"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66"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7"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8"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6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70"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1"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2"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73"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4"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5"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6"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78"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9"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0"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1"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2"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3"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95"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97"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99"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0"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2"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4"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5"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6"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8"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9"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0"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12"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3"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4"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16"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7"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19"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0"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1"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2"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24"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5"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6"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7"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8"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9"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8"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9"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297000"/>
            <a:ext cx="5337360" cy="1407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802.15-25-0118-02</a:t>
            </a:r>
            <a:endParaRPr b="0" lang="fi-FI" sz="1400" spc="-1" strike="noStrike">
              <a:solidFill>
                <a:srgbClr val="000000"/>
              </a:solidFill>
              <a:latin typeface="Arial"/>
            </a:endParaRPr>
          </a:p>
        </p:txBody>
      </p:sp>
      <p:sp>
        <p:nvSpPr>
          <p:cNvPr id="1" name="Line 2"/>
          <p:cNvSpPr/>
          <p:nvPr/>
        </p:nvSpPr>
        <p:spPr>
          <a:xfrm>
            <a:off x="685800" y="45720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4856400"/>
            <a:ext cx="1713600" cy="2095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1600" spc="-1" strike="noStrike">
                <a:solidFill>
                  <a:srgbClr val="000000"/>
                </a:solidFill>
                <a:latin typeface="Times New Roman"/>
                <a:ea typeface="DejaVu Sans"/>
              </a:rPr>
              <a:t>Submission</a:t>
            </a:r>
            <a:endParaRPr b="0" lang="fi-FI" sz="1600" spc="-1" strike="noStrike">
              <a:solidFill>
                <a:srgbClr val="000000"/>
              </a:solidFill>
              <a:latin typeface="Arial"/>
            </a:endParaRPr>
          </a:p>
        </p:txBody>
      </p:sp>
      <p:sp>
        <p:nvSpPr>
          <p:cNvPr id="3" name="Line 4"/>
          <p:cNvSpPr/>
          <p:nvPr/>
        </p:nvSpPr>
        <p:spPr>
          <a:xfrm>
            <a:off x="685800" y="485784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485640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4856400"/>
            <a:ext cx="1713600" cy="2095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1600" spc="-1" strike="noStrike">
                <a:solidFill>
                  <a:srgbClr val="000000"/>
                </a:solidFill>
                <a:latin typeface="Times New Roman"/>
                <a:ea typeface="DejaVu Sans"/>
              </a:rPr>
              <a:t>Page </a:t>
            </a:r>
            <a:fld id="{35E51E0C-29E6-466A-ADEE-84942DF6C098}" type="slidenum">
              <a:rPr b="0" lang="en-IE" sz="1600" spc="-1" strike="noStrike">
                <a:solidFill>
                  <a:srgbClr val="000000"/>
                </a:solidFill>
                <a:latin typeface="Times New Roman"/>
                <a:ea typeface="DejaVu Sans"/>
              </a:rPr>
              <a:t>11</a:t>
            </a:fld>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
        <p:nvSpPr>
          <p:cNvPr id="6" name="CustomShape 7"/>
          <p:cNvSpPr/>
          <p:nvPr/>
        </p:nvSpPr>
        <p:spPr>
          <a:xfrm>
            <a:off x="5220000" y="4867560"/>
            <a:ext cx="3353760" cy="2095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1600" spc="-1" strike="noStrike">
                <a:solidFill>
                  <a:srgbClr val="000000"/>
                </a:solidFill>
                <a:latin typeface="Times New Roman"/>
                <a:ea typeface="DejaVu Sans"/>
              </a:rPr>
              <a:t>Tero Kivinen, Wi-SUN Alliance</a:t>
            </a:r>
            <a:endParaRPr b="0" lang="fi-FI" sz="1600" spc="-1" strike="noStrike">
              <a:solidFill>
                <a:srgbClr val="000000"/>
              </a:solidFill>
              <a:latin typeface="Arial"/>
            </a:endParaRPr>
          </a:p>
        </p:txBody>
      </p:sp>
      <p:sp>
        <p:nvSpPr>
          <p:cNvPr id="7" name="CustomShape 8"/>
          <p:cNvSpPr/>
          <p:nvPr/>
        </p:nvSpPr>
        <p:spPr>
          <a:xfrm>
            <a:off x="685800" y="274320"/>
            <a:ext cx="2549160" cy="1407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March 2025</a:t>
            </a:r>
            <a:endParaRPr b="0" lang="fi-FI" sz="1400" spc="-1" strike="noStrike">
              <a:solidFill>
                <a:srgbClr val="000000"/>
              </a:solidFill>
              <a:latin typeface="Arial"/>
            </a:endParaRPr>
          </a:p>
        </p:txBody>
      </p:sp>
      <p:sp>
        <p:nvSpPr>
          <p:cNvPr id="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a:t>
            </a:r>
            <a:r>
              <a:rPr b="0" lang="fi-FI" sz="4400" spc="-1" strike="noStrike">
                <a:solidFill>
                  <a:srgbClr val="000000"/>
                </a:solidFill>
                <a:latin typeface="Arial"/>
              </a:rPr>
              <a:t>the title text </a:t>
            </a:r>
            <a:r>
              <a:rPr b="0" lang="fi-FI" sz="4400" spc="-1" strike="noStrike">
                <a:solidFill>
                  <a:srgbClr val="000000"/>
                </a:solidFill>
                <a:latin typeface="Arial"/>
              </a:rPr>
              <a:t>format</a:t>
            </a:r>
            <a:endParaRPr b="0" lang="fi-FI" sz="4400" spc="-1" strike="noStrike">
              <a:solidFill>
                <a:srgbClr val="000000"/>
              </a:solidFill>
              <a:latin typeface="Arial"/>
            </a:endParaRPr>
          </a:p>
        </p:txBody>
      </p:sp>
      <p:sp>
        <p:nvSpPr>
          <p:cNvPr id="9" name="PlaceHolder 2"/>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297000"/>
            <a:ext cx="5337360" cy="1407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802.15-25-0118-02</a:t>
            </a:r>
            <a:endParaRPr b="0" lang="fi-FI" sz="1400" spc="-1" strike="noStrike">
              <a:solidFill>
                <a:srgbClr val="000000"/>
              </a:solidFill>
              <a:latin typeface="Arial"/>
            </a:endParaRPr>
          </a:p>
        </p:txBody>
      </p:sp>
      <p:sp>
        <p:nvSpPr>
          <p:cNvPr id="47" name="Line 2"/>
          <p:cNvSpPr/>
          <p:nvPr/>
        </p:nvSpPr>
        <p:spPr>
          <a:xfrm>
            <a:off x="685800" y="45720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4856400"/>
            <a:ext cx="1713600" cy="2095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1600" spc="-1" strike="noStrike">
                <a:solidFill>
                  <a:srgbClr val="000000"/>
                </a:solidFill>
                <a:latin typeface="Times New Roman"/>
                <a:ea typeface="DejaVu Sans"/>
              </a:rPr>
              <a:t>Submission</a:t>
            </a:r>
            <a:endParaRPr b="0" lang="fi-FI" sz="1600" spc="-1" strike="noStrike">
              <a:solidFill>
                <a:srgbClr val="000000"/>
              </a:solidFill>
              <a:latin typeface="Arial"/>
            </a:endParaRPr>
          </a:p>
        </p:txBody>
      </p:sp>
      <p:sp>
        <p:nvSpPr>
          <p:cNvPr id="49" name="Line 4"/>
          <p:cNvSpPr/>
          <p:nvPr/>
        </p:nvSpPr>
        <p:spPr>
          <a:xfrm>
            <a:off x="685800" y="485784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485640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4856400"/>
            <a:ext cx="1713600" cy="2095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1600" spc="-1" strike="noStrike">
                <a:solidFill>
                  <a:srgbClr val="000000"/>
                </a:solidFill>
                <a:latin typeface="Times New Roman"/>
                <a:ea typeface="DejaVu Sans"/>
              </a:rPr>
              <a:t>Page </a:t>
            </a:r>
            <a:fld id="{E7BF6B8D-B563-4260-A97A-2ED72F052672}" type="slidenum">
              <a:rPr b="0" lang="en-IE" sz="1600" spc="-1" strike="noStrike">
                <a:solidFill>
                  <a:srgbClr val="000000"/>
                </a:solidFill>
                <a:latin typeface="Times New Roman"/>
                <a:ea typeface="DejaVu Sans"/>
              </a:rPr>
              <a:t>&lt;number&gt;</a:t>
            </a:fld>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
        <p:nvSpPr>
          <p:cNvPr id="52" name="CustomShape 7"/>
          <p:cNvSpPr/>
          <p:nvPr/>
        </p:nvSpPr>
        <p:spPr>
          <a:xfrm>
            <a:off x="5220000" y="4867560"/>
            <a:ext cx="3353760" cy="2095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1600" spc="-1" strike="noStrike">
                <a:solidFill>
                  <a:srgbClr val="000000"/>
                </a:solidFill>
                <a:latin typeface="Times New Roman"/>
                <a:ea typeface="DejaVu Sans"/>
              </a:rPr>
              <a:t>Tero Kivinen, Wi-SUN Alliance</a:t>
            </a:r>
            <a:endParaRPr b="0" lang="fi-FI" sz="1600" spc="-1" strike="noStrike">
              <a:solidFill>
                <a:srgbClr val="000000"/>
              </a:solidFill>
              <a:latin typeface="Arial"/>
            </a:endParaRPr>
          </a:p>
        </p:txBody>
      </p:sp>
      <p:sp>
        <p:nvSpPr>
          <p:cNvPr id="53" name="CustomShape 8"/>
          <p:cNvSpPr/>
          <p:nvPr/>
        </p:nvSpPr>
        <p:spPr>
          <a:xfrm>
            <a:off x="685800" y="274320"/>
            <a:ext cx="2549160" cy="1407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March 2025</a:t>
            </a:r>
            <a:endParaRPr b="0" lang="fi-FI" sz="1400" spc="-1" strike="noStrike">
              <a:solidFill>
                <a:srgbClr val="000000"/>
              </a:solidFill>
              <a:latin typeface="Arial"/>
            </a:endParaRPr>
          </a:p>
        </p:txBody>
      </p:sp>
      <p:sp>
        <p:nvSpPr>
          <p:cNvPr id="5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a:t>
            </a:r>
            <a:r>
              <a:rPr b="0" lang="fi-FI" sz="4400" spc="-1" strike="noStrike">
                <a:solidFill>
                  <a:srgbClr val="000000"/>
                </a:solidFill>
                <a:latin typeface="Arial"/>
              </a:rPr>
              <a:t>the title text </a:t>
            </a:r>
            <a:r>
              <a:rPr b="0" lang="fi-FI" sz="4400" spc="-1" strike="noStrike">
                <a:solidFill>
                  <a:srgbClr val="000000"/>
                </a:solidFill>
                <a:latin typeface="Arial"/>
              </a:rPr>
              <a:t>format</a:t>
            </a:r>
            <a:endParaRPr b="0" lang="fi-FI" sz="4400" spc="-1" strike="noStrike">
              <a:solidFill>
                <a:srgbClr val="000000"/>
              </a:solidFill>
              <a:latin typeface="Arial"/>
            </a:endParaRPr>
          </a:p>
        </p:txBody>
      </p:sp>
      <p:sp>
        <p:nvSpPr>
          <p:cNvPr id="55" name="PlaceHolder 2"/>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297000"/>
            <a:ext cx="5337360" cy="1407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802.15-25-0118-02</a:t>
            </a:r>
            <a:endParaRPr b="0" lang="fi-FI" sz="1400" spc="-1" strike="noStrike">
              <a:solidFill>
                <a:srgbClr val="000000"/>
              </a:solidFill>
              <a:latin typeface="Arial"/>
            </a:endParaRPr>
          </a:p>
        </p:txBody>
      </p:sp>
      <p:sp>
        <p:nvSpPr>
          <p:cNvPr id="93" name="Line 2"/>
          <p:cNvSpPr/>
          <p:nvPr/>
        </p:nvSpPr>
        <p:spPr>
          <a:xfrm>
            <a:off x="685800" y="45720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4856400"/>
            <a:ext cx="1713600" cy="2095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1600" spc="-1" strike="noStrike">
                <a:solidFill>
                  <a:srgbClr val="000000"/>
                </a:solidFill>
                <a:latin typeface="Times New Roman"/>
                <a:ea typeface="DejaVu Sans"/>
              </a:rPr>
              <a:t>Submission</a:t>
            </a:r>
            <a:endParaRPr b="0" lang="fi-FI" sz="1600" spc="-1" strike="noStrike">
              <a:solidFill>
                <a:srgbClr val="000000"/>
              </a:solidFill>
              <a:latin typeface="Arial"/>
            </a:endParaRPr>
          </a:p>
        </p:txBody>
      </p:sp>
      <p:sp>
        <p:nvSpPr>
          <p:cNvPr id="95" name="Line 4"/>
          <p:cNvSpPr/>
          <p:nvPr/>
        </p:nvSpPr>
        <p:spPr>
          <a:xfrm>
            <a:off x="685800" y="485784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485640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4856400"/>
            <a:ext cx="1713600" cy="2095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1600" spc="-1" strike="noStrike">
                <a:solidFill>
                  <a:srgbClr val="000000"/>
                </a:solidFill>
                <a:latin typeface="Times New Roman"/>
                <a:ea typeface="DejaVu Sans"/>
              </a:rPr>
              <a:t>Page </a:t>
            </a:r>
            <a:fld id="{4B6FB3B8-441C-4B86-B040-3B82292854B4}" type="slidenum">
              <a:rPr b="0" lang="en-IE" sz="1600" spc="-1" strike="noStrike">
                <a:solidFill>
                  <a:srgbClr val="000000"/>
                </a:solidFill>
                <a:latin typeface="Times New Roman"/>
                <a:ea typeface="DejaVu Sans"/>
              </a:rPr>
              <a:t>&lt;number&gt;</a:t>
            </a:fld>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
        <p:nvSpPr>
          <p:cNvPr id="98" name="CustomShape 7"/>
          <p:cNvSpPr/>
          <p:nvPr/>
        </p:nvSpPr>
        <p:spPr>
          <a:xfrm>
            <a:off x="5220000" y="4867560"/>
            <a:ext cx="3353760" cy="2095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1600" spc="-1" strike="noStrike">
                <a:solidFill>
                  <a:srgbClr val="000000"/>
                </a:solidFill>
                <a:latin typeface="Times New Roman"/>
                <a:ea typeface="DejaVu Sans"/>
              </a:rPr>
              <a:t>Tero Kivinen, Wi-SUN Alliance</a:t>
            </a:r>
            <a:endParaRPr b="0" lang="fi-FI" sz="1600" spc="-1" strike="noStrike">
              <a:solidFill>
                <a:srgbClr val="000000"/>
              </a:solidFill>
              <a:latin typeface="Arial"/>
            </a:endParaRPr>
          </a:p>
        </p:txBody>
      </p:sp>
      <p:sp>
        <p:nvSpPr>
          <p:cNvPr id="99" name="CustomShape 8"/>
          <p:cNvSpPr/>
          <p:nvPr/>
        </p:nvSpPr>
        <p:spPr>
          <a:xfrm>
            <a:off x="685800" y="274320"/>
            <a:ext cx="2549160" cy="1407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March 2025</a:t>
            </a:r>
            <a:endParaRPr b="0" lang="fi-FI" sz="1400" spc="-1" strike="noStrike">
              <a:solidFill>
                <a:srgbClr val="000000"/>
              </a:solidFill>
              <a:latin typeface="Arial"/>
            </a:endParaRPr>
          </a:p>
        </p:txBody>
      </p:sp>
      <p:sp>
        <p:nvSpPr>
          <p:cNvPr id="10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a:t>
            </a:r>
            <a:r>
              <a:rPr b="0" lang="fi-FI" sz="4400" spc="-1" strike="noStrike">
                <a:solidFill>
                  <a:srgbClr val="000000"/>
                </a:solidFill>
                <a:latin typeface="Arial"/>
              </a:rPr>
              <a:t>the title text </a:t>
            </a:r>
            <a:r>
              <a:rPr b="0" lang="fi-FI" sz="4400" spc="-1" strike="noStrike">
                <a:solidFill>
                  <a:srgbClr val="000000"/>
                </a:solidFill>
                <a:latin typeface="Arial"/>
              </a:rPr>
              <a:t>format</a:t>
            </a:r>
            <a:endParaRPr b="0" lang="fi-FI" sz="4400" spc="-1" strike="noStrike">
              <a:solidFill>
                <a:srgbClr val="000000"/>
              </a:solidFill>
              <a:latin typeface="Arial"/>
            </a:endParaRPr>
          </a:p>
        </p:txBody>
      </p:sp>
      <p:sp>
        <p:nvSpPr>
          <p:cNvPr id="101" name="PlaceHolder 2"/>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297000"/>
            <a:ext cx="5337360" cy="14076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802.15-25-0118-02</a:t>
            </a:r>
            <a:endParaRPr b="0" lang="fi-FI" sz="1400" spc="-1" strike="noStrike">
              <a:solidFill>
                <a:srgbClr val="000000"/>
              </a:solidFill>
              <a:latin typeface="Arial"/>
            </a:endParaRPr>
          </a:p>
        </p:txBody>
      </p:sp>
      <p:sp>
        <p:nvSpPr>
          <p:cNvPr id="139" name="Line 2"/>
          <p:cNvSpPr/>
          <p:nvPr/>
        </p:nvSpPr>
        <p:spPr>
          <a:xfrm>
            <a:off x="685800" y="45720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3"/>
          <p:cNvSpPr/>
          <p:nvPr/>
        </p:nvSpPr>
        <p:spPr>
          <a:xfrm>
            <a:off x="685800" y="4856400"/>
            <a:ext cx="1713600" cy="20952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1600" spc="-1" strike="noStrike">
                <a:solidFill>
                  <a:srgbClr val="000000"/>
                </a:solidFill>
                <a:latin typeface="Times New Roman"/>
                <a:ea typeface="DejaVu Sans"/>
              </a:rPr>
              <a:t>Submission</a:t>
            </a:r>
            <a:endParaRPr b="0" lang="fi-FI" sz="1600" spc="-1" strike="noStrike">
              <a:solidFill>
                <a:srgbClr val="000000"/>
              </a:solidFill>
              <a:latin typeface="Arial"/>
            </a:endParaRPr>
          </a:p>
        </p:txBody>
      </p:sp>
      <p:sp>
        <p:nvSpPr>
          <p:cNvPr id="141" name="Line 4"/>
          <p:cNvSpPr/>
          <p:nvPr/>
        </p:nvSpPr>
        <p:spPr>
          <a:xfrm>
            <a:off x="685800" y="485784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5"/>
          <p:cNvSpPr/>
          <p:nvPr/>
        </p:nvSpPr>
        <p:spPr>
          <a:xfrm>
            <a:off x="685800" y="485640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6"/>
          <p:cNvSpPr/>
          <p:nvPr/>
        </p:nvSpPr>
        <p:spPr>
          <a:xfrm>
            <a:off x="3749040" y="4856400"/>
            <a:ext cx="1713600" cy="20952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1600" spc="-1" strike="noStrike">
                <a:solidFill>
                  <a:srgbClr val="000000"/>
                </a:solidFill>
                <a:latin typeface="Times New Roman"/>
                <a:ea typeface="DejaVu Sans"/>
              </a:rPr>
              <a:t>Page </a:t>
            </a:r>
            <a:fld id="{5CA27FCB-38F5-4DD7-8E33-818EC619D6FC}" type="slidenum">
              <a:rPr b="0" lang="en-IE" sz="1600" spc="-1" strike="noStrike">
                <a:solidFill>
                  <a:srgbClr val="000000"/>
                </a:solidFill>
                <a:latin typeface="Times New Roman"/>
                <a:ea typeface="DejaVu Sans"/>
              </a:rPr>
              <a:t>&lt;number&gt;</a:t>
            </a:fld>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
        <p:nvSpPr>
          <p:cNvPr id="144" name="CustomShape 7"/>
          <p:cNvSpPr/>
          <p:nvPr/>
        </p:nvSpPr>
        <p:spPr>
          <a:xfrm>
            <a:off x="5220000" y="4867560"/>
            <a:ext cx="3353760" cy="20952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1600" spc="-1" strike="noStrike">
                <a:solidFill>
                  <a:srgbClr val="000000"/>
                </a:solidFill>
                <a:latin typeface="Times New Roman"/>
                <a:ea typeface="DejaVu Sans"/>
              </a:rPr>
              <a:t>Tero Kivinen, Wi-SUN Alliance</a:t>
            </a:r>
            <a:endParaRPr b="0" lang="fi-FI" sz="1600" spc="-1" strike="noStrike">
              <a:solidFill>
                <a:srgbClr val="000000"/>
              </a:solidFill>
              <a:latin typeface="Arial"/>
            </a:endParaRPr>
          </a:p>
        </p:txBody>
      </p:sp>
      <p:sp>
        <p:nvSpPr>
          <p:cNvPr id="145" name="CustomShape 8"/>
          <p:cNvSpPr/>
          <p:nvPr/>
        </p:nvSpPr>
        <p:spPr>
          <a:xfrm>
            <a:off x="685800" y="274320"/>
            <a:ext cx="2549160" cy="14076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March 2025</a:t>
            </a:r>
            <a:endParaRPr b="0" lang="fi-FI" sz="1400" spc="-1" strike="noStrike">
              <a:solidFill>
                <a:srgbClr val="000000"/>
              </a:solidFill>
              <a:latin typeface="Arial"/>
            </a:endParaRPr>
          </a:p>
        </p:txBody>
      </p:sp>
      <p:sp>
        <p:nvSpPr>
          <p:cNvPr id="14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a:t>
            </a:r>
            <a:r>
              <a:rPr b="0" lang="fi-FI" sz="4400" spc="-1" strike="noStrike">
                <a:solidFill>
                  <a:srgbClr val="000000"/>
                </a:solidFill>
                <a:latin typeface="Arial"/>
              </a:rPr>
              <a:t>the title text </a:t>
            </a:r>
            <a:r>
              <a:rPr b="0" lang="fi-FI" sz="4400" spc="-1" strike="noStrike">
                <a:solidFill>
                  <a:srgbClr val="000000"/>
                </a:solidFill>
                <a:latin typeface="Arial"/>
              </a:rPr>
              <a:t>format</a:t>
            </a:r>
            <a:endParaRPr b="0" lang="fi-FI" sz="4400" spc="-1" strike="noStrike">
              <a:solidFill>
                <a:srgbClr val="000000"/>
              </a:solidFill>
              <a:latin typeface="Arial"/>
            </a:endParaRPr>
          </a:p>
        </p:txBody>
      </p:sp>
      <p:sp>
        <p:nvSpPr>
          <p:cNvPr id="147" name="PlaceHolder 2"/>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4" name="CustomShape 2"/>
          <p:cNvSpPr/>
          <p:nvPr/>
        </p:nvSpPr>
        <p:spPr>
          <a:xfrm>
            <a:off x="3095640" y="285120"/>
            <a:ext cx="5589360" cy="15984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802-15-23-0506-04</a:t>
            </a:r>
            <a:endParaRPr b="0" lang="fi-FI" sz="1400" spc="-1" strike="noStrike">
              <a:solidFill>
                <a:srgbClr val="000000"/>
              </a:solidFill>
              <a:latin typeface="Arial"/>
            </a:endParaRPr>
          </a:p>
        </p:txBody>
      </p:sp>
      <p:sp>
        <p:nvSpPr>
          <p:cNvPr id="185" name="Line 3"/>
          <p:cNvSpPr/>
          <p:nvPr/>
        </p:nvSpPr>
        <p:spPr>
          <a:xfrm>
            <a:off x="685800" y="45720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6" name="CustomShape 4"/>
          <p:cNvSpPr/>
          <p:nvPr/>
        </p:nvSpPr>
        <p:spPr>
          <a:xfrm>
            <a:off x="685800" y="4856400"/>
            <a:ext cx="1723320" cy="21708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1600" spc="-1" strike="noStrike">
                <a:solidFill>
                  <a:srgbClr val="000000"/>
                </a:solidFill>
                <a:latin typeface="Times New Roman"/>
                <a:ea typeface="DejaVu Sans"/>
              </a:rPr>
              <a:t>Submission</a:t>
            </a:r>
            <a:endParaRPr b="0" lang="fi-FI" sz="1600" spc="-1" strike="noStrike">
              <a:solidFill>
                <a:srgbClr val="000000"/>
              </a:solidFill>
              <a:latin typeface="Arial"/>
            </a:endParaRPr>
          </a:p>
        </p:txBody>
      </p:sp>
      <p:sp>
        <p:nvSpPr>
          <p:cNvPr id="187" name="Line 5"/>
          <p:cNvSpPr/>
          <p:nvPr/>
        </p:nvSpPr>
        <p:spPr>
          <a:xfrm>
            <a:off x="685800" y="485784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8" name="Line 6"/>
          <p:cNvSpPr/>
          <p:nvPr/>
        </p:nvSpPr>
        <p:spPr>
          <a:xfrm>
            <a:off x="685800" y="485640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CustomShape 7"/>
          <p:cNvSpPr/>
          <p:nvPr/>
        </p:nvSpPr>
        <p:spPr>
          <a:xfrm>
            <a:off x="3749040" y="4856400"/>
            <a:ext cx="1723320" cy="21708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1600" spc="-1" strike="noStrike">
                <a:solidFill>
                  <a:srgbClr val="000000"/>
                </a:solidFill>
                <a:latin typeface="Times New Roman"/>
                <a:ea typeface="DejaVu Sans"/>
              </a:rPr>
              <a:t>Page </a:t>
            </a:r>
            <a:fld id="{C440103D-BDA0-4361-89DA-91547D91C470}" type="slidenum">
              <a:rPr b="0" lang="en-IE" sz="1600" spc="-1" strike="noStrike">
                <a:solidFill>
                  <a:srgbClr val="000000"/>
                </a:solidFill>
                <a:latin typeface="Times New Roman"/>
                <a:ea typeface="DejaVu Sans"/>
              </a:rPr>
              <a:t>&lt;number&gt;</a:t>
            </a:fld>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
        <p:nvSpPr>
          <p:cNvPr id="190" name="CustomShape 8"/>
          <p:cNvSpPr/>
          <p:nvPr/>
        </p:nvSpPr>
        <p:spPr>
          <a:xfrm>
            <a:off x="7040160" y="4867560"/>
            <a:ext cx="1723320" cy="21708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1600" spc="-1" strike="noStrike">
                <a:solidFill>
                  <a:srgbClr val="000000"/>
                </a:solidFill>
                <a:latin typeface="Times New Roman"/>
                <a:ea typeface="DejaVu Sans"/>
              </a:rPr>
              <a:t>Kivinen/Beecher</a:t>
            </a:r>
            <a:endParaRPr b="0" lang="fi-FI" sz="1600" spc="-1" strike="noStrike">
              <a:solidFill>
                <a:srgbClr val="000000"/>
              </a:solidFill>
              <a:latin typeface="Arial"/>
            </a:endParaRPr>
          </a:p>
        </p:txBody>
      </p:sp>
      <p:sp>
        <p:nvSpPr>
          <p:cNvPr id="191" name="CustomShape 9"/>
          <p:cNvSpPr/>
          <p:nvPr/>
        </p:nvSpPr>
        <p:spPr>
          <a:xfrm>
            <a:off x="685800" y="274320"/>
            <a:ext cx="2558880" cy="14832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November 2024</a:t>
            </a:r>
            <a:endParaRPr b="0" lang="fi-FI" sz="1400" spc="-1" strike="noStrike">
              <a:solidFill>
                <a:srgbClr val="000000"/>
              </a:solidFill>
              <a:latin typeface="Arial"/>
            </a:endParaRPr>
          </a:p>
        </p:txBody>
      </p:sp>
      <p:sp>
        <p:nvSpPr>
          <p:cNvPr id="192" name="PlaceHolder 1"/>
          <p:cNvSpPr>
            <a:spLocks noGrp="1"/>
          </p:cNvSpPr>
          <p:nvPr>
            <p:ph type="title"/>
          </p:nvPr>
        </p:nvSpPr>
        <p:spPr>
          <a:xfrm>
            <a:off x="457200" y="205200"/>
            <a:ext cx="8228880" cy="858240"/>
          </a:xfrm>
          <a:prstGeom prst="rect">
            <a:avLst/>
          </a:prstGeom>
          <a:noFill/>
          <a:ln w="0">
            <a:noFill/>
          </a:ln>
        </p:spPr>
        <p:txBody>
          <a:bodyPr lIns="0" rIns="0" tIns="0" bIns="0" anchor="ctr">
            <a:noAutofit/>
          </a:bodyPr>
          <a:p>
            <a:pPr indent="0">
              <a:buNone/>
            </a:pPr>
            <a:r>
              <a:rPr b="0" lang="fi-FI" sz="1800" spc="-1" strike="noStrike">
                <a:solidFill>
                  <a:srgbClr val="000000"/>
                </a:solidFill>
                <a:latin typeface="Arial"/>
              </a:rPr>
              <a:t>Click to edit the title text format</a:t>
            </a:r>
            <a:endParaRPr b="0" lang="fi-FI" sz="1800" spc="-1" strike="noStrike">
              <a:solidFill>
                <a:srgbClr val="000000"/>
              </a:solidFill>
              <a:latin typeface="Arial"/>
            </a:endParaRPr>
          </a:p>
        </p:txBody>
      </p:sp>
      <p:sp>
        <p:nvSpPr>
          <p:cNvPr id="193" name="PlaceHolder 2"/>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hyperlink" Target="https://mentor.ieee.org/802.15/dcn/25/15-25-0058-00-04ac-jan-2025-tg4ac-minutes.docx" TargetMode="External"/><Relationship Id="rId2" Type="http://schemas.openxmlformats.org/officeDocument/2006/relationships/slideLayout" Target="../slideLayouts/slideLayout25.xml"/>
</Relationships>
</file>

<file path=ppt/slides/_rels/slide12.xml.rels><?xml version="1.0" encoding="UTF-8"?>
<Relationships xmlns="http://schemas.openxmlformats.org/package/2006/relationships"><Relationship Id="rId1" Type="http://schemas.openxmlformats.org/officeDocument/2006/relationships/hyperlink" Target="https://mentor.ieee.org/802.15/dcn/23/15-23-0397-05-04ac-project-task-list-for-tg4ac.xlsx" TargetMode="External"/><Relationship Id="rId2" Type="http://schemas.openxmlformats.org/officeDocument/2006/relationships/hyperlink" Target="https://mentor.ieee.org/802.15/dcn/25/15-25-0107-03-04ac-consolidated-letter-ballot-comments.xlsx" TargetMode="External"/><Relationship Id="rId3" Type="http://schemas.openxmlformats.org/officeDocument/2006/relationships/slideLayout" Target="../slideLayouts/slideLayout37.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39.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39.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5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5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5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5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0" name="CustomShape 1"/>
          <p:cNvSpPr/>
          <p:nvPr/>
        </p:nvSpPr>
        <p:spPr>
          <a:xfrm>
            <a:off x="152280" y="457200"/>
            <a:ext cx="8966520" cy="345024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tabLst>
                <a:tab algn="l" pos="2520000"/>
                <a:tab algn="l" pos="5040000"/>
              </a:tabLst>
            </a:pPr>
            <a:r>
              <a:rPr b="1" lang="en-IE" sz="16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fi-FI" sz="1600" spc="-1" strike="noStrike">
              <a:solidFill>
                <a:srgbClr val="000000"/>
              </a:solidFill>
              <a:latin typeface="Arial"/>
            </a:endParaRPr>
          </a:p>
          <a:p>
            <a:pPr>
              <a:lnSpc>
                <a:spcPct val="100000"/>
              </a:lnSpc>
              <a:tabLst>
                <a:tab algn="l" pos="2520000"/>
                <a:tab algn="l" pos="5040000"/>
              </a:tabLst>
            </a:pPr>
            <a:endParaRPr b="0" lang="fi-FI" sz="1600" spc="-1" strike="noStrike">
              <a:solidFill>
                <a:srgbClr val="000000"/>
              </a:solidFill>
              <a:latin typeface="Arial"/>
            </a:endParaRPr>
          </a:p>
          <a:p>
            <a:pPr>
              <a:lnSpc>
                <a:spcPct val="100000"/>
              </a:lnSpc>
              <a:tabLst>
                <a:tab algn="l" pos="2520000"/>
                <a:tab algn="l" pos="5040000"/>
              </a:tabLst>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TG4ac Opening and Closing</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a:p>
            <a:pPr>
              <a:lnSpc>
                <a:spcPct val="100000"/>
              </a:lnSpc>
              <a:tabLst>
                <a:tab algn="l" pos="2520000"/>
                <a:tab algn="l" pos="5040000"/>
              </a:tabLst>
            </a:pPr>
            <a:r>
              <a:rPr b="1" lang="en-IE" sz="1600" spc="-1" strike="noStrike">
                <a:solidFill>
                  <a:srgbClr val="000000"/>
                </a:solidFill>
                <a:latin typeface="Times New Roman"/>
                <a:ea typeface="DejaVu Sans"/>
              </a:rPr>
              <a:t>Date Submitted:</a:t>
            </a:r>
            <a:r>
              <a:rPr b="0" lang="en-IE" sz="1600" spc="-1" strike="noStrike">
                <a:solidFill>
                  <a:srgbClr val="000000"/>
                </a:solidFill>
                <a:latin typeface="Times New Roman"/>
                <a:ea typeface="DejaVu Sans"/>
              </a:rPr>
              <a:t> 2025-03-09</a:t>
            </a:r>
            <a:endParaRPr b="0" lang="fi-FI" sz="1600" spc="-1" strike="noStrike">
              <a:solidFill>
                <a:srgbClr val="000000"/>
              </a:solidFill>
              <a:latin typeface="Arial"/>
            </a:endParaRPr>
          </a:p>
          <a:p>
            <a:pPr>
              <a:lnSpc>
                <a:spcPct val="100000"/>
              </a:lnSpc>
              <a:tabLst>
                <a:tab algn="l" pos="2520000"/>
                <a:tab algn="l" pos="5040000"/>
              </a:tabLst>
            </a:pPr>
            <a:r>
              <a:rPr b="1" lang="en-IE" sz="1600" spc="-1" strike="noStrike">
                <a:solidFill>
                  <a:srgbClr val="000000"/>
                </a:solidFill>
                <a:latin typeface="Times New Roman"/>
                <a:ea typeface="DejaVu Sans"/>
              </a:rPr>
              <a:t>Name: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1" lang="en-IE" sz="1600" spc="-1" strike="noStrike">
                <a:solidFill>
                  <a:srgbClr val="000000"/>
                </a:solidFill>
                <a:latin typeface="Times New Roman"/>
                <a:ea typeface="DejaVu Sans"/>
              </a:rPr>
              <a:t>Affiliation</a:t>
            </a:r>
            <a:r>
              <a:rPr b="0" lang="en-IE" sz="1600" spc="-1" strike="noStrike">
                <a:solidFill>
                  <a:srgbClr val="000000"/>
                </a:solidFill>
                <a:latin typeface="Times New Roman"/>
                <a:ea typeface="DejaVu Sans"/>
              </a:rPr>
              <a:t>: Wi-SUN Alliance</a:t>
            </a:r>
            <a:r>
              <a:rPr b="0" lang="en-IE" sz="1600" spc="-1" strike="noStrike">
                <a:solidFill>
                  <a:srgbClr val="000000"/>
                </a:solidFill>
                <a:latin typeface="Times New Roman"/>
                <a:ea typeface="DejaVu Sans"/>
              </a:rPr>
              <a:t>	</a:t>
            </a:r>
            <a:r>
              <a:rPr b="1" lang="en-IE" sz="1600" spc="-1" strike="noStrike">
                <a:solidFill>
                  <a:srgbClr val="000000"/>
                </a:solidFill>
                <a:latin typeface="Times New Roman"/>
                <a:ea typeface="DejaVu Sans"/>
              </a:rPr>
              <a:t>E-Mail</a:t>
            </a:r>
            <a:r>
              <a:rPr b="0" lang="en-IE" sz="1600" spc="-1" strike="noStrike">
                <a:solidFill>
                  <a:srgbClr val="000000"/>
                </a:solidFill>
                <a:latin typeface="Times New Roman"/>
                <a:ea typeface="DejaVu Sans"/>
              </a:rPr>
              <a:t>: kivinen@iki.fi</a:t>
            </a:r>
            <a:endParaRPr b="0" lang="fi-FI" sz="1600" spc="-1" strike="noStrike">
              <a:solidFill>
                <a:srgbClr val="000000"/>
              </a:solidFill>
              <a:latin typeface="Arial"/>
            </a:endParaRPr>
          </a:p>
          <a:p>
            <a:pPr>
              <a:lnSpc>
                <a:spcPct val="100000"/>
              </a:lnSpc>
              <a:tabLst>
                <a:tab algn="l" pos="2520000"/>
                <a:tab algn="l" pos="5040000"/>
              </a:tabLst>
            </a:pPr>
            <a:endParaRPr b="0" lang="fi-FI" sz="1600" spc="-1" strike="noStrike">
              <a:solidFill>
                <a:srgbClr val="000000"/>
              </a:solidFill>
              <a:latin typeface="Arial"/>
            </a:endParaRPr>
          </a:p>
          <a:p>
            <a:pPr>
              <a:lnSpc>
                <a:spcPct val="100000"/>
              </a:lnSpc>
              <a:tabLst>
                <a:tab algn="l" pos="2520000"/>
                <a:tab algn="l" pos="5040000"/>
              </a:tabLs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a:p>
            <a:pPr marL="720000">
              <a:lnSpc>
                <a:spcPct val="100000"/>
              </a:lnSpc>
              <a:spcBef>
                <a:spcPts val="598"/>
              </a:spcBef>
              <a:spcAft>
                <a:spcPts val="598"/>
              </a:spcAft>
              <a:tabLst>
                <a:tab algn="l" pos="2520000"/>
                <a:tab algn="l" pos="5040000"/>
              </a:tabLst>
            </a:pPr>
            <a:r>
              <a:rPr b="0" lang="en-IE" sz="1600" spc="-1" strike="noStrike">
                <a:solidFill>
                  <a:srgbClr val="000000"/>
                </a:solidFill>
                <a:latin typeface="Times New Roman"/>
                <a:ea typeface="DejaVu Sans"/>
              </a:rPr>
              <a:t>Opening and closing report for TG4ac Privacy March meeting</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7" name="PlaceHolder 1"/>
          <p:cNvSpPr>
            <a:spLocks noGrp="1"/>
          </p:cNvSpPr>
          <p:nvPr>
            <p:ph type="title"/>
          </p:nvPr>
        </p:nvSpPr>
        <p:spPr>
          <a:xfrm>
            <a:off x="457200" y="439560"/>
            <a:ext cx="8227440" cy="94212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Agenda for </a:t>
            </a:r>
            <a:r>
              <a:rPr b="0" lang="fi-FI" sz="3200" spc="-1" strike="noStrike">
                <a:solidFill>
                  <a:srgbClr val="000000"/>
                </a:solidFill>
                <a:latin typeface="Arial"/>
              </a:rPr>
              <a:t>March</a:t>
            </a:r>
            <a:endParaRPr b="0" lang="fi-FI" sz="3200" spc="-1" strike="noStrike">
              <a:solidFill>
                <a:srgbClr val="000000"/>
              </a:solidFill>
              <a:latin typeface="Arial"/>
            </a:endParaRPr>
          </a:p>
        </p:txBody>
      </p:sp>
      <p:sp>
        <p:nvSpPr>
          <p:cNvPr id="248" name="PlaceHolder 2"/>
          <p:cNvSpPr>
            <a:spLocks noGrp="1"/>
          </p:cNvSpPr>
          <p:nvPr>
            <p:ph/>
          </p:nvPr>
        </p:nvSpPr>
        <p:spPr>
          <a:xfrm>
            <a:off x="457200" y="1383480"/>
            <a:ext cx="8227440" cy="347292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Process letter ballot comments</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Create new draft</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Start recirculation</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9" name="PlaceHolder 1"/>
          <p:cNvSpPr>
            <a:spLocks noGrp="1"/>
          </p:cNvSpPr>
          <p:nvPr>
            <p:ph type="title"/>
          </p:nvPr>
        </p:nvSpPr>
        <p:spPr>
          <a:xfrm>
            <a:off x="457200" y="439560"/>
            <a:ext cx="8227440" cy="94212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Detailed Agenda for March</a:t>
            </a:r>
            <a:endParaRPr b="0" lang="fi-FI" sz="3200" spc="-1" strike="noStrike">
              <a:solidFill>
                <a:srgbClr val="000000"/>
              </a:solidFill>
              <a:latin typeface="Arial"/>
            </a:endParaRPr>
          </a:p>
        </p:txBody>
      </p:sp>
      <p:sp>
        <p:nvSpPr>
          <p:cNvPr id="250" name="PlaceHolder 2"/>
          <p:cNvSpPr>
            <a:spLocks noGrp="1"/>
          </p:cNvSpPr>
          <p:nvPr>
            <p:ph/>
          </p:nvPr>
        </p:nvSpPr>
        <p:spPr>
          <a:xfrm>
            <a:off x="457200" y="1383480"/>
            <a:ext cx="8227440" cy="3472920"/>
          </a:xfrm>
          <a:prstGeom prst="rect">
            <a:avLst/>
          </a:prstGeom>
          <a:noFill/>
          <a:ln w="0">
            <a:noFill/>
          </a:ln>
        </p:spPr>
        <p:txBody>
          <a:bodyPr lIns="0" rIns="0" tIns="0" bIns="0" anchor="t">
            <a:normAutofit fontScale="44000"/>
          </a:bodyPr>
          <a:p>
            <a:pPr marL="190080" indent="-142560">
              <a:lnSpc>
                <a:spcPct val="100000"/>
              </a:lnSpc>
              <a:spcBef>
                <a:spcPts val="1417"/>
              </a:spcBef>
              <a:buClr>
                <a:srgbClr val="000000"/>
              </a:buClr>
              <a:buSzPct val="50000"/>
              <a:buFont typeface="DejaVu Sans"/>
              <a:buChar char="●"/>
            </a:pPr>
            <a:r>
              <a:rPr b="0" lang="fi-FI" sz="3200" spc="-1" strike="noStrike">
                <a:solidFill>
                  <a:srgbClr val="000000"/>
                </a:solidFill>
                <a:latin typeface="Arial"/>
              </a:rPr>
              <a:t>Monday 10th of March 13:30-15:30</a:t>
            </a:r>
            <a:endParaRPr b="0" lang="fi-FI" sz="3200" spc="-1" strike="noStrike">
              <a:solidFill>
                <a:srgbClr val="000000"/>
              </a:solidFill>
              <a:latin typeface="Arial"/>
            </a:endParaRPr>
          </a:p>
          <a:p>
            <a:pPr lvl="1" marL="380160" indent="-142560">
              <a:lnSpc>
                <a:spcPct val="100000"/>
              </a:lnSpc>
              <a:spcBef>
                <a:spcPts val="1134"/>
              </a:spcBef>
              <a:buClr>
                <a:srgbClr val="000000"/>
              </a:buClr>
              <a:buSzPct val="50000"/>
              <a:buFont typeface="DejaVu Sans"/>
              <a:buChar char="●"/>
            </a:pPr>
            <a:r>
              <a:rPr b="0" lang="fi-FI" sz="2800" spc="-1" strike="noStrike">
                <a:solidFill>
                  <a:srgbClr val="000000"/>
                </a:solidFill>
                <a:latin typeface="Arial"/>
              </a:rPr>
              <a:t>Opening slides</a:t>
            </a:r>
            <a:endParaRPr b="0" lang="fi-FI" sz="2800" spc="-1" strike="noStrike">
              <a:solidFill>
                <a:srgbClr val="000000"/>
              </a:solidFill>
              <a:latin typeface="Arial"/>
            </a:endParaRPr>
          </a:p>
          <a:p>
            <a:pPr lvl="1" marL="380160" indent="-142560">
              <a:lnSpc>
                <a:spcPct val="100000"/>
              </a:lnSpc>
              <a:spcBef>
                <a:spcPts val="1134"/>
              </a:spcBef>
              <a:buClr>
                <a:srgbClr val="000000"/>
              </a:buClr>
              <a:buSzPct val="50000"/>
              <a:buFont typeface="DejaVu Sans"/>
              <a:buChar char="●"/>
            </a:pPr>
            <a:r>
              <a:rPr b="0" lang="fi-FI" sz="2800" spc="-1" strike="noStrike">
                <a:solidFill>
                  <a:srgbClr val="000000"/>
                </a:solidFill>
                <a:latin typeface="Arial"/>
              </a:rPr>
              <a:t>Approve agenda (this document)</a:t>
            </a:r>
            <a:endParaRPr b="0" lang="fi-FI" sz="2800" spc="-1" strike="noStrike">
              <a:solidFill>
                <a:srgbClr val="000000"/>
              </a:solidFill>
              <a:latin typeface="Arial"/>
            </a:endParaRPr>
          </a:p>
          <a:p>
            <a:pPr lvl="1" marL="380160" indent="-142560">
              <a:lnSpc>
                <a:spcPct val="100000"/>
              </a:lnSpc>
              <a:spcBef>
                <a:spcPts val="1134"/>
              </a:spcBef>
              <a:buClr>
                <a:srgbClr val="000000"/>
              </a:buClr>
              <a:buSzPct val="50000"/>
              <a:buFont typeface="DejaVu Sans"/>
              <a:buChar char="●"/>
            </a:pPr>
            <a:r>
              <a:rPr b="0" lang="fi-FI" sz="2800" spc="-1" strike="noStrike">
                <a:solidFill>
                  <a:srgbClr val="000000"/>
                </a:solidFill>
                <a:latin typeface="Arial"/>
              </a:rPr>
              <a:t>Approve minutes </a:t>
            </a:r>
            <a:r>
              <a:rPr b="0" lang="fi-FI" sz="2800" spc="-1" strike="noStrike" u="sng">
                <a:solidFill>
                  <a:srgbClr val="0000ff"/>
                </a:solidFill>
                <a:uFillTx/>
                <a:latin typeface="Arial"/>
                <a:hlinkClick r:id="rId1"/>
              </a:rPr>
              <a:t>15-25-0058-00</a:t>
            </a:r>
            <a:endParaRPr b="0" lang="fi-FI" sz="2800" spc="-1" strike="noStrike">
              <a:solidFill>
                <a:srgbClr val="000000"/>
              </a:solidFill>
              <a:latin typeface="Arial"/>
            </a:endParaRPr>
          </a:p>
          <a:p>
            <a:pPr lvl="1" marL="380160" indent="-142560">
              <a:lnSpc>
                <a:spcPct val="100000"/>
              </a:lnSpc>
              <a:spcBef>
                <a:spcPts val="1134"/>
              </a:spcBef>
              <a:buClr>
                <a:srgbClr val="000000"/>
              </a:buClr>
              <a:buSzPct val="50000"/>
              <a:buFont typeface="DejaVu Sans"/>
              <a:buChar char="●"/>
            </a:pPr>
            <a:r>
              <a:rPr b="0" lang="fi-FI" sz="2800" spc="-1" strike="noStrike">
                <a:solidFill>
                  <a:srgbClr val="000000"/>
                </a:solidFill>
                <a:latin typeface="Arial"/>
              </a:rPr>
              <a:t>Process letter ballot comments</a:t>
            </a:r>
            <a:endParaRPr b="0" lang="fi-FI" sz="2800" spc="-1" strike="noStrike">
              <a:solidFill>
                <a:srgbClr val="000000"/>
              </a:solidFill>
              <a:latin typeface="Arial"/>
            </a:endParaRPr>
          </a:p>
          <a:p>
            <a:pPr marL="190080" indent="-142560">
              <a:lnSpc>
                <a:spcPct val="100000"/>
              </a:lnSpc>
              <a:spcBef>
                <a:spcPts val="1417"/>
              </a:spcBef>
              <a:buClr>
                <a:srgbClr val="000000"/>
              </a:buClr>
              <a:buSzPct val="50000"/>
              <a:buFont typeface="DejaVu Sans"/>
              <a:buChar char="●"/>
            </a:pPr>
            <a:r>
              <a:rPr b="0" lang="fi-FI" sz="3200" spc="-1" strike="noStrike">
                <a:solidFill>
                  <a:srgbClr val="000000"/>
                </a:solidFill>
                <a:latin typeface="Arial"/>
              </a:rPr>
              <a:t>Wednesday 12th of March 13:30-15:30</a:t>
            </a:r>
            <a:endParaRPr b="0" lang="fi-FI" sz="3200" spc="-1" strike="noStrike">
              <a:solidFill>
                <a:srgbClr val="000000"/>
              </a:solidFill>
              <a:latin typeface="Arial"/>
            </a:endParaRPr>
          </a:p>
          <a:p>
            <a:pPr lvl="1" marL="380160" indent="-142560">
              <a:lnSpc>
                <a:spcPct val="100000"/>
              </a:lnSpc>
              <a:spcBef>
                <a:spcPts val="1134"/>
              </a:spcBef>
              <a:buClr>
                <a:srgbClr val="000000"/>
              </a:buClr>
              <a:buSzPct val="50000"/>
              <a:buFont typeface="DejaVu Sans"/>
              <a:buChar char="●"/>
            </a:pPr>
            <a:r>
              <a:rPr b="0" lang="fi-FI" sz="2800" spc="-1" strike="noStrike">
                <a:solidFill>
                  <a:srgbClr val="000000"/>
                </a:solidFill>
                <a:latin typeface="Arial"/>
              </a:rPr>
              <a:t>Review draft ready for the recirculation ballot</a:t>
            </a:r>
            <a:endParaRPr b="0" lang="fi-FI" sz="2800" spc="-1" strike="noStrike">
              <a:solidFill>
                <a:srgbClr val="000000"/>
              </a:solidFill>
              <a:latin typeface="Arial"/>
            </a:endParaRPr>
          </a:p>
          <a:p>
            <a:pPr lvl="1" marL="380160" indent="-142560">
              <a:lnSpc>
                <a:spcPct val="100000"/>
              </a:lnSpc>
              <a:spcBef>
                <a:spcPts val="1134"/>
              </a:spcBef>
              <a:buClr>
                <a:srgbClr val="000000"/>
              </a:buClr>
              <a:buSzPct val="50000"/>
              <a:buFont typeface="DejaVu Sans"/>
              <a:buChar char="●"/>
            </a:pPr>
            <a:r>
              <a:rPr b="0" lang="fi-FI" sz="2800" spc="-1" strike="noStrike">
                <a:solidFill>
                  <a:srgbClr val="000000"/>
                </a:solidFill>
                <a:latin typeface="Arial"/>
              </a:rPr>
              <a:t>Do motion to start recirculation ballot</a:t>
            </a:r>
            <a:endParaRPr b="0" lang="fi-FI" sz="2800" spc="-1" strike="noStrike">
              <a:solidFill>
                <a:srgbClr val="000000"/>
              </a:solidFill>
              <a:latin typeface="Arial"/>
            </a:endParaRPr>
          </a:p>
          <a:p>
            <a:pPr lvl="1" marL="380160" indent="-142560">
              <a:lnSpc>
                <a:spcPct val="100000"/>
              </a:lnSpc>
              <a:spcBef>
                <a:spcPts val="1134"/>
              </a:spcBef>
              <a:buClr>
                <a:srgbClr val="000000"/>
              </a:buClr>
              <a:buSzPct val="50000"/>
              <a:buFont typeface="DejaVu Sans"/>
              <a:buChar char="●"/>
            </a:pPr>
            <a:r>
              <a:rPr b="0" lang="fi-FI" sz="2800" spc="-1" strike="noStrike">
                <a:solidFill>
                  <a:srgbClr val="000000"/>
                </a:solidFill>
                <a:latin typeface="Arial"/>
              </a:rPr>
              <a:t>Do motion to form a CRG</a:t>
            </a:r>
            <a:endParaRPr b="0" lang="fi-FI" sz="2800" spc="-1" strike="noStrike">
              <a:solidFill>
                <a:srgbClr val="000000"/>
              </a:solidFill>
              <a:latin typeface="Arial"/>
            </a:endParaRPr>
          </a:p>
          <a:p>
            <a:pPr lvl="1" marL="380160" indent="-142560">
              <a:lnSpc>
                <a:spcPct val="100000"/>
              </a:lnSpc>
              <a:spcBef>
                <a:spcPts val="1134"/>
              </a:spcBef>
              <a:buClr>
                <a:srgbClr val="000000"/>
              </a:buClr>
              <a:buSzPct val="50000"/>
              <a:buFont typeface="DejaVu Sans"/>
              <a:buChar char="●"/>
            </a:pPr>
            <a:r>
              <a:rPr b="0" lang="fi-FI" sz="2800" spc="-1" strike="noStrike">
                <a:solidFill>
                  <a:srgbClr val="000000"/>
                </a:solidFill>
                <a:latin typeface="Arial"/>
              </a:rPr>
              <a:t>Get ready for SA ballot</a:t>
            </a:r>
            <a:endParaRPr b="0" lang="fi-FI" sz="2800" spc="-1" strike="noStrike">
              <a:solidFill>
                <a:srgbClr val="000000"/>
              </a:solidFill>
              <a:latin typeface="Arial"/>
            </a:endParaRPr>
          </a:p>
          <a:p>
            <a:pPr lvl="2" marL="570240" indent="-126720">
              <a:lnSpc>
                <a:spcPct val="100000"/>
              </a:lnSpc>
              <a:spcBef>
                <a:spcPts val="850"/>
              </a:spcBef>
              <a:buClr>
                <a:srgbClr val="000000"/>
              </a:buClr>
              <a:buSzPct val="50000"/>
              <a:buFont typeface="DejaVu Sans"/>
              <a:buChar char="●"/>
            </a:pPr>
            <a:r>
              <a:rPr b="0" lang="fi-FI" sz="2400" spc="-1" strike="noStrike">
                <a:solidFill>
                  <a:srgbClr val="000000"/>
                </a:solidFill>
                <a:latin typeface="Arial"/>
              </a:rPr>
              <a:t>Start forming a SA ballot pool</a:t>
            </a:r>
            <a:endParaRPr b="0" lang="fi-FI" sz="2400" spc="-1" strike="noStrike">
              <a:solidFill>
                <a:srgbClr val="000000"/>
              </a:solidFill>
              <a:latin typeface="Arial"/>
            </a:endParaRPr>
          </a:p>
          <a:p>
            <a:pPr lvl="2" marL="570240" indent="-126720">
              <a:lnSpc>
                <a:spcPct val="100000"/>
              </a:lnSpc>
              <a:spcBef>
                <a:spcPts val="850"/>
              </a:spcBef>
              <a:buClr>
                <a:srgbClr val="000000"/>
              </a:buClr>
              <a:buSzPct val="50000"/>
              <a:buFont typeface="DejaVu Sans"/>
              <a:buChar char="●"/>
            </a:pPr>
            <a:r>
              <a:rPr b="0" lang="fi-FI" sz="2400" spc="-1" strike="noStrike">
                <a:solidFill>
                  <a:srgbClr val="000000"/>
                </a:solidFill>
                <a:latin typeface="Arial"/>
              </a:rPr>
              <a:t>Start MEC</a:t>
            </a:r>
            <a:endParaRPr b="0" lang="fi-FI" sz="2400" spc="-1" strike="noStrike">
              <a:solidFill>
                <a:srgbClr val="000000"/>
              </a:solidFill>
              <a:latin typeface="Arial"/>
            </a:endParaRPr>
          </a:p>
          <a:p>
            <a:pPr lvl="1" marL="380160" indent="-142560">
              <a:lnSpc>
                <a:spcPct val="100000"/>
              </a:lnSpc>
              <a:spcBef>
                <a:spcPts val="1134"/>
              </a:spcBef>
              <a:buClr>
                <a:srgbClr val="000000"/>
              </a:buClr>
              <a:buSzPct val="50000"/>
              <a:buFont typeface="DejaVu Sans"/>
              <a:buChar char="●"/>
            </a:pPr>
            <a:r>
              <a:rPr b="0" lang="fi-FI" sz="2800" spc="-1" strike="noStrike">
                <a:solidFill>
                  <a:srgbClr val="000000"/>
                </a:solidFill>
                <a:latin typeface="Arial"/>
              </a:rPr>
              <a:t>Update project task list</a:t>
            </a:r>
            <a:endParaRPr b="0" lang="fi-FI" sz="2800" spc="-1" strike="noStrike">
              <a:solidFill>
                <a:srgbClr val="000000"/>
              </a:solidFill>
              <a:latin typeface="Arial"/>
            </a:endParaRPr>
          </a:p>
          <a:p>
            <a:pPr lvl="1" marL="380160" indent="-142560">
              <a:lnSpc>
                <a:spcPct val="100000"/>
              </a:lnSpc>
              <a:spcBef>
                <a:spcPts val="1134"/>
              </a:spcBef>
              <a:buClr>
                <a:srgbClr val="000000"/>
              </a:buClr>
              <a:buSzPct val="50000"/>
              <a:buFont typeface="DejaVu Sans"/>
              <a:buChar char="●"/>
            </a:pPr>
            <a:r>
              <a:rPr b="0" lang="fi-FI" sz="2800" spc="-1" strike="noStrike">
                <a:solidFill>
                  <a:srgbClr val="000000"/>
                </a:solidFill>
                <a:latin typeface="Arial"/>
              </a:rPr>
              <a:t>Closing report</a:t>
            </a:r>
            <a:endParaRPr b="0" lang="fi-FI"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1" name="PlaceHolder 1"/>
          <p:cNvSpPr>
            <a:spLocks noGrp="1"/>
          </p:cNvSpPr>
          <p:nvPr>
            <p:ph type="title"/>
          </p:nvPr>
        </p:nvSpPr>
        <p:spPr>
          <a:xfrm>
            <a:off x="457200" y="439560"/>
            <a:ext cx="8227440" cy="94212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More information</a:t>
            </a:r>
            <a:endParaRPr b="0" lang="fi-FI" sz="3200" spc="-1" strike="noStrike">
              <a:solidFill>
                <a:srgbClr val="000000"/>
              </a:solidFill>
              <a:latin typeface="Arial"/>
            </a:endParaRPr>
          </a:p>
        </p:txBody>
      </p:sp>
      <p:sp>
        <p:nvSpPr>
          <p:cNvPr id="252" name="PlaceHolder 2"/>
          <p:cNvSpPr>
            <a:spLocks noGrp="1"/>
          </p:cNvSpPr>
          <p:nvPr>
            <p:ph/>
          </p:nvPr>
        </p:nvSpPr>
        <p:spPr>
          <a:xfrm>
            <a:off x="457200" y="1383480"/>
            <a:ext cx="8227440" cy="347292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Project tasklist </a:t>
            </a:r>
            <a:r>
              <a:rPr b="0" lang="fi-FI" sz="3200" spc="-1" strike="noStrike" u="sng">
                <a:solidFill>
                  <a:srgbClr val="0000ff"/>
                </a:solidFill>
                <a:uFillTx/>
                <a:latin typeface="Arial"/>
                <a:hlinkClick r:id="rId1"/>
              </a:rPr>
              <a:t>15-23-0397-05</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Letter ballot comments </a:t>
            </a:r>
            <a:r>
              <a:rPr b="0" lang="fi-FI" sz="3200" spc="-1" strike="noStrike" u="sng">
                <a:solidFill>
                  <a:srgbClr val="0000ff"/>
                </a:solidFill>
                <a:uFillTx/>
                <a:latin typeface="Arial"/>
                <a:hlinkClick r:id="rId2"/>
              </a:rPr>
              <a:t>15-25-0107-03</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3" name="PlaceHolder 1"/>
          <p:cNvSpPr>
            <a:spLocks noGrp="1"/>
          </p:cNvSpPr>
          <p:nvPr>
            <p:ph type="title"/>
          </p:nvPr>
        </p:nvSpPr>
        <p:spPr>
          <a:xfrm>
            <a:off x="457200" y="457200"/>
            <a:ext cx="8229240" cy="85860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LB211 </a:t>
            </a:r>
            <a:r>
              <a:rPr b="0" lang="fi-FI" sz="3200" spc="-1" strike="noStrike">
                <a:solidFill>
                  <a:srgbClr val="000000"/>
                </a:solidFill>
                <a:latin typeface="Arial"/>
              </a:rPr>
              <a:t>results</a:t>
            </a:r>
            <a:endParaRPr b="0" lang="fi-FI" sz="3200" spc="-1" strike="noStrike">
              <a:solidFill>
                <a:srgbClr val="000000"/>
              </a:solidFill>
              <a:latin typeface="Arial"/>
            </a:endParaRPr>
          </a:p>
        </p:txBody>
      </p:sp>
      <p:graphicFrame>
        <p:nvGraphicFramePr>
          <p:cNvPr id="254" name=""/>
          <p:cNvGraphicFramePr/>
          <p:nvPr/>
        </p:nvGraphicFramePr>
        <p:xfrm>
          <a:off x="1388520" y="1462320"/>
          <a:ext cx="6305400" cy="3060000"/>
        </p:xfrm>
        <a:graphic>
          <a:graphicData uri="http://schemas.openxmlformats.org/drawingml/2006/table">
            <a:tbl>
              <a:tblPr/>
              <a:tblGrid>
                <a:gridCol w="1467720"/>
                <a:gridCol w="1396080"/>
                <a:gridCol w="1785960"/>
                <a:gridCol w="1656000"/>
              </a:tblGrid>
              <a:tr h="387360">
                <a:tc gridSpan="2">
                  <a:txBody>
                    <a:bodyPr lIns="90000" rIns="90000" tIns="46800" bIns="46800" anchor="t">
                      <a:noAutofit/>
                    </a:bodyPr>
                    <a:p>
                      <a:r>
                        <a:rPr b="0" lang="fi-FI" sz="1800" spc="-1" strike="noStrike">
                          <a:solidFill>
                            <a:srgbClr val="000000"/>
                          </a:solidFill>
                          <a:latin typeface="Arial"/>
                        </a:rPr>
                        <a:t>Draft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hMerge="1">
                  <a:txBody>
                    <a:bodyPr lIns="90000" rIns="90000" tIns="46800" bIns="46800" anchor="t">
                      <a:noAutofit/>
                    </a:bodyPr>
                    <a:p>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gridSpan="2">
                  <a:txBody>
                    <a:bodyPr lIns="90000" rIns="90000" tIns="46800" bIns="46800" anchor="t">
                      <a:noAutofit/>
                    </a:bodyPr>
                    <a:p>
                      <a:r>
                        <a:rPr b="0" lang="fi-FI" sz="1800" spc="-1" strike="noStrike">
                          <a:solidFill>
                            <a:srgbClr val="000000"/>
                          </a:solidFill>
                          <a:latin typeface="Arial"/>
                        </a:rPr>
                        <a:t>D0</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hMerge="1">
                  <a:txBody>
                    <a:bodyPr lIns="90000" rIns="90000" tIns="46800" bIns="46800" anchor="t">
                      <a:noAutofit/>
                    </a:bodyPr>
                    <a:p>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87360">
                <a:tc>
                  <a:txBody>
                    <a:bodyPr lIns="90000" rIns="90000" tIns="46800" bIns="46800" anchor="t">
                      <a:noAutofit/>
                    </a:bodyPr>
                    <a:p>
                      <a:r>
                        <a:rPr b="0" lang="fi-FI" sz="1800" spc="-1" strike="noStrike">
                          <a:solidFill>
                            <a:srgbClr val="000000"/>
                          </a:solidFill>
                          <a:latin typeface="Arial"/>
                        </a:rPr>
                        <a:t>Open Date</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chor="t">
                      <a:noAutofit/>
                    </a:bodyPr>
                    <a:p>
                      <a:r>
                        <a:rPr b="0" lang="fi-FI" sz="1800" spc="-1" strike="noStrike">
                          <a:solidFill>
                            <a:srgbClr val="000000"/>
                          </a:solidFill>
                          <a:latin typeface="Arial"/>
                        </a:rPr>
                        <a:t>2025-01-23</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chor="t">
                      <a:noAutofit/>
                    </a:bodyPr>
                    <a:p>
                      <a:r>
                        <a:rPr b="0" lang="fi-FI" sz="1800" spc="-1" strike="noStrike">
                          <a:solidFill>
                            <a:srgbClr val="000000"/>
                          </a:solidFill>
                          <a:latin typeface="Arial"/>
                        </a:rPr>
                        <a:t>Close Date</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chor="t">
                      <a:noAutofit/>
                    </a:bodyPr>
                    <a:p>
                      <a:r>
                        <a:rPr b="0" lang="fi-FI" sz="1800" spc="-1" strike="noStrike">
                          <a:solidFill>
                            <a:srgbClr val="000000"/>
                          </a:solidFill>
                          <a:latin typeface="Arial"/>
                        </a:rPr>
                        <a:t>2025-02-22</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7360">
                <a:tc>
                  <a:txBody>
                    <a:bodyPr lIns="90000" rIns="90000" tIns="46800" bIns="46800" anchor="t">
                      <a:noAutofit/>
                    </a:bodyPr>
                    <a:p>
                      <a:r>
                        <a:rPr b="0" lang="fi-FI" sz="1800" spc="-1" strike="noStrike">
                          <a:solidFill>
                            <a:srgbClr val="000000"/>
                          </a:solidFill>
                          <a:latin typeface="Arial"/>
                        </a:rPr>
                        <a:t>Voters</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chor="t">
                      <a:noAutofit/>
                    </a:bodyPr>
                    <a:p>
                      <a:r>
                        <a:rPr b="0" lang="fi-FI" sz="1800" spc="-1" strike="noStrike">
                          <a:solidFill>
                            <a:srgbClr val="000000"/>
                          </a:solidFill>
                          <a:latin typeface="Arial"/>
                        </a:rPr>
                        <a:t>116</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chor="t">
                      <a:noAutofit/>
                    </a:bodyPr>
                    <a:p>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chor="t">
                      <a:noAutofit/>
                    </a:bodyPr>
                    <a:p>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7360">
                <a:tc>
                  <a:txBody>
                    <a:bodyPr lIns="90000" rIns="90000" tIns="46800" bIns="46800" anchor="t">
                      <a:noAutofit/>
                    </a:bodyPr>
                    <a:p>
                      <a:r>
                        <a:rPr b="0" lang="fi-FI" sz="1800" spc="-1" strike="noStrike">
                          <a:solidFill>
                            <a:srgbClr val="000000"/>
                          </a:solidFill>
                          <a:latin typeface="Arial"/>
                        </a:rPr>
                        <a:t>Voted</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chor="t">
                      <a:noAutofit/>
                    </a:bodyPr>
                    <a:p>
                      <a:r>
                        <a:rPr b="0" lang="fi-FI" sz="1800" spc="-1" strike="noStrike">
                          <a:solidFill>
                            <a:srgbClr val="000000"/>
                          </a:solidFill>
                          <a:latin typeface="Arial"/>
                        </a:rPr>
                        <a:t>85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chor="t">
                      <a:noAutofit/>
                    </a:bodyPr>
                    <a:p>
                      <a:r>
                        <a:rPr b="0" lang="fi-FI" sz="1800" spc="-1" strike="noStrike">
                          <a:solidFill>
                            <a:srgbClr val="000000"/>
                          </a:solidFill>
                          <a:latin typeface="Arial"/>
                        </a:rPr>
                        <a:t>% Voters</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chor="t">
                      <a:noAutofit/>
                    </a:bodyPr>
                    <a:p>
                      <a:r>
                        <a:rPr b="0" lang="fi-FI" sz="1800" spc="-1" strike="noStrike">
                          <a:solidFill>
                            <a:srgbClr val="000000"/>
                          </a:solidFill>
                          <a:latin typeface="Arial"/>
                        </a:rPr>
                        <a:t>73.28%</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7000">
                <a:tc>
                  <a:txBody>
                    <a:bodyPr lIns="90000" rIns="90000" tIns="46800" bIns="46800" anchor="t">
                      <a:noAutofit/>
                    </a:bodyPr>
                    <a:p>
                      <a:r>
                        <a:rPr b="0" lang="fi-FI" sz="1800" spc="-1" strike="noStrike">
                          <a:solidFill>
                            <a:srgbClr val="000000"/>
                          </a:solidFill>
                          <a:latin typeface="Arial"/>
                        </a:rPr>
                        <a:t>Yes</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chor="t">
                      <a:noAutofit/>
                    </a:bodyPr>
                    <a:p>
                      <a:r>
                        <a:rPr b="0" lang="fi-FI" sz="1800" spc="-1" strike="noStrike">
                          <a:solidFill>
                            <a:srgbClr val="000000"/>
                          </a:solidFill>
                          <a:latin typeface="Arial"/>
                        </a:rPr>
                        <a:t>76</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chor="t">
                      <a:noAutofit/>
                    </a:bodyPr>
                    <a:p>
                      <a:r>
                        <a:rPr b="0" lang="fi-FI" sz="1800" spc="-1" strike="noStrike">
                          <a:solidFill>
                            <a:srgbClr val="000000"/>
                          </a:solidFill>
                          <a:latin typeface="Arial"/>
                        </a:rPr>
                        <a:t>% Yes</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chor="t">
                      <a:noAutofit/>
                    </a:bodyPr>
                    <a:p>
                      <a:r>
                        <a:rPr b="0" lang="fi-FI" sz="1800" spc="-1" strike="noStrike">
                          <a:solidFill>
                            <a:srgbClr val="000000"/>
                          </a:solidFill>
                          <a:latin typeface="Arial"/>
                        </a:rPr>
                        <a:t>96.20%</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7000">
                <a:tc>
                  <a:txBody>
                    <a:bodyPr lIns="90000" rIns="90000" tIns="46800" bIns="46800" anchor="t">
                      <a:noAutofit/>
                    </a:bodyPr>
                    <a:p>
                      <a:r>
                        <a:rPr b="0" lang="fi-FI" sz="1800" spc="-1" strike="noStrike">
                          <a:solidFill>
                            <a:srgbClr val="000000"/>
                          </a:solidFill>
                          <a:latin typeface="Arial"/>
                        </a:rPr>
                        <a:t>Abstain</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chor="t">
                      <a:noAutofit/>
                    </a:bodyPr>
                    <a:p>
                      <a:r>
                        <a:rPr b="0" lang="fi-FI" sz="1800" spc="-1" strike="noStrike">
                          <a:solidFill>
                            <a:srgbClr val="000000"/>
                          </a:solidFill>
                          <a:latin typeface="Arial"/>
                        </a:rPr>
                        <a:t>6</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chor="t">
                      <a:noAutofit/>
                    </a:bodyPr>
                    <a:p>
                      <a:r>
                        <a:rPr b="0" lang="fi-FI" sz="1800" spc="-1" strike="noStrike">
                          <a:solidFill>
                            <a:srgbClr val="000000"/>
                          </a:solidFill>
                          <a:latin typeface="Arial"/>
                        </a:rPr>
                        <a:t>% Abstain</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chor="t">
                      <a:noAutofit/>
                    </a:bodyPr>
                    <a:p>
                      <a:r>
                        <a:rPr b="0" lang="fi-FI" sz="1800" spc="-1" strike="noStrike">
                          <a:solidFill>
                            <a:srgbClr val="000000"/>
                          </a:solidFill>
                          <a:latin typeface="Arial"/>
                        </a:rPr>
                        <a:t>7.06%</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7000">
                <a:tc>
                  <a:txBody>
                    <a:bodyPr lIns="90000" rIns="90000" tIns="46800" bIns="46800" anchor="t">
                      <a:noAutofit/>
                    </a:bodyPr>
                    <a:p>
                      <a:r>
                        <a:rPr b="0" lang="fi-FI" sz="1800" spc="-1" strike="noStrike">
                          <a:solidFill>
                            <a:srgbClr val="000000"/>
                          </a:solidFill>
                          <a:latin typeface="Arial"/>
                        </a:rPr>
                        <a:t>No</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chor="t">
                      <a:noAutofit/>
                    </a:bodyPr>
                    <a:p>
                      <a:r>
                        <a:rPr b="0" lang="fi-FI" sz="1800" spc="-1" strike="noStrike">
                          <a:solidFill>
                            <a:srgbClr val="000000"/>
                          </a:solidFill>
                          <a:latin typeface="Arial"/>
                        </a:rPr>
                        <a:t>3</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chor="t">
                      <a:noAutofit/>
                    </a:bodyPr>
                    <a:p>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chor="t">
                      <a:noAutofit/>
                    </a:bodyPr>
                    <a:p>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9920">
                <a:tc>
                  <a:txBody>
                    <a:bodyPr lIns="90000" rIns="90000" tIns="46800" bIns="46800" anchor="t">
                      <a:noAutofit/>
                    </a:bodyPr>
                    <a:p>
                      <a:r>
                        <a:rPr b="0" lang="fi-FI" sz="1800" spc="-1" strike="noStrike">
                          <a:solidFill>
                            <a:srgbClr val="000000"/>
                          </a:solidFill>
                          <a:latin typeface="Arial"/>
                        </a:rPr>
                        <a:t>Did not vote</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chor="t">
                      <a:noAutofit/>
                    </a:bodyPr>
                    <a:p>
                      <a:r>
                        <a:rPr b="0" lang="fi-FI" sz="1800" spc="-1" strike="noStrike">
                          <a:solidFill>
                            <a:srgbClr val="000000"/>
                          </a:solidFill>
                          <a:latin typeface="Arial"/>
                        </a:rPr>
                        <a:t>31</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chor="t">
                      <a:noAutofit/>
                    </a:bodyPr>
                    <a:p>
                      <a:r>
                        <a:rPr b="0" lang="fi-FI" sz="1800" spc="-1" strike="noStrike">
                          <a:solidFill>
                            <a:srgbClr val="000000"/>
                          </a:solidFill>
                          <a:latin typeface="Arial"/>
                        </a:rPr>
                        <a:t>Did not vote %</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chor="t">
                      <a:noAutofit/>
                    </a:bodyPr>
                    <a:p>
                      <a:r>
                        <a:rPr b="0" lang="fi-FI" sz="1800" spc="-1" strike="noStrike">
                          <a:solidFill>
                            <a:srgbClr val="000000"/>
                          </a:solidFill>
                          <a:latin typeface="Arial"/>
                        </a:rPr>
                        <a:t>26.7%</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5" name="PlaceHolder 1"/>
          <p:cNvSpPr>
            <a:spLocks noGrp="1"/>
          </p:cNvSpPr>
          <p:nvPr>
            <p:ph type="title"/>
          </p:nvPr>
        </p:nvSpPr>
        <p:spPr>
          <a:xfrm>
            <a:off x="457200" y="457200"/>
            <a:ext cx="8229240" cy="85860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LB211 comments</a:t>
            </a:r>
            <a:endParaRPr b="0" lang="fi-FI" sz="3200" spc="-1" strike="noStrike">
              <a:solidFill>
                <a:srgbClr val="000000"/>
              </a:solidFill>
              <a:latin typeface="Arial"/>
            </a:endParaRPr>
          </a:p>
        </p:txBody>
      </p:sp>
      <p:graphicFrame>
        <p:nvGraphicFramePr>
          <p:cNvPr id="256" name=""/>
          <p:cNvGraphicFramePr/>
          <p:nvPr/>
        </p:nvGraphicFramePr>
        <p:xfrm>
          <a:off x="1451880" y="1733040"/>
          <a:ext cx="6305400" cy="3060000"/>
        </p:xfrm>
        <a:graphic>
          <a:graphicData uri="http://schemas.openxmlformats.org/drawingml/2006/table">
            <a:tbl>
              <a:tblPr/>
              <a:tblGrid>
                <a:gridCol w="1467720"/>
                <a:gridCol w="1396080"/>
                <a:gridCol w="1785960"/>
                <a:gridCol w="1656000"/>
              </a:tblGrid>
              <a:tr h="387360">
                <a:tc gridSpan="4">
                  <a:txBody>
                    <a:bodyPr lIns="90000" rIns="90000" tIns="46800" bIns="46800" anchor="t">
                      <a:noAutofit/>
                    </a:bodyPr>
                    <a:p>
                      <a:pPr algn="ctr"/>
                      <a:r>
                        <a:rPr b="0" lang="fi-FI" sz="1800" spc="-1" strike="noStrike">
                          <a:solidFill>
                            <a:srgbClr val="000000"/>
                          </a:solidFill>
                          <a:latin typeface="Arial"/>
                        </a:rPr>
                        <a:t>Comments</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hMerge="1">
                  <a:txBody>
                    <a:bodyPr lIns="90000" rIns="90000" tIns="46800" bIns="46800" anchor="t">
                      <a:noAutofit/>
                    </a:bodyPr>
                    <a:p>
                      <a:pPr algn="ct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hMerge="1">
                  <a:txBody>
                    <a:bodyPr lIns="90000" rIns="90000" tIns="46800" bIns="46800" anchor="t">
                      <a:noAutofit/>
                    </a:bodyPr>
                    <a:p>
                      <a:pPr algn="ct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hMerge="1">
                  <a:txBody>
                    <a:bodyPr lIns="90000" rIns="90000" tIns="46800" bIns="46800" anchor="t">
                      <a:noAutofit/>
                    </a:bodyPr>
                    <a:p>
                      <a:pPr algn="ct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87360">
                <a:tc>
                  <a:txBody>
                    <a:bodyPr lIns="90000" rIns="90000" tIns="46800" bIns="46800" anchor="t">
                      <a:noAutofit/>
                    </a:bodyPr>
                    <a:p>
                      <a:r>
                        <a:rPr b="0" lang="fi-FI" sz="1800" spc="-1" strike="noStrike">
                          <a:solidFill>
                            <a:srgbClr val="000000"/>
                          </a:solidFill>
                          <a:latin typeface="Arial"/>
                        </a:rPr>
                        <a:t>Total</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chor="t">
                      <a:noAutofit/>
                    </a:bodyPr>
                    <a:p>
                      <a:r>
                        <a:rPr b="0" lang="fi-FI" sz="1800" spc="-1" strike="noStrike">
                          <a:solidFill>
                            <a:srgbClr val="000000"/>
                          </a:solidFill>
                          <a:latin typeface="Arial"/>
                        </a:rPr>
                        <a:t>131</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chor="t">
                      <a:noAutofit/>
                    </a:bodyPr>
                    <a:p>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chor="t">
                      <a:noAutofit/>
                    </a:bodyPr>
                    <a:p>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7360">
                <a:tc>
                  <a:txBody>
                    <a:bodyPr lIns="90000" rIns="90000" tIns="46800" bIns="46800" anchor="t">
                      <a:noAutofit/>
                    </a:bodyPr>
                    <a:p>
                      <a:r>
                        <a:rPr b="0" lang="fi-FI" sz="1800" spc="-1" strike="noStrike">
                          <a:solidFill>
                            <a:srgbClr val="000000"/>
                          </a:solidFill>
                          <a:latin typeface="Arial"/>
                        </a:rPr>
                        <a:t>Editorial</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chor="t">
                      <a:noAutofit/>
                    </a:bodyPr>
                    <a:p>
                      <a:r>
                        <a:rPr b="0" lang="fi-FI" sz="1800" spc="-1" strike="noStrike">
                          <a:solidFill>
                            <a:srgbClr val="000000"/>
                          </a:solidFill>
                          <a:latin typeface="Arial"/>
                        </a:rPr>
                        <a:t>94</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chor="t">
                      <a:noAutofit/>
                    </a:bodyPr>
                    <a:p>
                      <a:r>
                        <a:rPr b="0" lang="fi-FI" sz="1800" spc="-1" strike="noStrike">
                          <a:solidFill>
                            <a:srgbClr val="000000"/>
                          </a:solidFill>
                          <a:latin typeface="Arial"/>
                        </a:rPr>
                        <a:t>Accepted</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chor="t">
                      <a:noAutofit/>
                    </a:bodyPr>
                    <a:p>
                      <a:r>
                        <a:rPr b="0" lang="fi-FI" sz="1800" spc="-1" strike="noStrike">
                          <a:solidFill>
                            <a:srgbClr val="000000"/>
                          </a:solidFill>
                          <a:latin typeface="Arial"/>
                        </a:rPr>
                        <a:t>71</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7360">
                <a:tc>
                  <a:txBody>
                    <a:bodyPr lIns="90000" rIns="90000" tIns="46800" bIns="46800" anchor="t">
                      <a:noAutofit/>
                    </a:bodyPr>
                    <a:p>
                      <a:r>
                        <a:rPr b="0" lang="fi-FI" sz="1800" spc="-1" strike="noStrike">
                          <a:solidFill>
                            <a:srgbClr val="000000"/>
                          </a:solidFill>
                          <a:latin typeface="Arial"/>
                        </a:rPr>
                        <a:t>Technical</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chor="t">
                      <a:noAutofit/>
                    </a:bodyPr>
                    <a:p>
                      <a:r>
                        <a:rPr b="0" lang="fi-FI" sz="1800" spc="-1" strike="noStrike">
                          <a:solidFill>
                            <a:srgbClr val="000000"/>
                          </a:solidFill>
                          <a:latin typeface="Arial"/>
                        </a:rPr>
                        <a:t>29</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chor="t">
                      <a:noAutofit/>
                    </a:bodyPr>
                    <a:p>
                      <a:r>
                        <a:rPr b="0" lang="fi-FI" sz="1800" spc="-1" strike="noStrike">
                          <a:solidFill>
                            <a:srgbClr val="000000"/>
                          </a:solidFill>
                          <a:latin typeface="Arial"/>
                        </a:rPr>
                        <a:t>Revised</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tIns="46800" bIns="46800" anchor="t">
                      <a:noAutofit/>
                    </a:bodyPr>
                    <a:p>
                      <a:r>
                        <a:rPr b="0" lang="fi-FI" sz="1800" spc="-1" strike="noStrike">
                          <a:solidFill>
                            <a:srgbClr val="000000"/>
                          </a:solidFill>
                          <a:latin typeface="Arial"/>
                        </a:rPr>
                        <a:t>33</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7000">
                <a:tc>
                  <a:txBody>
                    <a:bodyPr lIns="90000" rIns="90000" tIns="46800" bIns="46800" anchor="t">
                      <a:noAutofit/>
                    </a:bodyPr>
                    <a:p>
                      <a:r>
                        <a:rPr b="0" lang="fi-FI" sz="1800" spc="-1" strike="noStrike">
                          <a:solidFill>
                            <a:srgbClr val="000000"/>
                          </a:solidFill>
                          <a:latin typeface="Arial"/>
                        </a:rPr>
                        <a:t>General</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chor="t">
                      <a:noAutofit/>
                    </a:bodyPr>
                    <a:p>
                      <a:r>
                        <a:rPr b="0" lang="fi-FI" sz="1800" spc="-1" strike="noStrike">
                          <a:solidFill>
                            <a:srgbClr val="000000"/>
                          </a:solidFill>
                          <a:latin typeface="Arial"/>
                        </a:rPr>
                        <a:t>8</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chor="t">
                      <a:noAutofit/>
                    </a:bodyPr>
                    <a:p>
                      <a:r>
                        <a:rPr b="0" lang="fi-FI" sz="1800" spc="-1" strike="noStrike">
                          <a:solidFill>
                            <a:srgbClr val="000000"/>
                          </a:solidFill>
                          <a:latin typeface="Arial"/>
                        </a:rPr>
                        <a:t>Rejected</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tIns="46800" bIns="46800" anchor="t">
                      <a:noAutofit/>
                    </a:bodyPr>
                    <a:p>
                      <a:r>
                        <a:rPr b="0" lang="fi-FI" sz="1800" spc="-1" strike="noStrike">
                          <a:solidFill>
                            <a:srgbClr val="000000"/>
                          </a:solidFill>
                          <a:latin typeface="Arial"/>
                        </a:rPr>
                        <a:t>27</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bl>
          </a:graphicData>
        </a:graphic>
      </p:graphicFrame>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7" name="CustomShape 21"/>
          <p:cNvSpPr/>
          <p:nvPr/>
        </p:nvSpPr>
        <p:spPr>
          <a:xfrm>
            <a:off x="457200" y="1635120"/>
            <a:ext cx="8224560" cy="297864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TG4ac formally request that 802.15 WG start a WG recirculation requesting approval of document P802.15.4ac_D01 and to forward document P802.15.4ac_D01, to Standards Association ballot.</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Tero Kivinen</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Ann Krieger</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Motion passes </a:t>
            </a:r>
            <a:endParaRPr b="0" lang="fi-FI" sz="2000" spc="-1" strike="noStrike">
              <a:solidFill>
                <a:srgbClr val="000000"/>
              </a:solidFill>
              <a:latin typeface="Arial"/>
            </a:endParaRPr>
          </a:p>
        </p:txBody>
      </p:sp>
      <p:sp>
        <p:nvSpPr>
          <p:cNvPr id="258" name="PlaceHolder 1"/>
          <p:cNvSpPr>
            <a:spLocks noGrp="1"/>
          </p:cNvSpPr>
          <p:nvPr>
            <p:ph type="title"/>
          </p:nvPr>
        </p:nvSpPr>
        <p:spPr>
          <a:xfrm>
            <a:off x="228600" y="583200"/>
            <a:ext cx="8685360" cy="85716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TG motion:</a:t>
            </a:r>
            <a:br>
              <a:rPr sz="4000"/>
            </a:br>
            <a:r>
              <a:rPr b="0" lang="en-US" sz="4000" spc="-1" strike="noStrike">
                <a:solidFill>
                  <a:srgbClr val="000000"/>
                </a:solidFill>
                <a:latin typeface="Arial"/>
                <a:ea typeface="DejaVu Sans"/>
              </a:rPr>
              <a:t>Draft ready for </a:t>
            </a:r>
            <a:r>
              <a:rPr b="0" lang="en-US" sz="4000" spc="-1" strike="noStrike">
                <a:solidFill>
                  <a:srgbClr val="000000"/>
                </a:solidFill>
                <a:latin typeface="Arial"/>
                <a:ea typeface="DejaVu Sans"/>
              </a:rPr>
              <a:t>recirculation</a:t>
            </a:r>
            <a:endParaRPr b="0" lang="fi-FI"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9" name="CustomShape 31"/>
          <p:cNvSpPr/>
          <p:nvPr/>
        </p:nvSpPr>
        <p:spPr>
          <a:xfrm>
            <a:off x="457200" y="1635120"/>
            <a:ext cx="8224560" cy="297864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802.15 WG start a WG recirculation requesting approval of document P802.15.4ac_D01 and to forward document P802.15.4ac_D01, to Standards Association ballot.</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260" name="PlaceHolder 1"/>
          <p:cNvSpPr>
            <a:spLocks noGrp="1"/>
          </p:cNvSpPr>
          <p:nvPr>
            <p:ph type="title"/>
          </p:nvPr>
        </p:nvSpPr>
        <p:spPr>
          <a:xfrm>
            <a:off x="228600" y="583200"/>
            <a:ext cx="8685360" cy="85716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WG motion:</a:t>
            </a:r>
            <a:br>
              <a:rPr sz="4000"/>
            </a:br>
            <a:r>
              <a:rPr b="0" lang="en-US" sz="4000" spc="-1" strike="noStrike">
                <a:solidFill>
                  <a:srgbClr val="000000"/>
                </a:solidFill>
                <a:latin typeface="Arial"/>
                <a:ea typeface="DejaVu Sans"/>
              </a:rPr>
              <a:t>Draft ready for </a:t>
            </a:r>
            <a:r>
              <a:rPr b="0" lang="en-US" sz="4000" spc="-1" strike="noStrike">
                <a:solidFill>
                  <a:srgbClr val="000000"/>
                </a:solidFill>
                <a:latin typeface="Arial"/>
                <a:ea typeface="DejaVu Sans"/>
              </a:rPr>
              <a:t>recirculation</a:t>
            </a:r>
            <a:endParaRPr b="0" lang="fi-FI"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1" name="CustomShape 35"/>
          <p:cNvSpPr/>
          <p:nvPr/>
        </p:nvSpPr>
        <p:spPr>
          <a:xfrm>
            <a:off x="457200" y="1635120"/>
            <a:ext cx="8224560" cy="2978640"/>
          </a:xfrm>
          <a:prstGeom prst="rect">
            <a:avLst/>
          </a:prstGeom>
          <a:noFill/>
          <a:ln w="0">
            <a:noFill/>
          </a:ln>
        </p:spPr>
        <p:style>
          <a:lnRef idx="0"/>
          <a:fillRef idx="0"/>
          <a:effectRef idx="0"/>
          <a:fontRef idx="minor"/>
        </p:style>
        <p:txBody>
          <a:bodyPr lIns="0" rIns="0" tIns="0" bIns="0" anchor="t">
            <a:normAutofit fontScale="81000"/>
          </a:bodyPr>
          <a:p>
            <a:pPr>
              <a:lnSpc>
                <a:spcPct val="100000"/>
              </a:lnSpc>
            </a:pPr>
            <a:r>
              <a:rPr b="0" i="1" lang="en-US" sz="2000" spc="-1" strike="noStrike">
                <a:solidFill>
                  <a:srgbClr val="000000"/>
                </a:solidFill>
                <a:latin typeface="Arial"/>
                <a:ea typeface="DejaVu Sans"/>
              </a:rPr>
              <a:t>Move that TG4ac requests that 802.15 WG approve the formation of a Comment Resolution Group (CRG) for the WG balloting of the P802.15.4ac_D01 with the following membership: Tero Kivinen (Chair), Ann Krieger, Alex Krebs, and Peter Yee. The 802.15.4ac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Tero Kivinen</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Ann Krieger</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Motion passes</a:t>
            </a:r>
            <a:endParaRPr b="0" lang="fi-FI" sz="2000" spc="-1" strike="noStrike">
              <a:solidFill>
                <a:srgbClr val="000000"/>
              </a:solidFill>
              <a:latin typeface="Arial"/>
            </a:endParaRPr>
          </a:p>
        </p:txBody>
      </p:sp>
      <p:sp>
        <p:nvSpPr>
          <p:cNvPr id="262" name="PlaceHolder 1"/>
          <p:cNvSpPr>
            <a:spLocks noGrp="1"/>
          </p:cNvSpPr>
          <p:nvPr>
            <p:ph type="title"/>
          </p:nvPr>
        </p:nvSpPr>
        <p:spPr>
          <a:xfrm>
            <a:off x="228600" y="583200"/>
            <a:ext cx="8685360" cy="85716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TG </a:t>
            </a:r>
            <a:r>
              <a:rPr b="0" lang="en-US" sz="4000" spc="-1" strike="noStrike">
                <a:solidFill>
                  <a:srgbClr val="000000"/>
                </a:solidFill>
                <a:latin typeface="Arial"/>
                <a:ea typeface="DejaVu Sans"/>
              </a:rPr>
              <a:t>motio</a:t>
            </a:r>
            <a:r>
              <a:rPr b="0" lang="en-US" sz="4000" spc="-1" strike="noStrike">
                <a:solidFill>
                  <a:srgbClr val="000000"/>
                </a:solidFill>
                <a:latin typeface="Arial"/>
                <a:ea typeface="DejaVu Sans"/>
              </a:rPr>
              <a:t>n:</a:t>
            </a:r>
            <a:br>
              <a:rPr sz="4000"/>
            </a:br>
            <a:r>
              <a:rPr b="0" lang="en-US" sz="4000" spc="-1" strike="noStrike">
                <a:solidFill>
                  <a:srgbClr val="000000"/>
                </a:solidFill>
                <a:latin typeface="Arial"/>
                <a:ea typeface="DejaVu Sans"/>
              </a:rPr>
              <a:t>CRG </a:t>
            </a:r>
            <a:r>
              <a:rPr b="0" lang="en-US" sz="4000" spc="-1" strike="noStrike">
                <a:solidFill>
                  <a:srgbClr val="000000"/>
                </a:solidFill>
                <a:latin typeface="Arial"/>
                <a:ea typeface="DejaVu Sans"/>
              </a:rPr>
              <a:t>format</a:t>
            </a:r>
            <a:r>
              <a:rPr b="0" lang="en-US" sz="4000" spc="-1" strike="noStrike">
                <a:solidFill>
                  <a:srgbClr val="000000"/>
                </a:solidFill>
                <a:latin typeface="Arial"/>
                <a:ea typeface="DejaVu Sans"/>
              </a:rPr>
              <a:t>ion for </a:t>
            </a:r>
            <a:r>
              <a:rPr b="0" lang="en-US" sz="4000" spc="-1" strike="noStrike">
                <a:solidFill>
                  <a:srgbClr val="000000"/>
                </a:solidFill>
                <a:latin typeface="Arial"/>
                <a:ea typeface="DejaVu Sans"/>
              </a:rPr>
              <a:t>LB</a:t>
            </a:r>
            <a:endParaRPr b="0" lang="fi-FI"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3" name="CustomShape 18"/>
          <p:cNvSpPr/>
          <p:nvPr/>
        </p:nvSpPr>
        <p:spPr>
          <a:xfrm>
            <a:off x="457200" y="1635120"/>
            <a:ext cx="8224560" cy="2978640"/>
          </a:xfrm>
          <a:prstGeom prst="rect">
            <a:avLst/>
          </a:prstGeom>
          <a:noFill/>
          <a:ln w="0">
            <a:noFill/>
          </a:ln>
        </p:spPr>
        <p:style>
          <a:lnRef idx="0"/>
          <a:fillRef idx="0"/>
          <a:effectRef idx="0"/>
          <a:fontRef idx="minor"/>
        </p:style>
        <p:txBody>
          <a:bodyPr lIns="0" rIns="0" tIns="0" bIns="0" anchor="t">
            <a:normAutofit fontScale="81000"/>
          </a:bodyPr>
          <a:p>
            <a:pPr>
              <a:lnSpc>
                <a:spcPct val="100000"/>
              </a:lnSpc>
            </a:pPr>
            <a:r>
              <a:rPr b="0" i="1" lang="en-US" sz="2000" spc="-1" strike="noStrike">
                <a:solidFill>
                  <a:srgbClr val="000000"/>
                </a:solidFill>
                <a:latin typeface="Arial"/>
                <a:ea typeface="DejaVu Sans"/>
              </a:rPr>
              <a:t>Move that 802.15 WG approve the formation of a Comment Resolution Group (CRG) for the WG balloting of the P802.15.4ac_D01 with the following membership: Tero Kivinen</a:t>
            </a:r>
            <a:r>
              <a:rPr b="0" i="1" lang="en-US" sz="2000" spc="-1" strike="noStrike">
                <a:solidFill>
                  <a:srgbClr val="000000"/>
                </a:solidFill>
                <a:highlight>
                  <a:srgbClr val="ffff00"/>
                </a:highlight>
                <a:latin typeface="Arial"/>
                <a:ea typeface="DejaVu Sans"/>
              </a:rPr>
              <a:t> </a:t>
            </a:r>
            <a:r>
              <a:rPr b="0" i="1" lang="en-US" sz="2000" spc="-1" strike="noStrike">
                <a:solidFill>
                  <a:srgbClr val="000000"/>
                </a:solidFill>
                <a:latin typeface="Arial"/>
                <a:ea typeface="DejaVu Sans"/>
              </a:rPr>
              <a:t>(Chair), </a:t>
            </a:r>
            <a:r>
              <a:rPr b="0" i="1" lang="en-US" sz="2000" spc="-1" strike="noStrike">
                <a:solidFill>
                  <a:srgbClr val="000000"/>
                </a:solidFill>
                <a:latin typeface="Arial"/>
                <a:ea typeface="DejaVu Sans"/>
              </a:rPr>
              <a:t> Ann Krieger, Alex Krebs, and Peter Yee</a:t>
            </a:r>
            <a:r>
              <a:rPr b="0" i="1" lang="en-US" sz="2000" spc="-1" strike="noStrike">
                <a:solidFill>
                  <a:srgbClr val="000000"/>
                </a:solidFill>
                <a:latin typeface="Arial"/>
                <a:ea typeface="DejaVu Sans"/>
              </a:rPr>
              <a:t>. The 802.15.4ac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264" name="PlaceHolder 1"/>
          <p:cNvSpPr>
            <a:spLocks noGrp="1"/>
          </p:cNvSpPr>
          <p:nvPr>
            <p:ph type="title"/>
          </p:nvPr>
        </p:nvSpPr>
        <p:spPr>
          <a:xfrm>
            <a:off x="228600" y="583200"/>
            <a:ext cx="8685360" cy="85716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WG motion:</a:t>
            </a:r>
            <a:br>
              <a:rPr sz="4000"/>
            </a:br>
            <a:r>
              <a:rPr b="0" lang="en-US" sz="4000" spc="-1" strike="noStrike">
                <a:solidFill>
                  <a:srgbClr val="000000"/>
                </a:solidFill>
                <a:latin typeface="Arial"/>
                <a:ea typeface="DejaVu Sans"/>
              </a:rPr>
              <a:t>CRG </a:t>
            </a:r>
            <a:r>
              <a:rPr b="0" lang="en-US" sz="4000" spc="-1" strike="noStrike">
                <a:solidFill>
                  <a:srgbClr val="000000"/>
                </a:solidFill>
                <a:latin typeface="Arial"/>
                <a:ea typeface="DejaVu Sans"/>
              </a:rPr>
              <a:t>formation for </a:t>
            </a:r>
            <a:r>
              <a:rPr b="0" lang="en-US" sz="4000" spc="-1" strike="noStrike">
                <a:solidFill>
                  <a:srgbClr val="000000"/>
                </a:solidFill>
                <a:latin typeface="Arial"/>
                <a:ea typeface="DejaVu Sans"/>
              </a:rPr>
              <a:t>LB</a:t>
            </a:r>
            <a:endParaRPr b="0" lang="fi-FI"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5" name="PlaceHolder 1"/>
          <p:cNvSpPr>
            <a:spLocks noGrp="1"/>
          </p:cNvSpPr>
          <p:nvPr>
            <p:ph type="title"/>
          </p:nvPr>
        </p:nvSpPr>
        <p:spPr>
          <a:xfrm>
            <a:off x="457200" y="439560"/>
            <a:ext cx="8227440" cy="94212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Timeline</a:t>
            </a:r>
            <a:endParaRPr b="0" lang="fi-FI" sz="3200" spc="-1" strike="noStrike">
              <a:solidFill>
                <a:srgbClr val="000000"/>
              </a:solidFill>
              <a:latin typeface="Arial"/>
            </a:endParaRPr>
          </a:p>
        </p:txBody>
      </p:sp>
      <p:graphicFrame>
        <p:nvGraphicFramePr>
          <p:cNvPr id="266" name=""/>
          <p:cNvGraphicFramePr/>
          <p:nvPr/>
        </p:nvGraphicFramePr>
        <p:xfrm>
          <a:off x="1077840" y="1284840"/>
          <a:ext cx="7109640" cy="3540240"/>
        </p:xfrm>
        <a:graphic>
          <a:graphicData uri="http://schemas.openxmlformats.org/drawingml/2006/table">
            <a:tbl>
              <a:tblPr/>
              <a:tblGrid>
                <a:gridCol w="5625360"/>
                <a:gridCol w="1484640"/>
              </a:tblGrid>
              <a:tr h="374040">
                <a:tc>
                  <a:txBody>
                    <a:bodyPr lIns="90000" rIns="90000" anchor="t">
                      <a:noAutofit/>
                    </a:bodyPr>
                    <a:p>
                      <a:pPr>
                        <a:lnSpc>
                          <a:spcPct val="100000"/>
                        </a:lnSpc>
                      </a:pPr>
                      <a:r>
                        <a:rPr b="0" lang="en-US" sz="1800" spc="-1" strike="sngStrike">
                          <a:solidFill>
                            <a:srgbClr val="003300"/>
                          </a:solidFill>
                          <a:latin typeface="Arial"/>
                        </a:rPr>
                        <a:t>Finalize the list of issues to be solved</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pPr>
                      <a:r>
                        <a:rPr b="0" lang="en-US" sz="1800" spc="-1" strike="noStrike">
                          <a:solidFill>
                            <a:srgbClr val="000000"/>
                          </a:solidFill>
                          <a:latin typeface="Arial"/>
                        </a:rPr>
                        <a:t>Jan 2024</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603720">
                <a:tc>
                  <a:txBody>
                    <a:bodyPr lIns="90000" rIns="90000" anchor="t">
                      <a:noAutofit/>
                    </a:bodyPr>
                    <a:p>
                      <a:pPr>
                        <a:lnSpc>
                          <a:spcPct val="100000"/>
                        </a:lnSpc>
                      </a:pPr>
                      <a:r>
                        <a:rPr b="0" lang="en-US" sz="1800" spc="-1" strike="sngStrike">
                          <a:solidFill>
                            <a:srgbClr val="003300"/>
                          </a:solidFill>
                          <a:latin typeface="Arial"/>
                        </a:rPr>
                        <a:t>First version of the draft for WG pre-ballot commenting</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Nov 2024</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74040">
                <a:tc>
                  <a:txBody>
                    <a:bodyPr lIns="90000" rIns="90000" anchor="t">
                      <a:noAutofit/>
                    </a:bodyPr>
                    <a:p>
                      <a:pPr>
                        <a:lnSpc>
                          <a:spcPct val="100000"/>
                        </a:lnSpc>
                      </a:pPr>
                      <a:r>
                        <a:rPr b="0" lang="en-US" sz="1800" spc="-1" strike="sngStrike">
                          <a:solidFill>
                            <a:srgbClr val="003300"/>
                          </a:solidFill>
                          <a:latin typeface="Arial"/>
                        </a:rPr>
                        <a:t>Draft ready for letter ballot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Jan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7760">
                <a:tc>
                  <a:txBody>
                    <a:bodyPr lIns="90000" rIns="90000" anchor="t">
                      <a:noAutofit/>
                    </a:bodyPr>
                    <a:p>
                      <a:pPr>
                        <a:lnSpc>
                          <a:spcPct val="100000"/>
                        </a:lnSpc>
                      </a:pPr>
                      <a:r>
                        <a:rPr b="0" lang="fi-FI" sz="1800" spc="-1" strike="sngStrike">
                          <a:solidFill>
                            <a:srgbClr val="003300"/>
                          </a:solidFill>
                          <a:latin typeface="Arial"/>
                        </a:rPr>
                        <a:t>Letter ballot recirculation</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noFill/>
                    </a:lnB>
                    <a:solidFill>
                      <a:srgbClr val="cccccc"/>
                    </a:solidFill>
                  </a:tcPr>
                </a:tc>
                <a:tc>
                  <a:txBody>
                    <a:bodyPr lIns="90000" rIns="90000" anchor="t">
                      <a:noAutofit/>
                    </a:bodyPr>
                    <a:p>
                      <a:pPr>
                        <a:lnSpc>
                          <a:spcPct val="100000"/>
                        </a:lnSpc>
                      </a:pPr>
                      <a:r>
                        <a:rPr b="0" lang="fi-FI" sz="1800" spc="-1" strike="noStrike">
                          <a:solidFill>
                            <a:srgbClr val="000000"/>
                          </a:solidFill>
                          <a:latin typeface="Arial"/>
                        </a:rPr>
                        <a:t>Mar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noFill/>
                    </a:lnB>
                    <a:solidFill>
                      <a:srgbClr val="cccccc"/>
                    </a:solidFill>
                  </a:tcPr>
                </a:tc>
              </a:tr>
              <a:tr h="0">
                <a:tc>
                  <a:txBody>
                    <a:bodyPr lIns="90000" rIns="90000" anchor="t">
                      <a:noAutofit/>
                    </a:bodyPr>
                    <a:p>
                      <a:pPr>
                        <a:lnSpc>
                          <a:spcPct val="100000"/>
                        </a:lnSpc>
                      </a:pPr>
                      <a:r>
                        <a:rPr b="0" lang="en-US" sz="1800" spc="-1" strike="noStrike">
                          <a:solidFill>
                            <a:srgbClr val="000000"/>
                          </a:solidFill>
                          <a:latin typeface="Arial"/>
                        </a:rPr>
                        <a:t>Draft ready for SA ballot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no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May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noFill/>
                    </a:lnB>
                    <a:solidFill>
                      <a:srgbClr val="e6e6e6"/>
                    </a:solidFill>
                  </a:tcPr>
                </a:tc>
              </a:tr>
              <a:tr h="374040">
                <a:tc>
                  <a:txBody>
                    <a:bodyPr lIns="90000" rIns="90000" anchor="t">
                      <a:noAutofit/>
                    </a:bodyPr>
                    <a:p>
                      <a:pPr>
                        <a:lnSpc>
                          <a:spcPct val="100000"/>
                        </a:lnSpc>
                      </a:pPr>
                      <a:r>
                        <a:rPr b="0" lang="en-US" sz="1800" spc="-1" strike="noStrike">
                          <a:solidFill>
                            <a:srgbClr val="000000"/>
                          </a:solidFill>
                          <a:latin typeface="Arial"/>
                        </a:rPr>
                        <a:t>SA ballot start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Jun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74040">
                <a:tc>
                  <a:txBody>
                    <a:bodyPr lIns="90000" rIns="90000" anchor="t">
                      <a:noAutofit/>
                    </a:bodyPr>
                    <a:p>
                      <a:pPr>
                        <a:lnSpc>
                          <a:spcPct val="100000"/>
                        </a:lnSpc>
                      </a:pPr>
                      <a:r>
                        <a:rPr b="0" lang="en-US" sz="1800" spc="-1" strike="noStrike">
                          <a:solidFill>
                            <a:srgbClr val="000000"/>
                          </a:solidFill>
                          <a:latin typeface="Arial"/>
                        </a:rPr>
                        <a:t>SA ballot done</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a:noFill/>
                    </a:lnT>
                    <a:lnB>
                      <a:no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Jul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a:noFill/>
                    </a:lnT>
                    <a:lnB>
                      <a:noFill/>
                    </a:lnB>
                    <a:solidFill>
                      <a:srgbClr val="e6e6e6"/>
                    </a:solidFill>
                  </a:tcPr>
                </a:tc>
              </a:tr>
              <a:tr h="374040">
                <a:tc>
                  <a:txBody>
                    <a:bodyPr lIns="90000" rIns="90000" anchor="t">
                      <a:noAutofit/>
                    </a:bodyPr>
                    <a:p>
                      <a:pPr>
                        <a:lnSpc>
                          <a:spcPct val="100000"/>
                        </a:lnSpc>
                      </a:pPr>
                      <a:r>
                        <a:rPr b="0" lang="en-US" sz="1800" spc="-1" strike="noStrike">
                          <a:solidFill>
                            <a:srgbClr val="000000"/>
                          </a:solidFill>
                          <a:latin typeface="Arial"/>
                        </a:rPr>
                        <a:t>Submit to RevCom</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Sep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70800">
                <a:tc>
                  <a:txBody>
                    <a:bodyPr lIns="90000" rIns="90000" anchor="t">
                      <a:noAutofit/>
                    </a:bodyPr>
                    <a:p>
                      <a:pPr>
                        <a:lnSpc>
                          <a:spcPct val="100000"/>
                        </a:lnSpc>
                      </a:pPr>
                      <a:r>
                        <a:rPr b="0" lang="en-US" sz="1800" spc="-1" strike="noStrike">
                          <a:solidFill>
                            <a:srgbClr val="000000"/>
                          </a:solidFill>
                          <a:latin typeface="Arial"/>
                        </a:rPr>
                        <a:t>Standard published</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a:no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Jan 2026</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a:noFill/>
                    </a:lnT>
                    <a:lnB w="720">
                      <a:solidFill>
                        <a:srgbClr val="ffffff"/>
                      </a:solidFill>
                    </a:lnB>
                    <a:solidFill>
                      <a:srgbClr val="e6e6e6"/>
                    </a:solidFill>
                  </a:tcPr>
                </a:tc>
              </a:tr>
            </a:tbl>
          </a:graphicData>
        </a:graphic>
      </p:graphicFrame>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1" name="CustomShape 2"/>
          <p:cNvSpPr/>
          <p:nvPr/>
        </p:nvSpPr>
        <p:spPr>
          <a:xfrm>
            <a:off x="540000" y="1115640"/>
            <a:ext cx="8098200" cy="37425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The IEEE-SA strongly recommends that at each WG meeting the chair or a designee:</a:t>
            </a:r>
            <a:endParaRPr b="0" lang="fi-FI"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050" spc="-1" strike="noStrike">
                <a:solidFill>
                  <a:srgbClr val="000000"/>
                </a:solidFill>
                <a:latin typeface="Calibri"/>
                <a:ea typeface="Calibri"/>
              </a:rPr>
              <a:t>Show slides #1 through #4 of this presentation</a:t>
            </a:r>
            <a:endParaRPr b="0" lang="fi-FI" sz="105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050" spc="-1" strike="noStrike">
                <a:solidFill>
                  <a:srgbClr val="000000"/>
                </a:solidFill>
                <a:latin typeface="Calibri"/>
                <a:ea typeface="Calibri"/>
              </a:rPr>
              <a:t>Advise the WG attendees that: </a:t>
            </a:r>
            <a:endParaRPr b="0" lang="fi-FI" sz="105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IEEE’s patent policy is described in Clause 6 of the </a:t>
            </a:r>
            <a:r>
              <a:rPr b="0" i="1" lang="en-IE" sz="900" spc="-1" strike="noStrike">
                <a:solidFill>
                  <a:srgbClr val="000000"/>
                </a:solidFill>
                <a:latin typeface="Calibri"/>
                <a:ea typeface="Calibri"/>
              </a:rPr>
              <a:t>IEEE-SA Standards Board Bylaws</a:t>
            </a:r>
            <a:r>
              <a:rPr b="0" lang="en-IE" sz="900" spc="-1" strike="noStrike">
                <a:solidFill>
                  <a:srgbClr val="000000"/>
                </a:solidFill>
                <a:latin typeface="Calibri"/>
                <a:ea typeface="Calibri"/>
              </a:rPr>
              <a:t>;</a:t>
            </a:r>
            <a:endParaRPr b="0" lang="fi-FI" sz="9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Early identification of patent claims which may be essential for the use of standards under development is strongly encouraged; </a:t>
            </a:r>
            <a:endParaRPr b="0" lang="fi-FI" sz="9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300"/>
            </a:br>
            <a:r>
              <a:rPr b="0" lang="en-IE" sz="900" spc="-1" strike="noStrike">
                <a:solidFill>
                  <a:srgbClr val="000000"/>
                </a:solidFill>
                <a:latin typeface="Calibri"/>
                <a:ea typeface="DejaVu Sans"/>
              </a:rPr>
              <a:t> </a:t>
            </a:r>
            <a:endParaRPr b="0" lang="fi-FI" sz="9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050" spc="-1" strike="noStrike">
                <a:solidFill>
                  <a:srgbClr val="000000"/>
                </a:solidFill>
                <a:latin typeface="Calibri"/>
                <a:ea typeface="Calibri"/>
              </a:rPr>
              <a:t>Instruct the WG Secretary to record in the minutes of the relevant WG meeting:</a:t>
            </a:r>
            <a:endParaRPr b="0" lang="fi-FI" sz="105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That the foregoing information was provided and that slides 1 through 4 (and this slide 0, if applicable) were shown;</a:t>
            </a:r>
            <a:endParaRPr b="0" lang="fi-FI" sz="9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fi-FI" sz="9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fi-FI" sz="9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fi-FI" sz="9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It is recommended that the WG Chair review the guidance in </a:t>
            </a:r>
            <a:r>
              <a:rPr b="0" i="1" lang="en-IE" sz="900" spc="-1" strike="noStrike">
                <a:solidFill>
                  <a:srgbClr val="000000"/>
                </a:solidFill>
                <a:latin typeface="Calibri"/>
                <a:ea typeface="Calibri"/>
              </a:rPr>
              <a:t>IEEE-SA Standards Board Operations Manual</a:t>
            </a:r>
            <a:r>
              <a:rPr b="0" lang="en-IE" sz="900" spc="-1" strike="noStrike">
                <a:solidFill>
                  <a:srgbClr val="000000"/>
                </a:solidFill>
                <a:latin typeface="Calibri"/>
                <a:ea typeface="Calibri"/>
              </a:rPr>
              <a:t> 6.3.5 and in FAQs 14 and 15 on inclusion of potential Essential Patent Claims by incorporation or by reference. </a:t>
            </a:r>
            <a:endParaRPr b="0" lang="fi-FI" sz="900" spc="-1" strike="noStrike">
              <a:solidFill>
                <a:srgbClr val="000000"/>
              </a:solidFill>
              <a:latin typeface="Arial"/>
            </a:endParaRPr>
          </a:p>
          <a:p>
            <a:pPr>
              <a:lnSpc>
                <a:spcPct val="100000"/>
              </a:lnSpc>
            </a:pPr>
            <a:endParaRPr b="0" lang="fi-FI"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Note: </a:t>
            </a:r>
            <a:r>
              <a:rPr b="1" lang="en-IE" sz="900" spc="-1" strike="noStrike">
                <a:solidFill>
                  <a:srgbClr val="000000"/>
                </a:solidFill>
                <a:latin typeface="Calibri"/>
                <a:ea typeface="Calibri"/>
              </a:rPr>
              <a:t>WG</a:t>
            </a:r>
            <a:r>
              <a:rPr b="0" lang="en-IE" sz="900" spc="-1" strike="noStrike">
                <a:solidFill>
                  <a:srgbClr val="000000"/>
                </a:solidFill>
                <a:latin typeface="Calibri"/>
                <a:ea typeface="Calibri"/>
              </a:rPr>
              <a:t> includes Working Groups, Task Groups, and other standards-developing committees with a PAR approved by the IEEE-SA Standards Board.</a:t>
            </a:r>
            <a:endParaRPr b="0" lang="fi-FI" sz="900" spc="-1" strike="noStrike">
              <a:solidFill>
                <a:srgbClr val="000000"/>
              </a:solidFill>
              <a:latin typeface="Arial"/>
            </a:endParaRPr>
          </a:p>
        </p:txBody>
      </p:sp>
      <p:sp>
        <p:nvSpPr>
          <p:cNvPr id="232" name="CustomShape 3"/>
          <p:cNvSpPr/>
          <p:nvPr/>
        </p:nvSpPr>
        <p:spPr>
          <a:xfrm>
            <a:off x="720000" y="461520"/>
            <a:ext cx="7714080" cy="61668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fi-FI"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7" name="PlaceHolder 1"/>
          <p:cNvSpPr>
            <a:spLocks noGrp="1"/>
          </p:cNvSpPr>
          <p:nvPr>
            <p:ph type="title"/>
          </p:nvPr>
        </p:nvSpPr>
        <p:spPr>
          <a:xfrm>
            <a:off x="457200" y="439560"/>
            <a:ext cx="8227440" cy="94212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Meeting </a:t>
            </a:r>
            <a:r>
              <a:rPr b="0" lang="fi-FI" sz="3200" spc="-1" strike="noStrike">
                <a:solidFill>
                  <a:srgbClr val="000000"/>
                </a:solidFill>
                <a:latin typeface="Arial"/>
              </a:rPr>
              <a:t>achievements</a:t>
            </a:r>
            <a:endParaRPr b="0" lang="fi-FI" sz="3200" spc="-1" strike="noStrike">
              <a:solidFill>
                <a:srgbClr val="000000"/>
              </a:solidFill>
              <a:latin typeface="Arial"/>
            </a:endParaRPr>
          </a:p>
        </p:txBody>
      </p:sp>
      <p:sp>
        <p:nvSpPr>
          <p:cNvPr id="268" name="PlaceHolder 2"/>
          <p:cNvSpPr>
            <a:spLocks noGrp="1"/>
          </p:cNvSpPr>
          <p:nvPr>
            <p:ph/>
          </p:nvPr>
        </p:nvSpPr>
        <p:spPr>
          <a:xfrm>
            <a:off x="457200" y="1383480"/>
            <a:ext cx="8227440" cy="3472920"/>
          </a:xfrm>
          <a:prstGeom prst="rect">
            <a:avLst/>
          </a:prstGeom>
          <a:noFill/>
          <a:ln w="0">
            <a:noFill/>
          </a:ln>
        </p:spPr>
        <p:txBody>
          <a:bodyPr lIns="0" rIns="0" tIns="0" bIns="0" anchor="t">
            <a:normAutofit fontScale="78000"/>
          </a:bodyPr>
          <a:p>
            <a:pPr marL="168480" indent="-168480">
              <a:lnSpc>
                <a:spcPct val="100000"/>
              </a:lnSpc>
              <a:spcBef>
                <a:spcPts val="1417"/>
              </a:spcBef>
              <a:buClr>
                <a:srgbClr val="000000"/>
              </a:buClr>
              <a:buSzPct val="50000"/>
              <a:buFont typeface="DejaVu Sans"/>
              <a:buChar char="●"/>
            </a:pPr>
            <a:r>
              <a:rPr b="0" lang="fi-FI" sz="3200" spc="-1" strike="noStrike">
                <a:solidFill>
                  <a:srgbClr val="000000"/>
                </a:solidFill>
                <a:latin typeface="Arial"/>
              </a:rPr>
              <a:t>Processed all letter ballot comments</a:t>
            </a:r>
            <a:endParaRPr b="0" lang="fi-FI" sz="3200" spc="-1" strike="noStrike">
              <a:solidFill>
                <a:srgbClr val="000000"/>
              </a:solidFill>
              <a:latin typeface="Arial"/>
            </a:endParaRPr>
          </a:p>
          <a:p>
            <a:pPr marL="168480" indent="-168480">
              <a:lnSpc>
                <a:spcPct val="100000"/>
              </a:lnSpc>
              <a:spcBef>
                <a:spcPts val="1417"/>
              </a:spcBef>
              <a:buClr>
                <a:srgbClr val="000000"/>
              </a:buClr>
              <a:buSzPct val="50000"/>
              <a:buFont typeface="DejaVu Sans"/>
              <a:buChar char="●"/>
            </a:pPr>
            <a:r>
              <a:rPr b="0" lang="fi-FI" sz="3200" spc="-1" strike="noStrike">
                <a:solidFill>
                  <a:srgbClr val="000000"/>
                </a:solidFill>
                <a:latin typeface="Arial"/>
              </a:rPr>
              <a:t>Prepared draft for recirculation</a:t>
            </a:r>
            <a:endParaRPr b="0" lang="fi-FI" sz="3200" spc="-1" strike="noStrike">
              <a:solidFill>
                <a:srgbClr val="000000"/>
              </a:solidFill>
              <a:latin typeface="Arial"/>
            </a:endParaRPr>
          </a:p>
          <a:p>
            <a:pPr marL="168480" indent="-168480">
              <a:lnSpc>
                <a:spcPct val="100000"/>
              </a:lnSpc>
              <a:spcBef>
                <a:spcPts val="1417"/>
              </a:spcBef>
              <a:buClr>
                <a:srgbClr val="000000"/>
              </a:buClr>
              <a:buSzPct val="50000"/>
              <a:buFont typeface="DejaVu Sans"/>
              <a:buChar char="●"/>
            </a:pPr>
            <a:r>
              <a:rPr b="0" lang="fi-FI" sz="3200" spc="-1" strike="noStrike">
                <a:solidFill>
                  <a:srgbClr val="000000"/>
                </a:solidFill>
                <a:latin typeface="Arial"/>
              </a:rPr>
              <a:t>Start recirculation ballot after this session</a:t>
            </a:r>
            <a:endParaRPr b="0" lang="fi-FI" sz="3200" spc="-1" strike="noStrike">
              <a:solidFill>
                <a:srgbClr val="000000"/>
              </a:solidFill>
              <a:latin typeface="Arial"/>
            </a:endParaRPr>
          </a:p>
          <a:p>
            <a:pPr marL="168480" indent="-168480">
              <a:lnSpc>
                <a:spcPct val="100000"/>
              </a:lnSpc>
              <a:spcBef>
                <a:spcPts val="1417"/>
              </a:spcBef>
              <a:buClr>
                <a:srgbClr val="000000"/>
              </a:buClr>
              <a:buSzPct val="50000"/>
              <a:buFont typeface="DejaVu Sans"/>
              <a:buChar char="●"/>
            </a:pPr>
            <a:r>
              <a:rPr b="0" lang="fi-FI" sz="3200" spc="-1" strike="noStrike">
                <a:solidFill>
                  <a:srgbClr val="000000"/>
                </a:solidFill>
                <a:latin typeface="Arial"/>
              </a:rPr>
              <a:t>Form a CRG</a:t>
            </a:r>
            <a:endParaRPr b="0" lang="fi-FI" sz="3200" spc="-1" strike="noStrike">
              <a:solidFill>
                <a:srgbClr val="000000"/>
              </a:solidFill>
              <a:latin typeface="Arial"/>
            </a:endParaRPr>
          </a:p>
          <a:p>
            <a:pPr marL="168480" indent="-168480">
              <a:lnSpc>
                <a:spcPct val="100000"/>
              </a:lnSpc>
              <a:spcBef>
                <a:spcPts val="1417"/>
              </a:spcBef>
              <a:buClr>
                <a:srgbClr val="000000"/>
              </a:buClr>
              <a:buSzPct val="50000"/>
              <a:buFont typeface="DejaVu Sans"/>
              <a:buChar char="●"/>
            </a:pPr>
            <a:r>
              <a:rPr b="0" lang="fi-FI" sz="3200" spc="-1" strike="noStrike">
                <a:solidFill>
                  <a:srgbClr val="000000"/>
                </a:solidFill>
                <a:latin typeface="Arial"/>
              </a:rPr>
              <a:t>Get ready for SA ballot before May session</a:t>
            </a:r>
            <a:endParaRPr b="0" lang="fi-FI" sz="3200" spc="-1" strike="noStrike">
              <a:solidFill>
                <a:srgbClr val="000000"/>
              </a:solidFill>
              <a:latin typeface="Arial"/>
            </a:endParaRPr>
          </a:p>
          <a:p>
            <a:pPr lvl="1" marL="336960" indent="-168480">
              <a:lnSpc>
                <a:spcPct val="100000"/>
              </a:lnSpc>
              <a:spcBef>
                <a:spcPts val="1134"/>
              </a:spcBef>
              <a:buClr>
                <a:srgbClr val="000000"/>
              </a:buClr>
              <a:buSzPct val="50000"/>
              <a:buFont typeface="DejaVu Sans"/>
              <a:buChar char="●"/>
            </a:pPr>
            <a:r>
              <a:rPr b="0" lang="fi-FI" sz="3200" spc="-1" strike="noStrike">
                <a:solidFill>
                  <a:srgbClr val="000000"/>
                </a:solidFill>
                <a:latin typeface="Arial"/>
              </a:rPr>
              <a:t>Start forming a SA ballot pool</a:t>
            </a:r>
            <a:endParaRPr b="0" lang="fi-FI" sz="3200" spc="-1" strike="noStrike">
              <a:solidFill>
                <a:srgbClr val="000000"/>
              </a:solidFill>
              <a:latin typeface="Arial"/>
            </a:endParaRPr>
          </a:p>
          <a:p>
            <a:pPr lvl="1" marL="336960" indent="-168480">
              <a:lnSpc>
                <a:spcPct val="100000"/>
              </a:lnSpc>
              <a:spcBef>
                <a:spcPts val="1134"/>
              </a:spcBef>
              <a:buClr>
                <a:srgbClr val="000000"/>
              </a:buClr>
              <a:buSzPct val="50000"/>
              <a:buFont typeface="DejaVu Sans"/>
              <a:buChar char="●"/>
            </a:pPr>
            <a:r>
              <a:rPr b="0" lang="fi-FI" sz="3200" spc="-1" strike="noStrike">
                <a:solidFill>
                  <a:srgbClr val="000000"/>
                </a:solidFill>
                <a:latin typeface="Arial"/>
              </a:rPr>
              <a:t>Start MEC</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9" name="PlaceHolder 1"/>
          <p:cNvSpPr>
            <a:spLocks noGrp="1"/>
          </p:cNvSpPr>
          <p:nvPr>
            <p:ph type="title"/>
          </p:nvPr>
        </p:nvSpPr>
        <p:spPr>
          <a:xfrm>
            <a:off x="457200" y="439560"/>
            <a:ext cx="8227440" cy="94212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Agenda of TG4ac </a:t>
            </a:r>
            <a:r>
              <a:rPr b="0" lang="fi-FI" sz="3200" spc="-1" strike="noStrike">
                <a:solidFill>
                  <a:srgbClr val="000000"/>
                </a:solidFill>
                <a:latin typeface="Arial"/>
              </a:rPr>
              <a:t>for May</a:t>
            </a:r>
            <a:endParaRPr b="0" lang="fi-FI" sz="3200" spc="-1" strike="noStrike">
              <a:solidFill>
                <a:srgbClr val="000000"/>
              </a:solidFill>
              <a:latin typeface="Arial"/>
            </a:endParaRPr>
          </a:p>
        </p:txBody>
      </p:sp>
      <p:sp>
        <p:nvSpPr>
          <p:cNvPr id="270" name="PlaceHolder 2"/>
          <p:cNvSpPr>
            <a:spLocks noGrp="1"/>
          </p:cNvSpPr>
          <p:nvPr>
            <p:ph/>
          </p:nvPr>
        </p:nvSpPr>
        <p:spPr>
          <a:xfrm>
            <a:off x="457200" y="1383480"/>
            <a:ext cx="8227440" cy="3472920"/>
          </a:xfrm>
          <a:prstGeom prst="rect">
            <a:avLst/>
          </a:prstGeom>
          <a:noFill/>
          <a:ln w="0">
            <a:noFill/>
          </a:ln>
        </p:spPr>
        <p:txBody>
          <a:bodyPr lIns="0" rIns="0" tIns="0" bIns="0" anchor="t">
            <a:normAutofit fontScale="95000"/>
          </a:bodyPr>
          <a:p>
            <a:pPr marL="410400" indent="-307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Two meetings</a:t>
            </a:r>
            <a:endParaRPr b="0" lang="fi-FI" sz="3200" spc="-1" strike="noStrike">
              <a:solidFill>
                <a:srgbClr val="000000"/>
              </a:solidFill>
              <a:latin typeface="Arial"/>
            </a:endParaRPr>
          </a:p>
          <a:p>
            <a:pPr marL="410400" indent="-307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Not overlapping with TG9a, or TG4ae.</a:t>
            </a:r>
            <a:endParaRPr b="0" lang="fi-FI" sz="3200" spc="-1" strike="noStrike">
              <a:solidFill>
                <a:srgbClr val="000000"/>
              </a:solidFill>
              <a:latin typeface="Arial"/>
            </a:endParaRPr>
          </a:p>
          <a:p>
            <a:pPr marL="410400" indent="-307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Process comments received in the letter ballots</a:t>
            </a:r>
            <a:endParaRPr b="0" lang="fi-FI" sz="3200" spc="-1" strike="noStrike">
              <a:solidFill>
                <a:srgbClr val="000000"/>
              </a:solidFill>
              <a:latin typeface="Arial"/>
            </a:endParaRPr>
          </a:p>
          <a:p>
            <a:pPr marL="410400" indent="-307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Form a CRG</a:t>
            </a:r>
            <a:endParaRPr b="0" lang="fi-FI" sz="3200" spc="-1" strike="noStrike">
              <a:solidFill>
                <a:srgbClr val="000000"/>
              </a:solidFill>
              <a:latin typeface="Arial"/>
            </a:endParaRPr>
          </a:p>
          <a:p>
            <a:pPr marL="410400" indent="-307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Forward draft to standard association ballot</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3" name="CustomShape 4"/>
          <p:cNvSpPr/>
          <p:nvPr/>
        </p:nvSpPr>
        <p:spPr>
          <a:xfrm>
            <a:off x="720000" y="476280"/>
            <a:ext cx="7738200" cy="6019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fi-FI" sz="2800" spc="-1" strike="noStrike">
              <a:solidFill>
                <a:srgbClr val="000000"/>
              </a:solidFill>
              <a:latin typeface="Arial"/>
            </a:endParaRPr>
          </a:p>
        </p:txBody>
      </p:sp>
      <p:sp>
        <p:nvSpPr>
          <p:cNvPr id="234" name="CustomShape 5"/>
          <p:cNvSpPr/>
          <p:nvPr/>
        </p:nvSpPr>
        <p:spPr>
          <a:xfrm>
            <a:off x="540000" y="1125000"/>
            <a:ext cx="8098200" cy="355320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Participants </a:t>
            </a:r>
            <a:r>
              <a:rPr b="1" lang="en-IE" sz="1400" spc="-1" strike="noStrike" u="sng">
                <a:solidFill>
                  <a:srgbClr val="000000"/>
                </a:solidFill>
                <a:uFillTx/>
                <a:latin typeface="Calibri"/>
                <a:ea typeface="Calibri"/>
              </a:rPr>
              <a:t>shall</a:t>
            </a:r>
            <a:r>
              <a:rPr b="1" lang="en-IE" sz="14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fi-FI" sz="14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Participants </a:t>
            </a:r>
            <a:r>
              <a:rPr b="1" lang="en-IE" sz="1400" spc="-1" strike="noStrike" u="sng">
                <a:solidFill>
                  <a:srgbClr val="000000"/>
                </a:solidFill>
                <a:uFillTx/>
                <a:latin typeface="Calibri"/>
                <a:ea typeface="Calibri"/>
              </a:rPr>
              <a:t>should </a:t>
            </a:r>
            <a:r>
              <a:rPr b="1" lang="en-IE" sz="1400" spc="-1" strike="noStrike">
                <a:solidFill>
                  <a:srgbClr val="000000"/>
                </a:solidFill>
                <a:latin typeface="Calibri"/>
                <a:ea typeface="Calibri"/>
              </a:rPr>
              <a:t>inform the IEEE (or cause the IEEE to be informed) of the identity of any other holders of potential Essential Patent Claims</a:t>
            </a:r>
            <a:endParaRPr b="0" lang="fi-FI" sz="14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200" spc="-1" strike="noStrike">
                <a:solidFill>
                  <a:srgbClr val="000000"/>
                </a:solidFill>
                <a:latin typeface="Calibri"/>
                <a:ea typeface="Calibri"/>
              </a:rPr>
              <a:t>Early identification of holders of potential Essential Patent Claims is encouraged</a:t>
            </a:r>
            <a:endParaRPr b="0" lang="fi-FI" sz="2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5" name="CustomShape 6"/>
          <p:cNvSpPr/>
          <p:nvPr/>
        </p:nvSpPr>
        <p:spPr>
          <a:xfrm>
            <a:off x="720000" y="469800"/>
            <a:ext cx="7738200" cy="6084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Ways to inform IEEE</a:t>
            </a:r>
            <a:endParaRPr b="0" lang="fi-FI" sz="2800" spc="-1" strike="noStrike">
              <a:solidFill>
                <a:srgbClr val="000000"/>
              </a:solidFill>
              <a:latin typeface="Arial"/>
            </a:endParaRPr>
          </a:p>
        </p:txBody>
      </p:sp>
      <p:sp>
        <p:nvSpPr>
          <p:cNvPr id="236" name="CustomShape 7"/>
          <p:cNvSpPr/>
          <p:nvPr/>
        </p:nvSpPr>
        <p:spPr>
          <a:xfrm>
            <a:off x="540000" y="1115640"/>
            <a:ext cx="8098200" cy="374256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Cause an LOA to be submitted to the IEEE-SA (patcom@ieee.org); or</a:t>
            </a:r>
            <a:endParaRPr b="0" lang="fi-FI" sz="16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Provide the chair of this group with the identity of the holder(s) of any and all such claims as soon as possible; or</a:t>
            </a:r>
            <a:endParaRPr b="0" lang="fi-FI" sz="16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Speak up now and respond to this Call for Potentially Essential Patents</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6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500"/>
            </a:br>
            <a:r>
              <a:rPr b="0" lang="en-IE" sz="1600" spc="-1" strike="noStrike">
                <a:solidFill>
                  <a:srgbClr val="000000"/>
                </a:solidFill>
                <a:latin typeface="Arial"/>
                <a:ea typeface="DejaVu Sans"/>
              </a:rPr>
              <a:t> </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7" name="CustomShape 8"/>
          <p:cNvSpPr/>
          <p:nvPr/>
        </p:nvSpPr>
        <p:spPr>
          <a:xfrm>
            <a:off x="720000" y="486720"/>
            <a:ext cx="7738200" cy="62748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Other guidelines for IEEE WG meetings</a:t>
            </a:r>
            <a:endParaRPr b="0" lang="fi-FI" sz="2800" spc="-1" strike="noStrike">
              <a:solidFill>
                <a:srgbClr val="000000"/>
              </a:solidFill>
              <a:latin typeface="Arial"/>
            </a:endParaRPr>
          </a:p>
        </p:txBody>
      </p:sp>
      <p:sp>
        <p:nvSpPr>
          <p:cNvPr id="238" name="CustomShape 9"/>
          <p:cNvSpPr/>
          <p:nvPr/>
        </p:nvSpPr>
        <p:spPr>
          <a:xfrm>
            <a:off x="540000" y="1115640"/>
            <a:ext cx="8098200" cy="374256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fi-FI"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fi-FI"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fi-FI"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fi-FI"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fi-FI"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fi-FI"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9" name="CustomShape 10"/>
          <p:cNvSpPr/>
          <p:nvPr/>
        </p:nvSpPr>
        <p:spPr>
          <a:xfrm>
            <a:off x="720000" y="486000"/>
            <a:ext cx="7738200" cy="6282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Patent-related information</a:t>
            </a:r>
            <a:endParaRPr b="0" lang="fi-FI" sz="2800" spc="-1" strike="noStrike">
              <a:solidFill>
                <a:srgbClr val="000000"/>
              </a:solidFill>
              <a:latin typeface="Arial"/>
            </a:endParaRPr>
          </a:p>
        </p:txBody>
      </p:sp>
      <p:sp>
        <p:nvSpPr>
          <p:cNvPr id="240" name="CustomShape 11"/>
          <p:cNvSpPr/>
          <p:nvPr/>
        </p:nvSpPr>
        <p:spPr>
          <a:xfrm>
            <a:off x="540000" y="1135080"/>
            <a:ext cx="8098200" cy="37231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fi-FI"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fi-FI"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fi-FI" sz="1500" spc="-1" strike="noStrike">
              <a:solidFill>
                <a:srgbClr val="000000"/>
              </a:solidFill>
              <a:latin typeface="Arial"/>
            </a:endParaRPr>
          </a:p>
          <a:p>
            <a:pPr>
              <a:lnSpc>
                <a:spcPct val="90000"/>
              </a:lnSpc>
              <a:spcBef>
                <a:spcPts val="400"/>
              </a:spcBef>
            </a:pPr>
            <a:endParaRPr b="0" lang="fi-FI"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fi-FI" sz="1600" spc="-1" strike="noStrike">
              <a:solidFill>
                <a:srgbClr val="000000"/>
              </a:solidFill>
              <a:latin typeface="Arial"/>
            </a:endParaRPr>
          </a:p>
          <a:p>
            <a:pPr>
              <a:lnSpc>
                <a:spcPct val="90000"/>
              </a:lnSpc>
            </a:pPr>
            <a:endParaRPr b="0" lang="fi-FI"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fi-FI"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1" name="CustomShape 12"/>
          <p:cNvSpPr/>
          <p:nvPr/>
        </p:nvSpPr>
        <p:spPr>
          <a:xfrm>
            <a:off x="720000" y="486000"/>
            <a:ext cx="7738200" cy="8082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a:t>
            </a:r>
            <a:endParaRPr b="0" lang="fi-FI" sz="2600" spc="-1" strike="noStrike">
              <a:solidFill>
                <a:srgbClr val="000000"/>
              </a:solidFill>
              <a:latin typeface="Arial"/>
            </a:endParaRPr>
          </a:p>
          <a:p>
            <a:pPr algn="ctr">
              <a:lnSpc>
                <a:spcPct val="100000"/>
              </a:lnSpc>
            </a:pPr>
            <a:r>
              <a:rPr b="1" lang="en-IE" sz="2600" spc="-1" strike="noStrike" cap="all">
                <a:solidFill>
                  <a:srgbClr val="000000"/>
                </a:solidFill>
                <a:latin typeface="Montserrat ExtraBold"/>
                <a:ea typeface="MS PGothic"/>
              </a:rPr>
              <a:t>standards development activities</a:t>
            </a:r>
            <a:endParaRPr b="0" lang="fi-FI" sz="2600" spc="-1" strike="noStrike">
              <a:solidFill>
                <a:srgbClr val="000000"/>
              </a:solidFill>
              <a:latin typeface="Arial"/>
            </a:endParaRPr>
          </a:p>
        </p:txBody>
      </p:sp>
      <p:sp>
        <p:nvSpPr>
          <p:cNvPr id="242" name="CustomShape 13"/>
          <p:cNvSpPr/>
          <p:nvPr/>
        </p:nvSpPr>
        <p:spPr>
          <a:xfrm>
            <a:off x="540000" y="1296000"/>
            <a:ext cx="8098200" cy="356220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1800" spc="-1" strike="noStrike">
                <a:solidFill>
                  <a:srgbClr val="000000"/>
                </a:solidFill>
                <a:latin typeface="Montserrat"/>
                <a:ea typeface="MS PGothic"/>
              </a:rPr>
              <a:t>At the beginning of each standards development meeting the chair or a designee is to:</a:t>
            </a:r>
            <a:endParaRPr b="0" lang="fi-FI" sz="1800" spc="-1" strike="noStrike">
              <a:solidFill>
                <a:srgbClr val="000000"/>
              </a:solidFill>
              <a:latin typeface="Arial"/>
            </a:endParaRPr>
          </a:p>
          <a:p>
            <a:pPr>
              <a:lnSpc>
                <a:spcPct val="90000"/>
              </a:lnSpc>
            </a:pPr>
            <a:endParaRPr b="0" lang="fi-FI"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Show the following slides (or provide them beforehand)</a:t>
            </a:r>
            <a:endParaRPr b="0" lang="fi-FI" sz="15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Advise the standards development group participants that: </a:t>
            </a:r>
            <a:endParaRPr b="0" lang="fi-FI" sz="15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fi-FI" sz="15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fi-FI" sz="15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Instruct the Secretary to record in the minutes of the relevant meeting: </a:t>
            </a:r>
            <a:endParaRPr b="0" lang="fi-FI" sz="15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500" spc="-1" strike="noStrike">
                <a:solidFill>
                  <a:srgbClr val="000000"/>
                </a:solidFill>
                <a:latin typeface="Calibri"/>
                <a:ea typeface="MS PGothic"/>
              </a:rPr>
              <a:t>That the foregoing information was provided and that the copyright slides were shown (or provided beforehand). </a:t>
            </a:r>
            <a:endParaRPr b="0" lang="fi-FI" sz="15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3" name="CustomShape 14"/>
          <p:cNvSpPr/>
          <p:nvPr/>
        </p:nvSpPr>
        <p:spPr>
          <a:xfrm>
            <a:off x="720000" y="486000"/>
            <a:ext cx="7738200" cy="4482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fi-FI" sz="2600" spc="-1" strike="noStrike">
              <a:solidFill>
                <a:srgbClr val="000000"/>
              </a:solidFill>
              <a:latin typeface="Arial"/>
            </a:endParaRPr>
          </a:p>
        </p:txBody>
      </p:sp>
      <p:sp>
        <p:nvSpPr>
          <p:cNvPr id="244" name="CustomShape 15"/>
          <p:cNvSpPr/>
          <p:nvPr/>
        </p:nvSpPr>
        <p:spPr>
          <a:xfrm>
            <a:off x="540000" y="1315080"/>
            <a:ext cx="8098200" cy="35431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fi-FI" sz="2000" spc="-1" strike="noStrike">
              <a:solidFill>
                <a:srgbClr val="000000"/>
              </a:solidFill>
              <a:latin typeface="Arial"/>
            </a:endParaRPr>
          </a:p>
          <a:p>
            <a:pPr>
              <a:lnSpc>
                <a:spcPct val="90000"/>
              </a:lnSpc>
            </a:pPr>
            <a:endParaRPr b="0" lang="fi-FI"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5" name="CustomShape 16"/>
          <p:cNvSpPr/>
          <p:nvPr/>
        </p:nvSpPr>
        <p:spPr>
          <a:xfrm>
            <a:off x="720000" y="486000"/>
            <a:ext cx="7738200" cy="4482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fi-FI" sz="2600" spc="-1" strike="noStrike">
              <a:solidFill>
                <a:srgbClr val="000000"/>
              </a:solidFill>
              <a:latin typeface="Arial"/>
            </a:endParaRPr>
          </a:p>
        </p:txBody>
      </p:sp>
      <p:sp>
        <p:nvSpPr>
          <p:cNvPr id="246" name="CustomShape 17"/>
          <p:cNvSpPr/>
          <p:nvPr/>
        </p:nvSpPr>
        <p:spPr>
          <a:xfrm>
            <a:off x="540000" y="1315080"/>
            <a:ext cx="8098200" cy="35431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300" spc="-1" strike="noStrike">
                <a:solidFill>
                  <a:srgbClr val="000000"/>
                </a:solidFill>
                <a:latin typeface="Calibri"/>
                <a:ea typeface="MS PGothic"/>
              </a:rPr>
              <a:t>The IEEE SA Copyright Policy is described in the IEEE SA Standards Board Bylaws and IEEE SA Standards Board Operations Manual</a:t>
            </a:r>
            <a:br>
              <a:rPr sz="1500"/>
            </a:br>
            <a:r>
              <a:rPr b="0" lang="en-IE" sz="1300" spc="-1" strike="noStrike">
                <a:solidFill>
                  <a:srgbClr val="000000"/>
                </a:solidFill>
                <a:latin typeface="Calibri"/>
                <a:ea typeface="DejaVu Sans"/>
              </a:rPr>
              <a:t> </a:t>
            </a:r>
            <a:endParaRPr b="0" lang="fi-FI" sz="13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300" spc="-1" strike="noStrike">
                <a:solidFill>
                  <a:srgbClr val="000000"/>
                </a:solidFill>
                <a:latin typeface="Calibri"/>
                <a:ea typeface="MS PGothic"/>
              </a:rPr>
              <a:t>IEEE SA Copyright Policy, see </a:t>
            </a:r>
            <a:br>
              <a:rPr sz="1500"/>
            </a:br>
            <a:r>
              <a:rPr b="0" lang="en-IE" sz="1300" spc="-1" strike="noStrike">
                <a:solidFill>
                  <a:srgbClr val="000000"/>
                </a:solidFill>
                <a:latin typeface="Calibri"/>
                <a:ea typeface="MS PGothic"/>
              </a:rPr>
              <a:t>	</a:t>
            </a:r>
            <a:r>
              <a:rPr b="0" lang="en-IE" sz="1300" spc="-1" strike="noStrike">
                <a:solidFill>
                  <a:srgbClr val="000000"/>
                </a:solidFill>
                <a:latin typeface="Calibri"/>
                <a:ea typeface="MS PGothic"/>
              </a:rPr>
              <a:t>Clause 7 of the IEEE SA Standards Board Bylaws</a:t>
            </a:r>
            <a:br>
              <a:rPr sz="1500"/>
            </a:br>
            <a:r>
              <a:rPr b="0" lang="en-IE" sz="1300" spc="-1" strike="noStrike">
                <a:solidFill>
                  <a:srgbClr val="000000"/>
                </a:solidFill>
                <a:latin typeface="Calibri"/>
                <a:ea typeface="MS PGothic"/>
              </a:rPr>
              <a:t> </a:t>
            </a:r>
            <a:r>
              <a:rPr b="0" lang="en-IE" sz="1300" spc="-1" strike="noStrike">
                <a:solidFill>
                  <a:srgbClr val="000000"/>
                </a:solidFill>
                <a:latin typeface="Calibri"/>
                <a:ea typeface="MS PGothic"/>
              </a:rPr>
              <a:t>	</a:t>
            </a:r>
            <a:r>
              <a:rPr b="0" lang="en-IE" sz="1050" spc="-1" strike="noStrike" u="sng">
                <a:solidFill>
                  <a:srgbClr val="0000ff"/>
                </a:solidFill>
                <a:uFillTx/>
                <a:latin typeface="Calibri"/>
                <a:ea typeface="MS PGothic"/>
                <a:hlinkClick r:id="rId1"/>
              </a:rPr>
              <a:t>https</a:t>
            </a:r>
            <a:r>
              <a:rPr b="0" lang="en-IE" sz="1050" spc="-1" strike="noStrike" u="sng">
                <a:solidFill>
                  <a:srgbClr val="0000ff"/>
                </a:solidFill>
                <a:uFillTx/>
                <a:latin typeface="Calibri"/>
                <a:ea typeface="MS PGothic"/>
                <a:hlinkClick r:id="rId2"/>
              </a:rPr>
              <a:t>://standards.ieee.org/about/policies/bylaws/sect6-7.html#7</a:t>
            </a:r>
            <a:br>
              <a:rPr sz="1500"/>
            </a:br>
            <a:r>
              <a:rPr b="0" lang="en-IE" sz="1300" spc="-1" strike="noStrike">
                <a:solidFill>
                  <a:srgbClr val="000000"/>
                </a:solidFill>
                <a:latin typeface="Calibri"/>
                <a:ea typeface="MS PGothic"/>
              </a:rPr>
              <a:t>	</a:t>
            </a:r>
            <a:r>
              <a:rPr b="0" lang="en-IE" sz="1300" spc="-1" strike="noStrike">
                <a:solidFill>
                  <a:srgbClr val="000000"/>
                </a:solidFill>
                <a:latin typeface="Calibri"/>
                <a:ea typeface="MS PGothic"/>
              </a:rPr>
              <a:t>Clause 6.1 of the IEEE SA Standards Board Operations Manual</a:t>
            </a:r>
            <a:br>
              <a:rPr sz="1500"/>
            </a:br>
            <a:r>
              <a:rPr b="0" lang="en-IE" sz="1300" spc="-1" strike="noStrike">
                <a:solidFill>
                  <a:srgbClr val="000000"/>
                </a:solidFill>
                <a:latin typeface="Calibri"/>
                <a:ea typeface="MS PGothic"/>
              </a:rPr>
              <a:t>	</a:t>
            </a:r>
            <a:r>
              <a:rPr b="0" lang="en-IE" sz="1050" spc="-1" strike="noStrike" u="sng">
                <a:solidFill>
                  <a:srgbClr val="0000ff"/>
                </a:solidFill>
                <a:uFillTx/>
                <a:latin typeface="Calibri"/>
                <a:ea typeface="MS PGothic"/>
                <a:hlinkClick r:id="rId3"/>
              </a:rPr>
              <a:t>https://</a:t>
            </a:r>
            <a:r>
              <a:rPr b="0" lang="en-IE" sz="1050" spc="-1" strike="noStrike" u="sng">
                <a:solidFill>
                  <a:srgbClr val="0000ff"/>
                </a:solidFill>
                <a:uFillTx/>
                <a:latin typeface="Calibri"/>
                <a:ea typeface="MS PGothic"/>
                <a:hlinkClick r:id="rId4"/>
              </a:rPr>
              <a:t>standards.ieee.org/about/policies/opman/sect6.html</a:t>
            </a:r>
            <a:endParaRPr b="0" lang="fi-FI" sz="105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300" spc="-1" strike="noStrike">
                <a:solidFill>
                  <a:srgbClr val="000000"/>
                </a:solidFill>
                <a:latin typeface="Calibri"/>
                <a:ea typeface="MS PGothic"/>
              </a:rPr>
              <a:t>IEEE SA Copyright Permission</a:t>
            </a:r>
            <a:endParaRPr b="0" lang="fi-FI" sz="13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050" spc="-1" strike="noStrike" u="sng">
                <a:solidFill>
                  <a:srgbClr val="0000ff"/>
                </a:solidFill>
                <a:uFillTx/>
                <a:latin typeface="Calibri"/>
                <a:ea typeface="MS PGothic"/>
                <a:hlinkClick r:id="rId5"/>
              </a:rPr>
              <a:t>https://</a:t>
            </a:r>
            <a:r>
              <a:rPr b="0" lang="en-IE" sz="1050" spc="-1" strike="noStrike" u="sng">
                <a:solidFill>
                  <a:srgbClr val="0000ff"/>
                </a:solidFill>
                <a:uFillTx/>
                <a:latin typeface="Calibri"/>
                <a:ea typeface="MS PGothic"/>
                <a:hlinkClick r:id="rId6"/>
              </a:rPr>
              <a:t>standards.ieee.org/content/dam/ieee-standards/standards/web/documents/other/permissionltrs.zip</a:t>
            </a:r>
            <a:endParaRPr b="0" lang="fi-FI" sz="105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300" spc="-1" strike="noStrike">
                <a:solidFill>
                  <a:srgbClr val="000000"/>
                </a:solidFill>
                <a:latin typeface="Calibri"/>
                <a:ea typeface="MS PGothic"/>
              </a:rPr>
              <a:t>IEEE SA Copyright FAQs</a:t>
            </a:r>
            <a:endParaRPr b="0" lang="fi-FI" sz="13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050" spc="-1" strike="noStrike" u="sng">
                <a:solidFill>
                  <a:srgbClr val="0000ff"/>
                </a:solidFill>
                <a:uFillTx/>
                <a:latin typeface="Calibri"/>
                <a:ea typeface="MS PGothic"/>
                <a:hlinkClick r:id="rId7"/>
              </a:rPr>
              <a:t>http://standards.ieee.org/faqs/copyrights.html/</a:t>
            </a:r>
            <a:endParaRPr b="0" lang="fi-FI" sz="105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300" spc="-1" strike="noStrike">
                <a:solidFill>
                  <a:srgbClr val="000000"/>
                </a:solidFill>
                <a:latin typeface="Calibri"/>
                <a:ea typeface="MS PGothic"/>
              </a:rPr>
              <a:t>IEEE SA Best Practices for IEEE Standards Development </a:t>
            </a:r>
            <a:endParaRPr b="0" lang="fi-FI" sz="13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050" spc="-1" strike="noStrike" u="sng">
                <a:solidFill>
                  <a:srgbClr val="0000ff"/>
                </a:solidFill>
                <a:uFillTx/>
                <a:latin typeface="Calibri"/>
                <a:ea typeface="MS PGothic"/>
                <a:hlinkClick r:id="rId8"/>
              </a:rPr>
              <a:t>http://</a:t>
            </a:r>
            <a:r>
              <a:rPr b="0" lang="en-IE" sz="1050" spc="-1" strike="noStrike" u="sng">
                <a:solidFill>
                  <a:srgbClr val="0000ff"/>
                </a:solidFill>
                <a:uFillTx/>
                <a:latin typeface="Calibri"/>
                <a:ea typeface="MS PGothic"/>
                <a:hlinkClick r:id="rId9"/>
              </a:rPr>
              <a:t>standards.ieee.org/develop/policies/best_practices_for_ieee_standards_development_051215.pdf</a:t>
            </a:r>
            <a:endParaRPr b="0" lang="fi-FI" sz="105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300" spc="-1" strike="noStrike">
                <a:solidFill>
                  <a:srgbClr val="000000"/>
                </a:solidFill>
                <a:latin typeface="Calibri"/>
                <a:ea typeface="MS PGothic"/>
              </a:rPr>
              <a:t>Distribution of Draft Standards (see 6.1.3 of the SASB Operations Manual)</a:t>
            </a:r>
            <a:endParaRPr b="0" lang="fi-FI" sz="13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050" spc="-1" strike="noStrike" u="sng">
                <a:solidFill>
                  <a:srgbClr val="0000ff"/>
                </a:solidFill>
                <a:uFillTx/>
                <a:latin typeface="Calibri"/>
                <a:ea typeface="MS PGothic"/>
                <a:hlinkClick r:id="rId10"/>
              </a:rPr>
              <a:t>https://standards.ieee.org/about/policies/opman/sect6.html</a:t>
            </a:r>
            <a:endParaRPr b="0" lang="fi-FI" sz="1050" spc="-1" strike="noStrike">
              <a:solidFill>
                <a:srgbClr val="000000"/>
              </a:solidFill>
              <a:latin typeface="Arial"/>
            </a:endParaRPr>
          </a:p>
          <a:p>
            <a:pPr>
              <a:lnSpc>
                <a:spcPct val="90000"/>
              </a:lnSpc>
              <a:spcBef>
                <a:spcPts val="564"/>
              </a:spcBef>
            </a:pPr>
            <a:endParaRPr b="0" lang="fi-FI"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3200</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2025-01-15T09:19:37Z</dcterms:created>
  <dc:creator>Tero Kivinen</dc:creator>
  <dc:description/>
  <dc:language>en-US</dc:language>
  <cp:lastModifiedBy>Tero Kivinen</cp:lastModifiedBy>
  <dcterms:modified xsi:type="dcterms:W3CDTF">2025-03-12T14:37:53Z</dcterms:modified>
  <cp:revision>33</cp:revision>
  <dc:subject/>
  <dc:title>IEEE Std 802.15 pptx template</dc:title>
</cp:coreProperties>
</file>

<file path=docProps/custom.xml><?xml version="1.0" encoding="utf-8"?>
<Properties xmlns="http://schemas.openxmlformats.org/officeDocument/2006/custom-properties" xmlns:vt="http://schemas.openxmlformats.org/officeDocument/2006/docPropsVTypes"/>
</file>