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802.15-25-0118-02</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5E51E0C-29E6-466A-ADEE-84942DF6C098}" type="slidenum">
              <a:rPr b="0" lang="en-IE" sz="1600" spc="-1" strike="noStrike">
                <a:solidFill>
                  <a:srgbClr val="000000"/>
                </a:solidFill>
                <a:latin typeface="Times New Roman"/>
                <a:ea typeface="DejaVu Sans"/>
              </a:rPr>
              <a:t>11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a:t>
            </a:r>
            <a:r>
              <a:rPr b="0" lang="fi-FI" sz="4400" spc="-1" strike="noStrike">
                <a:solidFill>
                  <a:srgbClr val="000000"/>
                </a:solidFill>
                <a:latin typeface="Arial"/>
              </a:rPr>
              <a:t>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802.15-25-0118-02</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7BF6B8D-B563-4260-A97A-2ED72F05267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a:t>
            </a:r>
            <a:r>
              <a:rPr b="0" lang="fi-FI" sz="4400" spc="-1" strike="noStrike">
                <a:solidFill>
                  <a:srgbClr val="000000"/>
                </a:solidFill>
                <a:latin typeface="Arial"/>
              </a:rPr>
              <a:t>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802.15-25-0118-02</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4B6FB3B8-441C-4B86-B040-3B82292854B4}"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a:t>
            </a:r>
            <a:r>
              <a:rPr b="0" lang="fi-FI" sz="4400" spc="-1" strike="noStrike">
                <a:solidFill>
                  <a:srgbClr val="000000"/>
                </a:solidFill>
                <a:latin typeface="Arial"/>
              </a:rPr>
              <a:t>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802.15-25-0118-02</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CA27FCB-38F5-4DD7-8E33-818EC619D6F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a:t>
            </a:r>
            <a:r>
              <a:rPr b="0" lang="fi-FI" sz="4400" spc="-1" strike="noStrike">
                <a:solidFill>
                  <a:srgbClr val="000000"/>
                </a:solidFill>
                <a:latin typeface="Arial"/>
              </a:rPr>
              <a:t>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9360" cy="159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3320" cy="217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3320" cy="217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440103D-BDA0-4361-89DA-91547D91C47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3320" cy="217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8880" cy="148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58-00-04ac-jan-2025-tg4ac-minutes.docx"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397-05-04ac-project-task-list-for-tg4ac.xlsx" TargetMode="External"/><Relationship Id="rId2" Type="http://schemas.openxmlformats.org/officeDocument/2006/relationships/hyperlink" Target="https://mentor.ieee.org/802.15/dcn/25/15-25-0107-03-04ac-consolidated-letter-ballot-comments.xlsx" TargetMode="External"/><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6520" cy="3450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a:t>
            </a:r>
            <a:r>
              <a:rPr b="0" lang="fi-FI" sz="3200" spc="-1" strike="noStrike">
                <a:solidFill>
                  <a:srgbClr val="000000"/>
                </a:solidFill>
                <a:latin typeface="Arial"/>
              </a:rPr>
              <a:t>March</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 new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44000"/>
          </a:bodyPr>
          <a:p>
            <a:pPr marL="190080" indent="-142560">
              <a:lnSpc>
                <a:spcPct val="100000"/>
              </a:lnSpc>
              <a:spcBef>
                <a:spcPts val="1417"/>
              </a:spcBef>
              <a:buClr>
                <a:srgbClr val="000000"/>
              </a:buClr>
              <a:buSzPct val="50000"/>
              <a:buFont typeface="DejaVu Sans"/>
              <a:buChar char="●"/>
            </a:pPr>
            <a:r>
              <a:rPr b="0" lang="fi-FI" sz="3200" spc="-1" strike="noStrike">
                <a:solidFill>
                  <a:srgbClr val="000000"/>
                </a:solidFill>
                <a:latin typeface="Arial"/>
              </a:rPr>
              <a:t>Monday 10th of March 13:30-15:30</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15-25-0058-00</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Process letter ballot comments</a:t>
            </a:r>
            <a:endParaRPr b="0" lang="fi-FI" sz="2800" spc="-1" strike="noStrike">
              <a:solidFill>
                <a:srgbClr val="000000"/>
              </a:solidFill>
              <a:latin typeface="Arial"/>
            </a:endParaRPr>
          </a:p>
          <a:p>
            <a:pPr marL="190080" indent="-142560">
              <a:lnSpc>
                <a:spcPct val="100000"/>
              </a:lnSpc>
              <a:spcBef>
                <a:spcPts val="1417"/>
              </a:spcBef>
              <a:buClr>
                <a:srgbClr val="000000"/>
              </a:buClr>
              <a:buSzPct val="50000"/>
              <a:buFont typeface="DejaVu Sans"/>
              <a:buChar char="●"/>
            </a:pPr>
            <a:r>
              <a:rPr b="0" lang="fi-FI" sz="3200" spc="-1" strike="noStrike">
                <a:solidFill>
                  <a:srgbClr val="000000"/>
                </a:solidFill>
                <a:latin typeface="Arial"/>
              </a:rPr>
              <a:t>Wednesday 12th of March 13:30-15:30</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 ballot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 ballot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Get ready for SA ballot</a:t>
            </a:r>
            <a:endParaRPr b="0" lang="fi-FI" sz="2800" spc="-1" strike="noStrike">
              <a:solidFill>
                <a:srgbClr val="000000"/>
              </a:solidFill>
              <a:latin typeface="Arial"/>
            </a:endParaRPr>
          </a:p>
          <a:p>
            <a:pPr lvl="2" marL="570240" indent="-126720">
              <a:lnSpc>
                <a:spcPct val="100000"/>
              </a:lnSpc>
              <a:spcBef>
                <a:spcPts val="850"/>
              </a:spcBef>
              <a:buClr>
                <a:srgbClr val="000000"/>
              </a:buClr>
              <a:buSzPct val="50000"/>
              <a:buFont typeface="DejaVu Sans"/>
              <a:buChar char="●"/>
            </a:pPr>
            <a:r>
              <a:rPr b="0" lang="fi-FI" sz="2400" spc="-1" strike="noStrike">
                <a:solidFill>
                  <a:srgbClr val="000000"/>
                </a:solidFill>
                <a:latin typeface="Arial"/>
              </a:rPr>
              <a:t>Start forming a SA ballot pool</a:t>
            </a:r>
            <a:endParaRPr b="0" lang="fi-FI" sz="2400" spc="-1" strike="noStrike">
              <a:solidFill>
                <a:srgbClr val="000000"/>
              </a:solidFill>
              <a:latin typeface="Arial"/>
            </a:endParaRPr>
          </a:p>
          <a:p>
            <a:pPr lvl="2" marL="570240" indent="-126720">
              <a:lnSpc>
                <a:spcPct val="100000"/>
              </a:lnSpc>
              <a:spcBef>
                <a:spcPts val="850"/>
              </a:spcBef>
              <a:buClr>
                <a:srgbClr val="000000"/>
              </a:buClr>
              <a:buSzPct val="50000"/>
              <a:buFont typeface="DejaVu Sans"/>
              <a:buChar char="●"/>
            </a:pPr>
            <a:r>
              <a:rPr b="0" lang="fi-FI" sz="2400" spc="-1" strike="noStrike">
                <a:solidFill>
                  <a:srgbClr val="000000"/>
                </a:solidFill>
                <a:latin typeface="Arial"/>
              </a:rPr>
              <a:t>Start MEC</a:t>
            </a:r>
            <a:endParaRPr b="0" lang="fi-FI" sz="24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project task list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15-23-0397-05</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15-25-0107-03</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457200"/>
            <a:ext cx="8229240" cy="8586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a:t>
            </a:r>
            <a:r>
              <a:rPr b="0" lang="fi-FI" sz="3200" spc="-1" strike="noStrike">
                <a:solidFill>
                  <a:srgbClr val="000000"/>
                </a:solidFill>
                <a:latin typeface="Arial"/>
              </a:rPr>
              <a:t>results</a:t>
            </a:r>
            <a:endParaRPr b="0" lang="fi-FI" sz="3200" spc="-1" strike="noStrike">
              <a:solidFill>
                <a:srgbClr val="000000"/>
              </a:solidFill>
              <a:latin typeface="Arial"/>
            </a:endParaRPr>
          </a:p>
        </p:txBody>
      </p:sp>
      <p:graphicFrame>
        <p:nvGraphicFramePr>
          <p:cNvPr id="254" name=""/>
          <p:cNvGraphicFramePr/>
          <p:nvPr/>
        </p:nvGraphicFramePr>
        <p:xfrm>
          <a:off x="1388520" y="1462320"/>
          <a:ext cx="6305400" cy="3060000"/>
        </p:xfrm>
        <a:graphic>
          <a:graphicData uri="http://schemas.openxmlformats.org/drawingml/2006/table">
            <a:tbl>
              <a:tblPr/>
              <a:tblGrid>
                <a:gridCol w="1467720"/>
                <a:gridCol w="1396080"/>
                <a:gridCol w="1785960"/>
                <a:gridCol w="1656000"/>
              </a:tblGrid>
              <a:tr h="387360">
                <a:tc gridSpan="2">
                  <a:txBody>
                    <a:bodyPr lIns="90000" rIns="90000" tIns="46800" bIns="46800" anchor="t">
                      <a:noAutofit/>
                    </a:bodyPr>
                    <a:p>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gridSpan="2">
                  <a:txBody>
                    <a:bodyPr lIns="90000" rIns="90000" tIns="46800" bIns="46800" anchor="t">
                      <a:noAutofit/>
                    </a:bodyPr>
                    <a:p>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7360">
                <a:tc>
                  <a:txBody>
                    <a:bodyPr lIns="90000" rIns="90000" tIns="46800" bIns="46800" anchor="t">
                      <a:noAutofit/>
                    </a:bodyPr>
                    <a:p>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2025-01-23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2025-02-22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tIns="46800" bIns="46800" anchor="t">
                      <a:noAutofit/>
                    </a:bodyPr>
                    <a:p>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tIns="46800" bIns="46800" anchor="t">
                      <a:noAutofit/>
                    </a:bodyPr>
                    <a:p>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85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73.28%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tIns="46800" bIns="46800" anchor="t">
                      <a:noAutofit/>
                    </a:bodyPr>
                    <a:p>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96.20%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tIns="46800" bIns="46800" anchor="t">
                      <a:noAutofit/>
                    </a:bodyPr>
                    <a:p>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7.06%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tIns="46800" bIns="46800" anchor="t">
                      <a:noAutofit/>
                    </a:bodyPr>
                    <a:p>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26.7%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title"/>
          </p:nvPr>
        </p:nvSpPr>
        <p:spPr>
          <a:xfrm>
            <a:off x="457200" y="457200"/>
            <a:ext cx="8229240" cy="8586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comments</a:t>
            </a:r>
            <a:endParaRPr b="0" lang="fi-FI" sz="3200" spc="-1" strike="noStrike">
              <a:solidFill>
                <a:srgbClr val="000000"/>
              </a:solidFill>
              <a:latin typeface="Arial"/>
            </a:endParaRPr>
          </a:p>
        </p:txBody>
      </p:sp>
      <p:graphicFrame>
        <p:nvGraphicFramePr>
          <p:cNvPr id="256" name=""/>
          <p:cNvGraphicFramePr/>
          <p:nvPr/>
        </p:nvGraphicFramePr>
        <p:xfrm>
          <a:off x="1451880" y="1733040"/>
          <a:ext cx="6305400" cy="3060000"/>
        </p:xfrm>
        <a:graphic>
          <a:graphicData uri="http://schemas.openxmlformats.org/drawingml/2006/table">
            <a:tbl>
              <a:tblPr/>
              <a:tblGrid>
                <a:gridCol w="1467720"/>
                <a:gridCol w="1396080"/>
                <a:gridCol w="1785960"/>
                <a:gridCol w="1656000"/>
              </a:tblGrid>
              <a:tr h="387360">
                <a:tc gridSpan="4">
                  <a:txBody>
                    <a:bodyPr lIns="90000" rIns="90000" tIns="46800" bIns="46800" anchor="t">
                      <a:noAutofit/>
                    </a:bodyPr>
                    <a:p>
                      <a:pPr algn="ct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6800" bIns="46800" anchor="t">
                      <a:noAutofit/>
                    </a:bodyPr>
                    <a:p>
                      <a:pPr algn="ct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6800" bIns="46800" anchor="t">
                      <a:noAutofit/>
                    </a:bodyPr>
                    <a:p>
                      <a:pPr algn="ct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6800" bIns="46800" anchor="t">
                      <a:noAutofit/>
                    </a:bodyPr>
                    <a:p>
                      <a:pPr algn="ct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7360">
                <a:tc>
                  <a:txBody>
                    <a:bodyPr lIns="90000" rIns="90000" tIns="46800" bIns="46800" anchor="t">
                      <a:noAutofit/>
                    </a:bodyPr>
                    <a:p>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131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tIns="46800" bIns="46800" anchor="t">
                      <a:noAutofit/>
                    </a:bodyPr>
                    <a:p>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94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71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tIns="46800" bIns="46800" anchor="t">
                      <a:noAutofit/>
                    </a:bodyPr>
                    <a:p>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800" spc="-1" strike="noStrike">
                          <a:solidFill>
                            <a:srgbClr val="000000"/>
                          </a:solidFill>
                          <a:latin typeface="Arial"/>
                        </a:rPr>
                        <a:t>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tIns="46800" bIns="46800" anchor="t">
                      <a:noAutofit/>
                    </a:bodyPr>
                    <a:p>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21"/>
          <p:cNvSpPr/>
          <p:nvPr/>
        </p:nvSpPr>
        <p:spPr>
          <a:xfrm>
            <a:off x="457200" y="1635120"/>
            <a:ext cx="8224560" cy="29786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P802.15.4ac_D01 and to forward document P802.15.4ac_D01,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258" name="PlaceHolder 1"/>
          <p:cNvSpPr>
            <a:spLocks noGrp="1"/>
          </p:cNvSpPr>
          <p:nvPr>
            <p:ph type="title"/>
          </p:nvPr>
        </p:nvSpPr>
        <p:spPr>
          <a:xfrm>
            <a:off x="228600" y="583200"/>
            <a:ext cx="8685360" cy="8571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a:t>
            </a:r>
            <a:r>
              <a:rPr b="0" lang="en-US" sz="4000" spc="-1" strike="noStrike">
                <a:solidFill>
                  <a:srgbClr val="000000"/>
                </a:solidFill>
                <a:latin typeface="Arial"/>
                <a:ea typeface="DejaVu Sans"/>
              </a:rPr>
              <a:t>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31"/>
          <p:cNvSpPr/>
          <p:nvPr/>
        </p:nvSpPr>
        <p:spPr>
          <a:xfrm>
            <a:off x="457200" y="1635120"/>
            <a:ext cx="8224560" cy="29786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P802.15.4ac_D01 and to forward document P802.15.4ac_D01,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0" name="PlaceHolder 1"/>
          <p:cNvSpPr>
            <a:spLocks noGrp="1"/>
          </p:cNvSpPr>
          <p:nvPr>
            <p:ph type="title"/>
          </p:nvPr>
        </p:nvSpPr>
        <p:spPr>
          <a:xfrm>
            <a:off x="228600" y="583200"/>
            <a:ext cx="8685360" cy="8571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a:t>
            </a:r>
            <a:r>
              <a:rPr b="0" lang="en-US" sz="4000" spc="-1" strike="noStrike">
                <a:solidFill>
                  <a:srgbClr val="000000"/>
                </a:solidFill>
                <a:latin typeface="Arial"/>
                <a:ea typeface="DejaVu Sans"/>
              </a:rPr>
              <a:t>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35"/>
          <p:cNvSpPr/>
          <p:nvPr/>
        </p:nvSpPr>
        <p:spPr>
          <a:xfrm>
            <a:off x="457200" y="1635120"/>
            <a:ext cx="8224560" cy="297864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P802.15.4ac_D01 with the following membership: Tero Kivinen (Chair), Ann Krieger, Alex Krebs,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262" name="PlaceHolder 1"/>
          <p:cNvSpPr>
            <a:spLocks noGrp="1"/>
          </p:cNvSpPr>
          <p:nvPr>
            <p:ph type="title"/>
          </p:nvPr>
        </p:nvSpPr>
        <p:spPr>
          <a:xfrm>
            <a:off x="228600" y="583200"/>
            <a:ext cx="8685360" cy="8571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a:t>
            </a:r>
            <a:r>
              <a:rPr b="0" lang="en-US" sz="4000" spc="-1" strike="noStrike">
                <a:solidFill>
                  <a:srgbClr val="000000"/>
                </a:solidFill>
                <a:latin typeface="Arial"/>
                <a:ea typeface="DejaVu Sans"/>
              </a:rPr>
              <a:t>motio</a:t>
            </a:r>
            <a:r>
              <a:rPr b="0" lang="en-US" sz="4000" spc="-1" strike="noStrike">
                <a:solidFill>
                  <a:srgbClr val="000000"/>
                </a:solidFill>
                <a:latin typeface="Arial"/>
                <a:ea typeface="DejaVu Sans"/>
              </a:rPr>
              <a:t>n:</a:t>
            </a:r>
            <a:br>
              <a:rPr sz="4000"/>
            </a:br>
            <a:r>
              <a:rPr b="0" lang="en-US" sz="4000" spc="-1" strike="noStrike">
                <a:solidFill>
                  <a:srgbClr val="000000"/>
                </a:solidFill>
                <a:latin typeface="Arial"/>
                <a:ea typeface="DejaVu Sans"/>
              </a:rPr>
              <a:t>CRG </a:t>
            </a:r>
            <a:r>
              <a:rPr b="0" lang="en-US" sz="4000" spc="-1" strike="noStrike">
                <a:solidFill>
                  <a:srgbClr val="000000"/>
                </a:solidFill>
                <a:latin typeface="Arial"/>
                <a:ea typeface="DejaVu Sans"/>
              </a:rPr>
              <a:t>format</a:t>
            </a:r>
            <a:r>
              <a:rPr b="0" lang="en-US" sz="4000" spc="-1" strike="noStrike">
                <a:solidFill>
                  <a:srgbClr val="000000"/>
                </a:solidFill>
                <a:latin typeface="Arial"/>
                <a:ea typeface="DejaVu Sans"/>
              </a:rPr>
              <a:t>ion for </a:t>
            </a:r>
            <a:r>
              <a:rPr b="0" lang="en-US" sz="4000" spc="-1" strike="noStrike">
                <a:solidFill>
                  <a:srgbClr val="000000"/>
                </a:solidFill>
                <a:latin typeface="Arial"/>
                <a:ea typeface="DejaVu Sans"/>
              </a:rPr>
              <a:t>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8"/>
          <p:cNvSpPr/>
          <p:nvPr/>
        </p:nvSpPr>
        <p:spPr>
          <a:xfrm>
            <a:off x="457200" y="1635120"/>
            <a:ext cx="8224560" cy="297864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P802.15.4ac_D01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t>
            </a:r>
            <a:r>
              <a:rPr b="0" i="1" lang="en-US" sz="2000" spc="-1" strike="noStrike">
                <a:solidFill>
                  <a:srgbClr val="000000"/>
                </a:solidFill>
                <a:latin typeface="Arial"/>
                <a:ea typeface="DejaVu Sans"/>
              </a:rPr>
              <a:t> Ann Krieger, Alex Krebs, and Peter Yee</a:t>
            </a:r>
            <a:r>
              <a:rPr b="0" i="1" lang="en-US" sz="2000" spc="-1" strike="noStrike">
                <a:solidFill>
                  <a:srgbClr val="000000"/>
                </a:solidFill>
                <a:latin typeface="Arial"/>
                <a:ea typeface="DejaVu Sans"/>
              </a:rPr>
              <a:t>.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4" name="PlaceHolder 1"/>
          <p:cNvSpPr>
            <a:spLocks noGrp="1"/>
          </p:cNvSpPr>
          <p:nvPr>
            <p:ph type="title"/>
          </p:nvPr>
        </p:nvSpPr>
        <p:spPr>
          <a:xfrm>
            <a:off x="228600" y="583200"/>
            <a:ext cx="8685360" cy="8571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a:t>
            </a:r>
            <a:r>
              <a:rPr b="0" lang="en-US" sz="4000" spc="-1" strike="noStrike">
                <a:solidFill>
                  <a:srgbClr val="000000"/>
                </a:solidFill>
                <a:latin typeface="Arial"/>
                <a:ea typeface="DejaVu Sans"/>
              </a:rPr>
              <a:t>formation for </a:t>
            </a:r>
            <a:r>
              <a:rPr b="0" lang="en-US" sz="4000" spc="-1" strike="noStrike">
                <a:solidFill>
                  <a:srgbClr val="000000"/>
                </a:solidFill>
                <a:latin typeface="Arial"/>
                <a:ea typeface="DejaVu Sans"/>
              </a:rPr>
              <a:t>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66" name=""/>
          <p:cNvGraphicFramePr/>
          <p:nvPr/>
        </p:nvGraphicFramePr>
        <p:xfrm>
          <a:off x="1077840" y="1284840"/>
          <a:ext cx="7109640" cy="354024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fi-FI" sz="1800" spc="-1" strike="sngStrike">
                          <a:solidFill>
                            <a:srgbClr val="003300"/>
                          </a:solidFill>
                          <a:latin typeface="Arial"/>
                        </a:rPr>
                        <a:t>Letter ballot recirculation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r>
              <a:tr h="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4080" cy="616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t>
            </a:r>
            <a:r>
              <a:rPr b="0" lang="fi-FI" sz="3200" spc="-1" strike="noStrike">
                <a:solidFill>
                  <a:srgbClr val="000000"/>
                </a:solidFill>
                <a:latin typeface="Arial"/>
              </a:rPr>
              <a:t>achievements</a:t>
            </a:r>
            <a:endParaRPr b="0" lang="fi-FI" sz="3200" spc="-1" strike="noStrike">
              <a:solidFill>
                <a:srgbClr val="000000"/>
              </a:solidFill>
              <a:latin typeface="Arial"/>
            </a:endParaRPr>
          </a:p>
        </p:txBody>
      </p:sp>
      <p:sp>
        <p:nvSpPr>
          <p:cNvPr id="268"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78000"/>
          </a:bodyPr>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Get ready for SA ballot before May session</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forming a SA ballot pool</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MEC</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a:t>
            </a:r>
            <a:r>
              <a:rPr b="0" lang="fi-FI" sz="3200" spc="-1" strike="noStrike">
                <a:solidFill>
                  <a:srgbClr val="000000"/>
                </a:solidFill>
                <a:latin typeface="Arial"/>
              </a:rPr>
              <a:t>for May</a:t>
            </a:r>
            <a:endParaRPr b="0" lang="fi-FI" sz="3200" spc="-1" strike="noStrike">
              <a:solidFill>
                <a:srgbClr val="000000"/>
              </a:solidFill>
              <a:latin typeface="Arial"/>
            </a:endParaRPr>
          </a:p>
        </p:txBody>
      </p:sp>
      <p:sp>
        <p:nvSpPr>
          <p:cNvPr id="270"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Forward draft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8200" cy="601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8200" cy="3553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8200" cy="608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8200" cy="62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8200" cy="62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8200" cy="372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8200" cy="80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8200" cy="356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8200" cy="44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8200" cy="354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8200" cy="44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8200" cy="354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3200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2025-03-12T14:37:53Z</dcterms:modified>
  <cp:revision>33</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