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49"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1"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3"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4"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9"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2"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0"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1"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3"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4"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8"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9"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5"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7"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9"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0"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5"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8"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6"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7"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9"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0"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4"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5"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297000"/>
            <a:ext cx="5337720" cy="141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802.15-25-0118-01</a:t>
            </a:r>
            <a:endParaRPr b="0" lang="fi-FI" sz="1400" spc="-1" strike="noStrike">
              <a:solidFill>
                <a:srgbClr val="000000"/>
              </a:solidFill>
              <a:latin typeface="Arial"/>
            </a:endParaRPr>
          </a:p>
        </p:txBody>
      </p:sp>
      <p:sp>
        <p:nvSpPr>
          <p:cNvPr id="1"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4856400"/>
            <a:ext cx="1713960" cy="209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3"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4856400"/>
            <a:ext cx="1713960" cy="209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273CCE67-ABBA-4978-AEAB-8714FA2DC3C8}"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6" name="CustomShape 7"/>
          <p:cNvSpPr/>
          <p:nvPr/>
        </p:nvSpPr>
        <p:spPr>
          <a:xfrm>
            <a:off x="5220000" y="4867560"/>
            <a:ext cx="3354120" cy="209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7" name="CustomShape 8"/>
          <p:cNvSpPr/>
          <p:nvPr/>
        </p:nvSpPr>
        <p:spPr>
          <a:xfrm>
            <a:off x="685800" y="274320"/>
            <a:ext cx="2549520" cy="141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297000"/>
            <a:ext cx="5337720" cy="141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802.15-25-0118-01</a:t>
            </a:r>
            <a:endParaRPr b="0" lang="fi-FI" sz="1400" spc="-1" strike="noStrike">
              <a:solidFill>
                <a:srgbClr val="000000"/>
              </a:solidFill>
              <a:latin typeface="Arial"/>
            </a:endParaRPr>
          </a:p>
        </p:txBody>
      </p:sp>
      <p:sp>
        <p:nvSpPr>
          <p:cNvPr id="47"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4856400"/>
            <a:ext cx="1713960" cy="209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49"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4856400"/>
            <a:ext cx="1713960" cy="209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4F443A36-EE61-4B4F-A8A7-FF102E7F041B}"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52" name="CustomShape 7"/>
          <p:cNvSpPr/>
          <p:nvPr/>
        </p:nvSpPr>
        <p:spPr>
          <a:xfrm>
            <a:off x="5220000" y="4867560"/>
            <a:ext cx="3354120" cy="209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53" name="CustomShape 8"/>
          <p:cNvSpPr/>
          <p:nvPr/>
        </p:nvSpPr>
        <p:spPr>
          <a:xfrm>
            <a:off x="685800" y="274320"/>
            <a:ext cx="2549520" cy="141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55"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297000"/>
            <a:ext cx="5337720" cy="141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802.15-25-0118-01</a:t>
            </a:r>
            <a:endParaRPr b="0" lang="fi-FI" sz="1400" spc="-1" strike="noStrike">
              <a:solidFill>
                <a:srgbClr val="000000"/>
              </a:solidFill>
              <a:latin typeface="Arial"/>
            </a:endParaRPr>
          </a:p>
        </p:txBody>
      </p:sp>
      <p:sp>
        <p:nvSpPr>
          <p:cNvPr id="93"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4856400"/>
            <a:ext cx="1713960" cy="209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95"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4856400"/>
            <a:ext cx="1713960" cy="209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359D001F-9A20-4279-B323-27639C20B733}"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98" name="CustomShape 7"/>
          <p:cNvSpPr/>
          <p:nvPr/>
        </p:nvSpPr>
        <p:spPr>
          <a:xfrm>
            <a:off x="5220000" y="4867560"/>
            <a:ext cx="3354120" cy="209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99" name="CustomShape 8"/>
          <p:cNvSpPr/>
          <p:nvPr/>
        </p:nvSpPr>
        <p:spPr>
          <a:xfrm>
            <a:off x="685800" y="274320"/>
            <a:ext cx="2549520" cy="141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297000"/>
            <a:ext cx="5337720" cy="141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802.15-25-0118-01</a:t>
            </a:r>
            <a:endParaRPr b="0" lang="fi-FI" sz="1400" spc="-1" strike="noStrike">
              <a:solidFill>
                <a:srgbClr val="000000"/>
              </a:solidFill>
              <a:latin typeface="Arial"/>
            </a:endParaRPr>
          </a:p>
        </p:txBody>
      </p:sp>
      <p:sp>
        <p:nvSpPr>
          <p:cNvPr id="139"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4856400"/>
            <a:ext cx="1713960" cy="209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141"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4856400"/>
            <a:ext cx="1713960" cy="209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17829801-C665-486E-A6FB-F1A07D6381E4}"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144" name="CustomShape 7"/>
          <p:cNvSpPr/>
          <p:nvPr/>
        </p:nvSpPr>
        <p:spPr>
          <a:xfrm>
            <a:off x="5220000" y="4867560"/>
            <a:ext cx="3354120" cy="209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145" name="CustomShape 8"/>
          <p:cNvSpPr/>
          <p:nvPr/>
        </p:nvSpPr>
        <p:spPr>
          <a:xfrm>
            <a:off x="685800" y="274320"/>
            <a:ext cx="2549520" cy="141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14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47"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2"/>
          <p:cNvSpPr/>
          <p:nvPr/>
        </p:nvSpPr>
        <p:spPr>
          <a:xfrm>
            <a:off x="3095640" y="285120"/>
            <a:ext cx="5589720" cy="160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802-15-23-0506-04</a:t>
            </a:r>
            <a:endParaRPr b="0" lang="fi-FI" sz="1400" spc="-1" strike="noStrike">
              <a:solidFill>
                <a:srgbClr val="000000"/>
              </a:solidFill>
              <a:latin typeface="Arial"/>
            </a:endParaRPr>
          </a:p>
        </p:txBody>
      </p:sp>
      <p:sp>
        <p:nvSpPr>
          <p:cNvPr id="185" name="Line 3"/>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6" name="CustomShape 4"/>
          <p:cNvSpPr/>
          <p:nvPr/>
        </p:nvSpPr>
        <p:spPr>
          <a:xfrm>
            <a:off x="685800" y="4856400"/>
            <a:ext cx="1723680" cy="2174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187" name="Line 5"/>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8" name="Line 6"/>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CustomShape 7"/>
          <p:cNvSpPr/>
          <p:nvPr/>
        </p:nvSpPr>
        <p:spPr>
          <a:xfrm>
            <a:off x="3749040" y="4856400"/>
            <a:ext cx="1723680" cy="2174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64249191-258D-4EA0-918B-32BD354E1E2D}"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190" name="CustomShape 8"/>
          <p:cNvSpPr/>
          <p:nvPr/>
        </p:nvSpPr>
        <p:spPr>
          <a:xfrm>
            <a:off x="7040160" y="4867560"/>
            <a:ext cx="1723680" cy="2174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191" name="CustomShape 9"/>
          <p:cNvSpPr/>
          <p:nvPr/>
        </p:nvSpPr>
        <p:spPr>
          <a:xfrm>
            <a:off x="685800" y="274320"/>
            <a:ext cx="2559240" cy="148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192" name="PlaceHolder 1"/>
          <p:cNvSpPr>
            <a:spLocks noGrp="1"/>
          </p:cNvSpPr>
          <p:nvPr>
            <p:ph type="title"/>
          </p:nvPr>
        </p:nvSpPr>
        <p:spPr>
          <a:xfrm>
            <a:off x="457200" y="205200"/>
            <a:ext cx="8228880" cy="8582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193"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5/15-25-0058-00-04ac-jan-2025-tg4ac-minutes.docx" TargetMode="External"/><Relationship Id="rId2"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397-04-04ac-project-task-list-for-tg4ac.xlsx" TargetMode="External"/><Relationship Id="rId2" Type="http://schemas.openxmlformats.org/officeDocument/2006/relationships/hyperlink" Target="https://mentor.ieee.org/802.15/dcn/25/15-25-0107-00-04ac-consolidated-letter-ballot-comments.xlsx" TargetMode="External"/><Relationship Id="rId3" Type="http://schemas.openxmlformats.org/officeDocument/2006/relationships/slideLayout" Target="../slideLayouts/slideLayout37.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5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5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5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5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0" name="CustomShape 1"/>
          <p:cNvSpPr/>
          <p:nvPr/>
        </p:nvSpPr>
        <p:spPr>
          <a:xfrm>
            <a:off x="152280" y="457200"/>
            <a:ext cx="8966880" cy="34506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2520000"/>
                <a:tab algn="l" pos="5040000"/>
              </a:tabLst>
            </a:pPr>
            <a:r>
              <a:rPr b="1" lang="en-IE" sz="16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TG4ac Opening and Closing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Date Submitted:</a:t>
            </a:r>
            <a:r>
              <a:rPr b="0" lang="en-IE" sz="1600" spc="-1" strike="noStrike">
                <a:solidFill>
                  <a:srgbClr val="000000"/>
                </a:solidFill>
                <a:latin typeface="Times New Roman"/>
                <a:ea typeface="DejaVu Sans"/>
              </a:rPr>
              <a:t> 2025-03-09</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Name: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Affiliation</a:t>
            </a:r>
            <a:r>
              <a:rPr b="0" lang="en-IE" sz="1600" spc="-1" strike="noStrike">
                <a:solidFill>
                  <a:srgbClr val="000000"/>
                </a:solidFill>
                <a:latin typeface="Times New Roman"/>
                <a:ea typeface="DejaVu Sans"/>
              </a:rPr>
              <a:t>: Wi-SUN Alliance</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E-Mail</a:t>
            </a:r>
            <a:r>
              <a:rPr b="0" lang="en-IE" sz="1600" spc="-1" strike="noStrike">
                <a:solidFill>
                  <a:srgbClr val="000000"/>
                </a:solidFill>
                <a:latin typeface="Times New Roman"/>
                <a:ea typeface="DejaVu Sans"/>
              </a:rPr>
              <a:t>: kivinen@iki.fi</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marL="720000">
              <a:lnSpc>
                <a:spcPct val="100000"/>
              </a:lnSpc>
              <a:spcBef>
                <a:spcPts val="598"/>
              </a:spcBef>
              <a:spcAft>
                <a:spcPts val="598"/>
              </a:spcAft>
              <a:tabLst>
                <a:tab algn="l" pos="2520000"/>
                <a:tab algn="l" pos="5040000"/>
              </a:tabLst>
            </a:pPr>
            <a:r>
              <a:rPr b="0" lang="en-IE" sz="1600" spc="-1" strike="noStrike">
                <a:solidFill>
                  <a:srgbClr val="000000"/>
                </a:solidFill>
                <a:latin typeface="Times New Roman"/>
                <a:ea typeface="DejaVu Sans"/>
              </a:rPr>
              <a:t>Opening and closing report for TG4ac Privacy March meeting</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PlaceHolder 1"/>
          <p:cNvSpPr>
            <a:spLocks noGrp="1"/>
          </p:cNvSpPr>
          <p:nvPr>
            <p:ph type="title"/>
          </p:nvPr>
        </p:nvSpPr>
        <p:spPr>
          <a:xfrm>
            <a:off x="457200" y="439560"/>
            <a:ext cx="8227800" cy="9424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for March</a:t>
            </a:r>
            <a:endParaRPr b="0" lang="fi-FI" sz="3200" spc="-1" strike="noStrike">
              <a:solidFill>
                <a:srgbClr val="000000"/>
              </a:solidFill>
              <a:latin typeface="Arial"/>
            </a:endParaRPr>
          </a:p>
        </p:txBody>
      </p:sp>
      <p:sp>
        <p:nvSpPr>
          <p:cNvPr id="248" name="PlaceHolder 2"/>
          <p:cNvSpPr>
            <a:spLocks noGrp="1"/>
          </p:cNvSpPr>
          <p:nvPr>
            <p:ph/>
          </p:nvPr>
        </p:nvSpPr>
        <p:spPr>
          <a:xfrm>
            <a:off x="457200" y="1383480"/>
            <a:ext cx="8227800" cy="347328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Process letter ballot comments</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Create new draft</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recirculation</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PlaceHolder 1"/>
          <p:cNvSpPr>
            <a:spLocks noGrp="1"/>
          </p:cNvSpPr>
          <p:nvPr>
            <p:ph type="title"/>
          </p:nvPr>
        </p:nvSpPr>
        <p:spPr>
          <a:xfrm>
            <a:off x="457200" y="439560"/>
            <a:ext cx="8227800" cy="9424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Detailed Agenda for March</a:t>
            </a:r>
            <a:endParaRPr b="0" lang="fi-FI" sz="3200" spc="-1" strike="noStrike">
              <a:solidFill>
                <a:srgbClr val="000000"/>
              </a:solidFill>
              <a:latin typeface="Arial"/>
            </a:endParaRPr>
          </a:p>
        </p:txBody>
      </p:sp>
      <p:sp>
        <p:nvSpPr>
          <p:cNvPr id="250" name="PlaceHolder 2"/>
          <p:cNvSpPr>
            <a:spLocks noGrp="1"/>
          </p:cNvSpPr>
          <p:nvPr>
            <p:ph/>
          </p:nvPr>
        </p:nvSpPr>
        <p:spPr>
          <a:xfrm>
            <a:off x="457200" y="1383480"/>
            <a:ext cx="8227800" cy="3473280"/>
          </a:xfrm>
          <a:prstGeom prst="rect">
            <a:avLst/>
          </a:prstGeom>
          <a:noFill/>
          <a:ln w="0">
            <a:noFill/>
          </a:ln>
        </p:spPr>
        <p:txBody>
          <a:bodyPr lIns="0" rIns="0" tIns="0" bIns="0" anchor="t">
            <a:normAutofit fontScale="44000"/>
          </a:bodyPr>
          <a:p>
            <a:pPr marL="190080" indent="-142560">
              <a:lnSpc>
                <a:spcPct val="100000"/>
              </a:lnSpc>
              <a:spcBef>
                <a:spcPts val="1417"/>
              </a:spcBef>
              <a:buClr>
                <a:srgbClr val="000000"/>
              </a:buClr>
              <a:buSzPct val="50000"/>
              <a:buFont typeface="DejaVu Sans"/>
              <a:buChar char="●"/>
            </a:pPr>
            <a:r>
              <a:rPr b="0" lang="fi-FI" sz="3200" spc="-1" strike="noStrike">
                <a:solidFill>
                  <a:srgbClr val="000000"/>
                </a:solidFill>
                <a:latin typeface="Arial"/>
              </a:rPr>
              <a:t>Monday 10th of March 13:30-15:30</a:t>
            </a:r>
            <a:endParaRPr b="0" lang="fi-FI" sz="32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Opening slides</a:t>
            </a:r>
            <a:endParaRPr b="0" lang="fi-FI" sz="28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Approve agenda (this document)</a:t>
            </a:r>
            <a:endParaRPr b="0" lang="fi-FI" sz="28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Approve minutes </a:t>
            </a:r>
            <a:r>
              <a:rPr b="0" lang="fi-FI" sz="2800" spc="-1" strike="noStrike" u="sng">
                <a:solidFill>
                  <a:srgbClr val="0000ff"/>
                </a:solidFill>
                <a:uFillTx/>
                <a:latin typeface="Arial"/>
                <a:hlinkClick r:id="rId1"/>
              </a:rPr>
              <a:t>15-25-0058-00</a:t>
            </a:r>
            <a:endParaRPr b="0" lang="fi-FI" sz="28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Process letter ballot comments</a:t>
            </a:r>
            <a:endParaRPr b="0" lang="fi-FI" sz="2800" spc="-1" strike="noStrike">
              <a:solidFill>
                <a:srgbClr val="000000"/>
              </a:solidFill>
              <a:latin typeface="Arial"/>
            </a:endParaRPr>
          </a:p>
          <a:p>
            <a:pPr marL="190080" indent="-142560">
              <a:lnSpc>
                <a:spcPct val="100000"/>
              </a:lnSpc>
              <a:spcBef>
                <a:spcPts val="1417"/>
              </a:spcBef>
              <a:buClr>
                <a:srgbClr val="000000"/>
              </a:buClr>
              <a:buSzPct val="50000"/>
              <a:buFont typeface="DejaVu Sans"/>
              <a:buChar char="●"/>
            </a:pPr>
            <a:r>
              <a:rPr b="0" lang="fi-FI" sz="3200" spc="-1" strike="noStrike">
                <a:solidFill>
                  <a:srgbClr val="000000"/>
                </a:solidFill>
                <a:latin typeface="Arial"/>
              </a:rPr>
              <a:t>Wednesday 12th of March 13:30-15:30</a:t>
            </a:r>
            <a:endParaRPr b="0" lang="fi-FI" sz="32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Review draft ready for the recirculation ballot</a:t>
            </a:r>
            <a:endParaRPr b="0" lang="fi-FI" sz="28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Do motion to start recirculation ballot</a:t>
            </a:r>
            <a:endParaRPr b="0" lang="fi-FI" sz="28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Do motion to form a CRG</a:t>
            </a:r>
            <a:endParaRPr b="0" lang="fi-FI" sz="28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Get ready for SA ballot</a:t>
            </a:r>
            <a:endParaRPr b="0" lang="fi-FI" sz="2800" spc="-1" strike="noStrike">
              <a:solidFill>
                <a:srgbClr val="000000"/>
              </a:solidFill>
              <a:latin typeface="Arial"/>
            </a:endParaRPr>
          </a:p>
          <a:p>
            <a:pPr lvl="2" marL="570240" indent="-126720">
              <a:lnSpc>
                <a:spcPct val="100000"/>
              </a:lnSpc>
              <a:spcBef>
                <a:spcPts val="850"/>
              </a:spcBef>
              <a:buClr>
                <a:srgbClr val="000000"/>
              </a:buClr>
              <a:buSzPct val="50000"/>
              <a:buFont typeface="DejaVu Sans"/>
              <a:buChar char="●"/>
            </a:pPr>
            <a:r>
              <a:rPr b="0" lang="fi-FI" sz="2400" spc="-1" strike="noStrike">
                <a:solidFill>
                  <a:srgbClr val="000000"/>
                </a:solidFill>
                <a:latin typeface="Arial"/>
              </a:rPr>
              <a:t>Start forming a SA ballot pool</a:t>
            </a:r>
            <a:endParaRPr b="0" lang="fi-FI" sz="2400" spc="-1" strike="noStrike">
              <a:solidFill>
                <a:srgbClr val="000000"/>
              </a:solidFill>
              <a:latin typeface="Arial"/>
            </a:endParaRPr>
          </a:p>
          <a:p>
            <a:pPr lvl="2" marL="570240" indent="-126720">
              <a:lnSpc>
                <a:spcPct val="100000"/>
              </a:lnSpc>
              <a:spcBef>
                <a:spcPts val="850"/>
              </a:spcBef>
              <a:buClr>
                <a:srgbClr val="000000"/>
              </a:buClr>
              <a:buSzPct val="50000"/>
              <a:buFont typeface="DejaVu Sans"/>
              <a:buChar char="●"/>
            </a:pPr>
            <a:r>
              <a:rPr b="0" lang="fi-FI" sz="2400" spc="-1" strike="noStrike">
                <a:solidFill>
                  <a:srgbClr val="000000"/>
                </a:solidFill>
                <a:latin typeface="Arial"/>
              </a:rPr>
              <a:t>Start MEC</a:t>
            </a:r>
            <a:endParaRPr b="0" lang="fi-FI" sz="24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Update project task list</a:t>
            </a:r>
            <a:endParaRPr b="0" lang="fi-FI" sz="28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Closing report</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PlaceHolder 1"/>
          <p:cNvSpPr>
            <a:spLocks noGrp="1"/>
          </p:cNvSpPr>
          <p:nvPr>
            <p:ph type="title"/>
          </p:nvPr>
        </p:nvSpPr>
        <p:spPr>
          <a:xfrm>
            <a:off x="457200" y="439560"/>
            <a:ext cx="8227800" cy="9424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More information</a:t>
            </a:r>
            <a:endParaRPr b="0" lang="fi-FI" sz="3200" spc="-1" strike="noStrike">
              <a:solidFill>
                <a:srgbClr val="000000"/>
              </a:solidFill>
              <a:latin typeface="Arial"/>
            </a:endParaRPr>
          </a:p>
        </p:txBody>
      </p:sp>
      <p:sp>
        <p:nvSpPr>
          <p:cNvPr id="252" name="PlaceHolder 2"/>
          <p:cNvSpPr>
            <a:spLocks noGrp="1"/>
          </p:cNvSpPr>
          <p:nvPr>
            <p:ph/>
          </p:nvPr>
        </p:nvSpPr>
        <p:spPr>
          <a:xfrm>
            <a:off x="457200" y="1383480"/>
            <a:ext cx="8227800" cy="347328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Project tasklist </a:t>
            </a:r>
            <a:r>
              <a:rPr b="0" lang="fi-FI" sz="3200" spc="-1" strike="noStrike" u="sng">
                <a:solidFill>
                  <a:srgbClr val="0000ff"/>
                </a:solidFill>
                <a:uFillTx/>
                <a:latin typeface="Arial"/>
                <a:hlinkClick r:id="rId1"/>
              </a:rPr>
              <a:t>15-23-0397-04</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Letter ballot comments </a:t>
            </a:r>
            <a:r>
              <a:rPr b="0" lang="fi-FI" sz="3200" spc="-1" strike="noStrike" u="sng">
                <a:solidFill>
                  <a:srgbClr val="0000ff"/>
                </a:solidFill>
                <a:uFillTx/>
                <a:latin typeface="Arial"/>
                <a:hlinkClick r:id="rId2"/>
              </a:rPr>
              <a:t>15-25-0107-00</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CustomShape 21"/>
          <p:cNvSpPr/>
          <p:nvPr/>
        </p:nvSpPr>
        <p:spPr>
          <a:xfrm>
            <a:off x="457200" y="1635120"/>
            <a:ext cx="8224920" cy="29790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TG4ac formally request that 802.15 WG start a WG recirculation requesting approval of document P802-15-4ac_D01 and to forward document P802-15-4ac_D01,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254" name="PlaceHolder 1"/>
          <p:cNvSpPr>
            <a:spLocks noGrp="1"/>
          </p:cNvSpPr>
          <p:nvPr>
            <p:ph type="title"/>
          </p:nvPr>
        </p:nvSpPr>
        <p:spPr>
          <a:xfrm>
            <a:off x="228600" y="583200"/>
            <a:ext cx="8685720" cy="85752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Draft ready for recirculation</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CustomShape 31"/>
          <p:cNvSpPr/>
          <p:nvPr/>
        </p:nvSpPr>
        <p:spPr>
          <a:xfrm>
            <a:off x="457200" y="1635120"/>
            <a:ext cx="8224920" cy="29790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recirculation requesting approval of document P802-15-4ac_D01 and to forward document P802-15-4ac_D01,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256" name="PlaceHolder 1"/>
          <p:cNvSpPr>
            <a:spLocks noGrp="1"/>
          </p:cNvSpPr>
          <p:nvPr>
            <p:ph type="title"/>
          </p:nvPr>
        </p:nvSpPr>
        <p:spPr>
          <a:xfrm>
            <a:off x="228600" y="583200"/>
            <a:ext cx="8685720" cy="85752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Draft ready for recirculation</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CustomShape 35"/>
          <p:cNvSpPr/>
          <p:nvPr/>
        </p:nvSpPr>
        <p:spPr>
          <a:xfrm>
            <a:off x="457200" y="1635120"/>
            <a:ext cx="8224920" cy="2979000"/>
          </a:xfrm>
          <a:prstGeom prst="rect">
            <a:avLst/>
          </a:prstGeom>
          <a:noFill/>
          <a:ln w="0">
            <a:noFill/>
          </a:ln>
        </p:spPr>
        <p:style>
          <a:lnRef idx="0"/>
          <a:fillRef idx="0"/>
          <a:effectRef idx="0"/>
          <a:fontRef idx="minor"/>
        </p:style>
        <p:txBody>
          <a:bodyPr lIns="0" rIns="0" tIns="0" bIns="0" anchor="t">
            <a:normAutofit fontScale="81000"/>
          </a:bodyPr>
          <a:p>
            <a:pPr>
              <a:lnSpc>
                <a:spcPct val="100000"/>
              </a:lnSpc>
            </a:pPr>
            <a:r>
              <a:rPr b="0" i="1" lang="en-US" sz="2000" spc="-1" strike="noStrike">
                <a:solidFill>
                  <a:srgbClr val="000000"/>
                </a:solidFill>
                <a:latin typeface="Arial"/>
                <a:ea typeface="DejaVu Sans"/>
              </a:rPr>
              <a:t>Move that TG4ac requests that 802.15 WG approve the formation of a Comment Resolution Group (CRG) for the WG balloting of the P802-15-4ac_D01 with the following membership: Tero Kivinen (Chair), </a:t>
            </a:r>
            <a:r>
              <a:rPr b="0" i="1" lang="en-US" sz="2000" spc="-1" strike="noStrike">
                <a:solidFill>
                  <a:srgbClr val="000000"/>
                </a:solidFill>
                <a:highlight>
                  <a:srgbClr val="ffff00"/>
                </a:highlight>
                <a:latin typeface="Arial"/>
                <a:ea typeface="DejaVu Sans"/>
              </a:rPr>
              <a:t>Person 2</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3</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4</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Person 5</a:t>
            </a:r>
            <a:r>
              <a:rPr b="0" i="1" lang="en-US" sz="2000" spc="-1" strike="noStrike">
                <a:solidFill>
                  <a:srgbClr val="000000"/>
                </a:solidFill>
                <a:latin typeface="Arial"/>
                <a:ea typeface="DejaVu Sans"/>
              </a:rPr>
              <a:t>. The 802-15-4ac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258" name="PlaceHolder 1"/>
          <p:cNvSpPr>
            <a:spLocks noGrp="1"/>
          </p:cNvSpPr>
          <p:nvPr>
            <p:ph type="title"/>
          </p:nvPr>
        </p:nvSpPr>
        <p:spPr>
          <a:xfrm>
            <a:off x="228600" y="583200"/>
            <a:ext cx="8685720" cy="85752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CRG formation for 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CustomShape 18"/>
          <p:cNvSpPr/>
          <p:nvPr/>
        </p:nvSpPr>
        <p:spPr>
          <a:xfrm>
            <a:off x="457200" y="1635120"/>
            <a:ext cx="8224920" cy="2979000"/>
          </a:xfrm>
          <a:prstGeom prst="rect">
            <a:avLst/>
          </a:prstGeom>
          <a:noFill/>
          <a:ln w="0">
            <a:noFill/>
          </a:ln>
        </p:spPr>
        <p:style>
          <a:lnRef idx="0"/>
          <a:fillRef idx="0"/>
          <a:effectRef idx="0"/>
          <a:fontRef idx="minor"/>
        </p:style>
        <p:txBody>
          <a:bodyPr lIns="0" rIns="0" tIns="0" bIns="0" anchor="t">
            <a:normAutofit fontScale="81000"/>
          </a:bodyPr>
          <a:p>
            <a:pPr>
              <a:lnSpc>
                <a:spcPct val="100000"/>
              </a:lnSpc>
            </a:pPr>
            <a:r>
              <a:rPr b="0" i="1" lang="en-US" sz="2000" spc="-1" strike="noStrike">
                <a:solidFill>
                  <a:srgbClr val="000000"/>
                </a:solidFill>
                <a:latin typeface="Arial"/>
                <a:ea typeface="DejaVu Sans"/>
              </a:rPr>
              <a:t>Move that 802.15 WG approve the formation of a Comment Resolution Group (CRG) for the WG balloting of the P802-15-4ac_D01 with the following membership: Tero Kivinen</a:t>
            </a:r>
            <a:r>
              <a:rPr b="0" i="1" lang="en-US" sz="2000" spc="-1" strike="noStrike">
                <a:solidFill>
                  <a:srgbClr val="000000"/>
                </a:solidFill>
                <a:highlight>
                  <a:srgbClr val="ffff00"/>
                </a:highlight>
                <a:latin typeface="Arial"/>
                <a:ea typeface="DejaVu Sans"/>
              </a:rPr>
              <a:t> </a:t>
            </a:r>
            <a:r>
              <a:rPr b="0" i="1" lang="en-US" sz="2000" spc="-1" strike="noStrike">
                <a:solidFill>
                  <a:srgbClr val="000000"/>
                </a:solidFill>
                <a:latin typeface="Arial"/>
                <a:ea typeface="DejaVu Sans"/>
              </a:rPr>
              <a:t>(Chair), </a:t>
            </a:r>
            <a:r>
              <a:rPr b="0" i="1" lang="en-US" sz="2000" spc="-1" strike="noStrike">
                <a:solidFill>
                  <a:srgbClr val="000000"/>
                </a:solidFill>
                <a:highlight>
                  <a:srgbClr val="ffff00"/>
                </a:highlight>
                <a:latin typeface="Arial"/>
                <a:ea typeface="DejaVu Sans"/>
              </a:rPr>
              <a:t>Person 2</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3</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4</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Person 5</a:t>
            </a:r>
            <a:r>
              <a:rPr b="0" i="1" lang="en-US" sz="2000" spc="-1" strike="noStrike">
                <a:solidFill>
                  <a:srgbClr val="000000"/>
                </a:solidFill>
                <a:latin typeface="Arial"/>
                <a:ea typeface="DejaVu Sans"/>
              </a:rPr>
              <a:t>. The 802-15-4ac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260" name="PlaceHolder 1"/>
          <p:cNvSpPr>
            <a:spLocks noGrp="1"/>
          </p:cNvSpPr>
          <p:nvPr>
            <p:ph type="title"/>
          </p:nvPr>
        </p:nvSpPr>
        <p:spPr>
          <a:xfrm>
            <a:off x="228600" y="583200"/>
            <a:ext cx="8685720" cy="85752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CRG formation for 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PlaceHolder 1"/>
          <p:cNvSpPr>
            <a:spLocks noGrp="1"/>
          </p:cNvSpPr>
          <p:nvPr>
            <p:ph type="title"/>
          </p:nvPr>
        </p:nvSpPr>
        <p:spPr>
          <a:xfrm>
            <a:off x="457200" y="439560"/>
            <a:ext cx="8227800" cy="9424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Timeline</a:t>
            </a:r>
            <a:endParaRPr b="0" lang="fi-FI" sz="3200" spc="-1" strike="noStrike">
              <a:solidFill>
                <a:srgbClr val="000000"/>
              </a:solidFill>
              <a:latin typeface="Arial"/>
            </a:endParaRPr>
          </a:p>
        </p:txBody>
      </p:sp>
      <p:graphicFrame>
        <p:nvGraphicFramePr>
          <p:cNvPr id="262" name=""/>
          <p:cNvGraphicFramePr/>
          <p:nvPr/>
        </p:nvGraphicFramePr>
        <p:xfrm>
          <a:off x="1077840" y="1284840"/>
          <a:ext cx="7109640" cy="3540240"/>
        </p:xfrm>
        <a:graphic>
          <a:graphicData uri="http://schemas.openxmlformats.org/drawingml/2006/table">
            <a:tbl>
              <a:tblPr/>
              <a:tblGrid>
                <a:gridCol w="5625360"/>
                <a:gridCol w="1484640"/>
              </a:tblGrid>
              <a:tr h="37404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03720">
                <a:tc>
                  <a:txBody>
                    <a:bodyPr lIns="90000" rIns="90000" anchor="t">
                      <a:noAutofit/>
                    </a:bodyPr>
                    <a:p>
                      <a:pPr>
                        <a:lnSpc>
                          <a:spcPct val="100000"/>
                        </a:lnSpc>
                      </a:pPr>
                      <a:r>
                        <a:rPr b="0" lang="en-US" sz="1800" spc="-1" strike="sngStrike">
                          <a:solidFill>
                            <a:srgbClr val="003300"/>
                          </a:solidFill>
                          <a:latin typeface="Arial"/>
                        </a:rPr>
                        <a:t>First version of the draft for WG pre-ballot commenting</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74040">
                <a:tc>
                  <a:txBody>
                    <a:bodyPr lIns="90000" rIns="90000" anchor="t">
                      <a:noAutofit/>
                    </a:bodyPr>
                    <a:p>
                      <a:pPr>
                        <a:lnSpc>
                          <a:spcPct val="100000"/>
                        </a:lnSpc>
                      </a:pPr>
                      <a:r>
                        <a:rPr b="0" lang="en-US" sz="1800" spc="-1" strike="sngStrike">
                          <a:solidFill>
                            <a:srgbClr val="0033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7760">
                <a:tc>
                  <a:txBody>
                    <a:bodyPr lIns="90000" rIns="90000" anchor="t">
                      <a:noAutofit/>
                    </a:bodyPr>
                    <a:p>
                      <a:pPr>
                        <a:lnSpc>
                          <a:spcPct val="100000"/>
                        </a:lnSpc>
                      </a:pPr>
                      <a:r>
                        <a:rPr b="0" lang="fi-FI" sz="1800" spc="-1" strike="sngStrike">
                          <a:solidFill>
                            <a:srgbClr val="003300"/>
                          </a:solidFill>
                          <a:latin typeface="Arial"/>
                        </a:rPr>
                        <a:t>Letter ballot recirculation</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no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noFill/>
                    </a:lnB>
                    <a:solidFill>
                      <a:srgbClr val="cccccc"/>
                    </a:solidFill>
                  </a:tcPr>
                </a:tc>
              </a:tr>
              <a:tr h="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no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May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noFill/>
                    </a:lnB>
                    <a:solidFill>
                      <a:srgbClr val="e6e6e6"/>
                    </a:solidFill>
                  </a:tcPr>
                </a:tc>
              </a:tr>
              <a:tr h="37404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Jun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7404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a:noFill/>
                    </a:lnT>
                    <a:lnB>
                      <a:no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a:noFill/>
                    </a:lnT>
                    <a:lnB>
                      <a:noFill/>
                    </a:lnB>
                    <a:solidFill>
                      <a:srgbClr val="e6e6e6"/>
                    </a:solidFill>
                  </a:tcPr>
                </a:tc>
              </a:tr>
              <a:tr h="37404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7080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a:no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a:no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PlaceHolder 1"/>
          <p:cNvSpPr>
            <a:spLocks noGrp="1"/>
          </p:cNvSpPr>
          <p:nvPr>
            <p:ph type="title"/>
          </p:nvPr>
        </p:nvSpPr>
        <p:spPr>
          <a:xfrm>
            <a:off x="457200" y="439560"/>
            <a:ext cx="8227800" cy="9424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Meeting achievements</a:t>
            </a:r>
            <a:endParaRPr b="0" lang="fi-FI" sz="3200" spc="-1" strike="noStrike">
              <a:solidFill>
                <a:srgbClr val="000000"/>
              </a:solidFill>
              <a:latin typeface="Arial"/>
            </a:endParaRPr>
          </a:p>
        </p:txBody>
      </p:sp>
      <p:sp>
        <p:nvSpPr>
          <p:cNvPr id="264" name="PlaceHolder 2"/>
          <p:cNvSpPr>
            <a:spLocks noGrp="1"/>
          </p:cNvSpPr>
          <p:nvPr>
            <p:ph/>
          </p:nvPr>
        </p:nvSpPr>
        <p:spPr>
          <a:xfrm>
            <a:off x="457200" y="1383480"/>
            <a:ext cx="8227800" cy="3473280"/>
          </a:xfrm>
          <a:prstGeom prst="rect">
            <a:avLst/>
          </a:prstGeom>
          <a:noFill/>
          <a:ln w="0">
            <a:noFill/>
          </a:ln>
        </p:spPr>
        <p:txBody>
          <a:bodyPr lIns="0" rIns="0" tIns="0" bIns="0" anchor="t">
            <a:normAutofit fontScale="78000"/>
          </a:bodyPr>
          <a:p>
            <a:pPr marL="168480" indent="-168480">
              <a:lnSpc>
                <a:spcPct val="100000"/>
              </a:lnSpc>
              <a:spcBef>
                <a:spcPts val="1417"/>
              </a:spcBef>
              <a:buClr>
                <a:srgbClr val="000000"/>
              </a:buClr>
              <a:buSzPct val="50000"/>
              <a:buFont typeface="DejaVu Sans"/>
              <a:buChar char="●"/>
            </a:pPr>
            <a:r>
              <a:rPr b="0" lang="fi-FI" sz="3200" spc="-1" strike="noStrike">
                <a:solidFill>
                  <a:srgbClr val="000000"/>
                </a:solidFill>
                <a:latin typeface="Arial"/>
              </a:rPr>
              <a:t>Processed all letter ballot comments</a:t>
            </a:r>
            <a:endParaRPr b="0" lang="fi-FI" sz="3200" spc="-1" strike="noStrike">
              <a:solidFill>
                <a:srgbClr val="000000"/>
              </a:solidFill>
              <a:latin typeface="Arial"/>
            </a:endParaRPr>
          </a:p>
          <a:p>
            <a:pPr marL="168480" indent="-168480">
              <a:lnSpc>
                <a:spcPct val="100000"/>
              </a:lnSpc>
              <a:spcBef>
                <a:spcPts val="1417"/>
              </a:spcBef>
              <a:buClr>
                <a:srgbClr val="000000"/>
              </a:buClr>
              <a:buSzPct val="50000"/>
              <a:buFont typeface="DejaVu Sans"/>
              <a:buChar char="●"/>
            </a:pPr>
            <a:r>
              <a:rPr b="0" lang="fi-FI" sz="3200" spc="-1" strike="noStrike">
                <a:solidFill>
                  <a:srgbClr val="000000"/>
                </a:solidFill>
                <a:latin typeface="Arial"/>
              </a:rPr>
              <a:t>Prepared draft for recirculation</a:t>
            </a:r>
            <a:endParaRPr b="0" lang="fi-FI" sz="3200" spc="-1" strike="noStrike">
              <a:solidFill>
                <a:srgbClr val="000000"/>
              </a:solidFill>
              <a:latin typeface="Arial"/>
            </a:endParaRPr>
          </a:p>
          <a:p>
            <a:pPr marL="168480" indent="-168480">
              <a:lnSpc>
                <a:spcPct val="100000"/>
              </a:lnSpc>
              <a:spcBef>
                <a:spcPts val="1417"/>
              </a:spcBef>
              <a:buClr>
                <a:srgbClr val="000000"/>
              </a:buClr>
              <a:buSzPct val="50000"/>
              <a:buFont typeface="DejaVu Sans"/>
              <a:buChar char="●"/>
            </a:pPr>
            <a:r>
              <a:rPr b="0" lang="fi-FI" sz="3200" spc="-1" strike="noStrike">
                <a:solidFill>
                  <a:srgbClr val="000000"/>
                </a:solidFill>
                <a:latin typeface="Arial"/>
              </a:rPr>
              <a:t>Start recirculation ballot after this session</a:t>
            </a:r>
            <a:endParaRPr b="0" lang="fi-FI" sz="3200" spc="-1" strike="noStrike">
              <a:solidFill>
                <a:srgbClr val="000000"/>
              </a:solidFill>
              <a:latin typeface="Arial"/>
            </a:endParaRPr>
          </a:p>
          <a:p>
            <a:pPr marL="168480" indent="-168480">
              <a:lnSpc>
                <a:spcPct val="100000"/>
              </a:lnSpc>
              <a:spcBef>
                <a:spcPts val="1417"/>
              </a:spcBef>
              <a:buClr>
                <a:srgbClr val="000000"/>
              </a:buClr>
              <a:buSzPct val="50000"/>
              <a:buFont typeface="DejaVu Sans"/>
              <a:buChar char="●"/>
            </a:pPr>
            <a:r>
              <a:rPr b="0" lang="fi-FI" sz="3200" spc="-1" strike="noStrike">
                <a:solidFill>
                  <a:srgbClr val="000000"/>
                </a:solidFill>
                <a:latin typeface="Arial"/>
              </a:rPr>
              <a:t>Form a CRG</a:t>
            </a:r>
            <a:endParaRPr b="0" lang="fi-FI" sz="3200" spc="-1" strike="noStrike">
              <a:solidFill>
                <a:srgbClr val="000000"/>
              </a:solidFill>
              <a:latin typeface="Arial"/>
            </a:endParaRPr>
          </a:p>
          <a:p>
            <a:pPr marL="168480" indent="-168480">
              <a:lnSpc>
                <a:spcPct val="100000"/>
              </a:lnSpc>
              <a:spcBef>
                <a:spcPts val="1417"/>
              </a:spcBef>
              <a:buClr>
                <a:srgbClr val="000000"/>
              </a:buClr>
              <a:buSzPct val="50000"/>
              <a:buFont typeface="DejaVu Sans"/>
              <a:buChar char="●"/>
            </a:pPr>
            <a:r>
              <a:rPr b="0" lang="fi-FI" sz="3200" spc="-1" strike="noStrike">
                <a:solidFill>
                  <a:srgbClr val="000000"/>
                </a:solidFill>
                <a:latin typeface="Arial"/>
              </a:rPr>
              <a:t>Get ready for SA ballot</a:t>
            </a:r>
            <a:endParaRPr b="0" lang="fi-FI" sz="3200" spc="-1" strike="noStrike">
              <a:solidFill>
                <a:srgbClr val="000000"/>
              </a:solidFill>
              <a:latin typeface="Arial"/>
            </a:endParaRPr>
          </a:p>
          <a:p>
            <a:pPr lvl="1" marL="336960" indent="-168480">
              <a:lnSpc>
                <a:spcPct val="100000"/>
              </a:lnSpc>
              <a:spcBef>
                <a:spcPts val="1134"/>
              </a:spcBef>
              <a:buClr>
                <a:srgbClr val="000000"/>
              </a:buClr>
              <a:buSzPct val="50000"/>
              <a:buFont typeface="DejaVu Sans"/>
              <a:buChar char="●"/>
            </a:pPr>
            <a:r>
              <a:rPr b="0" lang="fi-FI" sz="3200" spc="-1" strike="noStrike">
                <a:solidFill>
                  <a:srgbClr val="000000"/>
                </a:solidFill>
                <a:latin typeface="Arial"/>
              </a:rPr>
              <a:t>Start forming a SA ballot pool</a:t>
            </a:r>
            <a:endParaRPr b="0" lang="fi-FI" sz="3200" spc="-1" strike="noStrike">
              <a:solidFill>
                <a:srgbClr val="000000"/>
              </a:solidFill>
              <a:latin typeface="Arial"/>
            </a:endParaRPr>
          </a:p>
          <a:p>
            <a:pPr lvl="1" marL="336960" indent="-168480">
              <a:lnSpc>
                <a:spcPct val="100000"/>
              </a:lnSpc>
              <a:spcBef>
                <a:spcPts val="1134"/>
              </a:spcBef>
              <a:buClr>
                <a:srgbClr val="000000"/>
              </a:buClr>
              <a:buSzPct val="50000"/>
              <a:buFont typeface="DejaVu Sans"/>
              <a:buChar char="●"/>
            </a:pPr>
            <a:r>
              <a:rPr b="0" lang="fi-FI" sz="3200" spc="-1" strike="noStrike">
                <a:solidFill>
                  <a:srgbClr val="000000"/>
                </a:solidFill>
                <a:latin typeface="Arial"/>
              </a:rPr>
              <a:t>Start MEC</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439560"/>
            <a:ext cx="8227800" cy="9424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of TG4ac for May</a:t>
            </a:r>
            <a:endParaRPr b="0" lang="fi-FI" sz="3200" spc="-1" strike="noStrike">
              <a:solidFill>
                <a:srgbClr val="000000"/>
              </a:solidFill>
              <a:latin typeface="Arial"/>
            </a:endParaRPr>
          </a:p>
        </p:txBody>
      </p:sp>
      <p:sp>
        <p:nvSpPr>
          <p:cNvPr id="266" name="PlaceHolder 2"/>
          <p:cNvSpPr>
            <a:spLocks noGrp="1"/>
          </p:cNvSpPr>
          <p:nvPr>
            <p:ph/>
          </p:nvPr>
        </p:nvSpPr>
        <p:spPr>
          <a:xfrm>
            <a:off x="457200" y="1383480"/>
            <a:ext cx="8227800" cy="3473280"/>
          </a:xfrm>
          <a:prstGeom prst="rect">
            <a:avLst/>
          </a:prstGeom>
          <a:noFill/>
          <a:ln w="0">
            <a:noFill/>
          </a:ln>
        </p:spPr>
        <p:txBody>
          <a:bodyPr lIns="0" rIns="0" tIns="0" bIns="0" anchor="t">
            <a:normAutofit fontScale="95000"/>
          </a:bodyPr>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Two meetings</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Not overlapping with TG9a, or TG4ae.</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Process comments received in the letter ballots</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Form a CRG</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Forward draft to standard association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2"/>
          <p:cNvSpPr/>
          <p:nvPr/>
        </p:nvSpPr>
        <p:spPr>
          <a:xfrm>
            <a:off x="540000" y="1115640"/>
            <a:ext cx="8098560" cy="3742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The IEEE-SA strongly recommends that at each WG meeting the chair or a designee: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Show slides #1 through #4 of this presentation</a:t>
            </a:r>
            <a:endParaRPr b="0" lang="fi-FI" sz="105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Advise the WG attendees that: </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IEEE’s patent policy is described in Clause 6 of the </a:t>
            </a:r>
            <a:r>
              <a:rPr b="0" i="1" lang="en-IE" sz="900" spc="-1" strike="noStrike">
                <a:solidFill>
                  <a:srgbClr val="000000"/>
                </a:solidFill>
                <a:latin typeface="Calibri"/>
                <a:ea typeface="Calibri"/>
              </a:rPr>
              <a:t>IEEE-SA Standards Board Bylaws</a:t>
            </a:r>
            <a:r>
              <a:rPr b="0" lang="en-IE" sz="900" spc="-1" strike="noStrike">
                <a:solidFill>
                  <a:srgbClr val="000000"/>
                </a:solidFill>
                <a:latin typeface="Calibri"/>
                <a:ea typeface="Calibri"/>
              </a:rPr>
              <a:t>;</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Early identification of patent claims which may be essential for the use of standards under development is strongly encouraged; </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300"/>
            </a:br>
            <a:r>
              <a:rPr b="0" lang="en-IE" sz="900" spc="-1" strike="noStrike">
                <a:solidFill>
                  <a:srgbClr val="000000"/>
                </a:solidFill>
                <a:latin typeface="Calibri"/>
                <a:ea typeface="DejaVu Sans"/>
              </a:rPr>
              <a:t> </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Instruct the WG Secretary to record in the minutes of the relevant WG meeting:</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foregoing information was provided and that slides 1 through 4 (and this slide 0, if applicable) were shown;</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It is recommended that the WG Chair review the guidance in </a:t>
            </a:r>
            <a:r>
              <a:rPr b="0" i="1" lang="en-IE" sz="900" spc="-1" strike="noStrike">
                <a:solidFill>
                  <a:srgbClr val="000000"/>
                </a:solidFill>
                <a:latin typeface="Calibri"/>
                <a:ea typeface="Calibri"/>
              </a:rPr>
              <a:t>IEEE-SA Standards Board Operations Manual</a:t>
            </a:r>
            <a:r>
              <a:rPr b="0" lang="en-IE" sz="900" spc="-1" strike="noStrike">
                <a:solidFill>
                  <a:srgbClr val="000000"/>
                </a:solidFill>
                <a:latin typeface="Calibri"/>
                <a:ea typeface="Calibri"/>
              </a:rPr>
              <a:t> 6.3.5 and in FAQs 14 and 15 on inclusion of potential Essential Patent Claims by incorporation or by reference. </a:t>
            </a:r>
            <a:endParaRPr b="0" lang="fi-FI" sz="9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Note: </a:t>
            </a:r>
            <a:r>
              <a:rPr b="1" lang="en-IE" sz="900" spc="-1" strike="noStrike">
                <a:solidFill>
                  <a:srgbClr val="000000"/>
                </a:solidFill>
                <a:latin typeface="Calibri"/>
                <a:ea typeface="Calibri"/>
              </a:rPr>
              <a:t>WG</a:t>
            </a:r>
            <a:r>
              <a:rPr b="0" lang="en-IE" sz="900" spc="-1" strike="noStrike">
                <a:solidFill>
                  <a:srgbClr val="000000"/>
                </a:solidFill>
                <a:latin typeface="Calibri"/>
                <a:ea typeface="Calibri"/>
              </a:rPr>
              <a:t> includes Working Groups, Task Groups, and other standards-developing committees with a PAR approved by the IEEE-SA Standards Board.</a:t>
            </a:r>
            <a:endParaRPr b="0" lang="fi-FI" sz="900" spc="-1" strike="noStrike">
              <a:solidFill>
                <a:srgbClr val="000000"/>
              </a:solidFill>
              <a:latin typeface="Arial"/>
            </a:endParaRPr>
          </a:p>
        </p:txBody>
      </p:sp>
      <p:sp>
        <p:nvSpPr>
          <p:cNvPr id="232" name="CustomShape 3"/>
          <p:cNvSpPr/>
          <p:nvPr/>
        </p:nvSpPr>
        <p:spPr>
          <a:xfrm>
            <a:off x="720000" y="461520"/>
            <a:ext cx="7714440" cy="6170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CustomShape 4"/>
          <p:cNvSpPr/>
          <p:nvPr/>
        </p:nvSpPr>
        <p:spPr>
          <a:xfrm>
            <a:off x="720000" y="476280"/>
            <a:ext cx="7738560" cy="602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234" name="CustomShape 5"/>
          <p:cNvSpPr/>
          <p:nvPr/>
        </p:nvSpPr>
        <p:spPr>
          <a:xfrm>
            <a:off x="540000" y="1125000"/>
            <a:ext cx="8098560" cy="35535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shall</a:t>
            </a:r>
            <a:r>
              <a:rPr b="1" lang="en-IE" sz="14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should </a:t>
            </a:r>
            <a:r>
              <a:rPr b="1" lang="en-IE" sz="1400" spc="-1" strike="noStrike">
                <a:solidFill>
                  <a:srgbClr val="000000"/>
                </a:solidFill>
                <a:latin typeface="Calibri"/>
                <a:ea typeface="Calibri"/>
              </a:rPr>
              <a:t>inform the IEEE (or cause the IEEE to be informed) of the identity of any other holders of potential Essential Patent Claims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200" spc="-1" strike="noStrike">
                <a:solidFill>
                  <a:srgbClr val="000000"/>
                </a:solidFill>
                <a:latin typeface="Calibri"/>
                <a:ea typeface="Calibri"/>
              </a:rPr>
              <a:t>Early identification of holders of potential Essential Patent Claims is encouraged</a:t>
            </a:r>
            <a:endParaRPr b="0" lang="fi-FI"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CustomShape 6"/>
          <p:cNvSpPr/>
          <p:nvPr/>
        </p:nvSpPr>
        <p:spPr>
          <a:xfrm>
            <a:off x="720000" y="469800"/>
            <a:ext cx="7738560" cy="608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Ways to inform IEEE</a:t>
            </a:r>
            <a:endParaRPr b="0" lang="fi-FI" sz="2800" spc="-1" strike="noStrike">
              <a:solidFill>
                <a:srgbClr val="000000"/>
              </a:solidFill>
              <a:latin typeface="Arial"/>
            </a:endParaRPr>
          </a:p>
        </p:txBody>
      </p:sp>
      <p:sp>
        <p:nvSpPr>
          <p:cNvPr id="236" name="CustomShape 7"/>
          <p:cNvSpPr/>
          <p:nvPr/>
        </p:nvSpPr>
        <p:spPr>
          <a:xfrm>
            <a:off x="540000" y="1115640"/>
            <a:ext cx="8098560" cy="37429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Cause an LOA to be submitted to the IEEE-SA (patcom@ieee.org);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Provide the chair of this group with the identity of the holder(s) of any and all such claims as soon as possible;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Speak up now and respond to this Call for Potentially Essential Patents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6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500"/>
            </a:br>
            <a:r>
              <a:rPr b="0" lang="en-IE" sz="1600" spc="-1" strike="noStrike">
                <a:solidFill>
                  <a:srgbClr val="000000"/>
                </a:solidFill>
                <a:latin typeface="Arial"/>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CustomShape 8"/>
          <p:cNvSpPr/>
          <p:nvPr/>
        </p:nvSpPr>
        <p:spPr>
          <a:xfrm>
            <a:off x="720000" y="486720"/>
            <a:ext cx="7738560" cy="627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Other guidelines for IEEE WG meetings</a:t>
            </a:r>
            <a:endParaRPr b="0" lang="fi-FI" sz="2800" spc="-1" strike="noStrike">
              <a:solidFill>
                <a:srgbClr val="000000"/>
              </a:solidFill>
              <a:latin typeface="Arial"/>
            </a:endParaRPr>
          </a:p>
        </p:txBody>
      </p:sp>
      <p:sp>
        <p:nvSpPr>
          <p:cNvPr id="238" name="CustomShape 9"/>
          <p:cNvSpPr/>
          <p:nvPr/>
        </p:nvSpPr>
        <p:spPr>
          <a:xfrm>
            <a:off x="540000" y="1115640"/>
            <a:ext cx="8098560" cy="3742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0"/>
          <p:cNvSpPr/>
          <p:nvPr/>
        </p:nvSpPr>
        <p:spPr>
          <a:xfrm>
            <a:off x="720000" y="486000"/>
            <a:ext cx="7738560" cy="628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Patent-related information</a:t>
            </a:r>
            <a:endParaRPr b="0" lang="fi-FI" sz="2800" spc="-1" strike="noStrike">
              <a:solidFill>
                <a:srgbClr val="000000"/>
              </a:solidFill>
              <a:latin typeface="Arial"/>
            </a:endParaRPr>
          </a:p>
        </p:txBody>
      </p:sp>
      <p:sp>
        <p:nvSpPr>
          <p:cNvPr id="240" name="CustomShape 11"/>
          <p:cNvSpPr/>
          <p:nvPr/>
        </p:nvSpPr>
        <p:spPr>
          <a:xfrm>
            <a:off x="540000" y="1135080"/>
            <a:ext cx="8098560" cy="37234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CustomShape 12"/>
          <p:cNvSpPr/>
          <p:nvPr/>
        </p:nvSpPr>
        <p:spPr>
          <a:xfrm>
            <a:off x="720000" y="486000"/>
            <a:ext cx="7738560" cy="808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a:t>
            </a:r>
            <a:endParaRPr b="0" lang="fi-FI" sz="2600" spc="-1" strike="noStrike">
              <a:solidFill>
                <a:srgbClr val="000000"/>
              </a:solidFill>
              <a:latin typeface="Arial"/>
            </a:endParaRPr>
          </a:p>
          <a:p>
            <a:pPr algn="ctr">
              <a:lnSpc>
                <a:spcPct val="100000"/>
              </a:lnSpc>
            </a:pP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242" name="CustomShape 13"/>
          <p:cNvSpPr/>
          <p:nvPr/>
        </p:nvSpPr>
        <p:spPr>
          <a:xfrm>
            <a:off x="540000" y="1296000"/>
            <a:ext cx="8098560" cy="35625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1800" spc="-1" strike="noStrike">
                <a:solidFill>
                  <a:srgbClr val="000000"/>
                </a:solidFill>
                <a:latin typeface="Montserrat"/>
                <a:ea typeface="MS PGothic"/>
              </a:rPr>
              <a:t>At the beginning of each standards development meeting the chair or a designee is to:</a:t>
            </a:r>
            <a:endParaRPr b="0" lang="fi-FI" sz="18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Show the following slides (or provide them beforehand)</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Advise the standards development group participants that: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Instruct the Secretary to record in the minutes of the relevant meeting: </a:t>
            </a:r>
            <a:endParaRPr b="0" lang="fi-FI" sz="15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500" spc="-1" strike="noStrike">
                <a:solidFill>
                  <a:srgbClr val="000000"/>
                </a:solidFill>
                <a:latin typeface="Calibri"/>
                <a:ea typeface="MS PGothic"/>
              </a:rPr>
              <a:t>That the foregoing information was provided and that the copyright slides were shown (or provided beforehand). </a:t>
            </a:r>
            <a:endParaRPr b="0" lang="fi-FI" sz="1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CustomShape 14"/>
          <p:cNvSpPr/>
          <p:nvPr/>
        </p:nvSpPr>
        <p:spPr>
          <a:xfrm>
            <a:off x="720000" y="486000"/>
            <a:ext cx="7738560" cy="448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244" name="CustomShape 15"/>
          <p:cNvSpPr/>
          <p:nvPr/>
        </p:nvSpPr>
        <p:spPr>
          <a:xfrm>
            <a:off x="540000" y="1315080"/>
            <a:ext cx="8098560" cy="35434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CustomShape 16"/>
          <p:cNvSpPr/>
          <p:nvPr/>
        </p:nvSpPr>
        <p:spPr>
          <a:xfrm>
            <a:off x="720000" y="486000"/>
            <a:ext cx="7738560" cy="448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246" name="CustomShape 17"/>
          <p:cNvSpPr/>
          <p:nvPr/>
        </p:nvSpPr>
        <p:spPr>
          <a:xfrm>
            <a:off x="540000" y="1315080"/>
            <a:ext cx="8098560" cy="35434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The IEEE SA Copyright Policy is described in the IEEE SA Standards Board Bylaws and IEEE SA Standards Board Operations Manual</a:t>
            </a:r>
            <a:br>
              <a:rPr sz="1500"/>
            </a:br>
            <a:r>
              <a:rPr b="0" lang="en-IE" sz="1300" spc="-1" strike="noStrike">
                <a:solidFill>
                  <a:srgbClr val="000000"/>
                </a:solidFill>
                <a:latin typeface="Calibri"/>
                <a:ea typeface="DejaVu Sans"/>
              </a:rPr>
              <a: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300" spc="-1" strike="noStrike">
                <a:solidFill>
                  <a:srgbClr val="000000"/>
                </a:solidFill>
                <a:latin typeface="Calibri"/>
                <a:ea typeface="MS PGothic"/>
              </a:rPr>
              <a:t>IEEE SA Copyright Policy, see </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7 of the IEEE SA Standards Board Bylaws</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1"/>
              </a:rPr>
              <a:t>https</a:t>
            </a:r>
            <a:r>
              <a:rPr b="0" lang="en-IE" sz="1050" spc="-1" strike="noStrike" u="sng">
                <a:solidFill>
                  <a:srgbClr val="0000ff"/>
                </a:solidFill>
                <a:uFillTx/>
                <a:latin typeface="Calibri"/>
                <a:ea typeface="MS PGothic"/>
                <a:hlinkClick r:id="rId2"/>
              </a:rPr>
              <a:t>://standards.ieee.org/about/policies/bylaws/sect6-7.html#7</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6.1 of the IEEE SA Standards Board Operations Manual</a:t>
            </a:r>
            <a:br>
              <a:rPr sz="1500"/>
            </a:b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3"/>
              </a:rPr>
              <a:t>https://</a:t>
            </a:r>
            <a:r>
              <a:rPr b="0" lang="en-IE" sz="1050" spc="-1" strike="noStrike" u="sng">
                <a:solidFill>
                  <a:srgbClr val="0000ff"/>
                </a:solidFill>
                <a:uFillTx/>
                <a:latin typeface="Calibri"/>
                <a:ea typeface="MS PGothic"/>
                <a:hlinkClick r:id="rId4"/>
              </a:rPr>
              <a:t>standards.ieee.org/about/policies/opman/sect6.html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Permission</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5"/>
              </a:rPr>
              <a:t>https://</a:t>
            </a:r>
            <a:r>
              <a:rPr b="0" lang="en-IE" sz="1050" spc="-1" strike="noStrike" u="sng">
                <a:solidFill>
                  <a:srgbClr val="0000ff"/>
                </a:solidFill>
                <a:uFillTx/>
                <a:latin typeface="Calibri"/>
                <a:ea typeface="MS PGothic"/>
                <a:hlinkClick r:id="rId6"/>
              </a:rPr>
              <a:t>standards.ieee.org/content/dam/ieee-standards/standards/web/documents/other/permissionltrs.zip</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FAQs</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7"/>
              </a:rPr>
              <a:t>http://standards.ieee.org/faqs/copyrights.html/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Best Practices for IEEE Standards Development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8"/>
              </a:rPr>
              <a:t>http://</a:t>
            </a:r>
            <a:r>
              <a:rPr b="0" lang="en-IE" sz="1050" spc="-1" strike="noStrike" u="sng">
                <a:solidFill>
                  <a:srgbClr val="0000ff"/>
                </a:solidFill>
                <a:uFillTx/>
                <a:latin typeface="Calibri"/>
                <a:ea typeface="MS PGothic"/>
                <a:hlinkClick r:id="rId9"/>
              </a:rPr>
              <a:t>standards.ieee.org/develop/policies/best_practices_for_ieee_standards_development_051215.pdf</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Distribution of Draft Standards (see 6.1.3 of the SASB Operations Manual)</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10"/>
              </a:rPr>
              <a:t>https://standards.ieee.org/about/policies/opman/sect6.html</a:t>
            </a:r>
            <a:endParaRPr b="0" lang="fi-FI" sz="105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239</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2025-01-15T09:19:37Z</dcterms:created>
  <dc:creator>Tero Kivinen</dc:creator>
  <dc:description/>
  <dc:language>en-US</dc:language>
  <cp:lastModifiedBy>Tero Kivinen</cp:lastModifiedBy>
  <dcterms:modified xsi:type="dcterms:W3CDTF">2025-03-09T17:03:43Z</dcterms:modified>
  <cp:revision>23</cp:revision>
  <dc:subject/>
  <dc:title>IEEE Std 802.15 pptx template</dc:title>
</cp:coreProperties>
</file>

<file path=docProps/custom.xml><?xml version="1.0" encoding="utf-8"?>
<Properties xmlns="http://schemas.openxmlformats.org/officeDocument/2006/custom-properties" xmlns:vt="http://schemas.openxmlformats.org/officeDocument/2006/docPropsVTypes"/>
</file>