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7720" cy="141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802.15-25-0118-01</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3960" cy="209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3960" cy="209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273CCE67-ABBA-4978-AEAB-8714FA2DC3C8}"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4120" cy="209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9520" cy="141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7720" cy="141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802.15-25-0118-01</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3960" cy="209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3960" cy="209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4F443A36-EE61-4B4F-A8A7-FF102E7F041B}"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4120" cy="209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9520" cy="141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7720" cy="141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802.15-25-0118-01</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3960" cy="209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3960" cy="209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359D001F-9A20-4279-B323-27639C20B733}"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4120" cy="209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9520" cy="141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7720" cy="141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802.15-25-0118-01</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3960" cy="209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3960" cy="209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17829801-C665-486E-A6FB-F1A07D6381E4}"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4120" cy="209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9520" cy="141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9720" cy="160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3680" cy="217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3680" cy="217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64249191-258D-4EA0-918B-32BD354E1E2D}"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3680" cy="217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9240" cy="148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058-00-04ac-jan-2025-tg4ac-minutes.docx"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397-04-04ac-project-task-list-for-tg4ac.xlsx" TargetMode="External"/><Relationship Id="rId2" Type="http://schemas.openxmlformats.org/officeDocument/2006/relationships/hyperlink" Target="https://mentor.ieee.org/802.15/dcn/25/15-25-0107-00-04ac-consolidated-letter-ballot-comments.xlsx" TargetMode="External"/><Relationship Id="rId3"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457200"/>
            <a:ext cx="8966880" cy="34506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TG4ac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2025-03-09</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TG4ac Privacy March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March</a:t>
            </a:r>
            <a:endParaRPr b="0" lang="fi-FI" sz="3200" spc="-1" strike="noStrike">
              <a:solidFill>
                <a:srgbClr val="000000"/>
              </a:solidFill>
              <a:latin typeface="Arial"/>
            </a:endParaRPr>
          </a:p>
        </p:txBody>
      </p:sp>
      <p:sp>
        <p:nvSpPr>
          <p:cNvPr id="248" name="PlaceHolder 2"/>
          <p:cNvSpPr>
            <a:spLocks noGrp="1"/>
          </p:cNvSpPr>
          <p:nvPr>
            <p:ph/>
          </p:nvPr>
        </p:nvSpPr>
        <p:spPr>
          <a:xfrm>
            <a:off x="457200" y="1383480"/>
            <a:ext cx="8227800" cy="34732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Create new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March</a:t>
            </a:r>
            <a:endParaRPr b="0" lang="fi-FI" sz="3200" spc="-1" strike="noStrike">
              <a:solidFill>
                <a:srgbClr val="000000"/>
              </a:solidFill>
              <a:latin typeface="Arial"/>
            </a:endParaRPr>
          </a:p>
        </p:txBody>
      </p:sp>
      <p:sp>
        <p:nvSpPr>
          <p:cNvPr id="250" name="PlaceHolder 2"/>
          <p:cNvSpPr>
            <a:spLocks noGrp="1"/>
          </p:cNvSpPr>
          <p:nvPr>
            <p:ph/>
          </p:nvPr>
        </p:nvSpPr>
        <p:spPr>
          <a:xfrm>
            <a:off x="457200" y="1383480"/>
            <a:ext cx="8227800" cy="3473280"/>
          </a:xfrm>
          <a:prstGeom prst="rect">
            <a:avLst/>
          </a:prstGeom>
          <a:noFill/>
          <a:ln w="0">
            <a:noFill/>
          </a:ln>
        </p:spPr>
        <p:txBody>
          <a:bodyPr lIns="0" rIns="0" tIns="0" bIns="0" anchor="t">
            <a:normAutofit fontScale="44000"/>
          </a:bodyPr>
          <a:p>
            <a:pPr marL="190080" indent="-142560">
              <a:lnSpc>
                <a:spcPct val="100000"/>
              </a:lnSpc>
              <a:spcBef>
                <a:spcPts val="1417"/>
              </a:spcBef>
              <a:buClr>
                <a:srgbClr val="000000"/>
              </a:buClr>
              <a:buSzPct val="50000"/>
              <a:buFont typeface="DejaVu Sans"/>
              <a:buChar char="●"/>
            </a:pPr>
            <a:r>
              <a:rPr b="0" lang="fi-FI" sz="3200" spc="-1" strike="noStrike">
                <a:solidFill>
                  <a:srgbClr val="000000"/>
                </a:solidFill>
                <a:latin typeface="Arial"/>
              </a:rPr>
              <a:t>Monday 10th of March 13:30-15:30</a:t>
            </a:r>
            <a:endParaRPr b="0" lang="fi-FI" sz="32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15-25-0058-00</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Process letter ballot comments</a:t>
            </a:r>
            <a:endParaRPr b="0" lang="fi-FI" sz="2800" spc="-1" strike="noStrike">
              <a:solidFill>
                <a:srgbClr val="000000"/>
              </a:solidFill>
              <a:latin typeface="Arial"/>
            </a:endParaRPr>
          </a:p>
          <a:p>
            <a:pPr marL="190080" indent="-142560">
              <a:lnSpc>
                <a:spcPct val="100000"/>
              </a:lnSpc>
              <a:spcBef>
                <a:spcPts val="1417"/>
              </a:spcBef>
              <a:buClr>
                <a:srgbClr val="000000"/>
              </a:buClr>
              <a:buSzPct val="50000"/>
              <a:buFont typeface="DejaVu Sans"/>
              <a:buChar char="●"/>
            </a:pPr>
            <a:r>
              <a:rPr b="0" lang="fi-FI" sz="3200" spc="-1" strike="noStrike">
                <a:solidFill>
                  <a:srgbClr val="000000"/>
                </a:solidFill>
                <a:latin typeface="Arial"/>
              </a:rPr>
              <a:t>Wednesday 12th of March 13:30-15:30</a:t>
            </a:r>
            <a:endParaRPr b="0" lang="fi-FI" sz="32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draft ready for the recirculation ballot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recirculation ballot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form a CRG</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Get ready for SA ballot</a:t>
            </a:r>
            <a:endParaRPr b="0" lang="fi-FI" sz="2800" spc="-1" strike="noStrike">
              <a:solidFill>
                <a:srgbClr val="000000"/>
              </a:solidFill>
              <a:latin typeface="Arial"/>
            </a:endParaRPr>
          </a:p>
          <a:p>
            <a:pPr lvl="2" marL="570240" indent="-126720">
              <a:lnSpc>
                <a:spcPct val="100000"/>
              </a:lnSpc>
              <a:spcBef>
                <a:spcPts val="850"/>
              </a:spcBef>
              <a:buClr>
                <a:srgbClr val="000000"/>
              </a:buClr>
              <a:buSzPct val="50000"/>
              <a:buFont typeface="DejaVu Sans"/>
              <a:buChar char="●"/>
            </a:pPr>
            <a:r>
              <a:rPr b="0" lang="fi-FI" sz="2400" spc="-1" strike="noStrike">
                <a:solidFill>
                  <a:srgbClr val="000000"/>
                </a:solidFill>
                <a:latin typeface="Arial"/>
              </a:rPr>
              <a:t>Start forming a SA ballot pool</a:t>
            </a:r>
            <a:endParaRPr b="0" lang="fi-FI" sz="2400" spc="-1" strike="noStrike">
              <a:solidFill>
                <a:srgbClr val="000000"/>
              </a:solidFill>
              <a:latin typeface="Arial"/>
            </a:endParaRPr>
          </a:p>
          <a:p>
            <a:pPr lvl="2" marL="570240" indent="-126720">
              <a:lnSpc>
                <a:spcPct val="100000"/>
              </a:lnSpc>
              <a:spcBef>
                <a:spcPts val="850"/>
              </a:spcBef>
              <a:buClr>
                <a:srgbClr val="000000"/>
              </a:buClr>
              <a:buSzPct val="50000"/>
              <a:buFont typeface="DejaVu Sans"/>
              <a:buChar char="●"/>
            </a:pPr>
            <a:r>
              <a:rPr b="0" lang="fi-FI" sz="2400" spc="-1" strike="noStrike">
                <a:solidFill>
                  <a:srgbClr val="000000"/>
                </a:solidFill>
                <a:latin typeface="Arial"/>
              </a:rPr>
              <a:t>Start MEC</a:t>
            </a:r>
            <a:endParaRPr b="0" lang="fi-FI" sz="24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project task list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252" name="PlaceHolder 2"/>
          <p:cNvSpPr>
            <a:spLocks noGrp="1"/>
          </p:cNvSpPr>
          <p:nvPr>
            <p:ph/>
          </p:nvPr>
        </p:nvSpPr>
        <p:spPr>
          <a:xfrm>
            <a:off x="457200" y="1383480"/>
            <a:ext cx="8227800" cy="34732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15-23-0397-04</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 </a:t>
            </a:r>
            <a:r>
              <a:rPr b="0" lang="fi-FI" sz="3200" spc="-1" strike="noStrike" u="sng">
                <a:solidFill>
                  <a:srgbClr val="0000ff"/>
                </a:solidFill>
                <a:uFillTx/>
                <a:latin typeface="Arial"/>
                <a:hlinkClick r:id="rId2"/>
              </a:rPr>
              <a:t>15-25-0107-00</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21"/>
          <p:cNvSpPr/>
          <p:nvPr/>
        </p:nvSpPr>
        <p:spPr>
          <a:xfrm>
            <a:off x="457200" y="1635120"/>
            <a:ext cx="8224920" cy="29790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802.15 WG start a WG recirculation requesting approval of document P802-15-4ac_D01 and to forward document P802-15-4ac_D01,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54" name="PlaceHolder 1"/>
          <p:cNvSpPr>
            <a:spLocks noGrp="1"/>
          </p:cNvSpPr>
          <p:nvPr>
            <p:ph type="title"/>
          </p:nvPr>
        </p:nvSpPr>
        <p:spPr>
          <a:xfrm>
            <a:off x="228600" y="583200"/>
            <a:ext cx="8685720" cy="8575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CustomShape 31"/>
          <p:cNvSpPr/>
          <p:nvPr/>
        </p:nvSpPr>
        <p:spPr>
          <a:xfrm>
            <a:off x="457200" y="1635120"/>
            <a:ext cx="8224920" cy="29790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P802-15-4ac_D01 and to forward document P802-15-4ac_D01,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56" name="PlaceHolder 1"/>
          <p:cNvSpPr>
            <a:spLocks noGrp="1"/>
          </p:cNvSpPr>
          <p:nvPr>
            <p:ph type="title"/>
          </p:nvPr>
        </p:nvSpPr>
        <p:spPr>
          <a:xfrm>
            <a:off x="228600" y="583200"/>
            <a:ext cx="8685720" cy="8575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CustomShape 35"/>
          <p:cNvSpPr/>
          <p:nvPr/>
        </p:nvSpPr>
        <p:spPr>
          <a:xfrm>
            <a:off x="457200" y="1635120"/>
            <a:ext cx="8224920" cy="297900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TG4ac requests that 802.15 WG approve the formation of a Comment Resolution Group (CRG) for the WG balloting of the P802-15-4ac_D01 with the following membership: Tero Kivinen (Chair),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58" name="PlaceHolder 1"/>
          <p:cNvSpPr>
            <a:spLocks noGrp="1"/>
          </p:cNvSpPr>
          <p:nvPr>
            <p:ph type="title"/>
          </p:nvPr>
        </p:nvSpPr>
        <p:spPr>
          <a:xfrm>
            <a:off x="228600" y="583200"/>
            <a:ext cx="8685720" cy="8575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18"/>
          <p:cNvSpPr/>
          <p:nvPr/>
        </p:nvSpPr>
        <p:spPr>
          <a:xfrm>
            <a:off x="457200" y="1635120"/>
            <a:ext cx="8224920" cy="297900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P802-15-4ac_D01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60" name="PlaceHolder 1"/>
          <p:cNvSpPr>
            <a:spLocks noGrp="1"/>
          </p:cNvSpPr>
          <p:nvPr>
            <p:ph type="title"/>
          </p:nvPr>
        </p:nvSpPr>
        <p:spPr>
          <a:xfrm>
            <a:off x="228600" y="583200"/>
            <a:ext cx="8685720" cy="8575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262" name=""/>
          <p:cNvGraphicFramePr/>
          <p:nvPr/>
        </p:nvGraphicFramePr>
        <p:xfrm>
          <a:off x="1077840" y="1284840"/>
          <a:ext cx="7109640" cy="3540240"/>
        </p:xfrm>
        <a:graphic>
          <a:graphicData uri="http://schemas.openxmlformats.org/drawingml/2006/table">
            <a:tbl>
              <a:tblPr/>
              <a:tblGrid>
                <a:gridCol w="5625360"/>
                <a:gridCol w="1484640"/>
              </a:tblGrid>
              <a:tr h="3740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fi-FI" sz="1800" spc="-1" strike="sngStrike">
                          <a:solidFill>
                            <a:srgbClr val="003300"/>
                          </a:solidFill>
                          <a:latin typeface="Arial"/>
                        </a:rPr>
                        <a:t>Letter ballot recirculation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r>
              <a:tr h="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080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264" name="PlaceHolder 2"/>
          <p:cNvSpPr>
            <a:spLocks noGrp="1"/>
          </p:cNvSpPr>
          <p:nvPr>
            <p:ph/>
          </p:nvPr>
        </p:nvSpPr>
        <p:spPr>
          <a:xfrm>
            <a:off x="457200" y="1383480"/>
            <a:ext cx="8227800" cy="3473280"/>
          </a:xfrm>
          <a:prstGeom prst="rect">
            <a:avLst/>
          </a:prstGeom>
          <a:noFill/>
          <a:ln w="0">
            <a:noFill/>
          </a:ln>
        </p:spPr>
        <p:txBody>
          <a:bodyPr lIns="0" rIns="0" tIns="0" bIns="0" anchor="t">
            <a:normAutofit fontScale="78000"/>
          </a:bodyPr>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Get ready for SA ballot</a:t>
            </a:r>
            <a:endParaRPr b="0" lang="fi-FI" sz="3200" spc="-1" strike="noStrike">
              <a:solidFill>
                <a:srgbClr val="000000"/>
              </a:solidFill>
              <a:latin typeface="Arial"/>
            </a:endParaRPr>
          </a:p>
          <a:p>
            <a:pPr lvl="1" marL="336960" indent="-168480">
              <a:lnSpc>
                <a:spcPct val="100000"/>
              </a:lnSpc>
              <a:spcBef>
                <a:spcPts val="1134"/>
              </a:spcBef>
              <a:buClr>
                <a:srgbClr val="000000"/>
              </a:buClr>
              <a:buSzPct val="50000"/>
              <a:buFont typeface="DejaVu Sans"/>
              <a:buChar char="●"/>
            </a:pPr>
            <a:r>
              <a:rPr b="0" lang="fi-FI" sz="3200" spc="-1" strike="noStrike">
                <a:solidFill>
                  <a:srgbClr val="000000"/>
                </a:solidFill>
                <a:latin typeface="Arial"/>
              </a:rPr>
              <a:t>Start forming a SA ballot pool</a:t>
            </a:r>
            <a:endParaRPr b="0" lang="fi-FI" sz="3200" spc="-1" strike="noStrike">
              <a:solidFill>
                <a:srgbClr val="000000"/>
              </a:solidFill>
              <a:latin typeface="Arial"/>
            </a:endParaRPr>
          </a:p>
          <a:p>
            <a:pPr lvl="1" marL="336960" indent="-168480">
              <a:lnSpc>
                <a:spcPct val="100000"/>
              </a:lnSpc>
              <a:spcBef>
                <a:spcPts val="1134"/>
              </a:spcBef>
              <a:buClr>
                <a:srgbClr val="000000"/>
              </a:buClr>
              <a:buSzPct val="50000"/>
              <a:buFont typeface="DejaVu Sans"/>
              <a:buChar char="●"/>
            </a:pPr>
            <a:r>
              <a:rPr b="0" lang="fi-FI" sz="3200" spc="-1" strike="noStrike">
                <a:solidFill>
                  <a:srgbClr val="000000"/>
                </a:solidFill>
                <a:latin typeface="Arial"/>
              </a:rPr>
              <a:t>Start MEC</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TG4ac for May</a:t>
            </a:r>
            <a:endParaRPr b="0" lang="fi-FI" sz="3200" spc="-1" strike="noStrike">
              <a:solidFill>
                <a:srgbClr val="000000"/>
              </a:solidFill>
              <a:latin typeface="Arial"/>
            </a:endParaRPr>
          </a:p>
        </p:txBody>
      </p:sp>
      <p:sp>
        <p:nvSpPr>
          <p:cNvPr id="266" name="PlaceHolder 2"/>
          <p:cNvSpPr>
            <a:spLocks noGrp="1"/>
          </p:cNvSpPr>
          <p:nvPr>
            <p:ph/>
          </p:nvPr>
        </p:nvSpPr>
        <p:spPr>
          <a:xfrm>
            <a:off x="457200" y="1383480"/>
            <a:ext cx="8227800" cy="347328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TG9a, or TG4ae.</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Forward draft to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2"/>
          <p:cNvSpPr/>
          <p:nvPr/>
        </p:nvSpPr>
        <p:spPr>
          <a:xfrm>
            <a:off x="540000" y="1115640"/>
            <a:ext cx="8098560" cy="3742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32" name="CustomShape 3"/>
          <p:cNvSpPr/>
          <p:nvPr/>
        </p:nvSpPr>
        <p:spPr>
          <a:xfrm>
            <a:off x="720000" y="461520"/>
            <a:ext cx="7714440" cy="6170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4"/>
          <p:cNvSpPr/>
          <p:nvPr/>
        </p:nvSpPr>
        <p:spPr>
          <a:xfrm>
            <a:off x="720000" y="476280"/>
            <a:ext cx="7738560" cy="602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34" name="CustomShape 5"/>
          <p:cNvSpPr/>
          <p:nvPr/>
        </p:nvSpPr>
        <p:spPr>
          <a:xfrm>
            <a:off x="540000" y="1125000"/>
            <a:ext cx="8098560" cy="3553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6"/>
          <p:cNvSpPr/>
          <p:nvPr/>
        </p:nvSpPr>
        <p:spPr>
          <a:xfrm>
            <a:off x="720000" y="469800"/>
            <a:ext cx="7738560" cy="608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36" name="CustomShape 7"/>
          <p:cNvSpPr/>
          <p:nvPr/>
        </p:nvSpPr>
        <p:spPr>
          <a:xfrm>
            <a:off x="540000" y="1115640"/>
            <a:ext cx="8098560" cy="37429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CustomShape 8"/>
          <p:cNvSpPr/>
          <p:nvPr/>
        </p:nvSpPr>
        <p:spPr>
          <a:xfrm>
            <a:off x="720000" y="486720"/>
            <a:ext cx="7738560" cy="62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38" name="CustomShape 9"/>
          <p:cNvSpPr/>
          <p:nvPr/>
        </p:nvSpPr>
        <p:spPr>
          <a:xfrm>
            <a:off x="540000" y="1115640"/>
            <a:ext cx="8098560" cy="3742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0"/>
          <p:cNvSpPr/>
          <p:nvPr/>
        </p:nvSpPr>
        <p:spPr>
          <a:xfrm>
            <a:off x="720000" y="486000"/>
            <a:ext cx="7738560" cy="62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40" name="CustomShape 11"/>
          <p:cNvSpPr/>
          <p:nvPr/>
        </p:nvSpPr>
        <p:spPr>
          <a:xfrm>
            <a:off x="540000" y="1135080"/>
            <a:ext cx="8098560" cy="3723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2"/>
          <p:cNvSpPr/>
          <p:nvPr/>
        </p:nvSpPr>
        <p:spPr>
          <a:xfrm>
            <a:off x="720000" y="486000"/>
            <a:ext cx="7738560" cy="80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42" name="CustomShape 13"/>
          <p:cNvSpPr/>
          <p:nvPr/>
        </p:nvSpPr>
        <p:spPr>
          <a:xfrm>
            <a:off x="540000" y="1296000"/>
            <a:ext cx="8098560" cy="3562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CustomShape 14"/>
          <p:cNvSpPr/>
          <p:nvPr/>
        </p:nvSpPr>
        <p:spPr>
          <a:xfrm>
            <a:off x="720000" y="486000"/>
            <a:ext cx="7738560" cy="44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4" name="CustomShape 15"/>
          <p:cNvSpPr/>
          <p:nvPr/>
        </p:nvSpPr>
        <p:spPr>
          <a:xfrm>
            <a:off x="540000" y="1315080"/>
            <a:ext cx="8098560" cy="3543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6"/>
          <p:cNvSpPr/>
          <p:nvPr/>
        </p:nvSpPr>
        <p:spPr>
          <a:xfrm>
            <a:off x="720000" y="486000"/>
            <a:ext cx="7738560" cy="44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6" name="CustomShape 17"/>
          <p:cNvSpPr/>
          <p:nvPr/>
        </p:nvSpPr>
        <p:spPr>
          <a:xfrm>
            <a:off x="540000" y="1315080"/>
            <a:ext cx="8098560" cy="3543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239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2025-03-09T17:03:43Z</dcterms:modified>
  <cp:revision>23</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