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3"/>
  </p:notesMasterIdLst>
  <p:sldIdLst>
    <p:sldId id="259" r:id="rId5"/>
    <p:sldId id="258" r:id="rId6"/>
    <p:sldId id="5610" r:id="rId7"/>
    <p:sldId id="5833" r:id="rId8"/>
    <p:sldId id="284" r:id="rId9"/>
    <p:sldId id="281" r:id="rId10"/>
    <p:sldId id="271" r:id="rId11"/>
    <p:sldId id="273" r:id="rId12"/>
    <p:sldId id="274" r:id="rId13"/>
    <p:sldId id="282" r:id="rId14"/>
    <p:sldId id="276" r:id="rId15"/>
    <p:sldId id="262" r:id="rId16"/>
    <p:sldId id="263" r:id="rId17"/>
    <p:sldId id="264" r:id="rId18"/>
    <p:sldId id="5084" r:id="rId19"/>
    <p:sldId id="5836" r:id="rId20"/>
    <p:sldId id="5851" r:id="rId21"/>
    <p:sldId id="5855" r:id="rId22"/>
    <p:sldId id="5852" r:id="rId23"/>
    <p:sldId id="5856" r:id="rId24"/>
    <p:sldId id="5845" r:id="rId25"/>
    <p:sldId id="5842" r:id="rId26"/>
    <p:sldId id="5621" r:id="rId27"/>
    <p:sldId id="6213" r:id="rId28"/>
    <p:sldId id="256" r:id="rId29"/>
    <p:sldId id="6214" r:id="rId30"/>
    <p:sldId id="5830" r:id="rId31"/>
    <p:sldId id="4944" r:id="rId32"/>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144" autoAdjust="0"/>
    <p:restoredTop sz="94660"/>
  </p:normalViewPr>
  <p:slideViewPr>
    <p:cSldViewPr snapToGrid="0" showGuides="1">
      <p:cViewPr varScale="1">
        <p:scale>
          <a:sx n="61" d="100"/>
          <a:sy n="61" d="100"/>
        </p:scale>
        <p:origin x="1432" y="38"/>
      </p:cViewPr>
      <p:guideLst>
        <p:guide orient="horz" pos="2183"/>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48" d="100"/>
          <a:sy n="48" d="100"/>
        </p:scale>
        <p:origin x="1408" y="2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417226C-9B8F-4835-A7EC-48E95E209A76}" type="datetimeFigureOut">
              <a:rPr kumimoji="1" lang="ja-JP" altLang="en-US" smtClean="0"/>
              <a:t>2025/3/9</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69402F-1F42-4764-9FFD-50056DC8779C}" type="slidenum">
              <a:rPr kumimoji="1" lang="ja-JP" altLang="en-US" smtClean="0"/>
              <a:t>‹#›</a:t>
            </a:fld>
            <a:endParaRPr kumimoji="1" lang="ja-JP" altLang="en-US"/>
          </a:p>
        </p:txBody>
      </p:sp>
    </p:spTree>
    <p:extLst>
      <p:ext uri="{BB962C8B-B14F-4D97-AF65-F5344CB8AC3E}">
        <p14:creationId xmlns:p14="http://schemas.microsoft.com/office/powerpoint/2010/main" val="292302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10</a:t>
            </a:fld>
            <a:endParaRPr kumimoji="1" lang="ja-JP" altLang="en-US" dirty="0"/>
          </a:p>
        </p:txBody>
      </p:sp>
    </p:spTree>
    <p:extLst>
      <p:ext uri="{BB962C8B-B14F-4D97-AF65-F5344CB8AC3E}">
        <p14:creationId xmlns:p14="http://schemas.microsoft.com/office/powerpoint/2010/main" val="205064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2950015" y="10691723"/>
            <a:ext cx="806146" cy="206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765">
              <a:defRPr sz="2500">
                <a:solidFill>
                  <a:schemeClr val="tx1"/>
                </a:solidFill>
                <a:latin typeface="Times New Roman" pitchFamily="18" charset="0"/>
              </a:defRPr>
            </a:lvl1pPr>
            <a:lvl2pPr marL="771366" indent="-296679" defTabSz="1003765">
              <a:defRPr sz="2500">
                <a:solidFill>
                  <a:schemeClr val="tx1"/>
                </a:solidFill>
                <a:latin typeface="Times New Roman" pitchFamily="18" charset="0"/>
              </a:defRPr>
            </a:lvl2pPr>
            <a:lvl3pPr marL="1186717" indent="-237343" defTabSz="1003765">
              <a:defRPr sz="2500">
                <a:solidFill>
                  <a:schemeClr val="tx1"/>
                </a:solidFill>
                <a:latin typeface="Times New Roman" pitchFamily="18" charset="0"/>
              </a:defRPr>
            </a:lvl3pPr>
            <a:lvl4pPr marL="1661403" indent="-237343" defTabSz="1003765">
              <a:defRPr sz="2500">
                <a:solidFill>
                  <a:schemeClr val="tx1"/>
                </a:solidFill>
                <a:latin typeface="Times New Roman" pitchFamily="18" charset="0"/>
              </a:defRPr>
            </a:lvl4pPr>
            <a:lvl5pPr marL="2136090" indent="-237343" defTabSz="1003765">
              <a:defRPr sz="2500">
                <a:solidFill>
                  <a:schemeClr val="tx1"/>
                </a:solidFill>
                <a:latin typeface="Times New Roman" pitchFamily="18" charset="0"/>
              </a:defRPr>
            </a:lvl5pPr>
            <a:lvl6pPr marL="2610776" indent="-237343" defTabSz="1003765" eaLnBrk="0" fontAlgn="base" hangingPunct="0">
              <a:spcBef>
                <a:spcPct val="0"/>
              </a:spcBef>
              <a:spcAft>
                <a:spcPct val="0"/>
              </a:spcAft>
              <a:defRPr sz="2500">
                <a:solidFill>
                  <a:schemeClr val="tx1"/>
                </a:solidFill>
                <a:latin typeface="Times New Roman" pitchFamily="18" charset="0"/>
              </a:defRPr>
            </a:lvl6pPr>
            <a:lvl7pPr marL="3085463" indent="-237343" defTabSz="1003765" eaLnBrk="0" fontAlgn="base" hangingPunct="0">
              <a:spcBef>
                <a:spcPct val="0"/>
              </a:spcBef>
              <a:spcAft>
                <a:spcPct val="0"/>
              </a:spcAft>
              <a:defRPr sz="2500">
                <a:solidFill>
                  <a:schemeClr val="tx1"/>
                </a:solidFill>
                <a:latin typeface="Times New Roman" pitchFamily="18" charset="0"/>
              </a:defRPr>
            </a:lvl7pPr>
            <a:lvl8pPr marL="3560150" indent="-237343" defTabSz="1003765" eaLnBrk="0" fontAlgn="base" hangingPunct="0">
              <a:spcBef>
                <a:spcPct val="0"/>
              </a:spcBef>
              <a:spcAft>
                <a:spcPct val="0"/>
              </a:spcAft>
              <a:defRPr sz="2500">
                <a:solidFill>
                  <a:schemeClr val="tx1"/>
                </a:solidFill>
                <a:latin typeface="Times New Roman" pitchFamily="18" charset="0"/>
              </a:defRPr>
            </a:lvl8pPr>
            <a:lvl9pPr marL="4034837" indent="-237343" defTabSz="1003765" eaLnBrk="0" fontAlgn="base" hangingPunct="0">
              <a:spcBef>
                <a:spcPct val="0"/>
              </a:spcBef>
              <a:spcAft>
                <a:spcPct val="0"/>
              </a:spcAft>
              <a:defRPr sz="2500">
                <a:solidFill>
                  <a:schemeClr val="tx1"/>
                </a:solidFill>
                <a:latin typeface="Times New Roman" pitchFamily="18" charset="0"/>
              </a:defRPr>
            </a:lvl9pPr>
          </a:lstStyle>
          <a:p>
            <a:fld id="{992FAEED-E543-438D-A759-E74A5D2C8D14}" type="slidenum">
              <a:rPr lang="en-US" altLang="ja-JP" sz="1300"/>
              <a:pPr/>
              <a:t>11</a:t>
            </a:fld>
            <a:endParaRPr lang="en-US" altLang="ja-JP" sz="1300" dirty="0"/>
          </a:p>
        </p:txBody>
      </p:sp>
      <p:sp>
        <p:nvSpPr>
          <p:cNvPr id="10243" name="Rectangle 2"/>
          <p:cNvSpPr>
            <a:spLocks noGrp="1" noRot="1" noChangeAspect="1" noChangeArrowheads="1" noTextEdit="1"/>
          </p:cNvSpPr>
          <p:nvPr>
            <p:ph type="sldImg"/>
          </p:nvPr>
        </p:nvSpPr>
        <p:spPr>
          <a:xfrm>
            <a:off x="735013" y="835025"/>
            <a:ext cx="5502275" cy="4127500"/>
          </a:xfrm>
          <a:ln/>
        </p:spPr>
      </p:sp>
      <p:sp>
        <p:nvSpPr>
          <p:cNvPr id="10244" name="Rectangle 3"/>
          <p:cNvSpPr>
            <a:spLocks noGrp="1" noChangeArrowheads="1"/>
          </p:cNvSpPr>
          <p:nvPr>
            <p:ph type="body" idx="1"/>
          </p:nvPr>
        </p:nvSpPr>
        <p:spPr>
          <a:xfrm>
            <a:off x="929064" y="5245746"/>
            <a:ext cx="5114636" cy="4969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12</a:t>
            </a:fld>
            <a:endParaRPr kumimoji="1" lang="ja-JP" altLang="en-US"/>
          </a:p>
        </p:txBody>
      </p:sp>
    </p:spTree>
    <p:extLst>
      <p:ext uri="{BB962C8B-B14F-4D97-AF65-F5344CB8AC3E}">
        <p14:creationId xmlns:p14="http://schemas.microsoft.com/office/powerpoint/2010/main" val="68207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13</a:t>
            </a:fld>
            <a:endParaRPr kumimoji="1" lang="ja-JP" altLang="en-US"/>
          </a:p>
        </p:txBody>
      </p:sp>
    </p:spTree>
    <p:extLst>
      <p:ext uri="{BB962C8B-B14F-4D97-AF65-F5344CB8AC3E}">
        <p14:creationId xmlns:p14="http://schemas.microsoft.com/office/powerpoint/2010/main" val="265674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14</a:t>
            </a:fld>
            <a:endParaRPr kumimoji="1" lang="ja-JP" altLang="en-US"/>
          </a:p>
        </p:txBody>
      </p:sp>
    </p:spTree>
    <p:extLst>
      <p:ext uri="{BB962C8B-B14F-4D97-AF65-F5344CB8AC3E}">
        <p14:creationId xmlns:p14="http://schemas.microsoft.com/office/powerpoint/2010/main" val="281061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23</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25</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9BF68-FFD4-5BC4-BE7A-C0F63F07FB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EA779E-258E-7FA1-9B8A-235080756E0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40A3885-3CAD-3062-71BC-ED680355E9A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FBD3122-4C4B-30B0-8B27-CDFD4A48522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62404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doc.: IEEE 802.15-&lt;doc#&gt;</a:t>
            </a:r>
            <a:endParaRPr kumimoji="1"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Shoichi Kitazawa (ATR)</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5017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28</a:t>
            </a:fld>
            <a:endParaRPr kumimoji="1" lang="ja-JP" altLang="en-US"/>
          </a:p>
        </p:txBody>
      </p:sp>
    </p:spTree>
    <p:extLst>
      <p:ext uri="{BB962C8B-B14F-4D97-AF65-F5344CB8AC3E}">
        <p14:creationId xmlns:p14="http://schemas.microsoft.com/office/powerpoint/2010/main" val="226388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Kohno(YNU/YRP-IAI)</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26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0159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5</a:t>
            </a:fld>
            <a:endParaRPr kumimoji="1" lang="ja-JP" altLang="en-US"/>
          </a:p>
        </p:txBody>
      </p:sp>
    </p:spTree>
    <p:extLst>
      <p:ext uri="{BB962C8B-B14F-4D97-AF65-F5344CB8AC3E}">
        <p14:creationId xmlns:p14="http://schemas.microsoft.com/office/powerpoint/2010/main" val="72867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6</a:t>
            </a:fld>
            <a:endParaRPr kumimoji="1" lang="ja-JP" altLang="en-US" dirty="0"/>
          </a:p>
        </p:txBody>
      </p:sp>
    </p:spTree>
    <p:extLst>
      <p:ext uri="{BB962C8B-B14F-4D97-AF65-F5344CB8AC3E}">
        <p14:creationId xmlns:p14="http://schemas.microsoft.com/office/powerpoint/2010/main" val="421700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a:t>
            </a:fld>
            <a:endParaRPr kumimoji="1" lang="ja-JP" altLang="en-US" dirty="0"/>
          </a:p>
        </p:txBody>
      </p:sp>
    </p:spTree>
    <p:extLst>
      <p:ext uri="{BB962C8B-B14F-4D97-AF65-F5344CB8AC3E}">
        <p14:creationId xmlns:p14="http://schemas.microsoft.com/office/powerpoint/2010/main" val="153798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8</a:t>
            </a:fld>
            <a:endParaRPr kumimoji="1" lang="ja-JP" altLang="en-US" dirty="0"/>
          </a:p>
        </p:txBody>
      </p:sp>
    </p:spTree>
    <p:extLst>
      <p:ext uri="{BB962C8B-B14F-4D97-AF65-F5344CB8AC3E}">
        <p14:creationId xmlns:p14="http://schemas.microsoft.com/office/powerpoint/2010/main" val="228112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9</a:t>
            </a:fld>
            <a:endParaRPr kumimoji="1" lang="ja-JP" altLang="en-US" dirty="0"/>
          </a:p>
        </p:txBody>
      </p:sp>
    </p:spTree>
    <p:extLst>
      <p:ext uri="{BB962C8B-B14F-4D97-AF65-F5344CB8AC3E}">
        <p14:creationId xmlns:p14="http://schemas.microsoft.com/office/powerpoint/2010/main" val="347397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4" name="Rectangle 4">
            <a:extLst>
              <a:ext uri="{FF2B5EF4-FFF2-40B4-BE49-F238E27FC236}">
                <a16:creationId xmlns:a16="http://schemas.microsoft.com/office/drawing/2014/main" id="{9B0A9CB7-51DC-CF78-4E37-B90DB9235AC7}"/>
              </a:ext>
            </a:extLst>
          </p:cNvPr>
          <p:cNvSpPr>
            <a:spLocks noGrp="1" noChangeArrowheads="1"/>
          </p:cNvSpPr>
          <p:nvPr>
            <p:ph type="dt" sz="half" idx="2"/>
          </p:nvPr>
        </p:nvSpPr>
        <p:spPr bwMode="auto">
          <a:xfrm>
            <a:off x="762590" y="392379"/>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117654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384014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37952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15860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9293"/>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4109252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25663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2411154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100321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5618"/>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802.15-2-0113-01-06ma</a:t>
            </a:r>
          </a:p>
        </p:txBody>
      </p:sp>
      <p:sp>
        <p:nvSpPr>
          <p:cNvPr id="1032" name="Line 8"/>
          <p:cNvSpPr>
            <a:spLocks noChangeShapeType="1"/>
          </p:cNvSpPr>
          <p:nvPr/>
        </p:nvSpPr>
        <p:spPr bwMode="auto">
          <a:xfrm>
            <a:off x="685800" y="60946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762590" y="38174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800176" y="6430159"/>
            <a:ext cx="2348720" cy="307777"/>
          </a:xfrm>
          <a:prstGeom prst="rect">
            <a:avLst/>
          </a:prstGeom>
        </p:spPr>
        <p:txBody>
          <a:bodyPr wrap="none">
            <a:spAutoFit/>
          </a:bodyPr>
          <a:lstStyle/>
          <a:p>
            <a:r>
              <a:rPr lang="en-US" altLang="ja-JP" sz="1400" dirty="0"/>
              <a:t>Ryuji Kohno(YNU/YRP-IAI)</a:t>
            </a:r>
          </a:p>
        </p:txBody>
      </p:sp>
    </p:spTree>
    <p:extLst>
      <p:ext uri="{BB962C8B-B14F-4D97-AF65-F5344CB8AC3E}">
        <p14:creationId xmlns:p14="http://schemas.microsoft.com/office/powerpoint/2010/main" val="1372600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eb.cvent.com/event/4fa8fa22-fa35-4058-a648-d08fdd56a1c1/regProcessStep1" TargetMode="External"/><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ieeesa.webex.com/wbxmjs/joinservice/sites/ieeesa/meeting/download/3e0bdaecc2e845988112b28cb38bc738?siteurl=ieeesa&amp;MTID=m077b9725fcf2dbe44c37fbf440e67f3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opman/sect6.html#6.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tandards.ieee.org/about/sasb/patcom/materi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E4C77B-93AE-D301-F3B3-CAE516EC170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52400" y="573024"/>
            <a:ext cx="89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[TG15.6ma(Revision of IEEE802.15.6-2012) Opening Information for March 2025]</a:t>
            </a:r>
          </a:p>
          <a:p>
            <a:r>
              <a:rPr lang="en-US" altLang="ja-JP" sz="1600" b="1" dirty="0">
                <a:ea typeface="ＭＳ Ｐゴシック" charset="-128"/>
              </a:rPr>
              <a:t>Date Submitted: </a:t>
            </a:r>
            <a:r>
              <a:rPr lang="en-US" altLang="ja-JP" sz="1600" dirty="0">
                <a:ea typeface="ＭＳ Ｐゴシック" charset="-128"/>
              </a:rPr>
              <a:t>10</a:t>
            </a:r>
            <a:r>
              <a:rPr lang="en-US" altLang="ja-JP" sz="1600" baseline="30000" dirty="0">
                <a:ea typeface="ＭＳ Ｐゴシック" charset="-128"/>
              </a:rPr>
              <a:t>th</a:t>
            </a:r>
            <a:r>
              <a:rPr lang="en-US" altLang="ja-JP" sz="1600" dirty="0">
                <a:ea typeface="ＭＳ Ｐゴシック" charset="-128"/>
              </a:rPr>
              <a:t> March 2025</a:t>
            </a:r>
          </a:p>
          <a:p>
            <a:r>
              <a:rPr lang="en-US" altLang="ja-JP" sz="1600" b="1" dirty="0">
                <a:ea typeface="ＭＳ Ｐゴシック" charset="-128"/>
              </a:rPr>
              <a:t>Source:</a:t>
            </a:r>
            <a:r>
              <a:rPr lang="en-US" altLang="ja-JP" sz="1600" dirty="0">
                <a:ea typeface="ＭＳ Ｐゴシック" charset="-128"/>
              </a:rPr>
              <a:t>  [Ryuji Kohno] [1;Yokohama National University(YNU), 2;YRP International Alliance Institute(YRP-IAI)]                                  </a:t>
            </a:r>
          </a:p>
          <a:p>
            <a:r>
              <a:rPr lang="en-US" altLang="ja-JP" sz="1600" dirty="0">
                <a:ea typeface="ＭＳ Ｐゴシック" charset="-128"/>
              </a:rPr>
              <a:t>Address [1; 79-5 Tokiwadai, Hodogaya-ku, Yokohama, 240-8501 Japan</a:t>
            </a:r>
          </a:p>
          <a:p>
            <a:r>
              <a:rPr lang="en-US" altLang="ja-JP" sz="1600" dirty="0">
                <a:ea typeface="ＭＳ Ｐゴシック" charset="-128"/>
              </a:rPr>
              <a:t>               2; </a:t>
            </a:r>
            <a:r>
              <a:rPr lang="pl-PL" altLang="ja-JP" sz="1600" dirty="0">
                <a:ea typeface="ＭＳ Ｐゴシック" charset="-128"/>
              </a:rPr>
              <a:t>YRP1 Blg., 3-4 HikarinoOka, Yokosuka-City, Kanagawa, 239-0847 Japan</a:t>
            </a:r>
            <a:r>
              <a:rPr lang="en-US" altLang="ja-JP" sz="1600" dirty="0">
                <a:ea typeface="ＭＳ Ｐゴシック" charset="-128"/>
              </a:rPr>
              <a:t>]</a:t>
            </a:r>
          </a:p>
          <a:p>
            <a:r>
              <a:rPr lang="en-US" altLang="ja-JP" sz="1600" dirty="0">
                <a:ea typeface="ＭＳ Ｐゴシック" charset="-128"/>
              </a:rPr>
              <a:t>Voice:[1; +81-90-5408-0611], FAX: [+81-45-383-5528], </a:t>
            </a:r>
          </a:p>
          <a:p>
            <a:r>
              <a:rPr lang="en-US" altLang="ja-JP" sz="1600" dirty="0">
                <a:ea typeface="ＭＳ Ｐゴシック" charset="-128"/>
              </a:rPr>
              <a:t>Email:[1: kohno@ynu.ac.jp,  2: kohno@yrp-iai.jp] Re: []</a:t>
            </a: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opening information and meeting agenda for the TG15.6ma, that is a task group of </a:t>
            </a:r>
            <a:r>
              <a:rPr lang="en-US" altLang="ja-JP" sz="1600" dirty="0">
                <a:ea typeface="ＭＳ Ｐゴシック" charset="-128"/>
              </a:rPr>
              <a:t>Revision of IEEE802.15.6-2012, </a:t>
            </a:r>
            <a:r>
              <a:rPr lang="en-US" altLang="ja-JP" sz="1600" dirty="0">
                <a:solidFill>
                  <a:schemeClr val="tx2"/>
                </a:solidFill>
                <a:ea typeface="ＭＳ Ｐゴシック" charset="-128"/>
              </a:rPr>
              <a:t>meeting in March 2025.]</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58F5BD5-42D1-AA7C-9691-CB9534F7018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p:cNvSpPr>
            <a:spLocks noGrp="1"/>
          </p:cNvSpPr>
          <p:nvPr>
            <p:ph type="sldNum" sz="quarter" idx="12"/>
          </p:nvPr>
        </p:nvSpPr>
        <p:spPr/>
        <p:txBody>
          <a:bodyPr/>
          <a:lstStyle/>
          <a:p>
            <a:r>
              <a:rPr lang="en-US" altLang="ja-JP" dirty="0"/>
              <a:t>Slide </a:t>
            </a:r>
            <a:fld id="{F80C6039-A5FA-4F5B-9853-58798A63706D}" type="slidenum">
              <a:rPr lang="en-US" altLang="ja-JP" smtClean="0"/>
              <a:pPr/>
              <a:t>10</a:t>
            </a:fld>
            <a:endParaRPr lang="en-US" altLang="ja-JP" dirty="0"/>
          </a:p>
        </p:txBody>
      </p:sp>
      <p:sp>
        <p:nvSpPr>
          <p:cNvPr id="6" name="Rectangle 1027"/>
          <p:cNvSpPr txBox="1">
            <a:spLocks noChangeArrowheads="1"/>
          </p:cNvSpPr>
          <p:nvPr/>
        </p:nvSpPr>
        <p:spPr bwMode="auto">
          <a:xfrm>
            <a:off x="688032" y="17728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kern="0" dirty="0">
                <a:ea typeface="ＭＳ Ｐゴシック" charset="-128"/>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altLang="ja-JP" sz="1800" kern="0" dirty="0">
                <a:ea typeface="ＭＳ Ｐゴシック" charset="-128"/>
              </a:rPr>
              <a:t>Either speak up now or</a:t>
            </a:r>
          </a:p>
          <a:p>
            <a:pPr lvl="1"/>
            <a:r>
              <a:rPr lang="en-US" altLang="ja-JP" sz="1800" kern="0" dirty="0">
                <a:ea typeface="ＭＳ Ｐゴシック" charset="-128"/>
              </a:rPr>
              <a:t>Provide the chair of this group with the identity of the holder(s) of any and all such claims as soon as possible or</a:t>
            </a:r>
          </a:p>
          <a:p>
            <a:pPr lvl="1"/>
            <a:r>
              <a:rPr lang="en-US" altLang="ja-JP" sz="1800" kern="0" dirty="0">
                <a:ea typeface="ＭＳ Ｐゴシック" charset="-128"/>
              </a:rPr>
              <a:t>Cause an LOA to be submitted</a:t>
            </a:r>
          </a:p>
        </p:txBody>
      </p:sp>
      <p:sp>
        <p:nvSpPr>
          <p:cNvPr id="9" name="Rectangle 2"/>
          <p:cNvSpPr>
            <a:spLocks noGrp="1" noChangeArrowheads="1"/>
          </p:cNvSpPr>
          <p:nvPr>
            <p:ph type="title"/>
          </p:nvPr>
        </p:nvSpPr>
        <p:spPr>
          <a:xfrm>
            <a:off x="362272" y="620688"/>
            <a:ext cx="8458200" cy="609600"/>
          </a:xfrm>
        </p:spPr>
        <p:txBody>
          <a:bodyPr/>
          <a:lstStyle/>
          <a:p>
            <a:r>
              <a:rPr lang="en-US" altLang="ja-JP" sz="3200" b="1" u="sng" dirty="0"/>
              <a:t>Call for Potentially Essential Patents</a:t>
            </a:r>
            <a:endParaRPr lang="en-US" altLang="ja-JP" sz="3200" b="1" u="sng" dirty="0">
              <a:ea typeface="ＭＳ Ｐゴシック" charset="-128"/>
            </a:endParaRPr>
          </a:p>
        </p:txBody>
      </p:sp>
      <p:sp>
        <p:nvSpPr>
          <p:cNvPr id="7" name="Rectangle 4">
            <a:extLst>
              <a:ext uri="{FF2B5EF4-FFF2-40B4-BE49-F238E27FC236}">
                <a16:creationId xmlns:a16="http://schemas.microsoft.com/office/drawing/2014/main" id="{0BB87608-B3AB-46A3-B3CE-737A2B1CD047}"/>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184050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F5BA22B-E1D3-025B-1078-D3F6F305C7D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170" name="Rectangle 2"/>
          <p:cNvSpPr>
            <a:spLocks noGrp="1" noChangeArrowheads="1"/>
          </p:cNvSpPr>
          <p:nvPr>
            <p:ph type="title"/>
          </p:nvPr>
        </p:nvSpPr>
        <p:spPr>
          <a:xfrm>
            <a:off x="362272" y="620688"/>
            <a:ext cx="8458200" cy="609600"/>
          </a:xfrm>
        </p:spPr>
        <p:txBody>
          <a:bodyPr/>
          <a:lstStyle/>
          <a:p>
            <a:r>
              <a:rPr lang="en-US" altLang="ja-JP" sz="3200" b="1" u="sng" dirty="0">
                <a:ea typeface="ＭＳ Ｐゴシック" charset="-128"/>
              </a:rPr>
              <a:t>Other Guidelines for IEEE WG Meetings</a:t>
            </a:r>
          </a:p>
        </p:txBody>
      </p:sp>
      <p:sp>
        <p:nvSpPr>
          <p:cNvPr id="7172" name="Rectangle 4"/>
          <p:cNvSpPr>
            <a:spLocks noChangeArrowheads="1"/>
          </p:cNvSpPr>
          <p:nvPr/>
        </p:nvSpPr>
        <p:spPr bwMode="auto">
          <a:xfrm>
            <a:off x="467544" y="148776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pitchFamily="2" charset="2"/>
              <a:buChar char="l"/>
            </a:pPr>
            <a:endParaRPr lang="en-US" altLang="ja-JP" sz="700" u="sng" dirty="0">
              <a:solidFill>
                <a:srgbClr val="FF0000"/>
              </a:solidFill>
              <a:latin typeface="Arial" charset="0"/>
              <a:ea typeface="ＭＳ Ｐゴシック" charset="-128"/>
            </a:endParaRPr>
          </a:p>
          <a:p>
            <a:pPr marL="230188" indent="-230188">
              <a:lnSpc>
                <a:spcPct val="80000"/>
              </a:lnSpc>
              <a:spcBef>
                <a:spcPct val="20000"/>
              </a:spcBef>
              <a:spcAft>
                <a:spcPct val="40000"/>
              </a:spcAft>
              <a:buClr>
                <a:srgbClr val="CC3300"/>
              </a:buClr>
              <a:buSzPct val="50000"/>
              <a:buFont typeface="Monotype Sorts" pitchFamily="2" charset="2"/>
              <a:buChar char="l"/>
            </a:pPr>
            <a:r>
              <a:rPr lang="en-US" altLang="ja-JP" sz="1800" b="1" dirty="0">
                <a:solidFill>
                  <a:srgbClr val="000099"/>
                </a:solidFill>
                <a:latin typeface="Arial" charset="0"/>
                <a:ea typeface="ＭＳ Ｐゴシック" charset="-128"/>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specific license rates, terms, or conditions.</a:t>
            </a:r>
          </a:p>
          <a:p>
            <a:pPr marL="1143000" lvl="2" indent="-228600">
              <a:lnSpc>
                <a:spcPct val="80000"/>
              </a:lnSpc>
              <a:spcBef>
                <a:spcPct val="20000"/>
              </a:spcBef>
              <a:spcAft>
                <a:spcPct val="40000"/>
              </a:spcAft>
              <a:buClr>
                <a:srgbClr val="CC3300"/>
              </a:buClr>
              <a:buSzPct val="50000"/>
              <a:buFont typeface="Monotype Sorts" pitchFamily="2" charset="2"/>
              <a:buChar char="l"/>
            </a:pPr>
            <a:r>
              <a:rPr lang="en-US" altLang="ja-JP" sz="1400" dirty="0">
                <a:solidFill>
                  <a:srgbClr val="000099"/>
                </a:solidFill>
                <a:latin typeface="Arial" charset="0"/>
                <a:ea typeface="ＭＳ Ｐゴシック" charset="-128"/>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Monotype Sorts" pitchFamily="2" charset="2"/>
              <a:buChar char="l"/>
            </a:pPr>
            <a:r>
              <a:rPr lang="en-GB" sz="1400" dirty="0">
                <a:solidFill>
                  <a:srgbClr val="000099"/>
                </a:solidFill>
                <a:latin typeface="Arial" charset="0"/>
              </a:rPr>
              <a:t>Technical considerations remain primary focus</a:t>
            </a:r>
            <a:endParaRPr lang="en-US" altLang="ja-JP" sz="1400" dirty="0">
              <a:solidFill>
                <a:srgbClr val="000099"/>
              </a:solidFill>
              <a:latin typeface="Arial" charset="0"/>
              <a:ea typeface="ＭＳ Ｐゴシック" charset="-128"/>
            </a:endParaRP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be silent if inappropriate topics are discussed … do formally object.</a:t>
            </a:r>
          </a:p>
          <a:p>
            <a:pPr marL="230188" indent="-230188" algn="ctr">
              <a:lnSpc>
                <a:spcPct val="80000"/>
              </a:lnSpc>
              <a:spcBef>
                <a:spcPct val="20000"/>
              </a:spcBef>
              <a:buClr>
                <a:srgbClr val="CC3300"/>
              </a:buClr>
              <a:buSzPct val="50000"/>
              <a:buFont typeface="Monotype Sorts" pitchFamily="2" charset="2"/>
              <a:buNone/>
            </a:pPr>
            <a:r>
              <a:rPr lang="en-US" altLang="ja-JP" sz="1000" b="1" dirty="0">
                <a:solidFill>
                  <a:srgbClr val="000099"/>
                </a:solidFill>
                <a:latin typeface="Arial" charset="0"/>
                <a:ea typeface="ＭＳ Ｐゴシック" charset="-128"/>
              </a:rPr>
              <a:t>---------------------------------------------------------------   </a:t>
            </a:r>
            <a:endParaRPr lang="en-US" altLang="ja-JP" b="1" dirty="0">
              <a:solidFill>
                <a:srgbClr val="000099"/>
              </a:solidFill>
              <a:latin typeface="Arial" charset="0"/>
              <a:ea typeface="ＭＳ Ｐゴシック" charset="-128"/>
            </a:endParaRPr>
          </a:p>
          <a:p>
            <a:pPr marL="230188" indent="-230188" algn="ctr">
              <a:lnSpc>
                <a:spcPct val="80000"/>
              </a:lnSpc>
              <a:spcBef>
                <a:spcPct val="20000"/>
              </a:spcBef>
              <a:buClr>
                <a:srgbClr val="CC3300"/>
              </a:buClr>
              <a:buSzPct val="50000"/>
              <a:buFont typeface="Monotype Sorts" pitchFamily="2" charset="2"/>
              <a:buNone/>
            </a:pPr>
            <a:r>
              <a:rPr lang="en-US" altLang="ja-JP" b="1" dirty="0">
                <a:solidFill>
                  <a:srgbClr val="000099"/>
                </a:solidFill>
                <a:latin typeface="Arial" charset="0"/>
                <a:ea typeface="ＭＳ Ｐゴシック" charset="-128"/>
              </a:rPr>
              <a:t>See </a:t>
            </a:r>
            <a:r>
              <a:rPr lang="en-US" altLang="ja-JP" b="1" i="1" dirty="0">
                <a:solidFill>
                  <a:srgbClr val="000099"/>
                </a:solidFill>
                <a:latin typeface="Arial" charset="0"/>
                <a:ea typeface="ＭＳ Ｐゴシック" charset="-128"/>
              </a:rPr>
              <a:t>IEEE-SA Standards Board Operations Manual</a:t>
            </a:r>
            <a:r>
              <a:rPr lang="en-US" altLang="ja-JP" b="1" dirty="0">
                <a:solidFill>
                  <a:srgbClr val="000099"/>
                </a:solidFill>
                <a:latin typeface="Arial" charset="0"/>
                <a:ea typeface="ＭＳ Ｐゴシック" charset="-128"/>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altLang="ja-JP" b="1" dirty="0">
                <a:solidFill>
                  <a:srgbClr val="000099"/>
                </a:solidFill>
                <a:latin typeface="Arial" charset="0"/>
                <a:ea typeface="ＭＳ Ｐゴシック" charset="-128"/>
              </a:rPr>
              <a:t> for more details.</a:t>
            </a:r>
          </a:p>
        </p:txBody>
      </p:sp>
      <p:sp>
        <p:nvSpPr>
          <p:cNvPr id="4" name="スライド番号プレースホルダー 3"/>
          <p:cNvSpPr>
            <a:spLocks noGrp="1"/>
          </p:cNvSpPr>
          <p:nvPr>
            <p:ph type="sldNum" sz="quarter" idx="12"/>
          </p:nvPr>
        </p:nvSpPr>
        <p:spPr/>
        <p:txBody>
          <a:bodyPr/>
          <a:lstStyle/>
          <a:p>
            <a:r>
              <a:rPr lang="en-US" altLang="ja-JP" dirty="0"/>
              <a:t>Slide </a:t>
            </a:r>
            <a:fld id="{17C47D4F-CAA3-4307-B0EF-8C4B3E0CF21D}" type="slidenum">
              <a:rPr lang="en-US" altLang="ja-JP" smtClean="0"/>
              <a:pPr/>
              <a:t>11</a:t>
            </a:fld>
            <a:endParaRPr lang="en-US" altLang="ja-JP" dirty="0"/>
          </a:p>
        </p:txBody>
      </p:sp>
      <p:sp>
        <p:nvSpPr>
          <p:cNvPr id="7" name="Rectangle 4">
            <a:extLst>
              <a:ext uri="{FF2B5EF4-FFF2-40B4-BE49-F238E27FC236}">
                <a16:creationId xmlns:a16="http://schemas.microsoft.com/office/drawing/2014/main" id="{05ABE5DA-3D37-4FE8-AD27-E6A3049C9B2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13994045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88139A-1E9B-E591-0458-8C1D8CC3993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7"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Instructions for Chairs of </a:t>
            </a:r>
            <a:br>
              <a:rPr u="sng" dirty="0">
                <a:latin typeface="+mj-lt"/>
              </a:rPr>
            </a:br>
            <a:r>
              <a:rPr lang="en-IE" sz="2600" b="1" u="sng" strike="noStrike" cap="all" spc="-1" dirty="0">
                <a:solidFill>
                  <a:srgbClr val="000000"/>
                </a:solidFill>
                <a:latin typeface="+mj-lt"/>
                <a:ea typeface="MS PGothic"/>
              </a:rPr>
              <a:t>standards development activities</a:t>
            </a:r>
            <a:endParaRPr lang="en-IE" sz="2600" b="0" u="sng" strike="noStrike" spc="-1" dirty="0">
              <a:latin typeface="+mj-lt"/>
            </a:endParaRPr>
          </a:p>
        </p:txBody>
      </p:sp>
      <p:sp>
        <p:nvSpPr>
          <p:cNvPr id="158" name="CustomShape 2"/>
          <p:cNvSpPr/>
          <p:nvPr/>
        </p:nvSpPr>
        <p:spPr>
          <a:xfrm>
            <a:off x="955469" y="176688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buClr>
                <a:srgbClr val="000000"/>
              </a:buClr>
              <a:buSzPct val="45000"/>
              <a:buFont typeface="Wingdings" charset="2"/>
              <a:buChar char=""/>
            </a:pPr>
            <a:r>
              <a:rPr lang="en-IE" sz="2400" b="1" strike="noStrike" spc="-1" dirty="0">
                <a:solidFill>
                  <a:srgbClr val="000000"/>
                </a:solidFill>
                <a:latin typeface="Montserrat"/>
                <a:ea typeface="MS PGothic"/>
              </a:rPr>
              <a:t>At the beginning of each standards development meeting the chair or a designee is to:</a:t>
            </a:r>
            <a:endParaRPr lang="en-IE" sz="2400" b="0" strike="noStrike" spc="-1" dirty="0">
              <a:latin typeface="Arial"/>
            </a:endParaRPr>
          </a:p>
          <a:p>
            <a:pPr>
              <a:lnSpc>
                <a:spcPct val="90000"/>
              </a:lnSpc>
            </a:pPr>
            <a:endParaRPr lang="en-IE" sz="24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Show the following slides (or provide them beforehand)</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Advise the standards development group participants that: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SA’s copyright policy is described in Clause 7 of the IEEE SA Standards Board Bylaws and Clause 6.1 of the IEEE SA Standards Board Operations Manual;</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Any material submitted during standards development, whether verbal, recorded, or in written form, is a Contribution and shall comply with the IEEE SA Copyright Policy;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Instruct the Secretary to record in the minutes of the relevant meeting: </a:t>
            </a:r>
            <a:endParaRPr lang="en-IE" b="0" strike="noStrike" spc="-1" dirty="0">
              <a:latin typeface="Arial"/>
            </a:endParaRPr>
          </a:p>
          <a:p>
            <a:pPr marL="432000" lvl="1" indent="-213840">
              <a:lnSpc>
                <a:spcPct val="80000"/>
              </a:lnSpc>
              <a:spcBef>
                <a:spcPts val="173"/>
              </a:spcBef>
              <a:buClr>
                <a:srgbClr val="000000"/>
              </a:buClr>
              <a:buSzPct val="45000"/>
              <a:buFont typeface="Wingdings" charset="2"/>
              <a:buChar char=""/>
            </a:pPr>
            <a:r>
              <a:rPr lang="en-IE" b="0" strike="noStrike" spc="-1" dirty="0">
                <a:solidFill>
                  <a:srgbClr val="000000"/>
                </a:solidFill>
                <a:latin typeface="Calibri"/>
                <a:ea typeface="MS PGothic"/>
              </a:rPr>
              <a:t>That the foregoing information was provided and that the copyright slides were shown (or provided beforehand). </a:t>
            </a:r>
            <a:endParaRPr lang="en-IE" b="0" strike="noStrike" spc="-1" dirty="0">
              <a:latin typeface="Arial"/>
            </a:endParaRPr>
          </a:p>
        </p:txBody>
      </p:sp>
      <p:sp>
        <p:nvSpPr>
          <p:cNvPr id="2" name="日付プレースホルダー 1">
            <a:extLst>
              <a:ext uri="{FF2B5EF4-FFF2-40B4-BE49-F238E27FC236}">
                <a16:creationId xmlns:a16="http://schemas.microsoft.com/office/drawing/2014/main" id="{4DC265A7-DBF7-4F14-A422-0CD6415477A1}"/>
              </a:ext>
            </a:extLst>
          </p:cNvPr>
          <p:cNvSpPr>
            <a:spLocks noGrp="1"/>
          </p:cNvSpPr>
          <p:nvPr>
            <p:ph type="dt" sz="half" idx="2"/>
          </p:nvPr>
        </p:nvSpPr>
        <p:spPr/>
        <p:txBody>
          <a:bodyPr/>
          <a:lstStyle/>
          <a:p>
            <a:r>
              <a:rPr lang="en-US" altLang="ja-JP"/>
              <a:t>March 2025</a:t>
            </a:r>
            <a:endParaRPr lang="en-US" altLang="ja-JP" dirty="0"/>
          </a:p>
        </p:txBody>
      </p:sp>
      <p:sp>
        <p:nvSpPr>
          <p:cNvPr id="3" name="スライド番号プレースホルダー 2">
            <a:extLst>
              <a:ext uri="{FF2B5EF4-FFF2-40B4-BE49-F238E27FC236}">
                <a16:creationId xmlns:a16="http://schemas.microsoft.com/office/drawing/2014/main" id="{F62D58AF-B8E8-47A5-8C5F-2AD17377941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B584997-39A2-62E3-A1EA-753FC6982EA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9"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0" name="CustomShape 2"/>
          <p:cNvSpPr/>
          <p:nvPr/>
        </p:nvSpPr>
        <p:spPr>
          <a:xfrm>
            <a:off x="609480" y="177336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spcBef>
                <a:spcPts val="564"/>
              </a:spcBef>
              <a:buClr>
                <a:srgbClr val="000000"/>
              </a:buClr>
              <a:buSzPct val="45000"/>
              <a:buFont typeface="Wingdings" charset="2"/>
              <a:buChar char=""/>
            </a:pPr>
            <a:r>
              <a:rPr lang="en-IE" sz="2000" b="1" strike="noStrike" spc="-1" dirty="0">
                <a:solidFill>
                  <a:srgbClr val="000000"/>
                </a:solidFill>
                <a:latin typeface="Montserrat"/>
                <a:ea typeface="MS PGothic"/>
              </a:rPr>
              <a:t>By participating in this activity, you agree to comply with the IEEE Code of Ethics, all applicable laws, and all IEEE policies and procedures including, but not limited to, the IEEE SA Copyright Policy. </a:t>
            </a:r>
            <a:endParaRPr lang="en-IE" sz="2000" b="0" strike="noStrike" spc="-1" dirty="0">
              <a:latin typeface="Arial"/>
            </a:endParaRPr>
          </a:p>
          <a:p>
            <a:pPr>
              <a:lnSpc>
                <a:spcPct val="90000"/>
              </a:lnSpc>
            </a:pP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Previously Published material (copyright assertion indicated) shall not be presented/submitted to the Working Group nor incorporated into a Working Group draft unless permission is granted. </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Prior to presentation or submission, you shall notify the Working Group Chair of previously Published material and should assist the Chair in obtaining copyright permission acceptable to IEEE SA.</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For material that is not previously Published, IEEE is automatically granted a license to use any material that is presented or submitted.</a:t>
            </a:r>
            <a:endParaRPr lang="en-IE" sz="2000" b="0" strike="noStrike" spc="-1" dirty="0">
              <a:latin typeface="Arial"/>
            </a:endParaRPr>
          </a:p>
        </p:txBody>
      </p:sp>
      <p:sp>
        <p:nvSpPr>
          <p:cNvPr id="2" name="日付プレースホルダー 1">
            <a:extLst>
              <a:ext uri="{FF2B5EF4-FFF2-40B4-BE49-F238E27FC236}">
                <a16:creationId xmlns:a16="http://schemas.microsoft.com/office/drawing/2014/main" id="{7A012C68-2903-4575-A6DD-AC121D0F7F13}"/>
              </a:ext>
            </a:extLst>
          </p:cNvPr>
          <p:cNvSpPr>
            <a:spLocks noGrp="1"/>
          </p:cNvSpPr>
          <p:nvPr>
            <p:ph type="dt" sz="half" idx="2"/>
          </p:nvPr>
        </p:nvSpPr>
        <p:spPr/>
        <p:txBody>
          <a:bodyPr/>
          <a:lstStyle/>
          <a:p>
            <a:r>
              <a:rPr lang="en-US" altLang="ja-JP"/>
              <a:t>March 2025</a:t>
            </a:r>
            <a:endParaRPr lang="en-US" altLang="ja-JP" dirty="0"/>
          </a:p>
        </p:txBody>
      </p:sp>
      <p:sp>
        <p:nvSpPr>
          <p:cNvPr id="3" name="スライド番号プレースホルダー 2">
            <a:extLst>
              <a:ext uri="{FF2B5EF4-FFF2-40B4-BE49-F238E27FC236}">
                <a16:creationId xmlns:a16="http://schemas.microsoft.com/office/drawing/2014/main" id="{C5FE8A96-B00A-413E-944D-C3C1FF50C8A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13</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3FAF88-AA8E-0656-6BAF-6C5C70A610C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61" name="CustomShape 1"/>
          <p:cNvSpPr/>
          <p:nvPr/>
        </p:nvSpPr>
        <p:spPr>
          <a:xfrm>
            <a:off x="324000" y="630360"/>
            <a:ext cx="8680320" cy="704169"/>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2" name="CustomShape 2"/>
          <p:cNvSpPr/>
          <p:nvPr/>
        </p:nvSpPr>
        <p:spPr>
          <a:xfrm>
            <a:off x="428760" y="1334529"/>
            <a:ext cx="871524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The IEEE SA Copyright Policy is described in the IEEE SA Standards Board Bylaws and IEEE SA Standards Board Operations Manual</a:t>
            </a:r>
            <a:br>
              <a:rPr sz="2400" dirty="0"/>
            </a:br>
            <a:r>
              <a:rPr lang="en-IE" b="0" strike="noStrike" spc="-1" dirty="0">
                <a:solidFill>
                  <a:srgbClr val="000000"/>
                </a:solidFill>
                <a:latin typeface="Calibri"/>
                <a:ea typeface="DejaVu Sans"/>
              </a:rPr>
              <a: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b="0" strike="noStrike" spc="-1" dirty="0">
                <a:solidFill>
                  <a:srgbClr val="000000"/>
                </a:solidFill>
                <a:latin typeface="Calibri"/>
                <a:ea typeface="MS PGothic"/>
              </a:rPr>
              <a:t>IEEE SA Copyright Policy, see </a:t>
            </a:r>
            <a:br>
              <a:rPr sz="2400" dirty="0"/>
            </a:br>
            <a:r>
              <a:rPr lang="en-IE" b="0" strike="noStrike" spc="-1" dirty="0">
                <a:solidFill>
                  <a:srgbClr val="000000"/>
                </a:solidFill>
                <a:latin typeface="Calibri"/>
                <a:ea typeface="MS PGothic"/>
              </a:rPr>
              <a:t>	Clause 7 of the IEEE SA Standards Board Bylaws</a:t>
            </a:r>
            <a:br>
              <a:rPr sz="2400" dirty="0"/>
            </a:br>
            <a:r>
              <a:rPr lang="en-IE" b="0" strike="noStrike" spc="-1" dirty="0">
                <a:solidFill>
                  <a:srgbClr val="000000"/>
                </a:solidFill>
                <a:latin typeface="Calibri"/>
                <a:ea typeface="MS PGothic"/>
              </a:rPr>
              <a:t> 	</a:t>
            </a:r>
            <a:r>
              <a:rPr lang="en-IE" sz="1600" b="0" u="sng" strike="noStrike" spc="-1" dirty="0">
                <a:solidFill>
                  <a:schemeClr val="accent6"/>
                </a:solidFill>
                <a:uFillTx/>
                <a:latin typeface="Calibri"/>
                <a:ea typeface="MS PGothic"/>
                <a:hlinkClick r:id="rId3">
                  <a:extLst>
                    <a:ext uri="{A12FA001-AC4F-418D-AE19-62706E023703}">
                      <ahyp:hlinkClr xmlns:ahyp="http://schemas.microsoft.com/office/drawing/2018/hyperlinkcolor" val="tx"/>
                    </a:ext>
                  </a:extLst>
                </a:hlinkClick>
              </a:rPr>
              <a:t>https://standards.ieee.org/about/policies/bylaws/sect6-7.html#7</a:t>
            </a:r>
            <a:br>
              <a:rPr sz="2400" dirty="0"/>
            </a:br>
            <a:r>
              <a:rPr lang="en-IE" b="0" strike="noStrike" spc="-1" dirty="0">
                <a:solidFill>
                  <a:srgbClr val="000000"/>
                </a:solidFill>
                <a:latin typeface="Calibri"/>
                <a:ea typeface="MS PGothic"/>
              </a:rPr>
              <a:t>	Clause 6.1 of the IEEE SA Standards Board Operations Manual</a:t>
            </a:r>
            <a:br>
              <a:rPr sz="2400" dirty="0"/>
            </a:br>
            <a:r>
              <a:rPr lang="en-IE" b="0" strike="noStrike" spc="-1" dirty="0">
                <a:solidFill>
                  <a:schemeClr val="accent6"/>
                </a:solidFill>
                <a:latin typeface="Calibri"/>
                <a:ea typeface="MS PGothic"/>
              </a:rPr>
              <a:t>	</a:t>
            </a: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Permission</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5">
                  <a:extLst>
                    <a:ext uri="{A12FA001-AC4F-418D-AE19-62706E023703}">
                      <ahyp:hlinkClr xmlns:ahyp="http://schemas.microsoft.com/office/drawing/2018/hyperlinkcolor" val="tx"/>
                    </a:ext>
                  </a:extLst>
                </a:hlinkClick>
              </a:rPr>
              <a:t>https://standards.ieee.org/content/dam/ieee-standards/standards/web/documents/other/permissionltrs.zip</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FAQs</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6">
                  <a:extLst>
                    <a:ext uri="{A12FA001-AC4F-418D-AE19-62706E023703}">
                      <ahyp:hlinkClr xmlns:ahyp="http://schemas.microsoft.com/office/drawing/2018/hyperlinkcolor" val="tx"/>
                    </a:ext>
                  </a:extLst>
                </a:hlinkClick>
              </a:rPr>
              <a:t>http://standards.ieee.org/faqs/copyrights.html/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Best Practices for IEEE Standards Development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7">
                  <a:extLst>
                    <a:ext uri="{A12FA001-AC4F-418D-AE19-62706E023703}">
                      <ahyp:hlinkClr xmlns:ahyp="http://schemas.microsoft.com/office/drawing/2018/hyperlinkcolor" val="tx"/>
                    </a:ext>
                  </a:extLst>
                </a:hlinkClick>
              </a:rPr>
              <a:t>https://standards.ieee.org/develop/policies/best_practices_for_ieee_standards_development_051215.pdf</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Distribution of Draft Standards (see 6.1.3 of the SASB Operations Manual)</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a:lnSpc>
                <a:spcPct val="90000"/>
              </a:lnSpc>
              <a:spcBef>
                <a:spcPts val="564"/>
              </a:spcBef>
            </a:pPr>
            <a:endParaRPr lang="en-IE" sz="1600" b="0" strike="noStrike" spc="-1" dirty="0">
              <a:latin typeface="Arial"/>
            </a:endParaRPr>
          </a:p>
        </p:txBody>
      </p:sp>
      <p:sp>
        <p:nvSpPr>
          <p:cNvPr id="2" name="日付プレースホルダー 1">
            <a:extLst>
              <a:ext uri="{FF2B5EF4-FFF2-40B4-BE49-F238E27FC236}">
                <a16:creationId xmlns:a16="http://schemas.microsoft.com/office/drawing/2014/main" id="{EB189FE5-A484-49E7-8DB8-6663A1685FC6}"/>
              </a:ext>
            </a:extLst>
          </p:cNvPr>
          <p:cNvSpPr>
            <a:spLocks noGrp="1"/>
          </p:cNvSpPr>
          <p:nvPr>
            <p:ph type="dt" sz="half" idx="2"/>
          </p:nvPr>
        </p:nvSpPr>
        <p:spPr/>
        <p:txBody>
          <a:bodyPr/>
          <a:lstStyle/>
          <a:p>
            <a:r>
              <a:rPr lang="en-US" altLang="ja-JP"/>
              <a:t>March 2025</a:t>
            </a:r>
            <a:endParaRPr lang="en-US" altLang="ja-JP" dirty="0"/>
          </a:p>
        </p:txBody>
      </p:sp>
      <p:sp>
        <p:nvSpPr>
          <p:cNvPr id="3" name="スライド番号プレースホルダー 2">
            <a:extLst>
              <a:ext uri="{FF2B5EF4-FFF2-40B4-BE49-F238E27FC236}">
                <a16:creationId xmlns:a16="http://schemas.microsoft.com/office/drawing/2014/main" id="{759BB984-5C01-428D-AAFD-0EB1C3F8FC3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14</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4DA7F1-15B3-CF95-0BEF-873CD42367C6}"/>
              </a:ext>
            </a:extLst>
          </p:cNvPr>
          <p:cNvSpPr>
            <a:spLocks noGrp="1"/>
          </p:cNvSpPr>
          <p:nvPr>
            <p:ph type="sldNum" sz="quarter" idx="12"/>
          </p:nvPr>
        </p:nvSpPr>
        <p:spPr/>
        <p:txBody>
          <a:bodyPr/>
          <a:lstStyle/>
          <a:p>
            <a:r>
              <a:rPr lang="en-US" altLang="ja-JP" dirty="0"/>
              <a:t>Slide </a:t>
            </a:r>
            <a:fld id="{266A080E-4E30-4968-B029-7CF782D6220C}" type="slidenum">
              <a:rPr lang="en-US" altLang="ja-JP" smtClean="0"/>
              <a:pPr/>
              <a:t>15</a:t>
            </a:fld>
            <a:endParaRPr lang="en-US" altLang="ja-JP" dirty="0"/>
          </a:p>
        </p:txBody>
      </p:sp>
      <p:sp>
        <p:nvSpPr>
          <p:cNvPr id="3" name="日付プレースホルダー 2">
            <a:extLst>
              <a:ext uri="{FF2B5EF4-FFF2-40B4-BE49-F238E27FC236}">
                <a16:creationId xmlns:a16="http://schemas.microsoft.com/office/drawing/2014/main" id="{514F5116-E768-3755-A0F7-391704D43F31}"/>
              </a:ext>
            </a:extLst>
          </p:cNvPr>
          <p:cNvSpPr>
            <a:spLocks noGrp="1"/>
          </p:cNvSpPr>
          <p:nvPr>
            <p:ph type="dt" sz="half" idx="2"/>
          </p:nvPr>
        </p:nvSpPr>
        <p:spPr/>
        <p:txBody>
          <a:bodyPr/>
          <a:lstStyle/>
          <a:p>
            <a:r>
              <a:rPr lang="en-US" altLang="ja-JP"/>
              <a:t>March 2025</a:t>
            </a:r>
            <a:endParaRPr lang="en-US" altLang="ja-JP" dirty="0"/>
          </a:p>
        </p:txBody>
      </p:sp>
      <p:sp>
        <p:nvSpPr>
          <p:cNvPr id="5" name="テキスト ボックス 4">
            <a:extLst>
              <a:ext uri="{FF2B5EF4-FFF2-40B4-BE49-F238E27FC236}">
                <a16:creationId xmlns:a16="http://schemas.microsoft.com/office/drawing/2014/main" id="{4D1291A2-EAE4-4D36-8479-8186D4D0A212}"/>
              </a:ext>
            </a:extLst>
          </p:cNvPr>
          <p:cNvSpPr txBox="1"/>
          <p:nvPr/>
        </p:nvSpPr>
        <p:spPr>
          <a:xfrm>
            <a:off x="368423" y="781546"/>
            <a:ext cx="8407154" cy="830997"/>
          </a:xfrm>
          <a:prstGeom prst="rect">
            <a:avLst/>
          </a:prstGeom>
          <a:noFill/>
        </p:spPr>
        <p:txBody>
          <a:bodyPr wrap="square">
            <a:spAutoFit/>
          </a:bodyPr>
          <a:lstStyle/>
          <a:p>
            <a:pPr algn="ctr"/>
            <a:r>
              <a:rPr lang="en-US" altLang="ja-JP" sz="2400" b="1" dirty="0"/>
              <a:t>[802.15-ALL] 142nd IEEE 802.15 WSN Session</a:t>
            </a:r>
          </a:p>
          <a:p>
            <a:pPr algn="ctr"/>
            <a:r>
              <a:rPr lang="en-US" altLang="ja-JP" sz="2400" b="1" dirty="0"/>
              <a:t>Registration for this Session</a:t>
            </a:r>
          </a:p>
        </p:txBody>
      </p:sp>
      <p:sp>
        <p:nvSpPr>
          <p:cNvPr id="7" name="テキスト ボックス 6">
            <a:extLst>
              <a:ext uri="{FF2B5EF4-FFF2-40B4-BE49-F238E27FC236}">
                <a16:creationId xmlns:a16="http://schemas.microsoft.com/office/drawing/2014/main" id="{BEBD09BC-8827-7A8F-8DB4-EF59B561EB21}"/>
              </a:ext>
            </a:extLst>
          </p:cNvPr>
          <p:cNvSpPr txBox="1"/>
          <p:nvPr/>
        </p:nvSpPr>
        <p:spPr>
          <a:xfrm>
            <a:off x="773549" y="1970761"/>
            <a:ext cx="8002028" cy="3416320"/>
          </a:xfrm>
          <a:prstGeom prst="rect">
            <a:avLst/>
          </a:prstGeom>
          <a:noFill/>
        </p:spPr>
        <p:txBody>
          <a:bodyPr wrap="square">
            <a:spAutoFit/>
          </a:bodyPr>
          <a:lstStyle/>
          <a:p>
            <a:r>
              <a:rPr lang="en-US" altLang="ja-JP" sz="2400" dirty="0">
                <a:effectLst/>
                <a:latin typeface="Calibri" panose="020F0502020204030204" pitchFamily="34" charset="0"/>
                <a:ea typeface="游ゴシック" panose="020B0400000000000000" pitchFamily="50" charset="-128"/>
              </a:rPr>
              <a:t>This session is part of the Nov. IEEE 802 Mtg.</a:t>
            </a:r>
          </a:p>
          <a:p>
            <a:r>
              <a:rPr lang="en-US" altLang="ja-JP" sz="2400" dirty="0">
                <a:effectLst/>
                <a:latin typeface="Calibri" panose="020F0502020204030204" pitchFamily="34" charset="0"/>
                <a:ea typeface="游ゴシック" panose="020B0400000000000000" pitchFamily="50" charset="-128"/>
              </a:rPr>
              <a:t>  - You must pay the registration fee in order to attend</a:t>
            </a:r>
          </a:p>
          <a:p>
            <a:r>
              <a:rPr lang="en-US" altLang="ja-JP" sz="2400" dirty="0">
                <a:effectLst/>
                <a:latin typeface="Calibri" panose="020F0502020204030204" pitchFamily="34" charset="0"/>
                <a:ea typeface="游ゴシック" panose="020B0400000000000000" pitchFamily="50" charset="-128"/>
              </a:rPr>
              <a:t>  - If you have not already done so, you can follow the registration link below</a:t>
            </a:r>
          </a:p>
          <a:p>
            <a:r>
              <a:rPr lang="en-US" altLang="ja-JP" sz="2400" dirty="0">
                <a:effectLst/>
                <a:latin typeface="Calibri" panose="020F0502020204030204" pitchFamily="34" charset="0"/>
                <a:ea typeface="游ゴシック" panose="020B0400000000000000" pitchFamily="50" charset="-128"/>
              </a:rPr>
              <a:t>  - If you do not intend to register for this session you must leave this meeting and, if you have already logged attendance on IMAT,</a:t>
            </a:r>
          </a:p>
          <a:p>
            <a:r>
              <a:rPr lang="en-US" altLang="ja-JP" sz="2400" dirty="0">
                <a:effectLst/>
                <a:latin typeface="Calibri" panose="020F0502020204030204" pitchFamily="34" charset="0"/>
                <a:ea typeface="游ゴシック" panose="020B0400000000000000" pitchFamily="50" charset="-128"/>
              </a:rPr>
              <a:t>    email Jon </a:t>
            </a:r>
            <a:r>
              <a:rPr lang="en-US" altLang="ja-JP" sz="2400" dirty="0" err="1">
                <a:effectLst/>
                <a:latin typeface="Calibri" panose="020F0502020204030204" pitchFamily="34" charset="0"/>
                <a:ea typeface="游ゴシック" panose="020B0400000000000000" pitchFamily="50" charset="-128"/>
              </a:rPr>
              <a:t>Rosdahl</a:t>
            </a:r>
            <a:r>
              <a:rPr lang="en-US" altLang="ja-JP" sz="2400" dirty="0">
                <a:effectLst/>
                <a:latin typeface="Calibri" panose="020F0502020204030204" pitchFamily="34" charset="0"/>
                <a:ea typeface="游ゴシック" panose="020B0400000000000000" pitchFamily="50" charset="-128"/>
              </a:rPr>
              <a:t> (jrosdahl@ieee.org), or your WG leadership to have it removed</a:t>
            </a:r>
            <a:endParaRPr lang="ja-JP" altLang="ja-JP" sz="2400" dirty="0">
              <a:effectLst/>
              <a:latin typeface="Calibri" panose="020F0502020204030204" pitchFamily="34" charset="0"/>
              <a:ea typeface="游ゴシック" panose="020B0400000000000000" pitchFamily="50" charset="-128"/>
            </a:endParaRPr>
          </a:p>
        </p:txBody>
      </p:sp>
    </p:spTree>
    <p:extLst>
      <p:ext uri="{BB962C8B-B14F-4D97-AF65-F5344CB8AC3E}">
        <p14:creationId xmlns:p14="http://schemas.microsoft.com/office/powerpoint/2010/main" val="50576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798144-4A7A-A25D-3859-8B37311E7FA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16</a:t>
            </a:fld>
            <a:endParaRPr lang="en-US" altLang="ja-JP" dirty="0"/>
          </a:p>
        </p:txBody>
      </p:sp>
      <p:sp>
        <p:nvSpPr>
          <p:cNvPr id="3" name="日付プレースホルダー 2">
            <a:extLst>
              <a:ext uri="{FF2B5EF4-FFF2-40B4-BE49-F238E27FC236}">
                <a16:creationId xmlns:a16="http://schemas.microsoft.com/office/drawing/2014/main" id="{AB879855-0153-7284-3FEB-660B4FB86925}"/>
              </a:ext>
            </a:extLst>
          </p:cNvPr>
          <p:cNvSpPr>
            <a:spLocks noGrp="1"/>
          </p:cNvSpPr>
          <p:nvPr>
            <p:ph type="dt" sz="half" idx="2"/>
          </p:nvPr>
        </p:nvSpPr>
        <p:spPr/>
        <p:txBody>
          <a:bodyPr/>
          <a:lstStyle/>
          <a:p>
            <a:r>
              <a:rPr lang="en-US" altLang="ja-JP"/>
              <a:t>March 2025</a:t>
            </a:r>
            <a:endParaRPr lang="en-US" altLang="ja-JP" dirty="0"/>
          </a:p>
        </p:txBody>
      </p:sp>
      <p:sp>
        <p:nvSpPr>
          <p:cNvPr id="7" name="テキスト ボックス 6">
            <a:extLst>
              <a:ext uri="{FF2B5EF4-FFF2-40B4-BE49-F238E27FC236}">
                <a16:creationId xmlns:a16="http://schemas.microsoft.com/office/drawing/2014/main" id="{2EC6E6D7-AAFC-0AA0-4B35-4AFA34C2D281}"/>
              </a:ext>
            </a:extLst>
          </p:cNvPr>
          <p:cNvSpPr txBox="1"/>
          <p:nvPr/>
        </p:nvSpPr>
        <p:spPr>
          <a:xfrm>
            <a:off x="2551813" y="614737"/>
            <a:ext cx="4572000" cy="461665"/>
          </a:xfrm>
          <a:prstGeom prst="rect">
            <a:avLst/>
          </a:prstGeom>
          <a:noFill/>
        </p:spPr>
        <p:txBody>
          <a:bodyPr wrap="square">
            <a:spAutoFit/>
          </a:bodyPr>
          <a:lstStyle/>
          <a:p>
            <a:r>
              <a:rPr lang="en-US" altLang="ja-JP" sz="2400" b="1" dirty="0">
                <a:latin typeface="Arial" panose="020B0604020202020204" pitchFamily="34" charset="0"/>
              </a:rPr>
              <a:t>Necessary Registration</a:t>
            </a:r>
            <a:endParaRPr lang="ja-JP" altLang="en-US" sz="2400" dirty="0"/>
          </a:p>
        </p:txBody>
      </p:sp>
      <p:graphicFrame>
        <p:nvGraphicFramePr>
          <p:cNvPr id="4" name="表 3">
            <a:extLst>
              <a:ext uri="{FF2B5EF4-FFF2-40B4-BE49-F238E27FC236}">
                <a16:creationId xmlns:a16="http://schemas.microsoft.com/office/drawing/2014/main" id="{1568C771-AC48-46D9-AFE6-9C9C18F8A400}"/>
              </a:ext>
            </a:extLst>
          </p:cNvPr>
          <p:cNvGraphicFramePr>
            <a:graphicFrameLocks noGrp="1"/>
          </p:cNvGraphicFramePr>
          <p:nvPr>
            <p:extLst>
              <p:ext uri="{D42A27DB-BD31-4B8C-83A1-F6EECF244321}">
                <p14:modId xmlns:p14="http://schemas.microsoft.com/office/powerpoint/2010/main" val="912840541"/>
              </p:ext>
            </p:extLst>
          </p:nvPr>
        </p:nvGraphicFramePr>
        <p:xfrm>
          <a:off x="276665" y="1355188"/>
          <a:ext cx="8670389" cy="4266250"/>
        </p:xfrm>
        <a:graphic>
          <a:graphicData uri="http://schemas.openxmlformats.org/drawingml/2006/table">
            <a:tbl>
              <a:tblPr/>
              <a:tblGrid>
                <a:gridCol w="1238627">
                  <a:extLst>
                    <a:ext uri="{9D8B030D-6E8A-4147-A177-3AD203B41FA5}">
                      <a16:colId xmlns:a16="http://schemas.microsoft.com/office/drawing/2014/main" val="2143711126"/>
                    </a:ext>
                  </a:extLst>
                </a:gridCol>
                <a:gridCol w="590173">
                  <a:extLst>
                    <a:ext uri="{9D8B030D-6E8A-4147-A177-3AD203B41FA5}">
                      <a16:colId xmlns:a16="http://schemas.microsoft.com/office/drawing/2014/main" val="1035264432"/>
                    </a:ext>
                  </a:extLst>
                </a:gridCol>
                <a:gridCol w="648454">
                  <a:extLst>
                    <a:ext uri="{9D8B030D-6E8A-4147-A177-3AD203B41FA5}">
                      <a16:colId xmlns:a16="http://schemas.microsoft.com/office/drawing/2014/main" val="957496337"/>
                    </a:ext>
                  </a:extLst>
                </a:gridCol>
                <a:gridCol w="1238627">
                  <a:extLst>
                    <a:ext uri="{9D8B030D-6E8A-4147-A177-3AD203B41FA5}">
                      <a16:colId xmlns:a16="http://schemas.microsoft.com/office/drawing/2014/main" val="1837330704"/>
                    </a:ext>
                  </a:extLst>
                </a:gridCol>
                <a:gridCol w="1238627">
                  <a:extLst>
                    <a:ext uri="{9D8B030D-6E8A-4147-A177-3AD203B41FA5}">
                      <a16:colId xmlns:a16="http://schemas.microsoft.com/office/drawing/2014/main" val="1394234581"/>
                    </a:ext>
                  </a:extLst>
                </a:gridCol>
                <a:gridCol w="1238627">
                  <a:extLst>
                    <a:ext uri="{9D8B030D-6E8A-4147-A177-3AD203B41FA5}">
                      <a16:colId xmlns:a16="http://schemas.microsoft.com/office/drawing/2014/main" val="3430625071"/>
                    </a:ext>
                  </a:extLst>
                </a:gridCol>
                <a:gridCol w="1238627">
                  <a:extLst>
                    <a:ext uri="{9D8B030D-6E8A-4147-A177-3AD203B41FA5}">
                      <a16:colId xmlns:a16="http://schemas.microsoft.com/office/drawing/2014/main" val="4042723829"/>
                    </a:ext>
                  </a:extLst>
                </a:gridCol>
                <a:gridCol w="1238627">
                  <a:extLst>
                    <a:ext uri="{9D8B030D-6E8A-4147-A177-3AD203B41FA5}">
                      <a16:colId xmlns:a16="http://schemas.microsoft.com/office/drawing/2014/main" val="1992736195"/>
                    </a:ext>
                  </a:extLst>
                </a:gridCol>
              </a:tblGrid>
              <a:tr h="395434">
                <a:tc gridSpan="8">
                  <a:txBody>
                    <a:bodyPr/>
                    <a:lstStyle/>
                    <a:p>
                      <a:pPr algn="ctr" fontAlgn="b"/>
                      <a:r>
                        <a:rPr lang="en-US" sz="3200" b="1" i="0" u="none" strike="noStrike" dirty="0">
                          <a:solidFill>
                            <a:srgbClr val="000000"/>
                          </a:solidFill>
                          <a:effectLst/>
                          <a:latin typeface="Times New Roman" panose="02020603050405020304" pitchFamily="18" charset="0"/>
                        </a:rPr>
                        <a:t>156th IEEE 802.15 WSN Session</a:t>
                      </a:r>
                    </a:p>
                  </a:txBody>
                  <a:tcPr marL="5906" marR="5906" marT="5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09057474"/>
                  </a:ext>
                </a:extLst>
              </a:tr>
              <a:tr h="395434">
                <a:tc gridSpan="8">
                  <a:txBody>
                    <a:bodyPr/>
                    <a:lstStyle/>
                    <a:p>
                      <a:pPr algn="ctr" fontAlgn="b"/>
                      <a:r>
                        <a:rPr lang="fi-FI" sz="3200" b="1" i="0" u="none" strike="noStrike">
                          <a:solidFill>
                            <a:srgbClr val="000000"/>
                          </a:solidFill>
                          <a:effectLst/>
                          <a:latin typeface="Times New Roman" panose="02020603050405020304" pitchFamily="18" charset="0"/>
                        </a:rPr>
                        <a:t>Registration for this Session</a:t>
                      </a:r>
                    </a:p>
                  </a:txBody>
                  <a:tcPr marL="5906" marR="5906" marT="5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92314074"/>
                  </a:ext>
                </a:extLst>
              </a:tr>
              <a:tr h="358923">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dirty="0">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872401"/>
                  </a:ext>
                </a:extLst>
              </a:tr>
              <a:tr h="1382879">
                <a:tc gridSpan="8">
                  <a:txBody>
                    <a:bodyPr/>
                    <a:lstStyle/>
                    <a:p>
                      <a:pPr algn="l" rtl="0" fontAlgn="t"/>
                      <a:r>
                        <a:rPr lang="en-US" sz="1800" b="1" i="0" u="none" strike="noStrike" dirty="0">
                          <a:solidFill>
                            <a:srgbClr val="000000"/>
                          </a:solidFill>
                          <a:effectLst/>
                          <a:latin typeface="Arial" panose="020B0604020202020204" pitchFamily="34" charset="0"/>
                        </a:rPr>
                        <a:t>This session is part of the March IEEE 802 Mtg.</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You must pay the registration fee in order to attend</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If you have not already done so, you can follow the registration link below</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If you do not intend to register for this session you must leave this meeting and, if you have already logged attendance on IMAT,</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email Jon Rosdahl (jrosdahl@ieee.org), or your WG leadership to have it removed</a:t>
                      </a:r>
                    </a:p>
                  </a:txBody>
                  <a:tcPr marL="5906" marR="5906" marT="59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27714501"/>
                  </a:ext>
                </a:extLst>
              </a:tr>
              <a:tr h="514138">
                <a:tc gridSpan="2">
                  <a:txBody>
                    <a:bodyPr/>
                    <a:lstStyle/>
                    <a:p>
                      <a:pPr algn="l" fontAlgn="b"/>
                      <a:r>
                        <a:rPr lang="fi-FI" sz="1600" b="1" i="0" u="none" strike="noStrike" dirty="0" err="1">
                          <a:solidFill>
                            <a:schemeClr val="accent6"/>
                          </a:solidFill>
                          <a:effectLst/>
                          <a:latin typeface="Arial" panose="020B0604020202020204" pitchFamily="34" charset="0"/>
                        </a:rPr>
                        <a:t>Registration</a:t>
                      </a:r>
                      <a:r>
                        <a:rPr lang="fi-FI" sz="2400" b="1" i="0" u="none" strike="noStrike" dirty="0">
                          <a:solidFill>
                            <a:schemeClr val="accent6"/>
                          </a:solidFill>
                          <a:effectLst/>
                          <a:latin typeface="Arial" panose="020B0604020202020204" pitchFamily="34" charset="0"/>
                        </a:rPr>
                        <a:t> </a:t>
                      </a:r>
                      <a:r>
                        <a:rPr lang="fi-FI" sz="1600" b="1" i="0" u="none" strike="noStrike" dirty="0" err="1">
                          <a:solidFill>
                            <a:schemeClr val="accent6"/>
                          </a:solidFill>
                          <a:effectLst/>
                          <a:latin typeface="Arial" panose="020B0604020202020204" pitchFamily="34" charset="0"/>
                        </a:rPr>
                        <a:t>Link</a:t>
                      </a:r>
                      <a:r>
                        <a:rPr lang="fi-FI" sz="1600" b="1" i="0" u="none" strike="noStrike" dirty="0">
                          <a:solidFill>
                            <a:schemeClr val="accent6"/>
                          </a:solidFill>
                          <a:effectLst/>
                          <a:latin typeface="Arial" panose="020B0604020202020204" pitchFamily="34" charset="0"/>
                        </a:rPr>
                        <a:t>:</a:t>
                      </a:r>
                      <a:endParaRPr lang="fi-FI" sz="2000" b="1" i="0" u="none" strike="noStrike" dirty="0">
                        <a:solidFill>
                          <a:schemeClr val="accent6"/>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pPr algn="l" fontAlgn="b"/>
                      <a:r>
                        <a:rPr lang="fi-FI" sz="1800" b="0" i="0" u="sng" strike="noStrike" dirty="0">
                          <a:solidFill>
                            <a:srgbClr val="0000FF"/>
                          </a:solidFill>
                          <a:effectLst/>
                          <a:latin typeface="Arial" panose="020B0604020202020204" pitchFamily="34" charset="0"/>
                          <a:hlinkClick r:id="rId2"/>
                        </a:rPr>
                        <a:t>https://grouper.ieee.org/groups/802/15/pub/Meeting_Plan.html</a:t>
                      </a:r>
                      <a:endParaRPr lang="fi-FI" sz="1800" b="0" i="0" u="sng" strike="noStrike" dirty="0">
                        <a:solidFill>
                          <a:srgbClr val="0000FF"/>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noFill/>
                  </a:tcPr>
                </a:tc>
                <a:tc gridSpan="6">
                  <a:txBody>
                    <a:bodyPr/>
                    <a:lstStyle/>
                    <a:p>
                      <a:pPr algn="l" fontAlgn="b"/>
                      <a:endParaRPr lang="fi-FI" sz="2000" b="1" i="0" u="none" strike="noStrike" dirty="0">
                        <a:solidFill>
                          <a:schemeClr val="accent6"/>
                        </a:solidFill>
                        <a:effectLst/>
                        <a:latin typeface="Arial" panose="020B0604020202020204" pitchFamily="34" charset="0"/>
                        <a:hlinkClick r:id="rId3"/>
                      </a:endParaRPr>
                    </a:p>
                    <a:p>
                      <a:pPr algn="l" fontAlgn="b"/>
                      <a:r>
                        <a:rPr lang="fi-FI" sz="2000" b="1" i="0" u="none" strike="noStrike" dirty="0">
                          <a:solidFill>
                            <a:schemeClr val="accent6"/>
                          </a:solidFill>
                          <a:effectLst/>
                          <a:latin typeface="Arial" panose="020B0604020202020204" pitchFamily="34" charset="0"/>
                          <a:hlinkClick r:id="rId3"/>
                        </a:rPr>
                        <a:t>https://web.cvent.com/event/4fa8fa22-fa35-4058-a648-d08fdd56a1c1/regProcessStep1</a:t>
                      </a:r>
                      <a:endParaRPr lang="fi-FI" sz="2000" b="1" i="0" u="none" strike="noStrike" dirty="0">
                        <a:solidFill>
                          <a:schemeClr val="accent6"/>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r>
                        <a:rPr lang="fi-FI" sz="1800" b="0" i="0" u="sng" strike="noStrike" dirty="0">
                          <a:solidFill>
                            <a:srgbClr val="0000FF"/>
                          </a:solidFill>
                          <a:effectLst/>
                          <a:latin typeface="Arial" panose="020B0604020202020204" pitchFamily="34" charset="0"/>
                          <a:hlinkClick r:id="rId2"/>
                        </a:rPr>
                        <a:t>https://grouper.ieee.org/groups/802/15/pub/Meeting_Plan.html</a:t>
                      </a:r>
                      <a:endParaRPr kumimoji="1" lang="ja-JP" altLang="en-US" dirty="0"/>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39252210"/>
                  </a:ext>
                </a:extLst>
              </a:tr>
            </a:tbl>
          </a:graphicData>
        </a:graphic>
      </p:graphicFrame>
    </p:spTree>
    <p:extLst>
      <p:ext uri="{BB962C8B-B14F-4D97-AF65-F5344CB8AC3E}">
        <p14:creationId xmlns:p14="http://schemas.microsoft.com/office/powerpoint/2010/main" val="427771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20176-BF43-733B-FD48-0B2F6D0DAFA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8ED3E87-1D03-7EE6-F8E6-21C737CE5BF0}"/>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17</a:t>
            </a:fld>
            <a:endParaRPr lang="en-US" altLang="ja-JP" dirty="0"/>
          </a:p>
        </p:txBody>
      </p:sp>
      <p:sp>
        <p:nvSpPr>
          <p:cNvPr id="3" name="日付プレースホルダー 2">
            <a:extLst>
              <a:ext uri="{FF2B5EF4-FFF2-40B4-BE49-F238E27FC236}">
                <a16:creationId xmlns:a16="http://schemas.microsoft.com/office/drawing/2014/main" id="{92BD62B2-AE4D-2C37-BD01-575F22F0267E}"/>
              </a:ext>
            </a:extLst>
          </p:cNvPr>
          <p:cNvSpPr>
            <a:spLocks noGrp="1"/>
          </p:cNvSpPr>
          <p:nvPr>
            <p:ph type="dt" sz="half" idx="2"/>
          </p:nvPr>
        </p:nvSpPr>
        <p:spPr/>
        <p:txBody>
          <a:bodyPr/>
          <a:lstStyle/>
          <a:p>
            <a:r>
              <a:rPr lang="en-US" altLang="ja-JP"/>
              <a:t>March 2025</a:t>
            </a:r>
            <a:endParaRPr lang="en-US" altLang="ja-JP" dirty="0"/>
          </a:p>
        </p:txBody>
      </p:sp>
      <p:pic>
        <p:nvPicPr>
          <p:cNvPr id="6" name="図 5">
            <a:extLst>
              <a:ext uri="{FF2B5EF4-FFF2-40B4-BE49-F238E27FC236}">
                <a16:creationId xmlns:a16="http://schemas.microsoft.com/office/drawing/2014/main" id="{9CF304F6-4BCD-4805-6AB0-6F09A7171214}"/>
              </a:ext>
            </a:extLst>
          </p:cNvPr>
          <p:cNvPicPr>
            <a:picLocks noChangeAspect="1"/>
          </p:cNvPicPr>
          <p:nvPr/>
        </p:nvPicPr>
        <p:blipFill>
          <a:blip r:embed="rId2"/>
          <a:stretch>
            <a:fillRect/>
          </a:stretch>
        </p:blipFill>
        <p:spPr>
          <a:xfrm>
            <a:off x="951914" y="614737"/>
            <a:ext cx="7188591" cy="5843970"/>
          </a:xfrm>
          <a:prstGeom prst="rect">
            <a:avLst/>
          </a:prstGeom>
        </p:spPr>
      </p:pic>
    </p:spTree>
    <p:extLst>
      <p:ext uri="{BB962C8B-B14F-4D97-AF65-F5344CB8AC3E}">
        <p14:creationId xmlns:p14="http://schemas.microsoft.com/office/powerpoint/2010/main" val="292182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6C81CF7-558C-8FEC-DCD0-AAFEF9B4433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18</a:t>
            </a:fld>
            <a:endParaRPr lang="en-US" altLang="ja-JP" dirty="0"/>
          </a:p>
        </p:txBody>
      </p:sp>
      <p:sp>
        <p:nvSpPr>
          <p:cNvPr id="3" name="日付プレースホルダー 2">
            <a:extLst>
              <a:ext uri="{FF2B5EF4-FFF2-40B4-BE49-F238E27FC236}">
                <a16:creationId xmlns:a16="http://schemas.microsoft.com/office/drawing/2014/main" id="{C8172650-6665-2C51-BFAE-85405EF1DAC5}"/>
              </a:ext>
            </a:extLst>
          </p:cNvPr>
          <p:cNvSpPr>
            <a:spLocks noGrp="1"/>
          </p:cNvSpPr>
          <p:nvPr>
            <p:ph type="dt" sz="half" idx="2"/>
          </p:nvPr>
        </p:nvSpPr>
        <p:spPr/>
        <p:txBody>
          <a:bodyPr/>
          <a:lstStyle/>
          <a:p>
            <a:r>
              <a:rPr lang="en-US" altLang="ja-JP"/>
              <a:t>March 2025</a:t>
            </a:r>
            <a:endParaRPr lang="en-US" altLang="ja-JP" dirty="0"/>
          </a:p>
        </p:txBody>
      </p:sp>
      <p:pic>
        <p:nvPicPr>
          <p:cNvPr id="5" name="図 4">
            <a:extLst>
              <a:ext uri="{FF2B5EF4-FFF2-40B4-BE49-F238E27FC236}">
                <a16:creationId xmlns:a16="http://schemas.microsoft.com/office/drawing/2014/main" id="{D96C93D2-D0EA-6C74-32B9-A3BA0BFC1110}"/>
              </a:ext>
            </a:extLst>
          </p:cNvPr>
          <p:cNvPicPr>
            <a:picLocks noChangeAspect="1"/>
          </p:cNvPicPr>
          <p:nvPr/>
        </p:nvPicPr>
        <p:blipFill>
          <a:blip r:embed="rId2"/>
          <a:stretch>
            <a:fillRect/>
          </a:stretch>
        </p:blipFill>
        <p:spPr>
          <a:xfrm>
            <a:off x="684483" y="614737"/>
            <a:ext cx="7587320" cy="5762618"/>
          </a:xfrm>
          <a:prstGeom prst="rect">
            <a:avLst/>
          </a:prstGeom>
        </p:spPr>
      </p:pic>
    </p:spTree>
    <p:extLst>
      <p:ext uri="{BB962C8B-B14F-4D97-AF65-F5344CB8AC3E}">
        <p14:creationId xmlns:p14="http://schemas.microsoft.com/office/powerpoint/2010/main" val="661397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D914E-78D8-8774-309C-D591435E034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D0904E3-3CB8-9866-6B92-7C6A7A0601EB}"/>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19</a:t>
            </a:fld>
            <a:endParaRPr lang="en-US" altLang="ja-JP" dirty="0"/>
          </a:p>
        </p:txBody>
      </p:sp>
      <p:sp>
        <p:nvSpPr>
          <p:cNvPr id="3" name="日付プレースホルダー 2">
            <a:extLst>
              <a:ext uri="{FF2B5EF4-FFF2-40B4-BE49-F238E27FC236}">
                <a16:creationId xmlns:a16="http://schemas.microsoft.com/office/drawing/2014/main" id="{3D4CE093-B8DC-FECA-E764-AF7C7A1457FE}"/>
              </a:ext>
            </a:extLst>
          </p:cNvPr>
          <p:cNvSpPr>
            <a:spLocks noGrp="1"/>
          </p:cNvSpPr>
          <p:nvPr>
            <p:ph type="dt" sz="half" idx="2"/>
          </p:nvPr>
        </p:nvSpPr>
        <p:spPr/>
        <p:txBody>
          <a:bodyPr/>
          <a:lstStyle/>
          <a:p>
            <a:r>
              <a:rPr lang="en-US" altLang="ja-JP"/>
              <a:t>March 2025</a:t>
            </a:r>
            <a:endParaRPr lang="en-US" altLang="ja-JP" dirty="0"/>
          </a:p>
        </p:txBody>
      </p:sp>
      <p:sp>
        <p:nvSpPr>
          <p:cNvPr id="8" name="テキスト ボックス 7">
            <a:extLst>
              <a:ext uri="{FF2B5EF4-FFF2-40B4-BE49-F238E27FC236}">
                <a16:creationId xmlns:a16="http://schemas.microsoft.com/office/drawing/2014/main" id="{216977CC-3F43-C5EA-2DF5-FE8918E1D0C5}"/>
              </a:ext>
            </a:extLst>
          </p:cNvPr>
          <p:cNvSpPr txBox="1"/>
          <p:nvPr/>
        </p:nvSpPr>
        <p:spPr>
          <a:xfrm>
            <a:off x="2551813" y="599348"/>
            <a:ext cx="4572000" cy="461665"/>
          </a:xfrm>
          <a:prstGeom prst="rect">
            <a:avLst/>
          </a:prstGeom>
          <a:noFill/>
        </p:spPr>
        <p:txBody>
          <a:bodyPr wrap="square">
            <a:spAutoFit/>
          </a:bodyPr>
          <a:lstStyle/>
          <a:p>
            <a:r>
              <a:rPr lang="en-US" altLang="ja-JP" sz="2400" b="1" dirty="0">
                <a:latin typeface="Arial" panose="020B0604020202020204" pitchFamily="34" charset="0"/>
              </a:rPr>
              <a:t>Hotel Reservation</a:t>
            </a:r>
            <a:endParaRPr lang="ja-JP" altLang="en-US" sz="2400" dirty="0"/>
          </a:p>
        </p:txBody>
      </p:sp>
      <p:pic>
        <p:nvPicPr>
          <p:cNvPr id="5" name="図 4">
            <a:extLst>
              <a:ext uri="{FF2B5EF4-FFF2-40B4-BE49-F238E27FC236}">
                <a16:creationId xmlns:a16="http://schemas.microsoft.com/office/drawing/2014/main" id="{AADC84AD-E496-23F9-0D25-ED7DF4C964BD}"/>
              </a:ext>
            </a:extLst>
          </p:cNvPr>
          <p:cNvPicPr>
            <a:picLocks noChangeAspect="1"/>
          </p:cNvPicPr>
          <p:nvPr/>
        </p:nvPicPr>
        <p:blipFill>
          <a:blip r:embed="rId2"/>
          <a:stretch>
            <a:fillRect/>
          </a:stretch>
        </p:blipFill>
        <p:spPr>
          <a:xfrm>
            <a:off x="637735" y="947225"/>
            <a:ext cx="7634068" cy="5528188"/>
          </a:xfrm>
          <a:prstGeom prst="rect">
            <a:avLst/>
          </a:prstGeom>
        </p:spPr>
      </p:pic>
    </p:spTree>
    <p:extLst>
      <p:ext uri="{BB962C8B-B14F-4D97-AF65-F5344CB8AC3E}">
        <p14:creationId xmlns:p14="http://schemas.microsoft.com/office/powerpoint/2010/main" val="253688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92696" y="620688"/>
            <a:ext cx="7558608" cy="5832068"/>
          </a:xfrm>
        </p:spPr>
        <p:txBody>
          <a:bodyPr/>
          <a:lstStyle/>
          <a:p>
            <a:r>
              <a:rPr lang="en-US" altLang="ja-JP" b="1" dirty="0">
                <a:ea typeface="ＭＳ Ｐゴシック" pitchFamily="50" charset="-128"/>
              </a:rPr>
              <a:t>IEEE 802.15 TG15.6ma </a:t>
            </a:r>
            <a:br>
              <a:rPr lang="en-US" altLang="ja-JP" b="1" dirty="0">
                <a:ea typeface="ＭＳ Ｐゴシック" pitchFamily="50" charset="-128"/>
              </a:rPr>
            </a:br>
            <a:r>
              <a:rPr lang="en-US" altLang="ja-JP" sz="3600" dirty="0">
                <a:ea typeface="ＭＳ Ｐゴシック" charset="-128"/>
              </a:rPr>
              <a:t>(Revision of IEEE802.15.6-2012) </a:t>
            </a:r>
            <a:br>
              <a:rPr lang="en-US" altLang="ja-JP" b="1" dirty="0">
                <a:ea typeface="ＭＳ Ｐゴシック" pitchFamily="50" charset="-128"/>
              </a:rPr>
            </a:br>
            <a:r>
              <a:rPr lang="en-US" altLang="ja-JP" dirty="0">
                <a:ea typeface="ＭＳ Ｐゴシック" pitchFamily="50" charset="-128"/>
              </a:rPr>
              <a:t>Opening Information</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Plenary Session</a:t>
            </a:r>
            <a:br>
              <a:rPr lang="en-US" altLang="ja-JP" sz="2800" dirty="0">
                <a:ea typeface="ＭＳ Ｐゴシック" pitchFamily="50" charset="-128"/>
              </a:rPr>
            </a:br>
            <a:r>
              <a:rPr lang="en-US" altLang="ja-JP" sz="2800" dirty="0">
                <a:ea typeface="ＭＳ Ｐゴシック" pitchFamily="50" charset="-128"/>
              </a:rPr>
              <a:t>Atlanta, Geogia, USA</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March 10</a:t>
            </a:r>
            <a:r>
              <a:rPr lang="en-US" altLang="ja-JP" sz="2800" baseline="30000" dirty="0">
                <a:ea typeface="ＭＳ Ｐゴシック" pitchFamily="50" charset="-128"/>
              </a:rPr>
              <a:t>th</a:t>
            </a:r>
            <a:r>
              <a:rPr lang="en-US" altLang="ja-JP" sz="2800" dirty="0">
                <a:ea typeface="ＭＳ Ｐゴシック" pitchFamily="50" charset="-128"/>
              </a:rPr>
              <a:t>, 2025</a:t>
            </a:r>
            <a:br>
              <a:rPr lang="en-US" altLang="ja-JP" sz="2800" dirty="0">
                <a:ea typeface="ＭＳ Ｐゴシック" pitchFamily="50" charset="-128"/>
              </a:rPr>
            </a:br>
            <a:r>
              <a:rPr lang="en-US" altLang="ja-JP" sz="2800" dirty="0">
                <a:ea typeface="ＭＳ Ｐゴシック" pitchFamily="50" charset="-128"/>
              </a:rPr>
              <a:t>Ryuji K</a:t>
            </a:r>
            <a:r>
              <a:rPr lang="en-US" altLang="ja-JP" sz="3200" dirty="0">
                <a:ea typeface="ＭＳ Ｐゴシック" pitchFamily="50" charset="-128"/>
              </a:rPr>
              <a:t>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BBF5-F97A-1C8B-B5E1-5722B1F0382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552B817-2673-777F-88F9-E1F8F360E1F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20</a:t>
            </a:fld>
            <a:endParaRPr lang="en-US" altLang="ja-JP" dirty="0"/>
          </a:p>
        </p:txBody>
      </p:sp>
      <p:sp>
        <p:nvSpPr>
          <p:cNvPr id="3" name="日付プレースホルダー 2">
            <a:extLst>
              <a:ext uri="{FF2B5EF4-FFF2-40B4-BE49-F238E27FC236}">
                <a16:creationId xmlns:a16="http://schemas.microsoft.com/office/drawing/2014/main" id="{00C8E15C-EE72-0426-F296-EB2271941B4F}"/>
              </a:ext>
            </a:extLst>
          </p:cNvPr>
          <p:cNvSpPr>
            <a:spLocks noGrp="1"/>
          </p:cNvSpPr>
          <p:nvPr>
            <p:ph type="dt" sz="half" idx="2"/>
          </p:nvPr>
        </p:nvSpPr>
        <p:spPr/>
        <p:txBody>
          <a:bodyPr/>
          <a:lstStyle/>
          <a:p>
            <a:r>
              <a:rPr lang="en-US" altLang="ja-JP"/>
              <a:t>March 2025</a:t>
            </a:r>
            <a:endParaRPr lang="en-US" altLang="ja-JP" dirty="0"/>
          </a:p>
        </p:txBody>
      </p:sp>
      <p:sp>
        <p:nvSpPr>
          <p:cNvPr id="5" name="テキスト ボックス 4">
            <a:extLst>
              <a:ext uri="{FF2B5EF4-FFF2-40B4-BE49-F238E27FC236}">
                <a16:creationId xmlns:a16="http://schemas.microsoft.com/office/drawing/2014/main" id="{726D854A-B39A-34AE-47AC-0BA836AF4647}"/>
              </a:ext>
            </a:extLst>
          </p:cNvPr>
          <p:cNvSpPr txBox="1"/>
          <p:nvPr/>
        </p:nvSpPr>
        <p:spPr>
          <a:xfrm>
            <a:off x="196949" y="684628"/>
            <a:ext cx="8848798" cy="769441"/>
          </a:xfrm>
          <a:prstGeom prst="rect">
            <a:avLst/>
          </a:prstGeom>
          <a:noFill/>
        </p:spPr>
        <p:txBody>
          <a:bodyPr wrap="square">
            <a:spAutoFit/>
          </a:bodyPr>
          <a:lstStyle/>
          <a:p>
            <a:r>
              <a:rPr lang="en-US" altLang="ja-JP" sz="2400" b="1" i="0" u="none" strike="noStrike" dirty="0">
                <a:solidFill>
                  <a:srgbClr val="0070C0"/>
                </a:solidFill>
                <a:effectLst/>
                <a:latin typeface="Arial" panose="020B0604020202020204" pitchFamily="34" charset="0"/>
              </a:rPr>
              <a:t>Future Meeting Schedule</a:t>
            </a:r>
            <a:r>
              <a:rPr lang="en-US" altLang="ja-JP" sz="1600" dirty="0">
                <a:solidFill>
                  <a:srgbClr val="0070C0"/>
                </a:solidFill>
              </a:rPr>
              <a:t> </a:t>
            </a:r>
            <a:r>
              <a:rPr lang="en-US" altLang="ja-JP" sz="2000" b="0" i="0" u="sng" strike="noStrike"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https://grouper.ieee.org/groups/802/15/pub/Meeting_Plan.html</a:t>
            </a:r>
            <a:r>
              <a:rPr lang="en-US" altLang="ja-JP" sz="1400" dirty="0">
                <a:solidFill>
                  <a:srgbClr val="0070C0"/>
                </a:solidFill>
              </a:rPr>
              <a:t> </a:t>
            </a:r>
            <a:endParaRPr lang="ja-JP" altLang="en-US" sz="1600" dirty="0">
              <a:solidFill>
                <a:srgbClr val="0070C0"/>
              </a:solidFill>
            </a:endParaRPr>
          </a:p>
        </p:txBody>
      </p:sp>
      <p:pic>
        <p:nvPicPr>
          <p:cNvPr id="6" name="図 5">
            <a:extLst>
              <a:ext uri="{FF2B5EF4-FFF2-40B4-BE49-F238E27FC236}">
                <a16:creationId xmlns:a16="http://schemas.microsoft.com/office/drawing/2014/main" id="{D81FCC7D-C34D-E450-8085-AE4E5969A9EB}"/>
              </a:ext>
            </a:extLst>
          </p:cNvPr>
          <p:cNvPicPr>
            <a:picLocks noChangeAspect="1"/>
          </p:cNvPicPr>
          <p:nvPr/>
        </p:nvPicPr>
        <p:blipFill>
          <a:blip r:embed="rId3"/>
          <a:stretch>
            <a:fillRect/>
          </a:stretch>
        </p:blipFill>
        <p:spPr>
          <a:xfrm>
            <a:off x="0" y="1843560"/>
            <a:ext cx="9144000" cy="3792521"/>
          </a:xfrm>
          <a:prstGeom prst="rect">
            <a:avLst/>
          </a:prstGeom>
        </p:spPr>
      </p:pic>
    </p:spTree>
    <p:extLst>
      <p:ext uri="{BB962C8B-B14F-4D97-AF65-F5344CB8AC3E}">
        <p14:creationId xmlns:p14="http://schemas.microsoft.com/office/powerpoint/2010/main" val="1034948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BE324FD-2AD8-6D2B-A316-B31A720DA19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21</a:t>
            </a:fld>
            <a:endParaRPr lang="en-US" altLang="ja-JP" dirty="0"/>
          </a:p>
        </p:txBody>
      </p:sp>
      <p:sp>
        <p:nvSpPr>
          <p:cNvPr id="3" name="日付プレースホルダー 2">
            <a:extLst>
              <a:ext uri="{FF2B5EF4-FFF2-40B4-BE49-F238E27FC236}">
                <a16:creationId xmlns:a16="http://schemas.microsoft.com/office/drawing/2014/main" id="{484E8DDA-6391-967A-4C4F-20AEBF3D7B16}"/>
              </a:ext>
            </a:extLst>
          </p:cNvPr>
          <p:cNvSpPr>
            <a:spLocks noGrp="1"/>
          </p:cNvSpPr>
          <p:nvPr>
            <p:ph type="dt" sz="half" idx="2"/>
          </p:nvPr>
        </p:nvSpPr>
        <p:spPr/>
        <p:txBody>
          <a:bodyPr/>
          <a:lstStyle/>
          <a:p>
            <a:r>
              <a:rPr lang="en-US" altLang="ja-JP"/>
              <a:t>March 2025</a:t>
            </a:r>
            <a:endParaRPr lang="en-US" altLang="ja-JP" dirty="0"/>
          </a:p>
        </p:txBody>
      </p:sp>
      <p:pic>
        <p:nvPicPr>
          <p:cNvPr id="14" name="図 13">
            <a:extLst>
              <a:ext uri="{FF2B5EF4-FFF2-40B4-BE49-F238E27FC236}">
                <a16:creationId xmlns:a16="http://schemas.microsoft.com/office/drawing/2014/main" id="{1BCFEDE3-036F-F3F5-0426-58DB8C689D3A}"/>
              </a:ext>
            </a:extLst>
          </p:cNvPr>
          <p:cNvPicPr>
            <a:picLocks noChangeAspect="1"/>
          </p:cNvPicPr>
          <p:nvPr/>
        </p:nvPicPr>
        <p:blipFill>
          <a:blip r:embed="rId2"/>
          <a:stretch>
            <a:fillRect/>
          </a:stretch>
        </p:blipFill>
        <p:spPr>
          <a:xfrm>
            <a:off x="0" y="759655"/>
            <a:ext cx="9144000" cy="5589563"/>
          </a:xfrm>
          <a:prstGeom prst="rect">
            <a:avLst/>
          </a:prstGeom>
        </p:spPr>
      </p:pic>
    </p:spTree>
    <p:extLst>
      <p:ext uri="{BB962C8B-B14F-4D97-AF65-F5344CB8AC3E}">
        <p14:creationId xmlns:p14="http://schemas.microsoft.com/office/powerpoint/2010/main" val="1933190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7D9E3D2-F7A2-96A3-122F-5FDF799E50B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22</a:t>
            </a:fld>
            <a:endParaRPr lang="en-US" altLang="ja-JP" dirty="0"/>
          </a:p>
        </p:txBody>
      </p:sp>
      <p:sp>
        <p:nvSpPr>
          <p:cNvPr id="3" name="日付プレースホルダー 2">
            <a:extLst>
              <a:ext uri="{FF2B5EF4-FFF2-40B4-BE49-F238E27FC236}">
                <a16:creationId xmlns:a16="http://schemas.microsoft.com/office/drawing/2014/main" id="{4F1F6A68-5744-1909-9926-4198EBF4AA6B}"/>
              </a:ext>
            </a:extLst>
          </p:cNvPr>
          <p:cNvSpPr>
            <a:spLocks noGrp="1"/>
          </p:cNvSpPr>
          <p:nvPr>
            <p:ph type="dt" sz="half" idx="2"/>
          </p:nvPr>
        </p:nvSpPr>
        <p:spPr/>
        <p:txBody>
          <a:bodyPr/>
          <a:lstStyle/>
          <a:p>
            <a:r>
              <a:rPr lang="en-US" altLang="ja-JP"/>
              <a:t>March 2025</a:t>
            </a:r>
            <a:endParaRPr lang="en-US" altLang="ja-JP" dirty="0"/>
          </a:p>
        </p:txBody>
      </p:sp>
      <p:sp>
        <p:nvSpPr>
          <p:cNvPr id="4" name="Rectangle 3">
            <a:extLst>
              <a:ext uri="{FF2B5EF4-FFF2-40B4-BE49-F238E27FC236}">
                <a16:creationId xmlns:a16="http://schemas.microsoft.com/office/drawing/2014/main" id="{E389BFE1-7906-201B-E891-80D2D8D08092}"/>
              </a:ext>
            </a:extLst>
          </p:cNvPr>
          <p:cNvSpPr txBox="1">
            <a:spLocks noChangeArrowheads="1"/>
          </p:cNvSpPr>
          <p:nvPr/>
        </p:nvSpPr>
        <p:spPr>
          <a:xfrm>
            <a:off x="266700" y="1447703"/>
            <a:ext cx="8686800" cy="495456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Chair: </a:t>
            </a:r>
            <a:r>
              <a:rPr lang="en-US" sz="1050" b="1" kern="12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50" b="1" kern="1200" dirty="0">
              <a:solidFill>
                <a:srgbClr val="0070C0"/>
              </a:solidFill>
              <a:latin typeface="Arial" panose="020B0604020202020204" pitchFamily="34" charset="0"/>
              <a:cs typeface="Arial" panose="020B0604020202020204" pitchFamily="34" charset="0"/>
            </a:endParaRPr>
          </a:p>
          <a:p>
            <a:pPr marL="0" indent="0" defTabSz="914400" fontAlgn="b">
              <a:lnSpc>
                <a:spcPct val="80000"/>
              </a:lnSpc>
              <a:spcAft>
                <a:spcPts val="0"/>
              </a:spcAft>
              <a:buFontTx/>
              <a:buNone/>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Objective:</a:t>
            </a:r>
          </a:p>
          <a:p>
            <a:pPr marL="457200"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and adds support for vehicle BAN (VBAN), a coordinator in a vehicle with devices around the vehicular body.</a:t>
            </a:r>
          </a:p>
          <a:p>
            <a:pPr marL="457200"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70C0"/>
              </a:solidFill>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Modeling</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Precise modeling of radio propagation of implant and wearable human BANs and around vehicle BANs for dependable 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Classified modeling of multiple BANs and coexistence with other radios for resolution in PHY and MAC</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coding in forward error correction (FEC) and hybrid automatic repeat request (HARQ) according to required QoS levels of data packets in various channel propagation models and coexistence classes </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Packet contention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mitigation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Ranging:</a:t>
            </a:r>
          </a:p>
          <a:p>
            <a:pPr marL="690563"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404813" indent="-171450"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defRPr/>
            </a:pP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BFC5E471-F3B3-86C7-BD1B-95506CFE26DD}"/>
              </a:ext>
            </a:extLst>
          </p:cNvPr>
          <p:cNvSpPr>
            <a:spLocks noChangeAspect="1" noChangeArrowheads="1"/>
          </p:cNvSpPr>
          <p:nvPr/>
        </p:nvSpPr>
        <p:spPr bwMode="auto">
          <a:xfrm>
            <a:off x="547503" y="127967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23C6FB50-065E-BC99-8BBA-59B9A6CC8FA8}"/>
              </a:ext>
            </a:extLst>
          </p:cNvPr>
          <p:cNvSpPr txBox="1">
            <a:spLocks noChangeArrowheads="1"/>
          </p:cNvSpPr>
          <p:nvPr/>
        </p:nvSpPr>
        <p:spPr bwMode="auto">
          <a:xfrm>
            <a:off x="533400" y="70448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TG6ma(BAN/VAN)</a:t>
            </a:r>
            <a:r>
              <a:rPr lang="en-US" sz="3200" kern="1200" dirty="0">
                <a:latin typeface="Arial Rounded MT Bold" pitchFamily="34" charset="0"/>
                <a:cs typeface="Arial" charset="0"/>
              </a:rPr>
              <a:t> – BAN with Enhanced Dependability Revision</a:t>
            </a:r>
          </a:p>
        </p:txBody>
      </p:sp>
    </p:spTree>
    <p:extLst>
      <p:ext uri="{BB962C8B-B14F-4D97-AF65-F5344CB8AC3E}">
        <p14:creationId xmlns:p14="http://schemas.microsoft.com/office/powerpoint/2010/main" val="1735250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477887"/>
            <a:ext cx="8824450" cy="5206793"/>
          </a:xfrm>
        </p:spPr>
        <p:txBody>
          <a:bodyPr/>
          <a:lstStyle/>
          <a:p>
            <a:pPr marL="0" indent="0">
              <a:lnSpc>
                <a:spcPts val="1900"/>
              </a:lnSpc>
              <a:buNone/>
            </a:pPr>
            <a:r>
              <a:rPr lang="en-US" altLang="ja-JP" sz="1800" b="1" dirty="0"/>
              <a:t>Objective</a:t>
            </a:r>
            <a:r>
              <a:rPr lang="en-US" altLang="ja-JP" sz="1800" dirty="0"/>
              <a:t>: E</a:t>
            </a:r>
            <a:r>
              <a:rPr kumimoji="1" lang="en-US" altLang="ja-JP" sz="1800" dirty="0"/>
              <a:t>nhancements to the BAN Ultra Wideband (UWB) physical layer (PHY) and media access control (MAC) to support enhanced dependability to a human BAN (</a:t>
            </a:r>
            <a:r>
              <a:rPr kumimoji="1" lang="en-US" altLang="ja-JP" sz="1800" dirty="0">
                <a:solidFill>
                  <a:srgbClr val="FF0000"/>
                </a:solidFill>
              </a:rPr>
              <a:t>HBAN</a:t>
            </a:r>
            <a:r>
              <a:rPr kumimoji="1" lang="en-US" altLang="ja-JP" sz="1800" dirty="0"/>
              <a:t>) and adds support for vehicle body area networks (</a:t>
            </a:r>
            <a:r>
              <a:rPr kumimoji="1" lang="en-US" altLang="ja-JP" sz="1800" dirty="0">
                <a:solidFill>
                  <a:srgbClr val="FF0000"/>
                </a:solidFill>
              </a:rPr>
              <a:t>VBAN</a:t>
            </a:r>
            <a:r>
              <a:rPr kumimoji="1" lang="en-US" altLang="ja-JP" sz="1800" dirty="0"/>
              <a:t>), a coordinator in a vehicle with devices around the vehicular cabin.</a:t>
            </a:r>
          </a:p>
          <a:p>
            <a:pPr marL="0" indent="0">
              <a:lnSpc>
                <a:spcPts val="1900"/>
              </a:lnSpc>
              <a:buNone/>
            </a:pPr>
            <a:r>
              <a:rPr lang="en-US" altLang="ja-JP" sz="1800" b="1" dirty="0"/>
              <a:t>Action:  </a:t>
            </a:r>
          </a:p>
          <a:p>
            <a:pPr marL="0" indent="0">
              <a:lnSpc>
                <a:spcPts val="1900"/>
              </a:lnSpc>
              <a:buNone/>
            </a:pPr>
            <a:r>
              <a:rPr lang="en-US" altLang="ja-JP" sz="1600" dirty="0">
                <a:solidFill>
                  <a:srgbClr val="FF0000"/>
                </a:solidFill>
                <a:highlight>
                  <a:srgbClr val="FFFF00"/>
                </a:highlight>
              </a:rPr>
              <a:t>•Summary of Submitted Draft Proposals Corresponding Call for Proposals </a:t>
            </a:r>
          </a:p>
          <a:p>
            <a:pPr marL="0" indent="0">
              <a:lnSpc>
                <a:spcPts val="1900"/>
              </a:lnSpc>
              <a:buNone/>
            </a:pPr>
            <a:r>
              <a:rPr lang="en-US" altLang="ja-JP" sz="1600" dirty="0">
                <a:solidFill>
                  <a:srgbClr val="FF0000"/>
                </a:solidFill>
                <a:highlight>
                  <a:srgbClr val="FFFF00"/>
                </a:highlight>
              </a:rPr>
              <a:t>•Update of Channel and Coexisting Models</a:t>
            </a:r>
          </a:p>
          <a:p>
            <a:pPr marL="0" indent="0">
              <a:lnSpc>
                <a:spcPts val="1900"/>
              </a:lnSpc>
              <a:buNone/>
            </a:pPr>
            <a:r>
              <a:rPr lang="en-US" altLang="ja-JP" sz="1600" dirty="0">
                <a:solidFill>
                  <a:srgbClr val="FF0000"/>
                </a:solidFill>
                <a:highlight>
                  <a:srgbClr val="FFFF00"/>
                </a:highlight>
              </a:rPr>
              <a:t>•Update of Channel Coding According to 7 QoS Levels of Packets and  Coexistence Levels, Interference Mitigation, CCA, etc.  in PHY</a:t>
            </a:r>
          </a:p>
          <a:p>
            <a:pPr marL="0" indent="0">
              <a:lnSpc>
                <a:spcPts val="1900"/>
              </a:lnSpc>
              <a:buNone/>
            </a:pPr>
            <a:r>
              <a:rPr lang="en-US" altLang="ja-JP" sz="1600" dirty="0">
                <a:solidFill>
                  <a:srgbClr val="FF0000"/>
                </a:solidFill>
                <a:highlight>
                  <a:srgbClr val="FFFF00"/>
                </a:highlight>
              </a:rPr>
              <a:t>•Update of Channel Management, Hybrid Contention Free/Access Protocol According to 7 QoS Levels of Packets and  Coexistence Levels.</a:t>
            </a:r>
          </a:p>
          <a:p>
            <a:pPr marL="0" indent="0">
              <a:lnSpc>
                <a:spcPts val="1900"/>
              </a:lnSpc>
              <a:buNone/>
            </a:pPr>
            <a:r>
              <a:rPr lang="en-US" altLang="ja-JP" sz="1600" dirty="0">
                <a:solidFill>
                  <a:srgbClr val="FF0000"/>
                </a:solidFill>
                <a:highlight>
                  <a:srgbClr val="FFFF00"/>
                </a:highlight>
              </a:rPr>
              <a:t>•Harmonization or Commonality with 4ab in Coexistence and Feasible Implementation of 6ma and 4ab</a:t>
            </a:r>
          </a:p>
          <a:p>
            <a:pPr marL="0" indent="0">
              <a:lnSpc>
                <a:spcPts val="1900"/>
              </a:lnSpc>
              <a:buNone/>
            </a:pPr>
            <a:r>
              <a:rPr lang="en-US" altLang="ja-JP" sz="1600" dirty="0">
                <a:solidFill>
                  <a:srgbClr val="FF0000"/>
                </a:solidFill>
                <a:highlight>
                  <a:srgbClr val="FFFF00"/>
                </a:highlight>
              </a:rPr>
              <a:t>•Feasibility of TSN of 802.1 in MAC</a:t>
            </a:r>
          </a:p>
          <a:p>
            <a:pPr marL="0" indent="0">
              <a:lnSpc>
                <a:spcPts val="1900"/>
              </a:lnSpc>
              <a:buNone/>
            </a:pPr>
            <a:r>
              <a:rPr lang="en-US" altLang="ja-JP" sz="1600" dirty="0">
                <a:solidFill>
                  <a:srgbClr val="FF0000"/>
                </a:solidFill>
                <a:highlight>
                  <a:srgbClr val="FFFF00"/>
                </a:highlight>
              </a:rPr>
              <a:t>•WG Motion to Recirculation				</a:t>
            </a:r>
          </a:p>
          <a:p>
            <a:pPr marL="0" indent="0">
              <a:lnSpc>
                <a:spcPts val="1900"/>
              </a:lnSpc>
              <a:buNone/>
            </a:pPr>
            <a:r>
              <a:rPr lang="en-US" altLang="ja-JP" sz="1800" b="1" dirty="0"/>
              <a:t>Next Things to Do</a:t>
            </a:r>
            <a:r>
              <a:rPr lang="ja-JP" altLang="en-US" sz="1800" b="1" dirty="0"/>
              <a:t>：</a:t>
            </a:r>
            <a:r>
              <a:rPr lang="en-US" altLang="ja-JP" sz="1800" dirty="0">
                <a:solidFill>
                  <a:srgbClr val="FF0000"/>
                </a:solidFill>
              </a:rPr>
              <a:t>     Recirculation of draft D05 for 3rd Letter Ballot</a:t>
            </a:r>
            <a:endParaRPr lang="en-US" altLang="ja-JP" sz="1800" dirty="0"/>
          </a:p>
          <a:p>
            <a:pPr marL="0" indent="0">
              <a:lnSpc>
                <a:spcPts val="1900"/>
              </a:lnSpc>
              <a:buNone/>
            </a:pPr>
            <a:endParaRPr kumimoji="1" lang="ja-JP" altLang="en-US" sz="18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23</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March 2025</a:t>
            </a:r>
            <a:endParaRPr lang="en-US" altLang="ja-JP" dirty="0"/>
          </a:p>
        </p:txBody>
      </p:sp>
    </p:spTree>
    <p:extLst>
      <p:ext uri="{BB962C8B-B14F-4D97-AF65-F5344CB8AC3E}">
        <p14:creationId xmlns:p14="http://schemas.microsoft.com/office/powerpoint/2010/main" val="356175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7DA23-9562-D8AD-73E6-98C2A3AFD05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6989DD0-CCEC-761B-9FF8-E74C2A6E4D7D}"/>
              </a:ext>
            </a:extLst>
          </p:cNvPr>
          <p:cNvSpPr>
            <a:spLocks noGrp="1"/>
          </p:cNvSpPr>
          <p:nvPr>
            <p:ph type="title"/>
          </p:nvPr>
        </p:nvSpPr>
        <p:spPr>
          <a:xfrm>
            <a:off x="121868" y="533400"/>
            <a:ext cx="8945932" cy="814864"/>
          </a:xfrm>
        </p:spPr>
        <p:txBody>
          <a:bodyPr>
            <a:normAutofit fontScale="90000"/>
          </a:bodyPr>
          <a:lstStyle/>
          <a:p>
            <a:r>
              <a:rPr lang="en-US" altLang="ja-JP" sz="2400" b="1" dirty="0">
                <a:solidFill>
                  <a:schemeClr val="tx1"/>
                </a:solidFill>
                <a:latin typeface="+mn-ea"/>
                <a:ea typeface="+mn-ea"/>
              </a:rPr>
              <a:t> Result of Letter Ballot LB212 for Recirculation of the Draft P802.15.6ma_D04</a:t>
            </a:r>
            <a:r>
              <a:rPr lang="ja-JP" altLang="en-US" sz="2400" b="1" dirty="0">
                <a:solidFill>
                  <a:schemeClr val="tx1"/>
                </a:solidFill>
                <a:latin typeface="+mn-ea"/>
                <a:ea typeface="+mn-ea"/>
              </a:rPr>
              <a:t>　（</a:t>
            </a:r>
            <a:r>
              <a:rPr lang="en-US" altLang="ja-JP" sz="2400" b="1" dirty="0">
                <a:solidFill>
                  <a:schemeClr val="tx1"/>
                </a:solidFill>
                <a:latin typeface="+mn-ea"/>
                <a:ea typeface="+mn-ea"/>
              </a:rPr>
              <a:t>Feb.18-March 5, 2025)</a:t>
            </a:r>
            <a:endParaRPr kumimoji="1" lang="ja-JP" altLang="en-US" dirty="0">
              <a:solidFill>
                <a:schemeClr val="tx1"/>
              </a:solidFill>
              <a:latin typeface="+mn-ea"/>
              <a:ea typeface="+mn-ea"/>
            </a:endParaRPr>
          </a:p>
        </p:txBody>
      </p:sp>
      <p:graphicFrame>
        <p:nvGraphicFramePr>
          <p:cNvPr id="3" name="表 2">
            <a:extLst>
              <a:ext uri="{FF2B5EF4-FFF2-40B4-BE49-F238E27FC236}">
                <a16:creationId xmlns:a16="http://schemas.microsoft.com/office/drawing/2014/main" id="{7F09DFB9-7010-7963-4FE3-D9C96761A408}"/>
              </a:ext>
            </a:extLst>
          </p:cNvPr>
          <p:cNvGraphicFramePr>
            <a:graphicFrameLocks noGrp="1"/>
          </p:cNvGraphicFramePr>
          <p:nvPr>
            <p:extLst>
              <p:ext uri="{D42A27DB-BD31-4B8C-83A1-F6EECF244321}">
                <p14:modId xmlns:p14="http://schemas.microsoft.com/office/powerpoint/2010/main" val="2386685553"/>
              </p:ext>
            </p:extLst>
          </p:nvPr>
        </p:nvGraphicFramePr>
        <p:xfrm>
          <a:off x="127093" y="1557076"/>
          <a:ext cx="2884709" cy="2377451"/>
        </p:xfrm>
        <a:graphic>
          <a:graphicData uri="http://schemas.openxmlformats.org/drawingml/2006/table">
            <a:tbl>
              <a:tblPr/>
              <a:tblGrid>
                <a:gridCol w="1923139">
                  <a:extLst>
                    <a:ext uri="{9D8B030D-6E8A-4147-A177-3AD203B41FA5}">
                      <a16:colId xmlns:a16="http://schemas.microsoft.com/office/drawing/2014/main" val="314085224"/>
                    </a:ext>
                  </a:extLst>
                </a:gridCol>
                <a:gridCol w="961570">
                  <a:extLst>
                    <a:ext uri="{9D8B030D-6E8A-4147-A177-3AD203B41FA5}">
                      <a16:colId xmlns:a16="http://schemas.microsoft.com/office/drawing/2014/main" val="327944066"/>
                    </a:ext>
                  </a:extLst>
                </a:gridCol>
              </a:tblGrid>
              <a:tr h="616079">
                <a:tc>
                  <a:txBody>
                    <a:bodyPr/>
                    <a:lstStyle/>
                    <a:p>
                      <a:pPr algn="ctr" fontAlgn="ctr"/>
                      <a:r>
                        <a:rPr lang="fi-FI" sz="2400" b="1" i="0" u="none" strike="noStrike" dirty="0">
                          <a:solidFill>
                            <a:srgbClr val="0000FF"/>
                          </a:solidFill>
                          <a:effectLst/>
                          <a:latin typeface="Yu Gothic" panose="020B0400000000000000" pitchFamily="50" charset="-128"/>
                          <a:ea typeface="Yu Gothic" panose="020B0400000000000000" pitchFamily="50" charset="-128"/>
                        </a:rPr>
                        <a:t>YES</a:t>
                      </a:r>
                    </a:p>
                  </a:txBody>
                  <a:tcPr marL="2815" marR="2815" marT="28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2400" b="1" i="0" u="none" strike="noStrike" dirty="0">
                          <a:solidFill>
                            <a:srgbClr val="0000FF"/>
                          </a:solidFill>
                          <a:effectLst/>
                          <a:latin typeface="Yu Gothic" panose="020B0400000000000000" pitchFamily="50" charset="-128"/>
                          <a:ea typeface="Yu Gothic" panose="020B0400000000000000" pitchFamily="50" charset="-128"/>
                        </a:rPr>
                        <a:t>93</a:t>
                      </a:r>
                    </a:p>
                  </a:txBody>
                  <a:tcPr marL="2815" marR="2815" marT="28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0180375"/>
                  </a:ext>
                </a:extLst>
              </a:tr>
              <a:tr h="616079">
                <a:tc>
                  <a:txBody>
                    <a:bodyPr/>
                    <a:lstStyle/>
                    <a:p>
                      <a:pPr algn="ctr" fontAlgn="ctr"/>
                      <a:r>
                        <a:rPr lang="fi-FI" sz="2400" b="1" i="0" u="none" strike="noStrike" dirty="0">
                          <a:solidFill>
                            <a:srgbClr val="FF0000"/>
                          </a:solidFill>
                          <a:effectLst/>
                          <a:latin typeface="Yu Gothic" panose="020B0400000000000000" pitchFamily="50" charset="-128"/>
                          <a:ea typeface="Yu Gothic" panose="020B0400000000000000" pitchFamily="50" charset="-128"/>
                        </a:rPr>
                        <a:t>NO</a:t>
                      </a:r>
                    </a:p>
                  </a:txBody>
                  <a:tcPr marL="2815" marR="2815" marT="28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2400" b="1" i="0" u="none" strike="noStrike" dirty="0">
                          <a:solidFill>
                            <a:srgbClr val="FF0000"/>
                          </a:solidFill>
                          <a:effectLst/>
                          <a:latin typeface="Yu Gothic" panose="020B0400000000000000" pitchFamily="50" charset="-128"/>
                          <a:ea typeface="Yu Gothic" panose="020B0400000000000000" pitchFamily="50" charset="-128"/>
                        </a:rPr>
                        <a:t>2</a:t>
                      </a:r>
                    </a:p>
                  </a:txBody>
                  <a:tcPr marL="2815" marR="2815" marT="28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7386701"/>
                  </a:ext>
                </a:extLst>
              </a:tr>
              <a:tr h="616079">
                <a:tc>
                  <a:txBody>
                    <a:bodyPr/>
                    <a:lstStyle/>
                    <a:p>
                      <a:pPr algn="ctr" fontAlgn="ctr"/>
                      <a:r>
                        <a:rPr lang="fi-FI" sz="2400" b="1" i="0" u="none" strike="noStrike">
                          <a:solidFill>
                            <a:srgbClr val="00B050"/>
                          </a:solidFill>
                          <a:effectLst/>
                          <a:latin typeface="Yu Gothic" panose="020B0400000000000000" pitchFamily="50" charset="-128"/>
                          <a:ea typeface="Yu Gothic" panose="020B0400000000000000" pitchFamily="50" charset="-128"/>
                        </a:rPr>
                        <a:t>ABSTAIN</a:t>
                      </a:r>
                    </a:p>
                  </a:txBody>
                  <a:tcPr marL="2815" marR="2815" marT="28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2400" b="1" i="0" u="none" strike="noStrike" dirty="0">
                          <a:solidFill>
                            <a:srgbClr val="00B050"/>
                          </a:solidFill>
                          <a:effectLst/>
                          <a:latin typeface="Yu Gothic" panose="020B0400000000000000" pitchFamily="50" charset="-128"/>
                          <a:ea typeface="Yu Gothic" panose="020B0400000000000000" pitchFamily="50" charset="-128"/>
                        </a:rPr>
                        <a:t>7</a:t>
                      </a:r>
                    </a:p>
                  </a:txBody>
                  <a:tcPr marL="2815" marR="2815" marT="28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7127238"/>
                  </a:ext>
                </a:extLst>
              </a:tr>
              <a:tr h="529214">
                <a:tc>
                  <a:txBody>
                    <a:bodyPr/>
                    <a:lstStyle/>
                    <a:p>
                      <a:pPr algn="ctr" fontAlgn="ctr"/>
                      <a:r>
                        <a:rPr lang="fi-FI" sz="2000" b="1" i="0" u="none" strike="noStrike" dirty="0" err="1">
                          <a:solidFill>
                            <a:srgbClr val="000000"/>
                          </a:solidFill>
                          <a:effectLst/>
                          <a:latin typeface="Yu Gothic" panose="020B0400000000000000" pitchFamily="50" charset="-128"/>
                          <a:ea typeface="Yu Gothic" panose="020B0400000000000000" pitchFamily="50" charset="-128"/>
                        </a:rPr>
                        <a:t>total</a:t>
                      </a:r>
                      <a:r>
                        <a:rPr lang="fi-FI" sz="2000" b="1" i="0" u="none" strike="noStrike" dirty="0">
                          <a:solidFill>
                            <a:srgbClr val="000000"/>
                          </a:solidFill>
                          <a:effectLst/>
                          <a:latin typeface="Yu Gothic" panose="020B0400000000000000" pitchFamily="50" charset="-128"/>
                          <a:ea typeface="Yu Gothic" panose="020B0400000000000000" pitchFamily="50" charset="-128"/>
                        </a:rPr>
                        <a:t> </a:t>
                      </a:r>
                      <a:r>
                        <a:rPr lang="fi-FI" sz="2000" b="1" i="0" u="none" strike="noStrike" dirty="0" err="1">
                          <a:solidFill>
                            <a:srgbClr val="000000"/>
                          </a:solidFill>
                          <a:effectLst/>
                          <a:latin typeface="Yu Gothic" panose="020B0400000000000000" pitchFamily="50" charset="-128"/>
                          <a:ea typeface="Yu Gothic" panose="020B0400000000000000" pitchFamily="50" charset="-128"/>
                        </a:rPr>
                        <a:t>votes</a:t>
                      </a:r>
                      <a:endParaRPr lang="fi-FI" sz="2000" b="1" i="0" u="none" strike="noStrike" dirty="0">
                        <a:solidFill>
                          <a:srgbClr val="000000"/>
                        </a:solidFill>
                        <a:effectLst/>
                        <a:latin typeface="Yu Gothic" panose="020B0400000000000000" pitchFamily="50" charset="-128"/>
                        <a:ea typeface="Yu Gothic" panose="020B0400000000000000" pitchFamily="50" charset="-128"/>
                      </a:endParaRPr>
                    </a:p>
                  </a:txBody>
                  <a:tcPr marL="2815" marR="2815" marT="28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2000" b="1" i="0" u="none" strike="noStrike" dirty="0">
                          <a:solidFill>
                            <a:srgbClr val="000000"/>
                          </a:solidFill>
                          <a:effectLst/>
                          <a:latin typeface="Yu Gothic" panose="020B0400000000000000" pitchFamily="50" charset="-128"/>
                          <a:ea typeface="Yu Gothic" panose="020B0400000000000000" pitchFamily="50" charset="-128"/>
                        </a:rPr>
                        <a:t>102</a:t>
                      </a:r>
                    </a:p>
                  </a:txBody>
                  <a:tcPr marL="2815" marR="2815" marT="28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4838037"/>
                  </a:ext>
                </a:extLst>
              </a:tr>
            </a:tbl>
          </a:graphicData>
        </a:graphic>
      </p:graphicFrame>
      <p:sp>
        <p:nvSpPr>
          <p:cNvPr id="10" name="テキスト ボックス 9">
            <a:extLst>
              <a:ext uri="{FF2B5EF4-FFF2-40B4-BE49-F238E27FC236}">
                <a16:creationId xmlns:a16="http://schemas.microsoft.com/office/drawing/2014/main" id="{6907D789-D08C-9F7E-EDC4-7F4B8E6A82C2}"/>
              </a:ext>
            </a:extLst>
          </p:cNvPr>
          <p:cNvSpPr txBox="1"/>
          <p:nvPr/>
        </p:nvSpPr>
        <p:spPr>
          <a:xfrm>
            <a:off x="426669" y="4648200"/>
            <a:ext cx="8412531"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effectLst/>
                <a:uLnTx/>
                <a:uFillTx/>
                <a:latin typeface="Calibri"/>
                <a:ea typeface="ＭＳ Ｐゴシック" panose="020B0600070205080204" pitchFamily="50" charset="-128"/>
                <a:cs typeface="+mn-cs"/>
              </a:rPr>
              <a:t>Result of LB212 (Fe.18-March 5, 2025)</a:t>
            </a:r>
            <a:r>
              <a:rPr lang="en-US" altLang="ja-JP" b="1" dirty="0">
                <a:solidFill>
                  <a:srgbClr val="FF0000"/>
                </a:solidFill>
                <a:latin typeface="Calibri"/>
                <a:ea typeface="ＭＳ Ｐゴシック" panose="020B0600070205080204" pitchFamily="50" charset="-128"/>
              </a:rPr>
              <a:t>:</a:t>
            </a:r>
            <a:r>
              <a:rPr lang="ja-JP" altLang="en-US" b="1" dirty="0">
                <a:solidFill>
                  <a:srgbClr val="FF0000"/>
                </a:solidFill>
                <a:latin typeface="Calibri"/>
                <a:ea typeface="ＭＳ Ｐゴシック" panose="020B0600070205080204" pitchFamily="50" charset="-128"/>
              </a:rPr>
              <a:t> </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82.26</a:t>
            </a:r>
            <a:r>
              <a:rPr kumimoji="1" lang="en-US" altLang="ja-JP" b="1" dirty="0">
                <a:solidFill>
                  <a:srgbClr val="FF0000"/>
                </a:solidFill>
                <a:latin typeface="Calibri"/>
                <a:ea typeface="ＭＳ Ｐゴシック" panose="020B0600070205080204" pitchFamily="50" charset="-128"/>
              </a:rPr>
              <a:t>% of Voters voted YES in aggregation which is over</a:t>
            </a:r>
            <a:r>
              <a:rPr kumimoji="1" lang="ja-JP" altLang="en-US" b="1" dirty="0">
                <a:solidFill>
                  <a:srgbClr val="FF0000"/>
                </a:solidFill>
                <a:latin typeface="Calibri"/>
                <a:ea typeface="ＭＳ Ｐゴシック" panose="020B0600070205080204" pitchFamily="50" charset="-128"/>
              </a:rPr>
              <a:t> </a:t>
            </a:r>
            <a:r>
              <a:rPr kumimoji="1" lang="en-US" altLang="ja-JP" b="1" dirty="0">
                <a:solidFill>
                  <a:srgbClr val="FF0000"/>
                </a:solidFill>
                <a:latin typeface="Calibri"/>
                <a:ea typeface="ＭＳ Ｐゴシック" panose="020B0600070205080204" pitchFamily="50" charset="-128"/>
              </a:rPr>
              <a:t>75%. Then  LB212 was officially Approved.</a:t>
            </a:r>
            <a:endPar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Voted YES with and without Comments are </a:t>
            </a:r>
            <a:r>
              <a:rPr lang="en-US" altLang="ja-JP" b="1" dirty="0">
                <a:solidFill>
                  <a:srgbClr val="FF0000"/>
                </a:solidFill>
                <a:latin typeface="Calibri"/>
                <a:ea typeface="ＭＳ Ｐゴシック" panose="020B0600070205080204" pitchFamily="50" charset="-128"/>
              </a:rPr>
              <a:t>93</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while No. of Comments is 254.</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In Atlanta Plenary Meeting March 2025</a:t>
            </a:r>
            <a:r>
              <a:rPr kumimoji="1" lang="en-US" altLang="ja-JP" b="1" dirty="0">
                <a:solidFill>
                  <a:srgbClr val="FF0000"/>
                </a:solidFill>
                <a:latin typeface="Calibri"/>
                <a:ea typeface="ＭＳ Ｐゴシック" panose="020B0600070205080204" pitchFamily="50" charset="-128"/>
              </a:rPr>
              <a:t>, </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Comment</a:t>
            </a:r>
            <a:r>
              <a:rPr kumimoji="1" lang="en-US" altLang="ja-JP" b="1" dirty="0">
                <a:solidFill>
                  <a:srgbClr val="FF0000"/>
                </a:solidFill>
                <a:latin typeface="Calibri"/>
                <a:ea typeface="ＭＳ Ｐゴシック" panose="020B0600070205080204" pitchFamily="50" charset="-128"/>
              </a:rPr>
              <a:t>s Resolution was done.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b="1" dirty="0">
                <a:solidFill>
                  <a:srgbClr val="FF0000"/>
                </a:solidFill>
                <a:latin typeface="Calibri"/>
                <a:ea typeface="ＭＳ Ｐゴシック" panose="020B0600070205080204" pitchFamily="50" charset="-128"/>
              </a:rPr>
              <a:t>In </a:t>
            </a:r>
            <a:r>
              <a:rPr kumimoji="1" lang="en-US" altLang="ja-JP" b="1" dirty="0" err="1">
                <a:solidFill>
                  <a:srgbClr val="FF0000"/>
                </a:solidFill>
                <a:latin typeface="Calibri"/>
                <a:ea typeface="ＭＳ Ｐゴシック" panose="020B0600070205080204" pitchFamily="50" charset="-128"/>
              </a:rPr>
              <a:t>Worshow</a:t>
            </a:r>
            <a:r>
              <a:rPr kumimoji="1" lang="en-US" altLang="ja-JP" b="1" dirty="0">
                <a:solidFill>
                  <a:srgbClr val="FF0000"/>
                </a:solidFill>
                <a:latin typeface="Calibri"/>
                <a:ea typeface="ＭＳ Ｐゴシック" panose="020B0600070205080204" pitchFamily="50" charset="-128"/>
              </a:rPr>
              <a:t> Interim Meeting May 2025, the Revised Draft P802.15.6ma_D05 will be approved in WG802.15. Then it will be recirculated in LB.</a:t>
            </a:r>
            <a:endParaRPr kumimoji="1"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4" name="日付プレースホルダー 2">
            <a:extLst>
              <a:ext uri="{FF2B5EF4-FFF2-40B4-BE49-F238E27FC236}">
                <a16:creationId xmlns:a16="http://schemas.microsoft.com/office/drawing/2014/main" id="{7C5EF29B-CEA7-2E48-30F4-42471E9AE8FB}"/>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marL="0" algn="l" defTabSz="914400" rtl="0" eaLnBrk="1" latinLnBrk="0" hangingPunct="1">
              <a:defRPr kumimoji="1" sz="1400" b="1" kern="1200">
                <a:solidFill>
                  <a:schemeClr val="tx1"/>
                </a:solidFill>
                <a:latin typeface="+mn-lt"/>
                <a:ea typeface="ＭＳ Ｐゴシック"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March 2025</a:t>
            </a:r>
            <a:endParaRPr lang="en-US" altLang="ja-JP" dirty="0"/>
          </a:p>
        </p:txBody>
      </p:sp>
      <p:sp>
        <p:nvSpPr>
          <p:cNvPr id="5" name="object 9">
            <a:extLst>
              <a:ext uri="{FF2B5EF4-FFF2-40B4-BE49-F238E27FC236}">
                <a16:creationId xmlns:a16="http://schemas.microsoft.com/office/drawing/2014/main" id="{71B912C9-6188-7CC6-E5AC-FDA03DB8D7FA}"/>
              </a:ext>
            </a:extLst>
          </p:cNvPr>
          <p:cNvSpPr txBox="1"/>
          <p:nvPr/>
        </p:nvSpPr>
        <p:spPr>
          <a:xfrm>
            <a:off x="4283964" y="6474100"/>
            <a:ext cx="576363" cy="165302"/>
          </a:xfrm>
          <a:prstGeom prst="rect">
            <a:avLst/>
          </a:prstGeom>
        </p:spPr>
        <p:txBody>
          <a:bodyPr vert="horz" wrap="square" lIns="0" tIns="0" rIns="0" bIns="0" rtlCol="0">
            <a:spAutoFit/>
          </a:bodyPr>
          <a:lstStyle/>
          <a:p>
            <a:pPr marL="12700">
              <a:lnSpc>
                <a:spcPts val="1425"/>
              </a:lnSpc>
            </a:pPr>
            <a:r>
              <a:rPr sz="1050" spc="5" dirty="0">
                <a:latin typeface="Arial"/>
                <a:cs typeface="Arial"/>
              </a:rPr>
              <a:t>Slide</a:t>
            </a:r>
            <a:r>
              <a:rPr sz="1050" spc="-160" dirty="0">
                <a:latin typeface="Arial"/>
                <a:cs typeface="Arial"/>
              </a:rPr>
              <a:t> </a:t>
            </a:r>
            <a:fld id="{81D60167-4931-47E6-BA6A-407CBD079E47}" type="slidenum">
              <a:rPr sz="1050" spc="-5" dirty="0">
                <a:latin typeface="Arial"/>
                <a:cs typeface="Arial"/>
              </a:rPr>
              <a:t>24</a:t>
            </a:fld>
            <a:endParaRPr sz="1050" dirty="0">
              <a:latin typeface="Arial"/>
              <a:cs typeface="Arial"/>
            </a:endParaRPr>
          </a:p>
        </p:txBody>
      </p:sp>
      <p:sp>
        <p:nvSpPr>
          <p:cNvPr id="6" name="object 10">
            <a:extLst>
              <a:ext uri="{FF2B5EF4-FFF2-40B4-BE49-F238E27FC236}">
                <a16:creationId xmlns:a16="http://schemas.microsoft.com/office/drawing/2014/main" id="{3B47F87C-78B2-40C3-62B2-C35BC0079282}"/>
              </a:ext>
            </a:extLst>
          </p:cNvPr>
          <p:cNvSpPr txBox="1"/>
          <p:nvPr/>
        </p:nvSpPr>
        <p:spPr>
          <a:xfrm>
            <a:off x="6400800" y="6473209"/>
            <a:ext cx="2203702" cy="179536"/>
          </a:xfrm>
          <a:prstGeom prst="rect">
            <a:avLst/>
          </a:prstGeom>
        </p:spPr>
        <p:txBody>
          <a:bodyPr vert="horz" wrap="square" lIns="0" tIns="0" rIns="0" bIns="0" rtlCol="0">
            <a:spAutoFit/>
          </a:bodyPr>
          <a:lstStyle/>
          <a:p>
            <a:pPr marL="12700">
              <a:lnSpc>
                <a:spcPts val="1410"/>
              </a:lnSpc>
            </a:pPr>
            <a:r>
              <a:rPr sz="1200" spc="-30" dirty="0">
                <a:latin typeface="Times New Roman"/>
                <a:cs typeface="Times New Roman"/>
              </a:rPr>
              <a:t>Ryuji </a:t>
            </a:r>
            <a:r>
              <a:rPr sz="1200" spc="-10" dirty="0">
                <a:latin typeface="Times New Roman"/>
                <a:cs typeface="Times New Roman"/>
              </a:rPr>
              <a:t>Kohno(YNU/YRP-IAI)</a:t>
            </a:r>
            <a:endParaRPr sz="1200" dirty="0">
              <a:latin typeface="Times New Roman"/>
              <a:cs typeface="Times New Roman"/>
            </a:endParaRPr>
          </a:p>
        </p:txBody>
      </p:sp>
      <p:pic>
        <p:nvPicPr>
          <p:cNvPr id="13" name="図 12">
            <a:extLst>
              <a:ext uri="{FF2B5EF4-FFF2-40B4-BE49-F238E27FC236}">
                <a16:creationId xmlns:a16="http://schemas.microsoft.com/office/drawing/2014/main" id="{2023E99A-3AF7-BF3B-0938-5C119EDA2A58}"/>
              </a:ext>
            </a:extLst>
          </p:cNvPr>
          <p:cNvPicPr>
            <a:picLocks noChangeAspect="1"/>
          </p:cNvPicPr>
          <p:nvPr/>
        </p:nvPicPr>
        <p:blipFill>
          <a:blip r:embed="rId2"/>
          <a:stretch>
            <a:fillRect/>
          </a:stretch>
        </p:blipFill>
        <p:spPr>
          <a:xfrm>
            <a:off x="3072201" y="1280149"/>
            <a:ext cx="5995599" cy="3306432"/>
          </a:xfrm>
          <a:prstGeom prst="rect">
            <a:avLst/>
          </a:prstGeom>
        </p:spPr>
      </p:pic>
      <p:sp>
        <p:nvSpPr>
          <p:cNvPr id="7" name="スライド番号プレースホルダー 6">
            <a:extLst>
              <a:ext uri="{FF2B5EF4-FFF2-40B4-BE49-F238E27FC236}">
                <a16:creationId xmlns:a16="http://schemas.microsoft.com/office/drawing/2014/main" id="{BACAA8B8-7DFC-E9B2-C749-6E436CB95551}"/>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24</a:t>
            </a:fld>
            <a:endParaRPr lang="en-US" altLang="ja-JP" dirty="0"/>
          </a:p>
        </p:txBody>
      </p:sp>
    </p:spTree>
    <p:extLst>
      <p:ext uri="{BB962C8B-B14F-4D97-AF65-F5344CB8AC3E}">
        <p14:creationId xmlns:p14="http://schemas.microsoft.com/office/powerpoint/2010/main" val="8013101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97251" y="1083515"/>
            <a:ext cx="9026759" cy="5517434"/>
          </a:xfrm>
          <a:ln/>
        </p:spPr>
        <p:txBody>
          <a:bodyPr>
            <a:noAutofit/>
          </a:bodyPr>
          <a:lstStyle/>
          <a:p>
            <a:pPr>
              <a:lnSpc>
                <a:spcPts val="1300"/>
              </a:lnSpc>
            </a:pPr>
            <a:r>
              <a:rPr lang="en-US" altLang="ja-JP" sz="1200" dirty="0"/>
              <a:t>TG15.6ma meeting call to order</a:t>
            </a:r>
          </a:p>
          <a:p>
            <a:pPr>
              <a:lnSpc>
                <a:spcPts val="1300"/>
              </a:lnSpc>
            </a:pPr>
            <a:r>
              <a:rPr lang="en-US" altLang="ja-JP" sz="1200" dirty="0"/>
              <a:t>Call for essential patents and policies &amp; procedures reminder                                                    </a:t>
            </a:r>
            <a:r>
              <a:rPr kumimoji="1" lang="en-US" altLang="ja-JP" sz="1200" b="0" i="0" u="none" strike="noStrike" kern="0" cap="none" spc="0" normalizeH="0" baseline="0" noProof="0" dirty="0">
                <a:ln>
                  <a:noFill/>
                </a:ln>
                <a:solidFill>
                  <a:srgbClr val="000000"/>
                </a:solidFill>
                <a:effectLst/>
                <a:uLnTx/>
                <a:uFillTx/>
                <a:latin typeface="Arial"/>
                <a:ea typeface="+mn-ea"/>
                <a:cs typeface="+mn-cs"/>
              </a:rPr>
              <a:t>doc.#15-25-0113-01-06ma </a:t>
            </a:r>
            <a:endParaRPr lang="en-US" altLang="ja-JP" sz="1200" dirty="0"/>
          </a:p>
          <a:p>
            <a:pPr>
              <a:lnSpc>
                <a:spcPts val="1300"/>
              </a:lnSpc>
            </a:pPr>
            <a:r>
              <a:rPr lang="en-US" altLang="ja-JP" sz="1200" dirty="0"/>
              <a:t>Approve last meeting minutes: TG 15.6ma Meeting Minutes for March 2025                             doc.#</a:t>
            </a:r>
            <a:r>
              <a:rPr kumimoji="0" lang="en-US" altLang="ja-JP" sz="1200" b="0" i="0" u="none" strike="noStrike" kern="1200" cap="none" spc="0" normalizeH="0" baseline="0" noProof="0" dirty="0">
                <a:ln>
                  <a:noFill/>
                </a:ln>
                <a:solidFill>
                  <a:srgbClr val="000000"/>
                </a:solidFill>
                <a:effectLst/>
                <a:uLnTx/>
                <a:uFillTx/>
                <a:latin typeface="Arial"/>
                <a:ea typeface="+mn-ea"/>
                <a:cs typeface="+mn-cs"/>
              </a:rPr>
              <a:t>15-25-0064-00-</a:t>
            </a:r>
            <a:r>
              <a:rPr lang="en-US" altLang="ja-JP" sz="1200" dirty="0"/>
              <a:t>06ma</a:t>
            </a:r>
          </a:p>
          <a:p>
            <a:pPr>
              <a:lnSpc>
                <a:spcPts val="1300"/>
              </a:lnSpc>
            </a:pPr>
            <a:r>
              <a:rPr lang="en-US" altLang="ja-JP" sz="1200" dirty="0"/>
              <a:t>Agenda of TG15.6ma March 2025                                                                                              doc.#15-25-0112-00-06ma   </a:t>
            </a:r>
          </a:p>
          <a:p>
            <a:pPr>
              <a:lnSpc>
                <a:spcPts val="1300"/>
              </a:lnSpc>
            </a:pPr>
            <a:r>
              <a:rPr lang="en-US" altLang="ja-JP" sz="1200" dirty="0"/>
              <a:t>Review and Summary</a:t>
            </a:r>
          </a:p>
          <a:p>
            <a:pPr marR="0" lvl="1" indent="-228600" algn="l" defTabSz="914400" rtl="0" eaLnBrk="1" fontAlgn="base" latinLnBrk="0" hangingPunct="1">
              <a:lnSpc>
                <a:spcPts val="1300"/>
              </a:lnSpc>
              <a:spcBef>
                <a:spcPts val="0"/>
              </a:spcBef>
              <a:spcAft>
                <a:spcPts val="0"/>
              </a:spcAft>
              <a:buClrTx/>
              <a:buSzTx/>
              <a:buAutoNum type="arabicPeriod"/>
              <a:tabLst/>
              <a:defRPr/>
            </a:pP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Overview of IG, SG, TG15.6ma doe Dependable BAN Revision of IEEE802.15.6-2012     doc.#15-25-0033-01-06ma</a:t>
            </a:r>
          </a:p>
          <a:p>
            <a:pPr marR="0" lvl="1" indent="-228600" algn="l" defTabSz="914400" rtl="0" eaLnBrk="1" fontAlgn="base" latinLnBrk="0" hangingPunct="1">
              <a:lnSpc>
                <a:spcPts val="1300"/>
              </a:lnSpc>
              <a:spcBef>
                <a:spcPts val="0"/>
              </a:spcBef>
              <a:spcAft>
                <a:spcPts val="0"/>
              </a:spcAft>
              <a:buClrTx/>
              <a:buSzTx/>
              <a:buAutoNum type="arabicPeriod"/>
              <a:tabLst/>
              <a:defRPr/>
            </a:pPr>
            <a:r>
              <a:rPr kumimoji="0" lang="en-US" altLang="ja-JP" sz="1200" dirty="0">
                <a:solidFill>
                  <a:srgbClr val="000000"/>
                </a:solidFill>
                <a:ea typeface="Times New Roman"/>
                <a:cs typeface="Times New Roman"/>
                <a:sym typeface="Times New Roman"/>
              </a:rPr>
              <a:t>Bas</a:t>
            </a:r>
            <a:r>
              <a:rPr kumimoji="0" lang="en-US" altLang="ja-JP" sz="1200" b="0" i="0" u="none" strike="noStrike" kern="0" cap="none" spc="0" normalizeH="0" baseline="0" noProof="0" dirty="0" err="1">
                <a:ln>
                  <a:noFill/>
                </a:ln>
                <a:solidFill>
                  <a:srgbClr val="000000"/>
                </a:solidFill>
                <a:effectLst/>
                <a:uLnTx/>
                <a:uFillTx/>
                <a:ea typeface="Times New Roman"/>
                <a:cs typeface="Times New Roman"/>
                <a:sym typeface="Times New Roman"/>
              </a:rPr>
              <a:t>ic</a:t>
            </a: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 Consensus in MAC and PHY of Revision of IEEE802.15.6-2012(IEEE802.15.6ma)</a:t>
            </a:r>
            <a:r>
              <a:rPr lang="en-US" altLang="ja-JP" sz="1200" dirty="0">
                <a:solidFill>
                  <a:srgbClr val="000000"/>
                </a:solidFill>
                <a:cs typeface="Times New Roman" pitchFamily="18" charset="0"/>
              </a:rPr>
              <a:t> </a:t>
            </a:r>
            <a:r>
              <a:rPr lang="en-US" altLang="ja-JP" sz="1200" dirty="0">
                <a:solidFill>
                  <a:srgbClr val="000000"/>
                </a:solidFill>
                <a:latin typeface="Arial"/>
                <a:cs typeface="Times New Roman" pitchFamily="18" charset="0"/>
              </a:rPr>
              <a:t>doc.#15-23-0557-07-06ma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Review of Letter Ballot(LB)210 for draft D04                                                                       doc.#15-25-0xxx-00-06ma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Consolidated comments &amp; resolutions LB212                                                                     doc.#15-25-0115-01-06ma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Rescheduling Timeline                                                                                                        doc.#15-23-0361-10-06ma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Draft P802.15.6ma_D04</a:t>
            </a:r>
          </a:p>
          <a:p>
            <a:pPr marL="171450" lvl="1" indent="-171450">
              <a:lnSpc>
                <a:spcPts val="13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1.. Selection of Suitable Preamble Sequence Sets in UWB Wireless Communications in the Presence of Multiple Coexisting VBANs                                                                                                                                     </a:t>
            </a:r>
            <a:r>
              <a:rPr kumimoji="1" lang="en-US" altLang="ja-JP" sz="1200" b="0" i="0" u="none" strike="noStrike" kern="0" cap="none" spc="0" normalizeH="0" baseline="0" noProof="0" dirty="0">
                <a:ln>
                  <a:noFill/>
                </a:ln>
                <a:solidFill>
                  <a:srgbClr val="000000"/>
                </a:solidFill>
                <a:effectLst/>
                <a:uLnTx/>
                <a:uFillTx/>
                <a:latin typeface="Arial"/>
                <a:ea typeface="+mn-ea"/>
                <a:cs typeface="Times New Roman" pitchFamily="18" charset="0"/>
              </a:rPr>
              <a:t>doc.#15-25-0002-01-06ma</a:t>
            </a:r>
            <a:endParaRPr lang="en-US" altLang="ja-JP" sz="1200" dirty="0">
              <a:solidFill>
                <a:srgbClr val="000000"/>
              </a:solidFill>
              <a:latin typeface="Arial"/>
              <a:cs typeface="Times New Roman" pitchFamily="18" charset="0"/>
            </a:endParaRP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2.  Hybrid ARQ Scheme for High QoS Packets in High Class of Coexistence of IEEE 802.15.6ma  #15-23-0576-07-06ma         3.  Evaluation of IEEE 802.15.6 Ultra-wideband Physical Layer Utilizing Super Orthogonal Convolutional 22-0562-14-06ma</a:t>
            </a:r>
          </a:p>
          <a:p>
            <a:pPr marL="514350" marR="0" lvl="1" indent="0" algn="l" defTabSz="914400" rtl="0" eaLnBrk="1" fontAlgn="base" latinLnBrk="0" hangingPunct="1">
              <a:lnSpc>
                <a:spcPts val="13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4.  Ranging Accuracy Evaluation under TG6ma Communication </a:t>
            </a:r>
            <a:r>
              <a:rPr kumimoji="1" lang="en-US" altLang="ja-JP" sz="1200" b="0" i="0" u="none" strike="noStrike" kern="0" cap="none" spc="0" normalizeH="0" baseline="0" noProof="0" dirty="0" err="1">
                <a:ln>
                  <a:noFill/>
                </a:ln>
                <a:solidFill>
                  <a:srgbClr val="000000"/>
                </a:solidFill>
                <a:effectLst/>
                <a:uLnTx/>
                <a:uFillTx/>
                <a:latin typeface="Arial"/>
                <a:cs typeface="Times New Roman" pitchFamily="18" charset="0"/>
              </a:rPr>
              <a:t>Senarios</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doc.#15-24-0248-06-06ma                 </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5.  MAC Performance Evaluation of Multiple BAN Coexistence Under TG6ma Channel          doc.#15-24-0246-05-06ma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7   MAC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and frames                                                                                doc.#15-24-0573-03-06ma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8   MAC Service Feature                                                                                                           doc.#15-24-0356-02-06ma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9.  TG Motion to Recirculation                                                                                                   doc.#15-25-0zzz-00-06ma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10. Interference </a:t>
            </a:r>
            <a:r>
              <a:rPr lang="en-US" altLang="ja-JP" sz="1200" dirty="0" err="1">
                <a:solidFill>
                  <a:srgbClr val="000000"/>
                </a:solidFill>
                <a:latin typeface="Arial"/>
                <a:cs typeface="Times New Roman" pitchFamily="18" charset="0"/>
              </a:rPr>
              <a:t>Mittigation</a:t>
            </a:r>
            <a:r>
              <a:rPr lang="en-US" altLang="ja-JP" sz="1200" dirty="0">
                <a:solidFill>
                  <a:srgbClr val="000000"/>
                </a:solidFill>
                <a:latin typeface="Arial"/>
                <a:cs typeface="Times New Roman" pitchFamily="18" charset="0"/>
              </a:rPr>
              <a:t> Schemes in Class 3, 5, 6, and 7 of </a:t>
            </a:r>
            <a:r>
              <a:rPr lang="en-US" altLang="ja-JP" sz="1200" dirty="0" err="1">
                <a:solidFill>
                  <a:srgbClr val="000000"/>
                </a:solidFill>
                <a:latin typeface="Arial"/>
                <a:cs typeface="Times New Roman" pitchFamily="18" charset="0"/>
              </a:rPr>
              <a:t>Coexisitence</a:t>
            </a:r>
            <a:r>
              <a:rPr lang="en-US" altLang="ja-JP" sz="1200" dirty="0">
                <a:solidFill>
                  <a:srgbClr val="000000"/>
                </a:solidFill>
                <a:latin typeface="Arial"/>
                <a:cs typeface="Times New Roman" pitchFamily="18" charset="0"/>
              </a:rPr>
              <a:t> in TG6ma            doc.#15-24-0074-07-06ma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11. Coordinator-to-Coordinator(C2C) Ranging and Communication for Multiple BAN Coexistence</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15-25-0vvv-00-06ma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12. TG15.6ma Coexistence Assessment Document                                                                  doc.#15-24-0348-04-06ma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13  MAC services support for IEEE P802.1ACea                                                                       doc.#15-24-0594-01-006a       </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14..</a:t>
            </a:r>
            <a:r>
              <a:rPr lang="it-IT" altLang="ja-JP" sz="1200" dirty="0">
                <a:solidFill>
                  <a:srgbClr val="000000"/>
                </a:solidFill>
                <a:latin typeface="Arial"/>
                <a:cs typeface="Times New Roman" pitchFamily="18" charset="0"/>
              </a:rPr>
              <a:t>TG6ma Channel Model Document for Enhanced Dependability                                           doc.#15-22-0519-09-06ma</a:t>
            </a:r>
            <a:endParaRPr lang="en-US" altLang="ja-JP" sz="1200" dirty="0">
              <a:solidFill>
                <a:srgbClr val="000000"/>
              </a:solidFill>
              <a:latin typeface="Arial"/>
              <a:cs typeface="Times New Roman" pitchFamily="18" charset="0"/>
            </a:endParaRP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15. Comments to channel-model-document                                                                               doc.#15-24-0073-04-06ma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16. Progress Report of TG6ma                                                                                                  doc8#15-23-0056-09-06ma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17. Timeline of TG6ma                                                                                                               doc.#15.23-0056-09-06ma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18. TG15.6ma Closing Report for March 2025                                                                        doc.#15-25-0vvv-00-06ma    </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19. TG15.6ma Meeting Minutes for March 2025                                                                      doc.#15-25-0sss-00-06ma</a:t>
            </a:r>
          </a:p>
          <a:p>
            <a:pPr marL="514350" marR="0" lvl="1" indent="0" algn="l" defTabSz="914400" rtl="0" eaLnBrk="1" fontAlgn="base" latinLnBrk="0" hangingPunct="1">
              <a:lnSpc>
                <a:spcPts val="13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a:t>
            </a:r>
          </a:p>
          <a:p>
            <a:pPr marL="0" indent="0">
              <a:lnSpc>
                <a:spcPts val="1300"/>
              </a:lnSpc>
              <a:buNone/>
            </a:pPr>
            <a:endParaRPr lang="en-US" altLang="ja-JP" sz="1400" dirty="0"/>
          </a:p>
        </p:txBody>
      </p:sp>
      <p:sp>
        <p:nvSpPr>
          <p:cNvPr id="4098" name="Rectangle 2"/>
          <p:cNvSpPr>
            <a:spLocks noGrp="1" noChangeArrowheads="1"/>
          </p:cNvSpPr>
          <p:nvPr>
            <p:ph type="title"/>
          </p:nvPr>
        </p:nvSpPr>
        <p:spPr>
          <a:xfrm>
            <a:off x="684483" y="592351"/>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25</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D3A81-3F77-ABC6-5D25-5A74A2D14644}"/>
            </a:ext>
          </a:extLst>
        </p:cNvPr>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24C844A-6A6B-02A4-1747-00373A16FAB9}"/>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448A7BAF-9EB0-9439-A043-89A614E58809}"/>
              </a:ext>
            </a:extLst>
          </p:cNvPr>
          <p:cNvSpPr txBox="1"/>
          <p:nvPr/>
        </p:nvSpPr>
        <p:spPr>
          <a:xfrm>
            <a:off x="94053" y="1180165"/>
            <a:ext cx="90499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A</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M1  8:00-10:00 March 11(TUE) in Atlanta</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9:00-11:00AM March 11(TUE)</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AM2  10:30-12:30 March 11(TUE)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10:30-12;30AM March 11(TUE)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a:t>
            </a:r>
            <a:r>
              <a:rPr kumimoji="1" lang="ja-JP" altLang="en-US"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9:00-10:00 March 12(WED) in Atlanta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10:00-11:00AM March 12(WED) in JST/KST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March 13(THU)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9:00-11:00AM March 13(THU)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85991B7B-B814-9163-53AD-60FCD8E72724}"/>
              </a:ext>
            </a:extLst>
          </p:cNvPr>
          <p:cNvSpPr>
            <a:spLocks noGrp="1"/>
          </p:cNvSpPr>
          <p:nvPr>
            <p:ph type="title"/>
          </p:nvPr>
        </p:nvSpPr>
        <p:spPr>
          <a:xfrm>
            <a:off x="212259" y="618697"/>
            <a:ext cx="8757866"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Plenary Session Schedule for 9</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-14</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March 2025</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26CEDDA1-0F9C-267A-CB5B-692315A8FDB5}"/>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March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9D298DF4-5352-56EE-34B3-905BCBCFB79B}"/>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26</a:t>
            </a:fld>
            <a:endParaRPr lang="en-US" altLang="ja-JP" dirty="0"/>
          </a:p>
        </p:txBody>
      </p:sp>
      <p:pic>
        <p:nvPicPr>
          <p:cNvPr id="16" name="図 15">
            <a:extLst>
              <a:ext uri="{FF2B5EF4-FFF2-40B4-BE49-F238E27FC236}">
                <a16:creationId xmlns:a16="http://schemas.microsoft.com/office/drawing/2014/main" id="{807A6077-4984-2157-E27C-81F7DF9DD255}"/>
              </a:ext>
            </a:extLst>
          </p:cNvPr>
          <p:cNvPicPr>
            <a:picLocks noChangeAspect="1"/>
          </p:cNvPicPr>
          <p:nvPr/>
        </p:nvPicPr>
        <p:blipFill>
          <a:blip r:embed="rId3"/>
          <a:stretch>
            <a:fillRect/>
          </a:stretch>
        </p:blipFill>
        <p:spPr>
          <a:xfrm>
            <a:off x="0" y="2244129"/>
            <a:ext cx="1553887" cy="4111610"/>
          </a:xfrm>
          <a:prstGeom prst="rect">
            <a:avLst/>
          </a:prstGeom>
        </p:spPr>
      </p:pic>
      <p:pic>
        <p:nvPicPr>
          <p:cNvPr id="6" name="図 5">
            <a:extLst>
              <a:ext uri="{FF2B5EF4-FFF2-40B4-BE49-F238E27FC236}">
                <a16:creationId xmlns:a16="http://schemas.microsoft.com/office/drawing/2014/main" id="{6BD40039-1CFA-13A6-526B-E2B0219FA06F}"/>
              </a:ext>
            </a:extLst>
          </p:cNvPr>
          <p:cNvPicPr>
            <a:picLocks noChangeAspect="1"/>
          </p:cNvPicPr>
          <p:nvPr/>
        </p:nvPicPr>
        <p:blipFill>
          <a:blip r:embed="rId4"/>
          <a:stretch>
            <a:fillRect/>
          </a:stretch>
        </p:blipFill>
        <p:spPr>
          <a:xfrm>
            <a:off x="1553887" y="2244129"/>
            <a:ext cx="7496060" cy="4111610"/>
          </a:xfrm>
          <a:prstGeom prst="rect">
            <a:avLst/>
          </a:prstGeom>
        </p:spPr>
      </p:pic>
    </p:spTree>
    <p:extLst>
      <p:ext uri="{BB962C8B-B14F-4D97-AF65-F5344CB8AC3E}">
        <p14:creationId xmlns:p14="http://schemas.microsoft.com/office/powerpoint/2010/main" val="4234915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71782" y="1326842"/>
            <a:ext cx="8296718" cy="5004852"/>
          </a:xfrm>
        </p:spPr>
        <p: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1" lang="en-US" altLang="ja-JP" sz="2000" b="0" i="0" u="none" strike="noStrike" kern="0" cap="none" spc="0" normalizeH="0" baseline="0" noProof="0" dirty="0">
                <a:ln>
                  <a:noFill/>
                </a:ln>
                <a:solidFill>
                  <a:srgbClr val="000000"/>
                </a:solidFill>
                <a:effectLst/>
                <a:uLnTx/>
                <a:uFillTx/>
                <a:latin typeface="Arial"/>
              </a:rPr>
              <a:t>Chair; Ryuji Kohno, YNU/YRP-IAI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 kohno@ynu.ac.jp, kohno@yrp-iai.jp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2"/>
              <a:tabLst/>
              <a:defRPr/>
            </a:pPr>
            <a:r>
              <a:rPr kumimoji="1" lang="en-US" altLang="ja-JP" sz="2000" b="0" i="0" u="none" strike="noStrike" kern="0" cap="none" spc="0" normalizeH="0" baseline="0" noProof="0" dirty="0">
                <a:ln>
                  <a:noFill/>
                </a:ln>
                <a:solidFill>
                  <a:srgbClr val="000000"/>
                </a:solidFill>
                <a:effectLst/>
                <a:uLnTx/>
                <a:uFillTx/>
                <a:latin typeface="Arial"/>
              </a:rPr>
              <a:t>1</a:t>
            </a:r>
            <a:r>
              <a:rPr kumimoji="1" lang="en-US" altLang="ja-JP" sz="2000" b="0" i="0" u="none" strike="noStrike" kern="0" cap="none" spc="0" normalizeH="0" baseline="30000" noProof="0" dirty="0">
                <a:ln>
                  <a:noFill/>
                </a:ln>
                <a:solidFill>
                  <a:srgbClr val="000000"/>
                </a:solidFill>
                <a:effectLst/>
                <a:uLnTx/>
                <a:uFillTx/>
                <a:latin typeface="Arial"/>
              </a:rPr>
              <a:t>st</a:t>
            </a:r>
            <a:r>
              <a:rPr kumimoji="1" lang="en-US" altLang="ja-JP" sz="2000" b="0" i="0" u="none" strike="noStrike" kern="0" cap="none" spc="0" normalizeH="0" baseline="0" noProof="0" dirty="0">
                <a:ln>
                  <a:noFill/>
                </a:ln>
                <a:solidFill>
                  <a:srgbClr val="000000"/>
                </a:solidFill>
                <a:effectLst/>
                <a:uLnTx/>
                <a:uFillTx/>
                <a:latin typeface="Arial"/>
              </a:rPr>
              <a:t> Vice-Chair;   Marco Hernandez, YRP-IAI/CWC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m</a:t>
            </a:r>
            <a:r>
              <a:rPr lang="en-US" altLang="ja-JP" sz="2000" dirty="0">
                <a:solidFill>
                  <a:srgbClr val="000000"/>
                </a:solidFill>
                <a:latin typeface="Arial"/>
              </a:rPr>
              <a:t>arco.hernandez@ieee.org</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2</a:t>
            </a:r>
            <a:r>
              <a:rPr lang="en-US" altLang="ja-JP" sz="2000" baseline="30000" dirty="0">
                <a:solidFill>
                  <a:srgbClr val="000000"/>
                </a:solidFill>
                <a:latin typeface="Arial"/>
              </a:rPr>
              <a:t>nd</a:t>
            </a:r>
            <a:r>
              <a:rPr lang="en-US" altLang="ja-JP" sz="2000" dirty="0">
                <a:solidFill>
                  <a:srgbClr val="000000"/>
                </a:solidFill>
                <a:latin typeface="Arial"/>
              </a:rPr>
              <a:t> Vice-Chair; Daisuke Anzai, </a:t>
            </a:r>
            <a:r>
              <a:rPr lang="en-US" altLang="ja-JP" sz="2000" dirty="0" err="1">
                <a:solidFill>
                  <a:srgbClr val="000000"/>
                </a:solidFill>
                <a:latin typeface="Arial"/>
              </a:rPr>
              <a:t>NITech</a:t>
            </a:r>
            <a:r>
              <a:rPr kumimoji="1" lang="en-US" altLang="ja-JP" sz="2000" b="0" i="0" u="none" strike="noStrike" kern="0" cap="none" spc="0" normalizeH="0" baseline="0" noProof="0" dirty="0">
                <a:ln>
                  <a:noFill/>
                </a:ln>
                <a:solidFill>
                  <a:srgbClr val="000000"/>
                </a:solidFill>
                <a:effectLst/>
                <a:uLnTx/>
                <a:uFillTx/>
                <a:latin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anzai@nitech.ac.jp</a:t>
            </a:r>
          </a:p>
          <a:p>
            <a:pPr marL="457200" marR="0" lvl="0" indent="-457200" algn="l" defTabSz="914400" rtl="0" eaLnBrk="1" fontAlgn="base" latinLnBrk="0" hangingPunct="1">
              <a:lnSpc>
                <a:spcPct val="100000"/>
              </a:lnSpc>
              <a:spcBef>
                <a:spcPct val="20000"/>
              </a:spcBef>
              <a:spcAft>
                <a:spcPct val="0"/>
              </a:spcAft>
              <a:buClrTx/>
              <a:buSzTx/>
              <a:buFontTx/>
              <a:buAutoNum type="arabicPeriod" startAt="3"/>
              <a:tabLst/>
              <a:defRPr/>
            </a:pPr>
            <a:r>
              <a:rPr kumimoji="1" lang="en-US" altLang="ja-JP" sz="2000" b="0" i="0" u="none" strike="noStrike" kern="0" cap="none" spc="0" normalizeH="0" baseline="0" noProof="0" dirty="0">
                <a:ln>
                  <a:noFill/>
                </a:ln>
                <a:solidFill>
                  <a:srgbClr val="000000"/>
                </a:solidFill>
                <a:effectLst/>
                <a:uLnTx/>
                <a:uFillTx/>
                <a:latin typeface="Arial"/>
              </a:rPr>
              <a:t>Secretary;      Takumi Kobayashi, YNU/</a:t>
            </a:r>
            <a:r>
              <a:rPr kumimoji="1" lang="en-US" altLang="ja-JP" sz="2000" b="0" i="0" u="none" strike="noStrike" kern="0" cap="none" spc="0" normalizeH="0" baseline="0" noProof="0" dirty="0" err="1">
                <a:ln>
                  <a:noFill/>
                </a:ln>
                <a:solidFill>
                  <a:srgbClr val="000000"/>
                </a:solidFill>
                <a:effectLst/>
                <a:uLnTx/>
                <a:uFillTx/>
                <a:latin typeface="Arial"/>
              </a:rPr>
              <a:t>NITech</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kobayashi-takumi@yrp-iai.jp, kobayashi@nitech.ac.jp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4"/>
              <a:tabLst/>
              <a:defRPr/>
            </a:pPr>
            <a:r>
              <a:rPr kumimoji="1" lang="en-US" altLang="ja-JP" sz="2000" b="0" i="0" u="none" strike="noStrike" kern="0" cap="none" spc="0" normalizeH="0" baseline="0" noProof="0" dirty="0">
                <a:ln>
                  <a:noFill/>
                </a:ln>
                <a:solidFill>
                  <a:srgbClr val="000000"/>
                </a:solidFill>
                <a:effectLst/>
                <a:uLnTx/>
                <a:uFillTx/>
                <a:latin typeface="Arial"/>
              </a:rPr>
              <a:t>Technical Editors;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Minsoo Kim, YRP-IAI   minsoo@minsookim.com</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Seong-Soon Joo, KPST     ssjoo@etri.sci.kr</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Kento Takabayashi, Toyo U. </a:t>
            </a:r>
            <a:r>
              <a:rPr kumimoji="1" lang="fi-FI" altLang="ja-JP" sz="2000" b="0" i="0" u="none" strike="noStrike" kern="0" cap="none" spc="0" normalizeH="0" baseline="0" noProof="0" dirty="0">
                <a:ln>
                  <a:noFill/>
                </a:ln>
                <a:solidFill>
                  <a:srgbClr val="000000"/>
                </a:solidFill>
                <a:effectLst/>
                <a:uLnTx/>
                <a:uFillTx/>
                <a:latin typeface="Arial"/>
              </a:rPr>
              <a:t>takabayashi@toyo.jp</a:t>
            </a:r>
            <a:endParaRPr kumimoji="1" lang="en-US" altLang="ja-JP" sz="2000" b="0" i="0" u="none" strike="noStrike" kern="0" cap="none" spc="0" normalizeH="0" baseline="0" noProof="0" dirty="0">
              <a:ln>
                <a:noFill/>
              </a:ln>
              <a:solidFill>
                <a:srgbClr val="000000"/>
              </a:solidFill>
              <a:effectLst/>
              <a:uLnTx/>
              <a:uFillTx/>
              <a:latin typeface="Arial"/>
            </a:endParaRPr>
          </a:p>
          <a:p>
            <a:pPr marL="0" lvl="0" indent="0">
              <a:buNone/>
              <a:defRPr/>
            </a:pPr>
            <a:r>
              <a:rPr kumimoji="1" lang="en-US" altLang="ja-JP" sz="2000" dirty="0"/>
              <a:t>             Marco Hernandez, YRP-IAI/CWC</a:t>
            </a:r>
            <a:r>
              <a:rPr lang="ja-JP" altLang="en-US" sz="2000" dirty="0"/>
              <a:t> </a:t>
            </a:r>
            <a:r>
              <a:rPr lang="fi-FI" altLang="ja-JP" sz="2000" dirty="0"/>
              <a:t>marco.hernandez@ieee.org</a:t>
            </a:r>
            <a:endParaRPr kumimoji="1" lang="en-US" altLang="ja-JP" sz="2000" dirty="0"/>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t>             </a:t>
            </a:r>
            <a:endParaRPr kumimoji="1" lang="ja-JP" altLang="en-US" sz="2000" dirty="0"/>
          </a:p>
        </p:txBody>
      </p:sp>
      <p:sp>
        <p:nvSpPr>
          <p:cNvPr id="3" name="タイトル 2"/>
          <p:cNvSpPr>
            <a:spLocks noGrp="1"/>
          </p:cNvSpPr>
          <p:nvPr>
            <p:ph type="title"/>
          </p:nvPr>
        </p:nvSpPr>
        <p:spPr>
          <a:xfrm>
            <a:off x="671782" y="618708"/>
            <a:ext cx="7772400" cy="595929"/>
          </a:xfrm>
        </p:spPr>
        <p:txBody>
          <a:bodyPr/>
          <a:lstStyle/>
          <a:p>
            <a:r>
              <a:rPr lang="en-US" altLang="ja-JP" sz="2800" b="1" dirty="0">
                <a:solidFill>
                  <a:schemeClr val="tx1"/>
                </a:solidFill>
                <a:latin typeface="+mn-lt"/>
              </a:rPr>
              <a:t>Contacts and Conference call</a:t>
            </a:r>
            <a:endParaRPr kumimoji="1" lang="ja-JP" altLang="en-US" sz="2800" b="1" dirty="0">
              <a:solidFill>
                <a:schemeClr val="tx1"/>
              </a:solidFill>
              <a:latin typeface="+mn-lt"/>
            </a:endParaRPr>
          </a:p>
        </p:txBody>
      </p:sp>
      <p:sp>
        <p:nvSpPr>
          <p:cNvPr id="7" name="スライド番号プレースホルダー 5">
            <a:extLst>
              <a:ext uri="{FF2B5EF4-FFF2-40B4-BE49-F238E27FC236}">
                <a16:creationId xmlns:a16="http://schemas.microsoft.com/office/drawing/2014/main" id="{95F69E21-5412-37B6-7073-C1312266EDD8}"/>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27</a:t>
            </a:fld>
            <a:endParaRPr lang="en-US" altLang="ja-JP" dirty="0"/>
          </a:p>
        </p:txBody>
      </p:sp>
      <p:sp>
        <p:nvSpPr>
          <p:cNvPr id="4" name="日付プレースホルダー 3">
            <a:extLst>
              <a:ext uri="{FF2B5EF4-FFF2-40B4-BE49-F238E27FC236}">
                <a16:creationId xmlns:a16="http://schemas.microsoft.com/office/drawing/2014/main" id="{AA875E9E-8365-3E7E-65E9-D49D9AC8D131}"/>
              </a:ext>
            </a:extLst>
          </p:cNvPr>
          <p:cNvSpPr>
            <a:spLocks noGrp="1"/>
          </p:cNvSpPr>
          <p:nvPr>
            <p:ph type="dt" sz="half" idx="2"/>
          </p:nvPr>
        </p:nvSpPr>
        <p:spPr>
          <a:xfrm>
            <a:off x="719666" y="367267"/>
            <a:ext cx="1600200" cy="215444"/>
          </a:xfrm>
        </p:spPr>
        <p:txBody>
          <a:bodyPr/>
          <a:lstStyle/>
          <a:p>
            <a:r>
              <a:rPr lang="en-US" altLang="ja-JP"/>
              <a:t>March 2025</a:t>
            </a:r>
            <a:endParaRPr lang="en-US" altLang="ja-JP" dirty="0"/>
          </a:p>
        </p:txBody>
      </p:sp>
    </p:spTree>
    <p:extLst>
      <p:ext uri="{BB962C8B-B14F-4D97-AF65-F5344CB8AC3E}">
        <p14:creationId xmlns:p14="http://schemas.microsoft.com/office/powerpoint/2010/main" val="41496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2E678E9-84A8-7934-8532-E6FD14954E2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タイトル 2">
            <a:extLst>
              <a:ext uri="{FF2B5EF4-FFF2-40B4-BE49-F238E27FC236}">
                <a16:creationId xmlns:a16="http://schemas.microsoft.com/office/drawing/2014/main" id="{3B162FDF-7E9B-4313-83F4-8AACB032773C}"/>
              </a:ext>
            </a:extLst>
          </p:cNvPr>
          <p:cNvSpPr>
            <a:spLocks noGrp="1"/>
          </p:cNvSpPr>
          <p:nvPr>
            <p:ph type="title"/>
          </p:nvPr>
        </p:nvSpPr>
        <p:spPr>
          <a:xfrm>
            <a:off x="723900" y="2631142"/>
            <a:ext cx="7772400" cy="1066800"/>
          </a:xfrm>
        </p:spPr>
        <p:txBody>
          <a:bodyPr/>
          <a:lstStyle/>
          <a:p>
            <a:r>
              <a:rPr kumimoji="1" lang="en-US" altLang="ja-JP" dirty="0"/>
              <a:t>Thank you for your attention</a:t>
            </a:r>
            <a:endParaRPr kumimoji="1" lang="ja-JP" altLang="en-US" dirty="0"/>
          </a:p>
        </p:txBody>
      </p:sp>
      <p:sp>
        <p:nvSpPr>
          <p:cNvPr id="4" name="スライド番号プレースホルダー 3">
            <a:extLst>
              <a:ext uri="{FF2B5EF4-FFF2-40B4-BE49-F238E27FC236}">
                <a16:creationId xmlns:a16="http://schemas.microsoft.com/office/drawing/2014/main" id="{DE44AEAA-083E-40D4-A8DF-A847B4F323C0}"/>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28</a:t>
            </a:fld>
            <a:endParaRPr lang="en-US" altLang="ja-JP" dirty="0"/>
          </a:p>
        </p:txBody>
      </p:sp>
      <p:sp>
        <p:nvSpPr>
          <p:cNvPr id="5" name="日付プレースホルダー 4">
            <a:extLst>
              <a:ext uri="{FF2B5EF4-FFF2-40B4-BE49-F238E27FC236}">
                <a16:creationId xmlns:a16="http://schemas.microsoft.com/office/drawing/2014/main" id="{14BBBAB9-C313-4FCA-99FA-C38D74D52824}"/>
              </a:ext>
            </a:extLst>
          </p:cNvPr>
          <p:cNvSpPr>
            <a:spLocks noGrp="1"/>
          </p:cNvSpPr>
          <p:nvPr>
            <p:ph type="dt" sz="half" idx="2"/>
          </p:nvPr>
        </p:nvSpPr>
        <p:spPr/>
        <p:txBody>
          <a:bodyPr/>
          <a:lstStyle/>
          <a:p>
            <a:r>
              <a:rPr lang="en-US" altLang="ja-JP"/>
              <a:t>March 2025</a:t>
            </a:r>
            <a:endParaRPr lang="en-US" altLang="ja-JP" dirty="0"/>
          </a:p>
        </p:txBody>
      </p:sp>
    </p:spTree>
    <p:extLst>
      <p:ext uri="{BB962C8B-B14F-4D97-AF65-F5344CB8AC3E}">
        <p14:creationId xmlns:p14="http://schemas.microsoft.com/office/powerpoint/2010/main" val="184414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B4C6DAAE-52BC-42AD-95F6-1BE672B93C93}"/>
              </a:ext>
            </a:extLst>
          </p:cNvPr>
          <p:cNvSpPr txBox="1"/>
          <p:nvPr/>
        </p:nvSpPr>
        <p:spPr>
          <a:xfrm>
            <a:off x="94053" y="1180165"/>
            <a:ext cx="90499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A</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M1  8:00-10:00 March 11(TUE) in Atlanta</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9:00-11:00AM March 11(TUE)</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AM2  10:30-12:30 March 11(TUE)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10:30-12;30AM March 11(TUE)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a:t>
            </a:r>
            <a:r>
              <a:rPr kumimoji="1" lang="ja-JP" altLang="en-US"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9:00-10:00 March 12(WED) in Atlanta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10:00-11:00AM March 12(WED) in JST/KST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March 13(THU)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9:00-11:00AM March 13(THU)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212259" y="618697"/>
            <a:ext cx="8757866"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Plenary Session Schedule for 9</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-14</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March 2025</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March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3</a:t>
            </a:fld>
            <a:endParaRPr lang="en-US" altLang="ja-JP" dirty="0"/>
          </a:p>
        </p:txBody>
      </p:sp>
      <p:pic>
        <p:nvPicPr>
          <p:cNvPr id="16" name="図 15">
            <a:extLst>
              <a:ext uri="{FF2B5EF4-FFF2-40B4-BE49-F238E27FC236}">
                <a16:creationId xmlns:a16="http://schemas.microsoft.com/office/drawing/2014/main" id="{F6EEE262-1EC1-480E-7C5C-EFF88AE01A28}"/>
              </a:ext>
            </a:extLst>
          </p:cNvPr>
          <p:cNvPicPr>
            <a:picLocks noChangeAspect="1"/>
          </p:cNvPicPr>
          <p:nvPr/>
        </p:nvPicPr>
        <p:blipFill>
          <a:blip r:embed="rId3"/>
          <a:stretch>
            <a:fillRect/>
          </a:stretch>
        </p:blipFill>
        <p:spPr>
          <a:xfrm>
            <a:off x="0" y="2244129"/>
            <a:ext cx="1553887" cy="4111610"/>
          </a:xfrm>
          <a:prstGeom prst="rect">
            <a:avLst/>
          </a:prstGeom>
        </p:spPr>
      </p:pic>
      <p:pic>
        <p:nvPicPr>
          <p:cNvPr id="6" name="図 5">
            <a:extLst>
              <a:ext uri="{FF2B5EF4-FFF2-40B4-BE49-F238E27FC236}">
                <a16:creationId xmlns:a16="http://schemas.microsoft.com/office/drawing/2014/main" id="{58FBEB52-F9EF-3CEA-BCD1-DF3B2EA885D5}"/>
              </a:ext>
            </a:extLst>
          </p:cNvPr>
          <p:cNvPicPr>
            <a:picLocks noChangeAspect="1"/>
          </p:cNvPicPr>
          <p:nvPr/>
        </p:nvPicPr>
        <p:blipFill>
          <a:blip r:embed="rId4"/>
          <a:stretch>
            <a:fillRect/>
          </a:stretch>
        </p:blipFill>
        <p:spPr>
          <a:xfrm>
            <a:off x="1553887" y="2244129"/>
            <a:ext cx="7496060" cy="4111610"/>
          </a:xfrm>
          <a:prstGeom prst="rect">
            <a:avLst/>
          </a:prstGeom>
        </p:spPr>
      </p:pic>
    </p:spTree>
    <p:extLst>
      <p:ext uri="{BB962C8B-B14F-4D97-AF65-F5344CB8AC3E}">
        <p14:creationId xmlns:p14="http://schemas.microsoft.com/office/powerpoint/2010/main" val="321673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1D13E182-9520-4951-9FF1-12001C98D1BF}"/>
              </a:ext>
            </a:extLst>
          </p:cNvPr>
          <p:cNvGraphicFramePr>
            <a:graphicFrameLocks noGrp="1"/>
          </p:cNvGraphicFramePr>
          <p:nvPr>
            <p:extLst>
              <p:ext uri="{D42A27DB-BD31-4B8C-83A1-F6EECF244321}">
                <p14:modId xmlns:p14="http://schemas.microsoft.com/office/powerpoint/2010/main" val="115477114"/>
              </p:ext>
            </p:extLst>
          </p:nvPr>
        </p:nvGraphicFramePr>
        <p:xfrm>
          <a:off x="293218" y="2547871"/>
          <a:ext cx="8810852" cy="2226310"/>
        </p:xfrm>
        <a:graphic>
          <a:graphicData uri="http://schemas.openxmlformats.org/drawingml/2006/table">
            <a:tbl>
              <a:tblPr>
                <a:tableStyleId>{5C22544A-7EE6-4342-B048-85BDC9FD1C3A}</a:tableStyleId>
              </a:tblPr>
              <a:tblGrid>
                <a:gridCol w="8810852">
                  <a:extLst>
                    <a:ext uri="{9D8B030D-6E8A-4147-A177-3AD203B41FA5}">
                      <a16:colId xmlns:a16="http://schemas.microsoft.com/office/drawing/2014/main" val="1525924606"/>
                    </a:ext>
                  </a:extLst>
                </a:gridCol>
              </a:tblGrid>
              <a:tr h="891581">
                <a:tc>
                  <a:txBody>
                    <a:bodyPr/>
                    <a:lstStyle/>
                    <a:p>
                      <a:pPr algn="l" fontAlgn="ctr"/>
                      <a:r>
                        <a:rPr lang="en-US" sz="1600" b="0" i="0" u="none" strike="noStrike">
                          <a:solidFill>
                            <a:srgbClr val="000000"/>
                          </a:solidFill>
                          <a:effectLst/>
                          <a:latin typeface="Calibri" panose="020F0502020204030204" pitchFamily="34" charset="0"/>
                        </a:rPr>
                        <a:t>802.15 - March Mtg. Rm1</a:t>
                      </a:r>
                    </a:p>
                    <a:p>
                      <a:pPr algn="l" fontAlgn="ctr"/>
                      <a:r>
                        <a:rPr lang="en-US" sz="1600" b="0" i="0" u="none" strike="noStrike">
                          <a:solidFill>
                            <a:srgbClr val="000000"/>
                          </a:solidFill>
                          <a:effectLst/>
                          <a:latin typeface="Calibri" panose="020F0502020204030204" pitchFamily="34" charset="0"/>
                        </a:rPr>
                        <a:t>Join information</a:t>
                      </a:r>
                    </a:p>
                    <a:p>
                      <a:pPr algn="l" fontAlgn="ctr"/>
                      <a:r>
                        <a:rPr lang="en-US" sz="1600" b="0" i="0" u="none" strike="noStrike">
                          <a:solidFill>
                            <a:srgbClr val="000000"/>
                          </a:solidFill>
                          <a:effectLst/>
                          <a:latin typeface="Calibri" panose="020F0502020204030204" pitchFamily="34" charset="0"/>
                        </a:rPr>
                        <a:t>Meeting link: https://ieeesa.webex.com/ieeesa/j.php?MTID=mbf7f0bdc08d2e28b0f641b891280aa36</a:t>
                      </a:r>
                    </a:p>
                    <a:p>
                      <a:pPr algn="l" fontAlgn="ctr"/>
                      <a:r>
                        <a:rPr lang="en-US" sz="1600" b="0" i="0" u="none" strike="noStrike">
                          <a:solidFill>
                            <a:srgbClr val="000000"/>
                          </a:solidFill>
                          <a:effectLst/>
                          <a:latin typeface="Calibri" panose="020F0502020204030204" pitchFamily="34" charset="0"/>
                        </a:rPr>
                        <a:t>Meeting number: 2336 588 4792</a:t>
                      </a:r>
                    </a:p>
                    <a:p>
                      <a:pPr algn="l" fontAlgn="ctr"/>
                      <a:r>
                        <a:rPr lang="en-US" sz="1600" b="0" i="0" u="none" strike="noStrike">
                          <a:solidFill>
                            <a:srgbClr val="000000"/>
                          </a:solidFill>
                          <a:effectLst/>
                          <a:latin typeface="Calibri" panose="020F0502020204030204" pitchFamily="34" charset="0"/>
                        </a:rPr>
                        <a:t>Password: 80215march25rm1</a:t>
                      </a: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32114619"/>
                  </a:ext>
                </a:extLst>
              </a:tr>
              <a:tr h="182012">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35211836"/>
                  </a:ext>
                </a:extLst>
              </a:tr>
              <a:tr h="182012">
                <a:tc>
                  <a:txBody>
                    <a:bodyPr/>
                    <a:lstStyle/>
                    <a:p>
                      <a:pPr algn="l" fontAlgn="ctr"/>
                      <a:endParaRPr lang="en-US" sz="1600" b="0" i="0" u="sng" strike="noStrike" dirty="0">
                        <a:solidFill>
                          <a:srgbClr val="0000FF"/>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345275382"/>
                  </a:ext>
                </a:extLst>
              </a:tr>
              <a:tr h="182012">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05114847"/>
                  </a:ext>
                </a:extLst>
              </a:tr>
              <a:tr h="182012">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39560614"/>
                  </a:ext>
                </a:extLst>
              </a:tr>
            </a:tbl>
          </a:graphicData>
        </a:graphic>
      </p:graphicFrame>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March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4</a:t>
            </a:fld>
            <a:endParaRPr lang="en-US" altLang="ja-JP" dirty="0"/>
          </a:p>
        </p:txBody>
      </p:sp>
      <p:sp>
        <p:nvSpPr>
          <p:cNvPr id="4" name="テキスト ボックス 3">
            <a:extLst>
              <a:ext uri="{FF2B5EF4-FFF2-40B4-BE49-F238E27FC236}">
                <a16:creationId xmlns:a16="http://schemas.microsoft.com/office/drawing/2014/main" id="{542E8AE0-2401-344C-D633-E8824F4A135B}"/>
              </a:ext>
            </a:extLst>
          </p:cNvPr>
          <p:cNvSpPr txBox="1"/>
          <p:nvPr/>
        </p:nvSpPr>
        <p:spPr>
          <a:xfrm>
            <a:off x="161221" y="2178539"/>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RM#1</a:t>
            </a:r>
            <a:endParaRPr lang="ja-JP" altLang="en-US" sz="2800" dirty="0"/>
          </a:p>
        </p:txBody>
      </p:sp>
      <p:sp>
        <p:nvSpPr>
          <p:cNvPr id="12" name="テキスト ボックス 11">
            <a:extLst>
              <a:ext uri="{FF2B5EF4-FFF2-40B4-BE49-F238E27FC236}">
                <a16:creationId xmlns:a16="http://schemas.microsoft.com/office/drawing/2014/main" id="{4A3E36EC-0CAC-4E3E-C46A-277FA06DA3EA}"/>
              </a:ext>
            </a:extLst>
          </p:cNvPr>
          <p:cNvSpPr txBox="1"/>
          <p:nvPr/>
        </p:nvSpPr>
        <p:spPr>
          <a:xfrm>
            <a:off x="161221" y="3895905"/>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endParaRPr lang="ja-JP" altLang="en-US" sz="2800" dirty="0"/>
          </a:p>
        </p:txBody>
      </p:sp>
      <p:graphicFrame>
        <p:nvGraphicFramePr>
          <p:cNvPr id="18" name="表 17">
            <a:extLst>
              <a:ext uri="{FF2B5EF4-FFF2-40B4-BE49-F238E27FC236}">
                <a16:creationId xmlns:a16="http://schemas.microsoft.com/office/drawing/2014/main" id="{8A7BF972-F334-D365-3DE1-B9BD86C76898}"/>
              </a:ext>
            </a:extLst>
          </p:cNvPr>
          <p:cNvGraphicFramePr>
            <a:graphicFrameLocks noGrp="1"/>
          </p:cNvGraphicFramePr>
          <p:nvPr>
            <p:extLst>
              <p:ext uri="{D42A27DB-BD31-4B8C-83A1-F6EECF244321}">
                <p14:modId xmlns:p14="http://schemas.microsoft.com/office/powerpoint/2010/main" val="164510695"/>
              </p:ext>
            </p:extLst>
          </p:nvPr>
        </p:nvGraphicFramePr>
        <p:xfrm>
          <a:off x="249458" y="4249103"/>
          <a:ext cx="8873067" cy="1771091"/>
        </p:xfrm>
        <a:graphic>
          <a:graphicData uri="http://schemas.openxmlformats.org/drawingml/2006/table">
            <a:tbl>
              <a:tblPr/>
              <a:tblGrid>
                <a:gridCol w="8873067">
                  <a:extLst>
                    <a:ext uri="{9D8B030D-6E8A-4147-A177-3AD203B41FA5}">
                      <a16:colId xmlns:a16="http://schemas.microsoft.com/office/drawing/2014/main" val="1549527024"/>
                    </a:ext>
                  </a:extLst>
                </a:gridCol>
              </a:tblGrid>
              <a:tr h="904951">
                <a:tc>
                  <a:txBody>
                    <a:bodyPr/>
                    <a:lstStyle/>
                    <a:p>
                      <a:pPr algn="l" fontAlgn="ctr"/>
                      <a:r>
                        <a:rPr lang="en-US" sz="1400" b="0" i="0" u="none" strike="noStrike" dirty="0">
                          <a:solidFill>
                            <a:srgbClr val="000000"/>
                          </a:solidFill>
                          <a:effectLst/>
                          <a:latin typeface="Calibri" panose="020F0502020204030204" pitchFamily="34" charset="0"/>
                        </a:rPr>
                        <a:t>802.15 - March Mtg. Rm3</a:t>
                      </a:r>
                    </a:p>
                  </a:txBody>
                  <a:tcPr marL="3175" marR="3175" marT="3175" marB="0" anchor="ctr">
                    <a:lnL>
                      <a:noFill/>
                    </a:lnL>
                    <a:lnR>
                      <a:noFill/>
                    </a:lnR>
                    <a:lnT>
                      <a:noFill/>
                    </a:lnT>
                    <a:lnB>
                      <a:noFill/>
                    </a:lnB>
                    <a:solidFill>
                      <a:srgbClr val="FFFF00"/>
                    </a:solidFill>
                  </a:tcPr>
                </a:tc>
                <a:extLst>
                  <a:ext uri="{0D108BD9-81ED-4DB2-BD59-A6C34878D82A}">
                    <a16:rowId xmlns:a16="http://schemas.microsoft.com/office/drawing/2014/main" val="4215481946"/>
                  </a:ext>
                </a:extLst>
              </a:tr>
              <a:tr h="184741">
                <a:tc>
                  <a:txBody>
                    <a:bodyPr/>
                    <a:lstStyle/>
                    <a:p>
                      <a:pPr algn="l" fontAlgn="ctr"/>
                      <a:r>
                        <a:rPr lang="en-US" sz="1400" b="0" i="0" u="none" strike="noStrike" dirty="0">
                          <a:solidFill>
                            <a:srgbClr val="000000"/>
                          </a:solidFill>
                          <a:effectLst/>
                          <a:latin typeface="Calibri" panose="020F0502020204030204" pitchFamily="34" charset="0"/>
                        </a:rPr>
                        <a:t>Join information</a:t>
                      </a:r>
                    </a:p>
                  </a:txBody>
                  <a:tcPr marL="3175" marR="3175" marT="3175" marB="0" anchor="ctr">
                    <a:lnL>
                      <a:noFill/>
                    </a:lnL>
                    <a:lnR>
                      <a:noFill/>
                    </a:lnR>
                    <a:lnT>
                      <a:noFill/>
                    </a:lnT>
                    <a:lnB>
                      <a:noFill/>
                    </a:lnB>
                    <a:solidFill>
                      <a:srgbClr val="FFFF00"/>
                    </a:solidFill>
                  </a:tcPr>
                </a:tc>
                <a:extLst>
                  <a:ext uri="{0D108BD9-81ED-4DB2-BD59-A6C34878D82A}">
                    <a16:rowId xmlns:a16="http://schemas.microsoft.com/office/drawing/2014/main" val="3676437355"/>
                  </a:ext>
                </a:extLst>
              </a:tr>
              <a:tr h="184741">
                <a:tc>
                  <a:txBody>
                    <a:bodyPr/>
                    <a:lstStyle/>
                    <a:p>
                      <a:pPr algn="l" fontAlgn="ctr"/>
                      <a:r>
                        <a:rPr lang="en-US" sz="1400" b="0" i="0" u="sng" strike="noStrike">
                          <a:solidFill>
                            <a:srgbClr val="0000FF"/>
                          </a:solidFill>
                          <a:effectLst/>
                          <a:latin typeface="Arial" panose="020B0604020202020204" pitchFamily="34" charset="0"/>
                          <a:hlinkClick r:id="rId3"/>
                        </a:rPr>
                        <a:t>Meeting link: https://ieeesa.webex.com/ieeesa/j.php?MTID=mbb265b406d743ddf57d041d19b1c247a</a:t>
                      </a:r>
                      <a:endParaRPr lang="en-US" sz="1400" b="0" i="0" u="sng" strike="noStrike">
                        <a:solidFill>
                          <a:srgbClr val="0000FF"/>
                        </a:solidFill>
                        <a:effectLst/>
                        <a:latin typeface="Arial" panose="020B0604020202020204" pitchFamily="34" charset="0"/>
                      </a:endParaRPr>
                    </a:p>
                  </a:txBody>
                  <a:tcPr marL="3175" marR="3175" marT="3175" marB="0" anchor="ctr">
                    <a:lnL>
                      <a:noFill/>
                    </a:lnL>
                    <a:lnR>
                      <a:noFill/>
                    </a:lnR>
                    <a:lnT>
                      <a:noFill/>
                    </a:lnT>
                    <a:lnB>
                      <a:noFill/>
                    </a:lnB>
                    <a:solidFill>
                      <a:srgbClr val="FFFF00"/>
                    </a:solidFill>
                  </a:tcPr>
                </a:tc>
                <a:extLst>
                  <a:ext uri="{0D108BD9-81ED-4DB2-BD59-A6C34878D82A}">
                    <a16:rowId xmlns:a16="http://schemas.microsoft.com/office/drawing/2014/main" val="2105070602"/>
                  </a:ext>
                </a:extLst>
              </a:tr>
              <a:tr h="184741">
                <a:tc>
                  <a:txBody>
                    <a:bodyPr/>
                    <a:lstStyle/>
                    <a:p>
                      <a:pPr algn="l" fontAlgn="ctr"/>
                      <a:r>
                        <a:rPr lang="en-US" sz="1400" b="0" i="0" u="sng" strike="noStrike">
                          <a:solidFill>
                            <a:srgbClr val="0000FF"/>
                          </a:solidFill>
                          <a:effectLst/>
                          <a:latin typeface="Arial" panose="020B0604020202020204" pitchFamily="34" charset="0"/>
                        </a:rPr>
                        <a:t>Meeting number: 2336 319 4440</a:t>
                      </a:r>
                    </a:p>
                  </a:txBody>
                  <a:tcPr marL="3175" marR="3175" marT="3175" marB="0" anchor="ctr">
                    <a:lnL>
                      <a:noFill/>
                    </a:lnL>
                    <a:lnR>
                      <a:noFill/>
                    </a:lnR>
                    <a:lnT>
                      <a:noFill/>
                    </a:lnT>
                    <a:lnB>
                      <a:noFill/>
                    </a:lnB>
                    <a:solidFill>
                      <a:srgbClr val="FFFF00"/>
                    </a:solidFill>
                  </a:tcPr>
                </a:tc>
                <a:extLst>
                  <a:ext uri="{0D108BD9-81ED-4DB2-BD59-A6C34878D82A}">
                    <a16:rowId xmlns:a16="http://schemas.microsoft.com/office/drawing/2014/main" val="2902681002"/>
                  </a:ext>
                </a:extLst>
              </a:tr>
              <a:tr h="184741">
                <a:tc>
                  <a:txBody>
                    <a:bodyPr/>
                    <a:lstStyle/>
                    <a:p>
                      <a:pPr algn="l" fontAlgn="ctr"/>
                      <a:r>
                        <a:rPr lang="en-US" sz="1400" b="0" i="0" u="none" strike="noStrike" dirty="0">
                          <a:solidFill>
                            <a:srgbClr val="000000"/>
                          </a:solidFill>
                          <a:effectLst/>
                          <a:latin typeface="Calibri" panose="020F0502020204030204" pitchFamily="34" charset="0"/>
                        </a:rPr>
                        <a:t>Password: 80215march25rm3</a:t>
                      </a:r>
                    </a:p>
                  </a:txBody>
                  <a:tcPr marL="3175" marR="3175" marT="3175" marB="0" anchor="ctr">
                    <a:lnL>
                      <a:noFill/>
                    </a:lnL>
                    <a:lnR>
                      <a:noFill/>
                    </a:lnR>
                    <a:lnT>
                      <a:noFill/>
                    </a:lnT>
                    <a:lnB>
                      <a:noFill/>
                    </a:lnB>
                    <a:solidFill>
                      <a:srgbClr val="FFFF00"/>
                    </a:solidFill>
                  </a:tcPr>
                </a:tc>
                <a:extLst>
                  <a:ext uri="{0D108BD9-81ED-4DB2-BD59-A6C34878D82A}">
                    <a16:rowId xmlns:a16="http://schemas.microsoft.com/office/drawing/2014/main" val="224914619"/>
                  </a:ext>
                </a:extLst>
              </a:tr>
            </a:tbl>
          </a:graphicData>
        </a:graphic>
      </p:graphicFrame>
      <p:sp>
        <p:nvSpPr>
          <p:cNvPr id="6" name="テキスト ボックス 5">
            <a:extLst>
              <a:ext uri="{FF2B5EF4-FFF2-40B4-BE49-F238E27FC236}">
                <a16:creationId xmlns:a16="http://schemas.microsoft.com/office/drawing/2014/main" id="{1D7BE38F-3159-2809-E1A6-4D95E60EBB46}"/>
              </a:ext>
            </a:extLst>
          </p:cNvPr>
          <p:cNvSpPr txBox="1"/>
          <p:nvPr/>
        </p:nvSpPr>
        <p:spPr>
          <a:xfrm>
            <a:off x="218618" y="1215019"/>
            <a:ext cx="90499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A</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M1  8:00-10:00 March 11(TUE) in Atlanta</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9:00-11:00AM March 11(TUE)</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AM2  10:30-12:30 March 11(TUE)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10:30-12;30AM March 11(TUE)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a:t>
            </a:r>
            <a:r>
              <a:rPr kumimoji="1" lang="ja-JP" altLang="en-US"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9:00-10:00 March 12(WED) in Atlanta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10:00-11:00AM March 12(WED) in JST/KST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March 13(THU)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9:00-11:00AM March 13(THU)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 name="タイトル 2">
            <a:extLst>
              <a:ext uri="{FF2B5EF4-FFF2-40B4-BE49-F238E27FC236}">
                <a16:creationId xmlns:a16="http://schemas.microsoft.com/office/drawing/2014/main" id="{4F719C18-906E-7EF0-4B97-ADA7B06B6CB5}"/>
              </a:ext>
            </a:extLst>
          </p:cNvPr>
          <p:cNvSpPr txBox="1">
            <a:spLocks/>
          </p:cNvSpPr>
          <p:nvPr/>
        </p:nvSpPr>
        <p:spPr bwMode="auto">
          <a:xfrm>
            <a:off x="249458" y="676318"/>
            <a:ext cx="8757866" cy="49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noAutofit/>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defTabSz="914400"/>
            <a:r>
              <a:rPr lang="en-US" altLang="ja-JP" sz="2400" b="1" kern="0" dirty="0">
                <a:latin typeface="ＭＳ Ｐゴシック" panose="020B0600070205080204" pitchFamily="50" charset="-128"/>
                <a:ea typeface="ＭＳ Ｐゴシック" panose="020B0600070205080204" pitchFamily="50" charset="-128"/>
              </a:rPr>
              <a:t>TG15.6ma Plenary Session Schedule for 9</a:t>
            </a:r>
            <a:r>
              <a:rPr lang="en-US" altLang="ja-JP" sz="2400" b="1" kern="0" baseline="30000" dirty="0">
                <a:latin typeface="ＭＳ Ｐゴシック" panose="020B0600070205080204" pitchFamily="50" charset="-128"/>
                <a:ea typeface="ＭＳ Ｐゴシック" panose="020B0600070205080204" pitchFamily="50" charset="-128"/>
              </a:rPr>
              <a:t>th</a:t>
            </a:r>
            <a:r>
              <a:rPr lang="en-US" altLang="ja-JP" sz="2400" b="1" kern="0" dirty="0">
                <a:latin typeface="ＭＳ Ｐゴシック" panose="020B0600070205080204" pitchFamily="50" charset="-128"/>
                <a:ea typeface="ＭＳ Ｐゴシック" panose="020B0600070205080204" pitchFamily="50" charset="-128"/>
              </a:rPr>
              <a:t>-14</a:t>
            </a:r>
            <a:r>
              <a:rPr lang="en-US" altLang="ja-JP" sz="2400" b="1" kern="0" baseline="30000" dirty="0">
                <a:latin typeface="ＭＳ Ｐゴシック" panose="020B0600070205080204" pitchFamily="50" charset="-128"/>
                <a:ea typeface="ＭＳ Ｐゴシック" panose="020B0600070205080204" pitchFamily="50" charset="-128"/>
              </a:rPr>
              <a:t>th</a:t>
            </a:r>
            <a:r>
              <a:rPr lang="en-US" altLang="ja-JP" sz="2400" b="1" kern="0" dirty="0">
                <a:latin typeface="ＭＳ Ｐゴシック" panose="020B0600070205080204" pitchFamily="50" charset="-128"/>
                <a:ea typeface="ＭＳ Ｐゴシック" panose="020B0600070205080204" pitchFamily="50" charset="-128"/>
              </a:rPr>
              <a:t>, March 2025</a:t>
            </a:r>
            <a:endParaRPr lang="ja-JP" altLang="en-US" sz="2400" b="1" kern="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0333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7CAD3CE-0A87-996E-FA85-7586DABFD47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dirty="0"/>
              <a:t>Slide </a:t>
            </a:r>
            <a:fld id="{018E0977-DC1B-42DD-B45E-59C02A783531}" type="slidenum">
              <a:rPr lang="en-US" altLang="ja-JP" smtClean="0"/>
              <a:pPr/>
              <a:t>5</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a:xfrm>
            <a:off x="729429" y="400905"/>
            <a:ext cx="1600200" cy="215444"/>
          </a:xfrm>
        </p:spPr>
        <p:txBody>
          <a:bodyPr/>
          <a:lstStyle/>
          <a:p>
            <a:r>
              <a:rPr lang="en-US" altLang="ja-JP"/>
              <a:t>March 2025</a:t>
            </a:r>
            <a:endParaRPr lang="en-US" altLang="ja-JP" dirty="0"/>
          </a:p>
        </p:txBody>
      </p:sp>
      <p:sp>
        <p:nvSpPr>
          <p:cNvPr id="7" name="Content Placeholder 2">
            <a:extLst>
              <a:ext uri="{FF2B5EF4-FFF2-40B4-BE49-F238E27FC236}">
                <a16:creationId xmlns:a16="http://schemas.microsoft.com/office/drawing/2014/main" id="{9C4536F2-A540-4FF0-B3E5-A7765E342ED9}"/>
              </a:ext>
            </a:extLst>
          </p:cNvPr>
          <p:cNvSpPr txBox="1">
            <a:spLocks/>
          </p:cNvSpPr>
          <p:nvPr/>
        </p:nvSpPr>
        <p:spPr bwMode="auto">
          <a:xfrm>
            <a:off x="523783" y="1830732"/>
            <a:ext cx="8140823" cy="40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Opening Session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Attendance Check</a:t>
            </a:r>
          </a:p>
          <a:p>
            <a:pPr lvl="1"/>
            <a:r>
              <a:rPr lang="en-US" sz="2400" dirty="0">
                <a:solidFill>
                  <a:srgbClr val="000000"/>
                </a:solidFill>
              </a:rPr>
              <a:t>Administrative Items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Call for Patents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Session </a:t>
            </a:r>
            <a:r>
              <a:rPr lang="en-US" sz="2400" dirty="0">
                <a:solidFill>
                  <a:srgbClr val="000000"/>
                </a:solidFill>
                <a:latin typeface="Arial"/>
              </a:rPr>
              <a:t>Schedule of This and Next Weeks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Review minutes and approve minutes from last virtual meeting in January 2025. Doc.# 15-25-0112-00-06ma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Current </a:t>
            </a:r>
            <a:r>
              <a:rPr lang="en-US" sz="2400" dirty="0">
                <a:solidFill>
                  <a:srgbClr val="000000"/>
                </a:solidFill>
              </a:rPr>
              <a:t>Meeting Agenda Doc.# 15-25-0065-00-06ma</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857250" marR="0" lvl="2"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3578188" y="836712"/>
            <a:ext cx="3816424" cy="646331"/>
          </a:xfrm>
          <a:prstGeom prst="rect">
            <a:avLst/>
          </a:prstGeom>
          <a:noFill/>
        </p:spPr>
        <p:txBody>
          <a:bodyPr wrap="square" rtlCol="0">
            <a:spAutoFit/>
          </a:bodyPr>
          <a:lstStyle/>
          <a:p>
            <a:r>
              <a:rPr kumimoji="1" lang="en-US" altLang="ja-JP" sz="3600" b="1" dirty="0"/>
              <a:t>Agenda</a:t>
            </a:r>
            <a:endParaRPr kumimoji="1" lang="ja-JP" altLang="en-US" sz="3600" b="1" dirty="0"/>
          </a:p>
        </p:txBody>
      </p:sp>
    </p:spTree>
    <p:extLst>
      <p:ext uri="{BB962C8B-B14F-4D97-AF65-F5344CB8AC3E}">
        <p14:creationId xmlns:p14="http://schemas.microsoft.com/office/powerpoint/2010/main" val="394410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A011237-38D8-FE8C-37CB-98E4C1275CB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p:txBody>
          <a:bodyPr/>
          <a:lstStyle/>
          <a:p>
            <a:pPr marL="457200" indent="-457200"/>
            <a:r>
              <a:rPr lang="en-US" altLang="ja-JP" dirty="0"/>
              <a:t>https://imat.ieee.org</a:t>
            </a:r>
          </a:p>
          <a:p>
            <a:pPr marL="457200" indent="-457200">
              <a:buNone/>
            </a:pPr>
            <a:endParaRPr lang="en-US" altLang="ja-JP" sz="4400" dirty="0"/>
          </a:p>
          <a:p>
            <a:pPr marL="457200" indent="-457200">
              <a:buFontTx/>
              <a:buAutoNum type="arabicPeriod"/>
            </a:pPr>
            <a:r>
              <a:rPr lang="en-US" altLang="ja-JP" sz="2800" dirty="0"/>
              <a:t>Register</a:t>
            </a:r>
          </a:p>
          <a:p>
            <a:pPr marL="457200" indent="-457200">
              <a:buFontTx/>
              <a:buAutoNum type="arabicPeriod"/>
            </a:pPr>
            <a:r>
              <a:rPr lang="en-US" altLang="ja-JP" sz="2800" dirty="0"/>
              <a:t>Indicate attendance</a:t>
            </a:r>
          </a:p>
          <a:p>
            <a:pPr marL="457200" indent="-457200">
              <a:buFontTx/>
              <a:buAutoNum type="arabicPeriod"/>
            </a:pPr>
            <a:r>
              <a:rPr lang="en-US" altLang="ja-JP" sz="2800" dirty="0"/>
              <a:t>Please sign attendance sheet</a:t>
            </a:r>
          </a:p>
          <a:p>
            <a:endParaRPr kumimoji="1" lang="ja-JP" altLang="en-US" dirty="0"/>
          </a:p>
        </p:txBody>
      </p:sp>
      <p:sp>
        <p:nvSpPr>
          <p:cNvPr id="3" name="タイトル 2"/>
          <p:cNvSpPr>
            <a:spLocks noGrp="1"/>
          </p:cNvSpPr>
          <p:nvPr>
            <p:ph type="title"/>
          </p:nvPr>
        </p:nvSpPr>
        <p:spPr/>
        <p:txBody>
          <a:bodyPr/>
          <a:lstStyle/>
          <a:p>
            <a:r>
              <a:rPr kumimoji="1" lang="en-US" altLang="ja-JP" sz="4000" b="1" dirty="0"/>
              <a:t>Attendance</a:t>
            </a:r>
            <a:endParaRPr kumimoji="1" lang="ja-JP" altLang="en-US" sz="4000"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6</a:t>
            </a:fld>
            <a:endParaRPr lang="en-US" altLang="ja-JP" dirty="0"/>
          </a:p>
        </p:txBody>
      </p:sp>
      <p:sp>
        <p:nvSpPr>
          <p:cNvPr id="8" name="Rectangle 4">
            <a:extLst>
              <a:ext uri="{FF2B5EF4-FFF2-40B4-BE49-F238E27FC236}">
                <a16:creationId xmlns:a16="http://schemas.microsoft.com/office/drawing/2014/main" id="{A4A5CC2F-4D15-4A73-BC70-5913749D68B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139324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16B287-81F9-B5E3-32A3-305F4D4CFE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コンテンツ プレースホルダー 2"/>
          <p:cNvSpPr>
            <a:spLocks noGrp="1"/>
          </p:cNvSpPr>
          <p:nvPr>
            <p:ph idx="1"/>
          </p:nvPr>
        </p:nvSpPr>
        <p:spPr>
          <a:xfrm>
            <a:off x="302882" y="1467305"/>
            <a:ext cx="8699499" cy="4976036"/>
          </a:xfrm>
        </p:spPr>
        <p:txBody>
          <a:bodyPr/>
          <a:lstStyle/>
          <a:p>
            <a:pPr>
              <a:lnSpc>
                <a:spcPts val="2100"/>
              </a:lnSpc>
            </a:pPr>
            <a:r>
              <a:rPr lang="en-US" altLang="ja-JP" sz="2400" dirty="0">
                <a:ea typeface="ＭＳ Ｐゴシック" charset="-128"/>
              </a:rPr>
              <a:t>Required notices</a:t>
            </a:r>
          </a:p>
          <a:p>
            <a:pPr lvl="1">
              <a:lnSpc>
                <a:spcPts val="2100"/>
              </a:lnSpc>
            </a:pPr>
            <a:r>
              <a:rPr lang="en-US" altLang="ja-JP" sz="2000" dirty="0">
                <a:ea typeface="ＭＳ Ｐゴシック" charset="-128"/>
              </a:rPr>
              <a:t>Affiliation FAQ - http://standards.ieee.org/faqs/affiliationFAQ.html</a:t>
            </a:r>
          </a:p>
          <a:p>
            <a:pPr lvl="1">
              <a:lnSpc>
                <a:spcPts val="2100"/>
              </a:lnSpc>
            </a:pPr>
            <a:r>
              <a:rPr lang="en-US" altLang="ja-JP" sz="2000" dirty="0">
                <a:ea typeface="ＭＳ Ｐゴシック" charset="-128"/>
              </a:rPr>
              <a:t>Anti-Trust FAQ - http://standards.ieee.org/resources/antitrust-guidelines.pdf</a:t>
            </a:r>
          </a:p>
          <a:p>
            <a:pPr lvl="1">
              <a:lnSpc>
                <a:spcPts val="2100"/>
              </a:lnSpc>
            </a:pPr>
            <a:r>
              <a:rPr lang="en-US" altLang="ja-JP" sz="2000" dirty="0">
                <a:ea typeface="ＭＳ Ｐゴシック" charset="-128"/>
              </a:rPr>
              <a:t>Ethics - http://www.ieee.org/portal/cms_docs/about/CoE_poster.pdf</a:t>
            </a:r>
          </a:p>
          <a:p>
            <a:pPr>
              <a:lnSpc>
                <a:spcPts val="2100"/>
              </a:lnSpc>
            </a:pPr>
            <a:r>
              <a:rPr lang="en-US" altLang="ja-JP" sz="2400" dirty="0">
                <a:ea typeface="ＭＳ Ｐゴシック" charset="-128"/>
              </a:rPr>
              <a:t>Chair and Secretary</a:t>
            </a:r>
          </a:p>
          <a:p>
            <a:pPr lvl="1">
              <a:lnSpc>
                <a:spcPts val="2100"/>
              </a:lnSpc>
            </a:pPr>
            <a:r>
              <a:rPr lang="en-US" altLang="ja-JP" sz="2000" dirty="0">
                <a:ea typeface="ＭＳ Ｐゴシック" charset="-128"/>
              </a:rPr>
              <a:t>Chair; Ryuji Kohno(YNU/YRP-IAI)</a:t>
            </a:r>
          </a:p>
          <a:p>
            <a:pPr lvl="1">
              <a:lnSpc>
                <a:spcPts val="2100"/>
              </a:lnSpc>
            </a:pPr>
            <a:r>
              <a:rPr lang="en-US" altLang="ja-JP" sz="2000" dirty="0">
                <a:ea typeface="ＭＳ Ｐゴシック" charset="-128"/>
              </a:rPr>
              <a:t>1</a:t>
            </a:r>
            <a:r>
              <a:rPr lang="en-US" altLang="ja-JP" sz="2000" baseline="30000" dirty="0">
                <a:ea typeface="ＭＳ Ｐゴシック" charset="-128"/>
              </a:rPr>
              <a:t>st</a:t>
            </a:r>
            <a:r>
              <a:rPr lang="en-US" altLang="ja-JP" sz="2000" dirty="0">
                <a:ea typeface="ＭＳ Ｐゴシック" charset="-128"/>
              </a:rPr>
              <a:t> Vice Chair; Marco Hernandez(YRP-IAI/CWC)</a:t>
            </a:r>
          </a:p>
          <a:p>
            <a:pPr lvl="1">
              <a:lnSpc>
                <a:spcPts val="2100"/>
              </a:lnSpc>
            </a:pPr>
            <a:r>
              <a:rPr lang="en-US" altLang="ja-JP" sz="2000" dirty="0">
                <a:ea typeface="ＭＳ Ｐゴシック" charset="-128"/>
              </a:rPr>
              <a:t>2</a:t>
            </a:r>
            <a:r>
              <a:rPr lang="en-US" altLang="ja-JP" sz="2000" baseline="30000" dirty="0">
                <a:ea typeface="ＭＳ Ｐゴシック" charset="-128"/>
              </a:rPr>
              <a:t>nd</a:t>
            </a:r>
            <a:r>
              <a:rPr lang="en-US" altLang="ja-JP" sz="2000" dirty="0">
                <a:ea typeface="ＭＳ Ｐゴシック" charset="-128"/>
              </a:rPr>
              <a:t> Vice Chair; Daisuke Anzai(</a:t>
            </a:r>
            <a:r>
              <a:rPr lang="en-US" altLang="ja-JP" sz="2000" dirty="0" err="1">
                <a:ea typeface="ＭＳ Ｐゴシック" charset="-128"/>
              </a:rPr>
              <a:t>NiTech</a:t>
            </a:r>
            <a:r>
              <a:rPr lang="en-US" altLang="ja-JP" sz="2000" dirty="0">
                <a:ea typeface="ＭＳ Ｐゴシック" charset="-128"/>
              </a:rPr>
              <a:t>)</a:t>
            </a:r>
          </a:p>
          <a:p>
            <a:pPr lvl="1">
              <a:lnSpc>
                <a:spcPts val="2400"/>
              </a:lnSpc>
            </a:pPr>
            <a:r>
              <a:rPr lang="en-US" altLang="ja-JP" sz="2000" dirty="0">
                <a:ea typeface="ＭＳ Ｐゴシック" charset="-128"/>
              </a:rPr>
              <a:t>Secretary; Takumi Kobayashi(</a:t>
            </a:r>
            <a:r>
              <a:rPr lang="en-US" altLang="ja-JP" sz="2000" dirty="0" err="1">
                <a:ea typeface="ＭＳ Ｐゴシック" charset="-128"/>
              </a:rPr>
              <a:t>NiTech</a:t>
            </a:r>
            <a:r>
              <a:rPr lang="en-US" altLang="ja-JP" sz="2000" dirty="0">
                <a:ea typeface="ＭＳ Ｐゴシック" charset="-128"/>
              </a:rPr>
              <a:t>)</a:t>
            </a:r>
          </a:p>
          <a:p>
            <a:pPr lvl="1">
              <a:lnSpc>
                <a:spcPts val="2100"/>
              </a:lnSpc>
            </a:pPr>
            <a:r>
              <a:rPr lang="en-US" altLang="ja-JP" sz="2000" dirty="0">
                <a:ea typeface="ＭＳ Ｐゴシック" charset="-128"/>
              </a:rPr>
              <a:t>Technical Co-Editors; Minsoo Kim(YRP-IAI). </a:t>
            </a:r>
          </a:p>
          <a:p>
            <a:pPr marL="457200" lvl="1" indent="0">
              <a:lnSpc>
                <a:spcPts val="2100"/>
              </a:lnSpc>
              <a:buNone/>
            </a:pPr>
            <a:r>
              <a:rPr lang="en-US" altLang="ja-JP" sz="2000" dirty="0">
                <a:ea typeface="ＭＳ Ｐゴシック" charset="-128"/>
              </a:rPr>
              <a:t>                                        Seong-Soon Joo(KPST), </a:t>
            </a:r>
          </a:p>
          <a:p>
            <a:pPr marL="457200" lvl="1" indent="0">
              <a:lnSpc>
                <a:spcPts val="2100"/>
              </a:lnSpc>
              <a:buNone/>
            </a:pPr>
            <a:r>
              <a:rPr lang="en-US" altLang="ja-JP" sz="2000" dirty="0">
                <a:ea typeface="ＭＳ Ｐゴシック" charset="-128"/>
              </a:rPr>
              <a:t>                                        Kento </a:t>
            </a:r>
            <a:r>
              <a:rPr lang="en-US" altLang="ja-JP" sz="2000" dirty="0" err="1">
                <a:ea typeface="ＭＳ Ｐゴシック" charset="-128"/>
              </a:rPr>
              <a:t>Takabayashi</a:t>
            </a:r>
            <a:r>
              <a:rPr lang="en-US" altLang="ja-JP" sz="2000" dirty="0">
                <a:ea typeface="ＭＳ Ｐゴシック" charset="-128"/>
              </a:rPr>
              <a:t>(Toyo U),</a:t>
            </a:r>
          </a:p>
          <a:p>
            <a:pPr marL="457200" lvl="1" indent="0">
              <a:lnSpc>
                <a:spcPts val="2100"/>
              </a:lnSpc>
              <a:buNone/>
            </a:pPr>
            <a:r>
              <a:rPr lang="en-US" altLang="ja-JP" sz="2000" dirty="0">
                <a:ea typeface="ＭＳ Ｐゴシック" charset="-128"/>
              </a:rPr>
              <a:t>                                        Marco Hernandez (YRP-IAI/CWC)</a:t>
            </a:r>
          </a:p>
        </p:txBody>
      </p:sp>
      <p:sp>
        <p:nvSpPr>
          <p:cNvPr id="2" name="タイトル 1"/>
          <p:cNvSpPr>
            <a:spLocks noGrp="1"/>
          </p:cNvSpPr>
          <p:nvPr>
            <p:ph type="title"/>
          </p:nvPr>
        </p:nvSpPr>
        <p:spPr>
          <a:xfrm>
            <a:off x="685800" y="670478"/>
            <a:ext cx="7772400" cy="860610"/>
          </a:xfrm>
        </p:spPr>
        <p:txBody>
          <a:bodyPr/>
          <a:lstStyle/>
          <a:p>
            <a:r>
              <a:rPr lang="en-US" altLang="ja-JP" b="1" dirty="0">
                <a:ea typeface="ＭＳ Ｐゴシック" charset="-128"/>
              </a:rPr>
              <a:t>Administrative Items</a:t>
            </a:r>
            <a:endParaRPr kumimoji="1" lang="ja-JP" altLang="en-US" b="1" dirty="0"/>
          </a:p>
        </p:txBody>
      </p: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7</a:t>
            </a:fld>
            <a:endParaRPr lang="en-US" altLang="ja-JP" dirty="0"/>
          </a:p>
        </p:txBody>
      </p:sp>
      <p:sp>
        <p:nvSpPr>
          <p:cNvPr id="8" name="Rectangle 4">
            <a:extLst>
              <a:ext uri="{FF2B5EF4-FFF2-40B4-BE49-F238E27FC236}">
                <a16:creationId xmlns:a16="http://schemas.microsoft.com/office/drawing/2014/main" id="{6867C7CB-FBC0-4A91-8683-04D0B27776E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173430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659C8B1-D1A2-2AC1-78CA-425A011232E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8</a:t>
            </a:fld>
            <a:endParaRPr lang="en-US" altLang="ja-JP" dirty="0"/>
          </a:p>
        </p:txBody>
      </p:sp>
      <p:sp>
        <p:nvSpPr>
          <p:cNvPr id="7"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3200" b="1" u="sng" kern="0" dirty="0">
                <a:ea typeface="ＭＳ Ｐゴシック" charset="-128"/>
              </a:rPr>
              <a:t>Participants, Patents, and Duty to Inform</a:t>
            </a:r>
            <a:endParaRPr lang="en-US" altLang="ja-JP" sz="3200" b="1" kern="0" dirty="0">
              <a:ea typeface="ＭＳ Ｐゴシック" charset="-128"/>
            </a:endParaRPr>
          </a:p>
        </p:txBody>
      </p:sp>
      <p:sp>
        <p:nvSpPr>
          <p:cNvPr id="8" name="Rectangle 1027"/>
          <p:cNvSpPr txBox="1">
            <a:spLocks noChangeArrowheads="1"/>
          </p:cNvSpPr>
          <p:nvPr/>
        </p:nvSpPr>
        <p:spPr>
          <a:xfrm>
            <a:off x="0" y="1072480"/>
            <a:ext cx="9144000" cy="48768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lgn="ctr">
              <a:buFont typeface="Monotype Sorts" pitchFamily="2" charset="2"/>
              <a:buNone/>
            </a:pPr>
            <a:r>
              <a:rPr lang="en-US" altLang="ja-JP" sz="1600" b="1" kern="0" dirty="0">
                <a:ea typeface="ＭＳ Ｐゴシック" charset="-128"/>
              </a:rPr>
              <a:t>All participants in this meeting have certain obligations under the IEEE-SA Patent Policy. </a:t>
            </a:r>
          </a:p>
          <a:p>
            <a:pPr lvl="1"/>
            <a:r>
              <a:rPr lang="en-US" altLang="ja-JP" sz="1600" b="1" kern="0" dirty="0">
                <a:solidFill>
                  <a:srgbClr val="003399"/>
                </a:solidFill>
                <a:ea typeface="ＭＳ Ｐゴシック" charset="-128"/>
              </a:rPr>
              <a:t>Participants [Note: </a:t>
            </a:r>
            <a:r>
              <a:rPr lang="en-GB" sz="1600" b="1" kern="0" dirty="0">
                <a:solidFill>
                  <a:srgbClr val="003399"/>
                </a:solidFill>
              </a:rPr>
              <a:t>Quoted text excerpted from IEEE-SA Standards Board Bylaws subclause 6.2</a:t>
            </a:r>
            <a:r>
              <a:rPr lang="en-US" altLang="ja-JP" sz="1600" b="1" kern="0" dirty="0">
                <a:solidFill>
                  <a:srgbClr val="003399"/>
                </a:solidFill>
                <a:ea typeface="ＭＳ Ｐゴシック" charset="-128"/>
              </a:rPr>
              <a:t>]:</a:t>
            </a:r>
          </a:p>
          <a:p>
            <a:pPr lvl="2"/>
            <a:r>
              <a:rPr lang="en-US" altLang="ja-JP" sz="1600" b="1" kern="0" dirty="0">
                <a:solidFill>
                  <a:srgbClr val="003399"/>
                </a:solidFill>
                <a:ea typeface="ＭＳ Ｐゴシック" charset="-128"/>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ja-JP" sz="1600" kern="0" dirty="0">
              <a:ea typeface="ＭＳ Ｐゴシック" charset="-128"/>
            </a:endParaRPr>
          </a:p>
          <a:p>
            <a:pPr lvl="3"/>
            <a:r>
              <a:rPr lang="en-US" altLang="ja-JP" sz="1400" b="1" kern="0" dirty="0">
                <a:solidFill>
                  <a:srgbClr val="003399"/>
                </a:solidFill>
                <a:ea typeface="ＭＳ Ｐゴシック" charset="-128"/>
              </a:rPr>
              <a:t>“Personal awareness” means that the participant “is personally aware that the holder may have a potential Essential Patent Claim,” even if the participant is not personally aware of the specific patents or patent claims</a:t>
            </a:r>
          </a:p>
          <a:p>
            <a:pPr lvl="2"/>
            <a:r>
              <a:rPr lang="en-US" altLang="ja-JP" sz="1600" b="1" kern="0" dirty="0">
                <a:solidFill>
                  <a:srgbClr val="003399"/>
                </a:solidFill>
                <a:ea typeface="ＭＳ Ｐゴシック" charset="-128"/>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1"/>
            <a:r>
              <a:rPr lang="en-US" altLang="ja-JP" sz="1600" b="1" kern="0" dirty="0">
                <a:solidFill>
                  <a:srgbClr val="003399"/>
                </a:solidFill>
                <a:ea typeface="ＭＳ Ｐゴシック" charset="-128"/>
              </a:rPr>
              <a:t>The above does not apply if the patent claim is already the subject of an Accepted Letter of Assurance that applies to the proposed standard(s) under consideration by this group</a:t>
            </a:r>
          </a:p>
          <a:p>
            <a:pPr lvl="1"/>
            <a:r>
              <a:rPr lang="en-US" altLang="ja-JP" sz="1600" b="1" kern="0" dirty="0">
                <a:solidFill>
                  <a:srgbClr val="003399"/>
                </a:solidFill>
                <a:ea typeface="ＭＳ Ｐゴシック" charset="-128"/>
              </a:rPr>
              <a:t>Early identification of holders of potential Essential Patent Claims is strongly encouraged</a:t>
            </a:r>
          </a:p>
          <a:p>
            <a:pPr lvl="1"/>
            <a:r>
              <a:rPr lang="en-US" altLang="ja-JP" sz="1600" b="1" kern="0" dirty="0">
                <a:solidFill>
                  <a:srgbClr val="003399"/>
                </a:solidFill>
                <a:ea typeface="ＭＳ Ｐゴシック" charset="-128"/>
              </a:rPr>
              <a:t>No duty to perform a patent search</a:t>
            </a:r>
            <a:endParaRPr lang="en-US" altLang="ja-JP" sz="1600" kern="0" dirty="0">
              <a:ea typeface="ＭＳ Ｐゴシック" charset="-128"/>
            </a:endParaRPr>
          </a:p>
        </p:txBody>
      </p:sp>
      <p:sp>
        <p:nvSpPr>
          <p:cNvPr id="10" name="Rectangle 4">
            <a:extLst>
              <a:ext uri="{FF2B5EF4-FFF2-40B4-BE49-F238E27FC236}">
                <a16:creationId xmlns:a16="http://schemas.microsoft.com/office/drawing/2014/main" id="{A60D4C30-417F-4EDF-B387-C47E36B1D45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5872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19A7A63-B642-79F5-D8C7-CF666BF1E62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9"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GB" altLang="ja-JP" b="1" u="sng" kern="0" dirty="0"/>
              <a:t>Patent Related Links</a:t>
            </a:r>
            <a:endParaRPr lang="en-US" altLang="ja-JP" b="1" u="sng" kern="0" dirty="0">
              <a:ea typeface="ＭＳ Ｐゴシック" charset="-128"/>
            </a:endParaRPr>
          </a:p>
        </p:txBody>
      </p:sp>
      <p:sp>
        <p:nvSpPr>
          <p:cNvPr id="4" name="スライド番号プレースホルダー 3"/>
          <p:cNvSpPr>
            <a:spLocks noGrp="1"/>
          </p:cNvSpPr>
          <p:nvPr>
            <p:ph type="sldNum" sz="quarter" idx="12"/>
          </p:nvPr>
        </p:nvSpPr>
        <p:spPr/>
        <p:txBody>
          <a:bodyPr/>
          <a:lstStyle/>
          <a:p>
            <a:r>
              <a:rPr lang="en-US" altLang="ja-JP" dirty="0"/>
              <a:t>Slide </a:t>
            </a:r>
            <a:fld id="{266A080E-4E30-4968-B029-7CF782D6220C}" type="slidenum">
              <a:rPr lang="en-US" altLang="ja-JP" smtClean="0"/>
              <a:pPr/>
              <a:t>9</a:t>
            </a:fld>
            <a:endParaRPr lang="en-US" altLang="ja-JP" dirty="0"/>
          </a:p>
        </p:txBody>
      </p:sp>
      <p:sp>
        <p:nvSpPr>
          <p:cNvPr id="6" name="Rectangle 3"/>
          <p:cNvSpPr txBox="1">
            <a:spLocks noChangeArrowheads="1"/>
          </p:cNvSpPr>
          <p:nvPr/>
        </p:nvSpPr>
        <p:spPr>
          <a:xfrm>
            <a:off x="258044" y="1268760"/>
            <a:ext cx="8640960" cy="3513305"/>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lvl="1">
              <a:lnSpc>
                <a:spcPct val="90000"/>
              </a:lnSpc>
              <a:buFont typeface="Monotype Sorts" pitchFamily="2" charset="2"/>
              <a:buNone/>
            </a:pPr>
            <a:r>
              <a:rPr lang="en-US" altLang="ja-JP" sz="2400" kern="0" dirty="0">
                <a:ea typeface="ＭＳ Ｐゴシック" charset="-128"/>
                <a:cs typeface="Times New Roman" pitchFamily="18" charset="0"/>
              </a:rPr>
              <a:t>	All participants should be familiar with their obligations under the IEEE-SA Policies &amp; Procedures for standards development.</a:t>
            </a:r>
          </a:p>
          <a:p>
            <a:pPr lvl="1">
              <a:lnSpc>
                <a:spcPct val="90000"/>
              </a:lnSpc>
              <a:buFont typeface="Monotype Sorts" pitchFamily="2" charset="2"/>
              <a:buNone/>
            </a:pPr>
            <a:r>
              <a:rPr lang="en-US" altLang="ja-JP" sz="2400" kern="0" dirty="0">
                <a:ea typeface="ＭＳ Ｐゴシック" charset="-128"/>
                <a:cs typeface="Times New Roman" pitchFamily="18" charset="0"/>
              </a:rPr>
              <a:t>	Patent Policy is stated in these sources:</a:t>
            </a:r>
          </a:p>
          <a:p>
            <a:pPr marL="715963" marR="0" lvl="1" indent="0" algn="l" defTabSz="914400" rtl="0" eaLnBrk="1" fontAlgn="auto" latinLnBrk="0" hangingPunct="1">
              <a:lnSpc>
                <a:spcPct val="80000"/>
              </a:lnSpc>
              <a:spcBef>
                <a:spcPts val="173"/>
              </a:spcBef>
              <a:spcAft>
                <a:spcPts val="0"/>
              </a:spcAft>
              <a:buClr>
                <a:srgbClr val="000000"/>
              </a:buClr>
              <a:buSzPct val="45000"/>
              <a:buFont typeface="Wingdings" charset="2"/>
              <a:buChar char=""/>
              <a:tabLst/>
              <a:defRPr/>
            </a:pPr>
            <a:r>
              <a:rPr lang="en-GB" sz="2400" kern="0" dirty="0"/>
              <a:t>	</a:t>
            </a:r>
            <a:r>
              <a:rPr kumimoji="1" lang="en-IE" altLang="ja-JP" sz="2400" b="1" i="1" u="none" strike="noStrike" kern="1200" cap="none" spc="-1" normalizeH="0" baseline="0" noProof="0" dirty="0">
                <a:ln>
                  <a:noFill/>
                </a:ln>
                <a:solidFill>
                  <a:srgbClr val="000000"/>
                </a:solidFill>
                <a:effectLst/>
                <a:uLnTx/>
                <a:uFillTx/>
                <a:latin typeface="Calibri"/>
                <a:ea typeface="Calibri"/>
              </a:rPr>
              <a:t>IEEE-SA Standards Board Bylaws</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(http://standards.ieee.org/develop/policies/bylaws/sect6-7.html#6) </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1" indent="0"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IE" altLang="ja-JP" sz="2400" b="1" i="1" u="none" strike="noStrike" kern="1200" cap="none" spc="-1" normalizeH="0" baseline="0" noProof="0" dirty="0">
                <a:ln>
                  <a:noFill/>
                </a:ln>
                <a:solidFill>
                  <a:srgbClr val="000000"/>
                </a:solidFill>
                <a:effectLst/>
                <a:uLnTx/>
                <a:uFillTx/>
                <a:latin typeface="Calibri"/>
                <a:ea typeface="Calibri"/>
              </a:rPr>
              <a:t>  IEEE-SA Standards Board Operations Manual</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r>
              <a:rPr kumimoji="1" lang="en-IE" altLang="ja-JP" sz="1800" b="1" i="0" u="sng" strike="noStrike" kern="1200" cap="none" spc="-1" normalizeH="0" baseline="0" noProof="0" dirty="0">
                <a:ln>
                  <a:noFill/>
                </a:ln>
                <a:solidFill>
                  <a:schemeClr val="accent6"/>
                </a:solidFill>
                <a:effectLst/>
                <a:uLnTx/>
                <a:uFillTx/>
                <a:latin typeface="Calibri"/>
                <a:ea typeface="Calibri"/>
                <a:hlinkClick r:id="rId3">
                  <a:extLst>
                    <a:ext uri="{A12FA001-AC4F-418D-AE19-62706E023703}">
                      <ahyp:hlinkClr xmlns:ahyp="http://schemas.microsoft.com/office/drawing/2018/hyperlinkcolor" val="tx"/>
                    </a:ext>
                  </a:extLst>
                </a:hlinkClick>
              </a:rPr>
              <a:t>http://standards.ieee.org/develop/policies/opman/sect6.html#6.3</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endParaRPr kumimoji="1" lang="en-IE" altLang="ja-JP" sz="1800" b="0" i="0" u="none" strike="noStrike" kern="1200" cap="none" spc="-1" normalizeH="0" baseline="0" noProof="0" dirty="0">
              <a:ln>
                <a:noFill/>
              </a:ln>
              <a:solidFill>
                <a:schemeClr val="accent6"/>
              </a:solidFill>
              <a:effectLst/>
              <a:uLnTx/>
              <a:uFillTx/>
              <a:latin typeface="Arial"/>
            </a:endParaRPr>
          </a:p>
          <a:p>
            <a:pPr marL="715963" marR="0" lvl="0" indent="414338"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US" altLang="ja-JP" sz="2400" b="1" i="0" u="none" strike="noStrike" kern="1200" cap="none" spc="-1" normalizeH="0" baseline="0" noProof="0" dirty="0">
                <a:ln>
                  <a:noFill/>
                </a:ln>
                <a:solidFill>
                  <a:srgbClr val="000000"/>
                </a:solidFill>
                <a:effectLst/>
                <a:uLnTx/>
                <a:uFillTx/>
                <a:latin typeface="Calibri"/>
                <a:ea typeface="Calibri"/>
              </a:rPr>
              <a:t>Material about the patent policy is available at</a:t>
            </a:r>
            <a:br>
              <a:rPr kumimoji="1" lang="en-US" altLang="ja-JP" sz="2400" b="0" i="0" u="none" strike="noStrike" kern="1200" cap="none" spc="0" normalizeH="0" baseline="0" noProof="0" dirty="0">
                <a:ln>
                  <a:noFill/>
                </a:ln>
                <a:solidFill>
                  <a:prstClr val="black"/>
                </a:solidFill>
                <a:effectLst/>
                <a:uLnTx/>
                <a:uFillTx/>
                <a:latin typeface="Arial"/>
              </a:rPr>
            </a:br>
            <a:r>
              <a:rPr kumimoji="1" lang="en-US" altLang="ja-JP" sz="2000" b="1" i="1" u="sng" strike="noStrike" kern="1200" cap="none" spc="-1" normalizeH="0" baseline="0" noProof="0" dirty="0">
                <a:ln>
                  <a:noFill/>
                </a:ln>
                <a:solidFill>
                  <a:schemeClr val="accent6"/>
                </a:solidFill>
                <a:effectLst/>
                <a:uLnTx/>
                <a:uFillTx/>
                <a:latin typeface="Calibri"/>
                <a:ea typeface="Calibri"/>
                <a:hlinkClick r:id="rId4">
                  <a:extLst>
                    <a:ext uri="{A12FA001-AC4F-418D-AE19-62706E023703}">
                      <ahyp:hlinkClr xmlns:ahyp="http://schemas.microsoft.com/office/drawing/2018/hyperlinkcolor" val="tx"/>
                    </a:ext>
                  </a:extLst>
                </a:hlinkClick>
              </a:rPr>
              <a:t>http://standards.ieee.org/about/sasb/patcom/materials.html</a:t>
            </a:r>
            <a:endParaRPr kumimoji="1" lang="en-US" altLang="ja-JP" sz="2000" b="0" i="0" u="none" strike="noStrike" kern="1200" cap="none" spc="-1" normalizeH="0" baseline="0" noProof="0" dirty="0">
              <a:ln>
                <a:noFill/>
              </a:ln>
              <a:solidFill>
                <a:schemeClr val="accent6"/>
              </a:solidFill>
              <a:effectLst/>
              <a:uLnTx/>
              <a:uFillTx/>
              <a:latin typeface="Arial"/>
            </a:endParaRPr>
          </a:p>
        </p:txBody>
      </p:sp>
      <p:sp>
        <p:nvSpPr>
          <p:cNvPr id="8" name="Rectangle 7"/>
          <p:cNvSpPr>
            <a:spLocks noChangeArrowheads="1"/>
          </p:cNvSpPr>
          <p:nvPr/>
        </p:nvSpPr>
        <p:spPr bwMode="auto">
          <a:xfrm>
            <a:off x="1181100" y="4675444"/>
            <a:ext cx="67818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600" b="1" dirty="0">
                <a:latin typeface="Arial" charset="0"/>
                <a:ea typeface="ＭＳ Ｐゴシック" charset="-128"/>
              </a:rPr>
              <a:t>If you have questions, contact the IEEE-SA Standards Board Patent Committee Administrator at patcom@ieee.org or visit http://standards.ieee.org/about/sasb/patcom/index.html</a:t>
            </a:r>
          </a:p>
          <a:p>
            <a:pPr algn="ctr">
              <a:lnSpc>
                <a:spcPct val="80000"/>
              </a:lnSpc>
              <a:spcBef>
                <a:spcPct val="20000"/>
              </a:spcBef>
              <a:buClr>
                <a:srgbClr val="CC3300"/>
              </a:buClr>
              <a:buSzPct val="50000"/>
              <a:buFont typeface="Monotype Sorts" pitchFamily="2" charset="2"/>
              <a:buNone/>
            </a:pPr>
            <a:endParaRPr lang="en-US" altLang="ja-JP" sz="1600" b="1" dirty="0">
              <a:latin typeface="Arial" charset="0"/>
              <a:ea typeface="ＭＳ Ｐゴシック" charset="-128"/>
            </a:endParaRPr>
          </a:p>
          <a:p>
            <a:pPr algn="ctr">
              <a:lnSpc>
                <a:spcPct val="80000"/>
              </a:lnSpc>
              <a:spcBef>
                <a:spcPct val="20000"/>
              </a:spcBef>
              <a:buClr>
                <a:srgbClr val="CC3300"/>
              </a:buClr>
              <a:buSzPct val="50000"/>
              <a:buFont typeface="Monotype Sorts" pitchFamily="2" charset="2"/>
              <a:buNone/>
            </a:pPr>
            <a:r>
              <a:rPr lang="en-US" altLang="ja-JP" sz="1600" b="1" dirty="0">
                <a:latin typeface="Arial" charset="0"/>
                <a:ea typeface="ＭＳ Ｐゴシック" charset="-128"/>
              </a:rPr>
              <a:t>This slide set is available at https://development.standards.ieee.org/myproject/Public/mytools/mob/slideset.ppt</a:t>
            </a:r>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505958742"/>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7368424E1B74C48AB29D726EB58938A" ma:contentTypeVersion="16" ma:contentTypeDescription="新しいドキュメントを作成します。" ma:contentTypeScope="" ma:versionID="15e517b5cb444b2508030d704820138f">
  <xsd:schema xmlns:xsd="http://www.w3.org/2001/XMLSchema" xmlns:xs="http://www.w3.org/2001/XMLSchema" xmlns:p="http://schemas.microsoft.com/office/2006/metadata/properties" xmlns:ns3="14dc06ee-e31a-4d25-81ea-3d4566fe9411" xmlns:ns4="58117694-ffd4-4546-bf26-f6211cd5f70e" targetNamespace="http://schemas.microsoft.com/office/2006/metadata/properties" ma:root="true" ma:fieldsID="9bc5a14b30d7f1d7828a3ce204af2a6d" ns3:_="" ns4:_="">
    <xsd:import namespace="14dc06ee-e31a-4d25-81ea-3d4566fe9411"/>
    <xsd:import namespace="58117694-ffd4-4546-bf26-f6211cd5f7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c06ee-e31a-4d25-81ea-3d4566fe941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117694-ffd4-4546-bf26-f6211cd5f70e"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SharingHintHash" ma:index="14"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4dc06ee-e31a-4d25-81ea-3d4566fe9411" xsi:nil="true"/>
  </documentManagement>
</p:properties>
</file>

<file path=customXml/itemProps1.xml><?xml version="1.0" encoding="utf-8"?>
<ds:datastoreItem xmlns:ds="http://schemas.openxmlformats.org/officeDocument/2006/customXml" ds:itemID="{356791FD-07AB-4A40-BA41-7310A9FDAEFC}">
  <ds:schemaRefs>
    <ds:schemaRef ds:uri="http://schemas.microsoft.com/sharepoint/v3/contenttype/forms"/>
  </ds:schemaRefs>
</ds:datastoreItem>
</file>

<file path=customXml/itemProps2.xml><?xml version="1.0" encoding="utf-8"?>
<ds:datastoreItem xmlns:ds="http://schemas.openxmlformats.org/officeDocument/2006/customXml" ds:itemID="{11FACD45-E1D0-4DC4-89B8-68B0AC5F32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c06ee-e31a-4d25-81ea-3d4566fe9411"/>
    <ds:schemaRef ds:uri="58117694-ffd4-4546-bf26-f6211cd5f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E9809E-5DD1-4327-95E5-FECAF69550DF}">
  <ds:schemaRef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58117694-ffd4-4546-bf26-f6211cd5f70e"/>
    <ds:schemaRef ds:uri="14dc06ee-e31a-4d25-81ea-3d4566fe9411"/>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95573</TotalTime>
  <Words>3651</Words>
  <Application>Microsoft Office PowerPoint</Application>
  <PresentationFormat>画面に合わせる (4:3)</PresentationFormat>
  <Paragraphs>350</Paragraphs>
  <Slides>28</Slides>
  <Notes>19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28</vt:i4>
      </vt:variant>
    </vt:vector>
  </HeadingPairs>
  <TitlesOfParts>
    <vt:vector size="40" baseType="lpstr">
      <vt:lpstr>Courier</vt:lpstr>
      <vt:lpstr>Monotype Sorts</vt:lpstr>
      <vt:lpstr>ＭＳ Ｐゴシック</vt:lpstr>
      <vt:lpstr>Yu Gothic</vt:lpstr>
      <vt:lpstr>Yu Gothic</vt:lpstr>
      <vt:lpstr>Arial</vt:lpstr>
      <vt:lpstr>Arial Rounded MT Bold</vt:lpstr>
      <vt:lpstr>Calibri</vt:lpstr>
      <vt:lpstr>Montserrat</vt:lpstr>
      <vt:lpstr>Times New Roman</vt:lpstr>
      <vt:lpstr>Wingdings</vt:lpstr>
      <vt:lpstr>IEEE-P802_15</vt:lpstr>
      <vt:lpstr>PowerPoint プレゼンテーション</vt:lpstr>
      <vt:lpstr>IEEE 802.15 TG15.6ma  (Revision of IEEE802.15.6-2012)  Opening Information  In Personal and Virtual Hybrid Plenary Session Atlanta, Geogia, USA  March 10th, 2025 Ryuji Kohno Yokohama National University(YNU), YRP International Alliance Institute(YRP-IAI)</vt:lpstr>
      <vt:lpstr>TG15.6ma Plenary Session Schedule for 9th-14th, March 2025</vt:lpstr>
      <vt:lpstr>PowerPoint プレゼンテーション</vt:lpstr>
      <vt:lpstr>PowerPoint プレゼンテーション</vt:lpstr>
      <vt:lpstr>Attendance</vt:lpstr>
      <vt:lpstr>Administrative Items</vt:lpstr>
      <vt:lpstr>PowerPoint プレゼンテーション</vt:lpstr>
      <vt:lpstr>PowerPoint プレゼンテーション</vt:lpstr>
      <vt:lpstr>Call for Potentially Essential Patents</vt:lpstr>
      <vt:lpstr>Other Guidelines for IEEE WG Meetings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Objectives of TG 6ma – Enhanced Dependability Body Area Network (ED-BAN)</vt:lpstr>
      <vt:lpstr> Result of Letter Ballot LB212 for Recirculation of the Draft P802.15.6ma_D04　（Feb.18-March 5, 2025)</vt:lpstr>
      <vt:lpstr>Agenda items for the week</vt:lpstr>
      <vt:lpstr>TG15.6ma Plenary Session Schedule for 9th-14th, March 2025</vt:lpstr>
      <vt:lpstr>Contacts and Conference call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DEP schedule in January 2021</dc:title>
  <dc:creator>kohno@ynu.ac.jp</dc:creator>
  <cp:lastModifiedBy>kohno@ynu.ac.jp</cp:lastModifiedBy>
  <cp:revision>171</cp:revision>
  <cp:lastPrinted>2022-07-06T15:32:43Z</cp:lastPrinted>
  <dcterms:created xsi:type="dcterms:W3CDTF">2020-12-17T10:56:09Z</dcterms:created>
  <dcterms:modified xsi:type="dcterms:W3CDTF">2025-03-10T14:17:20Z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0x010100D7368424E1B74C48AB29D726EB58938A</vt:lpwstr>
  </property>
</Properties>
</file>