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sldIdLst>
    <p:sldId id="259" r:id="rId5"/>
    <p:sldId id="258" r:id="rId6"/>
    <p:sldId id="5610"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5855" r:id="rId22"/>
    <p:sldId id="5852" r:id="rId23"/>
    <p:sldId id="5856" r:id="rId24"/>
    <p:sldId id="5845" r:id="rId25"/>
    <p:sldId id="5842" r:id="rId26"/>
    <p:sldId id="5621" r:id="rId27"/>
    <p:sldId id="256" r:id="rId28"/>
    <p:sldId id="5858" r:id="rId29"/>
    <p:sldId id="5830" r:id="rId30"/>
    <p:sldId id="4944" r:id="rId3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44" autoAdjust="0"/>
    <p:restoredTop sz="94660"/>
  </p:normalViewPr>
  <p:slideViewPr>
    <p:cSldViewPr snapToGrid="0" showGuides="1">
      <p:cViewPr varScale="1">
        <p:scale>
          <a:sx n="61" d="100"/>
          <a:sy n="61" d="100"/>
        </p:scale>
        <p:origin x="1432" y="38"/>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6898"/>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2025/3/8</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23</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24</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31B49-CA60-0D90-903A-33BA50DB8FB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FA4ED0-EAA5-00F4-FB2F-51A2474CF3F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6935464-64BB-A4D4-34A0-FAD3E6A4B5E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119054C-8315-94E1-433B-D64A15D08C7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57616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27</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262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802.15-2-0113-00-06ma</a:t>
            </a:r>
          </a:p>
        </p:txBody>
      </p:sp>
      <p:sp>
        <p:nvSpPr>
          <p:cNvPr id="1032" name="Line 8"/>
          <p:cNvSpPr>
            <a:spLocks noChangeShapeType="1"/>
          </p:cNvSpPr>
          <p:nvPr/>
        </p:nvSpPr>
        <p:spPr bwMode="auto">
          <a:xfrm>
            <a:off x="685800" y="60946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eb.cvent.com/event/4fa8fa22-fa35-4058-a648-d08fdd56a1c1/regProcessStep1" TargetMode="External"/><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March 2025]</a:t>
            </a:r>
          </a:p>
          <a:p>
            <a:r>
              <a:rPr lang="en-US" altLang="ja-JP" sz="1600" b="1" dirty="0">
                <a:ea typeface="ＭＳ Ｐゴシック" charset="-128"/>
              </a:rPr>
              <a:t>Date Submitted: 3</a:t>
            </a:r>
            <a:r>
              <a:rPr lang="en-US" altLang="ja-JP" sz="1600" b="1" baseline="30000" dirty="0">
                <a:ea typeface="ＭＳ Ｐゴシック" charset="-128"/>
              </a:rPr>
              <a:t>rd</a:t>
            </a:r>
            <a:r>
              <a:rPr lang="en-US" altLang="ja-JP" sz="1600" dirty="0">
                <a:ea typeface="ＭＳ Ｐゴシック" charset="-128"/>
              </a:rPr>
              <a:t> March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March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March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March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March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March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March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4" name="表 3">
            <a:extLst>
              <a:ext uri="{FF2B5EF4-FFF2-40B4-BE49-F238E27FC236}">
                <a16:creationId xmlns:a16="http://schemas.microsoft.com/office/drawing/2014/main" id="{1568C771-AC48-46D9-AFE6-9C9C18F8A400}"/>
              </a:ext>
            </a:extLst>
          </p:cNvPr>
          <p:cNvGraphicFramePr>
            <a:graphicFrameLocks noGrp="1"/>
          </p:cNvGraphicFramePr>
          <p:nvPr>
            <p:extLst>
              <p:ext uri="{D42A27DB-BD31-4B8C-83A1-F6EECF244321}">
                <p14:modId xmlns:p14="http://schemas.microsoft.com/office/powerpoint/2010/main" val="912840541"/>
              </p:ext>
            </p:extLst>
          </p:nvPr>
        </p:nvGraphicFramePr>
        <p:xfrm>
          <a:off x="276665" y="1355188"/>
          <a:ext cx="8670389" cy="4266250"/>
        </p:xfrm>
        <a:graphic>
          <a:graphicData uri="http://schemas.openxmlformats.org/drawingml/2006/table">
            <a:tbl>
              <a:tblPr/>
              <a:tblGrid>
                <a:gridCol w="1238627">
                  <a:extLst>
                    <a:ext uri="{9D8B030D-6E8A-4147-A177-3AD203B41FA5}">
                      <a16:colId xmlns:a16="http://schemas.microsoft.com/office/drawing/2014/main" val="2143711126"/>
                    </a:ext>
                  </a:extLst>
                </a:gridCol>
                <a:gridCol w="590173">
                  <a:extLst>
                    <a:ext uri="{9D8B030D-6E8A-4147-A177-3AD203B41FA5}">
                      <a16:colId xmlns:a16="http://schemas.microsoft.com/office/drawing/2014/main" val="1035264432"/>
                    </a:ext>
                  </a:extLst>
                </a:gridCol>
                <a:gridCol w="648454">
                  <a:extLst>
                    <a:ext uri="{9D8B030D-6E8A-4147-A177-3AD203B41FA5}">
                      <a16:colId xmlns:a16="http://schemas.microsoft.com/office/drawing/2014/main" val="957496337"/>
                    </a:ext>
                  </a:extLst>
                </a:gridCol>
                <a:gridCol w="1238627">
                  <a:extLst>
                    <a:ext uri="{9D8B030D-6E8A-4147-A177-3AD203B41FA5}">
                      <a16:colId xmlns:a16="http://schemas.microsoft.com/office/drawing/2014/main" val="1837330704"/>
                    </a:ext>
                  </a:extLst>
                </a:gridCol>
                <a:gridCol w="1238627">
                  <a:extLst>
                    <a:ext uri="{9D8B030D-6E8A-4147-A177-3AD203B41FA5}">
                      <a16:colId xmlns:a16="http://schemas.microsoft.com/office/drawing/2014/main" val="1394234581"/>
                    </a:ext>
                  </a:extLst>
                </a:gridCol>
                <a:gridCol w="1238627">
                  <a:extLst>
                    <a:ext uri="{9D8B030D-6E8A-4147-A177-3AD203B41FA5}">
                      <a16:colId xmlns:a16="http://schemas.microsoft.com/office/drawing/2014/main" val="3430625071"/>
                    </a:ext>
                  </a:extLst>
                </a:gridCol>
                <a:gridCol w="1238627">
                  <a:extLst>
                    <a:ext uri="{9D8B030D-6E8A-4147-A177-3AD203B41FA5}">
                      <a16:colId xmlns:a16="http://schemas.microsoft.com/office/drawing/2014/main" val="4042723829"/>
                    </a:ext>
                  </a:extLst>
                </a:gridCol>
                <a:gridCol w="1238627">
                  <a:extLst>
                    <a:ext uri="{9D8B030D-6E8A-4147-A177-3AD203B41FA5}">
                      <a16:colId xmlns:a16="http://schemas.microsoft.com/office/drawing/2014/main" val="1992736195"/>
                    </a:ext>
                  </a:extLst>
                </a:gridCol>
              </a:tblGrid>
              <a:tr h="395434">
                <a:tc gridSpan="8">
                  <a:txBody>
                    <a:bodyPr/>
                    <a:lstStyle/>
                    <a:p>
                      <a:pPr algn="ctr" fontAlgn="b"/>
                      <a:r>
                        <a:rPr lang="en-US" sz="3200" b="1" i="0" u="none" strike="noStrike" dirty="0">
                          <a:solidFill>
                            <a:srgbClr val="000000"/>
                          </a:solidFill>
                          <a:effectLst/>
                          <a:latin typeface="Times New Roman" panose="02020603050405020304" pitchFamily="18" charset="0"/>
                        </a:rPr>
                        <a:t>156th IEEE 802.15 WSN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9057474"/>
                  </a:ext>
                </a:extLst>
              </a:tr>
              <a:tr h="395434">
                <a:tc gridSpan="8">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5906" marR="5906" marT="590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2314074"/>
                  </a:ext>
                </a:extLst>
              </a:tr>
              <a:tr h="358923">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dirty="0">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800" b="0" i="0" u="none" strike="noStrike">
                        <a:effectLst/>
                        <a:latin typeface="Courier"/>
                      </a:endParaRPr>
                    </a:p>
                  </a:txBody>
                  <a:tcPr marL="5906" marR="5906" marT="590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872401"/>
                  </a:ext>
                </a:extLst>
              </a:tr>
              <a:tr h="1382879">
                <a:tc gridSpan="8">
                  <a:txBody>
                    <a:bodyPr/>
                    <a:lstStyle/>
                    <a:p>
                      <a:pPr algn="l" rtl="0" fontAlgn="t"/>
                      <a:r>
                        <a:rPr lang="en-US" sz="1800" b="1" i="0" u="none" strike="noStrike" dirty="0">
                          <a:solidFill>
                            <a:srgbClr val="000000"/>
                          </a:solidFill>
                          <a:effectLst/>
                          <a:latin typeface="Arial" panose="020B0604020202020204" pitchFamily="34" charset="0"/>
                        </a:rPr>
                        <a:t>This session is part of the March IEEE 802 Mtg.</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You must pay the registration fee in order to attend</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have not already done so, you can follow the registration link below</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800" b="1" i="0" u="none" strike="noStrike" dirty="0">
                          <a:solidFill>
                            <a:srgbClr val="000000"/>
                          </a:solidFill>
                          <a:effectLst/>
                          <a:latin typeface="Arial" panose="020B0604020202020204" pitchFamily="34" charset="0"/>
                        </a:rPr>
                      </a:br>
                      <a:r>
                        <a:rPr lang="en-US" sz="1800" b="1" i="0" u="none" strike="noStrike" dirty="0">
                          <a:solidFill>
                            <a:srgbClr val="000000"/>
                          </a:solidFill>
                          <a:effectLst/>
                          <a:latin typeface="Arial" panose="020B0604020202020204" pitchFamily="34" charset="0"/>
                        </a:rPr>
                        <a:t>    email Jon Rosdahl (jrosdahl@ieee.org), or your WG leadership to have it removed</a:t>
                      </a:r>
                    </a:p>
                  </a:txBody>
                  <a:tcPr marL="5906" marR="5906" marT="59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27714501"/>
                  </a:ext>
                </a:extLst>
              </a:tr>
              <a:tr h="514138">
                <a:tc gridSpan="2">
                  <a:txBody>
                    <a:bodyPr/>
                    <a:lstStyle/>
                    <a:p>
                      <a:pPr algn="l" fontAlgn="b"/>
                      <a:r>
                        <a:rPr lang="fi-FI" sz="1600" b="1" i="0" u="none" strike="noStrike" dirty="0" err="1">
                          <a:solidFill>
                            <a:schemeClr val="accent6"/>
                          </a:solidFill>
                          <a:effectLst/>
                          <a:latin typeface="Arial" panose="020B0604020202020204" pitchFamily="34" charset="0"/>
                        </a:rPr>
                        <a:t>Registration</a:t>
                      </a:r>
                      <a:r>
                        <a:rPr lang="fi-FI" sz="2400" b="1" i="0" u="none" strike="noStrike" dirty="0">
                          <a:solidFill>
                            <a:schemeClr val="accent6"/>
                          </a:solidFill>
                          <a:effectLst/>
                          <a:latin typeface="Arial" panose="020B0604020202020204" pitchFamily="34" charset="0"/>
                        </a:rPr>
                        <a:t> </a:t>
                      </a:r>
                      <a:r>
                        <a:rPr lang="fi-FI" sz="1600" b="1" i="0" u="none" strike="noStrike" dirty="0" err="1">
                          <a:solidFill>
                            <a:schemeClr val="accent6"/>
                          </a:solidFill>
                          <a:effectLst/>
                          <a:latin typeface="Arial" panose="020B0604020202020204" pitchFamily="34" charset="0"/>
                        </a:rPr>
                        <a:t>Link</a:t>
                      </a:r>
                      <a:r>
                        <a:rPr lang="fi-FI" sz="1600" b="1" i="0" u="none" strike="noStrike" dirty="0">
                          <a:solidFill>
                            <a:schemeClr val="accent6"/>
                          </a:solidFill>
                          <a:effectLst/>
                          <a:latin typeface="Arial" panose="020B0604020202020204" pitchFamily="34" charset="0"/>
                        </a:rPr>
                        <a:t>:</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pPr algn="l" fontAlgn="b"/>
                      <a:r>
                        <a:rPr lang="fi-FI" sz="1800" b="0" i="0" u="sng" strike="noStrike" dirty="0">
                          <a:solidFill>
                            <a:srgbClr val="0000FF"/>
                          </a:solidFill>
                          <a:effectLst/>
                          <a:latin typeface="Arial" panose="020B0604020202020204" pitchFamily="34" charset="0"/>
                          <a:hlinkClick r:id="rId2"/>
                        </a:rPr>
                        <a:t>https://grouper.ieee.org/groups/802/15/pub/Meeting_Plan.html</a:t>
                      </a:r>
                      <a:endParaRPr lang="fi-FI" sz="1800" b="0" i="0" u="sng" strike="noStrike" dirty="0">
                        <a:solidFill>
                          <a:srgbClr val="0000FF"/>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gridSpan="6">
                  <a:txBody>
                    <a:bodyPr/>
                    <a:lstStyle/>
                    <a:p>
                      <a:pPr algn="l" fontAlgn="b"/>
                      <a:endParaRPr lang="fi-FI" sz="2000" b="1" i="0" u="none" strike="noStrike" dirty="0">
                        <a:solidFill>
                          <a:schemeClr val="accent6"/>
                        </a:solidFill>
                        <a:effectLst/>
                        <a:latin typeface="Arial" panose="020B0604020202020204" pitchFamily="34" charset="0"/>
                        <a:hlinkClick r:id="rId3"/>
                      </a:endParaRPr>
                    </a:p>
                    <a:p>
                      <a:pPr algn="l" fontAlgn="b"/>
                      <a:r>
                        <a:rPr lang="fi-FI" sz="2000" b="1" i="0" u="none" strike="noStrike" dirty="0">
                          <a:solidFill>
                            <a:schemeClr val="accent6"/>
                          </a:solidFill>
                          <a:effectLst/>
                          <a:latin typeface="Arial" panose="020B0604020202020204" pitchFamily="34" charset="0"/>
                          <a:hlinkClick r:id="rId3"/>
                        </a:rPr>
                        <a:t>https://web.cvent.com/event/4fa8fa22-fa35-4058-a648-d08fdd56a1c1/regProcessStep1</a:t>
                      </a:r>
                      <a:endParaRPr lang="fi-FI" sz="2000" b="1" i="0" u="none" strike="noStrike" dirty="0">
                        <a:solidFill>
                          <a:schemeClr val="accent6"/>
                        </a:solidFill>
                        <a:effectLst/>
                        <a:latin typeface="Arial" panose="020B0604020202020204" pitchFamily="34" charset="0"/>
                      </a:endParaRPr>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r>
                        <a:rPr lang="fi-FI" sz="1800" b="0" i="0" u="sng" strike="noStrike" dirty="0">
                          <a:solidFill>
                            <a:srgbClr val="0000FF"/>
                          </a:solidFill>
                          <a:effectLst/>
                          <a:latin typeface="Arial" panose="020B0604020202020204" pitchFamily="34" charset="0"/>
                          <a:hlinkClick r:id="rId2"/>
                        </a:rPr>
                        <a:t>https://grouper.ieee.org/groups/802/15/pub/Meeting_Plan.html</a:t>
                      </a:r>
                      <a:endParaRPr kumimoji="1" lang="ja-JP" altLang="en-US" dirty="0"/>
                    </a:p>
                  </a:txBody>
                  <a:tcPr marL="5906" marR="5906" marT="5906"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39252210"/>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March 2025</a:t>
            </a:r>
            <a:endParaRPr lang="en-US" altLang="ja-JP" dirty="0"/>
          </a:p>
        </p:txBody>
      </p:sp>
      <p:pic>
        <p:nvPicPr>
          <p:cNvPr id="6" name="図 5">
            <a:extLst>
              <a:ext uri="{FF2B5EF4-FFF2-40B4-BE49-F238E27FC236}">
                <a16:creationId xmlns:a16="http://schemas.microsoft.com/office/drawing/2014/main" id="{9CF304F6-4BCD-4805-6AB0-6F09A7171214}"/>
              </a:ext>
            </a:extLst>
          </p:cNvPr>
          <p:cNvPicPr>
            <a:picLocks noChangeAspect="1"/>
          </p:cNvPicPr>
          <p:nvPr/>
        </p:nvPicPr>
        <p:blipFill>
          <a:blip r:embed="rId2"/>
          <a:stretch>
            <a:fillRect/>
          </a:stretch>
        </p:blipFill>
        <p:spPr>
          <a:xfrm>
            <a:off x="951914" y="614737"/>
            <a:ext cx="7188591" cy="5843970"/>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March 2025</a:t>
            </a:r>
            <a:endParaRPr lang="en-US" altLang="ja-JP" dirty="0"/>
          </a:p>
        </p:txBody>
      </p:sp>
      <p:pic>
        <p:nvPicPr>
          <p:cNvPr id="5" name="図 4">
            <a:extLst>
              <a:ext uri="{FF2B5EF4-FFF2-40B4-BE49-F238E27FC236}">
                <a16:creationId xmlns:a16="http://schemas.microsoft.com/office/drawing/2014/main" id="{D96C93D2-D0EA-6C74-32B9-A3BA0BFC1110}"/>
              </a:ext>
            </a:extLst>
          </p:cNvPr>
          <p:cNvPicPr>
            <a:picLocks noChangeAspect="1"/>
          </p:cNvPicPr>
          <p:nvPr/>
        </p:nvPicPr>
        <p:blipFill>
          <a:blip r:embed="rId2"/>
          <a:stretch>
            <a:fillRect/>
          </a:stretch>
        </p:blipFill>
        <p:spPr>
          <a:xfrm>
            <a:off x="684483" y="614737"/>
            <a:ext cx="7587320" cy="5762618"/>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March 2025</a:t>
            </a:r>
            <a:endParaRPr lang="en-US" altLang="ja-JP" dirty="0"/>
          </a:p>
        </p:txBody>
      </p:sp>
      <p:sp>
        <p:nvSpPr>
          <p:cNvPr id="8" name="テキスト ボックス 7">
            <a:extLst>
              <a:ext uri="{FF2B5EF4-FFF2-40B4-BE49-F238E27FC236}">
                <a16:creationId xmlns:a16="http://schemas.microsoft.com/office/drawing/2014/main" id="{216977CC-3F43-C5EA-2DF5-FE8918E1D0C5}"/>
              </a:ext>
            </a:extLst>
          </p:cNvPr>
          <p:cNvSpPr txBox="1"/>
          <p:nvPr/>
        </p:nvSpPr>
        <p:spPr>
          <a:xfrm>
            <a:off x="2551813" y="599348"/>
            <a:ext cx="4572000" cy="461665"/>
          </a:xfrm>
          <a:prstGeom prst="rect">
            <a:avLst/>
          </a:prstGeom>
          <a:noFill/>
        </p:spPr>
        <p:txBody>
          <a:bodyPr wrap="square">
            <a:spAutoFit/>
          </a:bodyPr>
          <a:lstStyle/>
          <a:p>
            <a:r>
              <a:rPr lang="en-US" altLang="ja-JP" sz="2400" b="1" dirty="0">
                <a:latin typeface="Arial" panose="020B0604020202020204" pitchFamily="34" charset="0"/>
              </a:rPr>
              <a:t>Hotel Reservation</a:t>
            </a:r>
            <a:endParaRPr lang="ja-JP" altLang="en-US" sz="2400" dirty="0"/>
          </a:p>
        </p:txBody>
      </p:sp>
      <p:pic>
        <p:nvPicPr>
          <p:cNvPr id="5" name="図 4">
            <a:extLst>
              <a:ext uri="{FF2B5EF4-FFF2-40B4-BE49-F238E27FC236}">
                <a16:creationId xmlns:a16="http://schemas.microsoft.com/office/drawing/2014/main" id="{AADC84AD-E496-23F9-0D25-ED7DF4C964BD}"/>
              </a:ext>
            </a:extLst>
          </p:cNvPr>
          <p:cNvPicPr>
            <a:picLocks noChangeAspect="1"/>
          </p:cNvPicPr>
          <p:nvPr/>
        </p:nvPicPr>
        <p:blipFill>
          <a:blip r:embed="rId2"/>
          <a:stretch>
            <a:fillRect/>
          </a:stretch>
        </p:blipFill>
        <p:spPr>
          <a:xfrm>
            <a:off x="637735" y="947225"/>
            <a:ext cx="7634068" cy="5528188"/>
          </a:xfrm>
          <a:prstGeom prst="rect">
            <a:avLst/>
          </a:prstGeom>
        </p:spPr>
      </p:pic>
    </p:spTree>
    <p:extLst>
      <p:ext uri="{BB962C8B-B14F-4D97-AF65-F5344CB8AC3E}">
        <p14:creationId xmlns:p14="http://schemas.microsoft.com/office/powerpoint/2010/main" val="253688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Plenary Session</a:t>
            </a:r>
            <a:br>
              <a:rPr lang="en-US" altLang="ja-JP" sz="2800" dirty="0">
                <a:ea typeface="ＭＳ Ｐゴシック" pitchFamily="50" charset="-128"/>
              </a:rPr>
            </a:br>
            <a:r>
              <a:rPr lang="en-US" altLang="ja-JP" sz="2800" dirty="0">
                <a:ea typeface="ＭＳ Ｐゴシック" pitchFamily="50" charset="-128"/>
              </a:rPr>
              <a:t>Atlanta, Geogia, USA</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March 12</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March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6" name="図 5">
            <a:extLst>
              <a:ext uri="{FF2B5EF4-FFF2-40B4-BE49-F238E27FC236}">
                <a16:creationId xmlns:a16="http://schemas.microsoft.com/office/drawing/2014/main" id="{D81FCC7D-C34D-E450-8085-AE4E5969A9EB}"/>
              </a:ext>
            </a:extLst>
          </p:cNvPr>
          <p:cNvPicPr>
            <a:picLocks noChangeAspect="1"/>
          </p:cNvPicPr>
          <p:nvPr/>
        </p:nvPicPr>
        <p:blipFill>
          <a:blip r:embed="rId3"/>
          <a:stretch>
            <a:fillRect/>
          </a:stretch>
        </p:blipFill>
        <p:spPr>
          <a:xfrm>
            <a:off x="0" y="1843560"/>
            <a:ext cx="9144000" cy="3792521"/>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BE324FD-2AD8-6D2B-A316-B31A720DA19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484E8DDA-6391-967A-4C4F-20AEBF3D7B16}"/>
              </a:ext>
            </a:extLst>
          </p:cNvPr>
          <p:cNvSpPr>
            <a:spLocks noGrp="1"/>
          </p:cNvSpPr>
          <p:nvPr>
            <p:ph type="dt" sz="half" idx="2"/>
          </p:nvPr>
        </p:nvSpPr>
        <p:spPr/>
        <p:txBody>
          <a:bodyPr/>
          <a:lstStyle/>
          <a:p>
            <a:r>
              <a:rPr lang="en-US" altLang="ja-JP"/>
              <a:t>March 2025</a:t>
            </a:r>
            <a:endParaRPr lang="en-US" altLang="ja-JP" dirty="0"/>
          </a:p>
        </p:txBody>
      </p:sp>
      <p:pic>
        <p:nvPicPr>
          <p:cNvPr id="14" name="図 13">
            <a:extLst>
              <a:ext uri="{FF2B5EF4-FFF2-40B4-BE49-F238E27FC236}">
                <a16:creationId xmlns:a16="http://schemas.microsoft.com/office/drawing/2014/main" id="{1BCFEDE3-036F-F3F5-0426-58DB8C689D3A}"/>
              </a:ext>
            </a:extLst>
          </p:cNvPr>
          <p:cNvPicPr>
            <a:picLocks noChangeAspect="1"/>
          </p:cNvPicPr>
          <p:nvPr/>
        </p:nvPicPr>
        <p:blipFill>
          <a:blip r:embed="rId2"/>
          <a:stretch>
            <a:fillRect/>
          </a:stretch>
        </p:blipFill>
        <p:spPr>
          <a:xfrm>
            <a:off x="0" y="759655"/>
            <a:ext cx="9144000" cy="5589563"/>
          </a:xfrm>
          <a:prstGeom prst="rect">
            <a:avLst/>
          </a:prstGeom>
        </p:spPr>
      </p:pic>
    </p:spTree>
    <p:extLst>
      <p:ext uri="{BB962C8B-B14F-4D97-AF65-F5344CB8AC3E}">
        <p14:creationId xmlns:p14="http://schemas.microsoft.com/office/powerpoint/2010/main" val="193319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March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477887"/>
            <a:ext cx="8824450" cy="5206793"/>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highlight>
                  <a:srgbClr val="FFFF00"/>
                </a:highlight>
              </a:rPr>
              <a:t>•Summary of Submitted Draft Proposals Corresponding Call for Proposals </a:t>
            </a:r>
          </a:p>
          <a:p>
            <a:pPr marL="0" indent="0">
              <a:lnSpc>
                <a:spcPts val="1900"/>
              </a:lnSpc>
              <a:buNone/>
            </a:pPr>
            <a:r>
              <a:rPr lang="en-US" altLang="ja-JP" sz="1600" dirty="0">
                <a:solidFill>
                  <a:srgbClr val="FF0000"/>
                </a:solidFill>
                <a:highlight>
                  <a:srgbClr val="FFFF00"/>
                </a:highlight>
              </a:rPr>
              <a:t>•Update of Channel and Coexisting Models</a:t>
            </a:r>
          </a:p>
          <a:p>
            <a:pPr marL="0" indent="0">
              <a:lnSpc>
                <a:spcPts val="1900"/>
              </a:lnSpc>
              <a:buNone/>
            </a:pPr>
            <a:r>
              <a:rPr lang="en-US" altLang="ja-JP" sz="1600" dirty="0">
                <a:solidFill>
                  <a:srgbClr val="FF0000"/>
                </a:solidFill>
                <a:highlight>
                  <a:srgbClr val="FFFF00"/>
                </a:highlight>
              </a:rPr>
              <a:t>•Update of Channel Coding According to 7 QoS Levels of Packets and  Coexistence Levels, Interference Mitigation, CCA, etc.  in PHY</a:t>
            </a:r>
          </a:p>
          <a:p>
            <a:pPr marL="0" indent="0">
              <a:lnSpc>
                <a:spcPts val="1900"/>
              </a:lnSpc>
              <a:buNone/>
            </a:pPr>
            <a:r>
              <a:rPr lang="en-US" altLang="ja-JP" sz="1600" dirty="0">
                <a:solidFill>
                  <a:srgbClr val="FF0000"/>
                </a:solidFill>
                <a:highlight>
                  <a:srgbClr val="FFFF00"/>
                </a:highlight>
              </a:rPr>
              <a:t>•Update of Channel Management, Hybrid Contention Free/Access Protocol According to 7 QoS Levels of Packets and  Coexistence Levels.</a:t>
            </a:r>
          </a:p>
          <a:p>
            <a:pPr marL="0" indent="0">
              <a:lnSpc>
                <a:spcPts val="1900"/>
              </a:lnSpc>
              <a:buNone/>
            </a:pPr>
            <a:r>
              <a:rPr lang="en-US" altLang="ja-JP" sz="1600" dirty="0">
                <a:solidFill>
                  <a:srgbClr val="FF0000"/>
                </a:solidFill>
                <a:highlight>
                  <a:srgbClr val="FFFF00"/>
                </a:highlight>
              </a:rPr>
              <a:t>•Harmonization or Commonality with 4ab in Coexistence and Feasible Implementation of 6ma and 4ab</a:t>
            </a:r>
          </a:p>
          <a:p>
            <a:pPr marL="0" indent="0">
              <a:lnSpc>
                <a:spcPts val="1900"/>
              </a:lnSpc>
              <a:buNone/>
            </a:pPr>
            <a:r>
              <a:rPr lang="en-US" altLang="ja-JP" sz="1600" dirty="0">
                <a:solidFill>
                  <a:srgbClr val="FF0000"/>
                </a:solidFill>
                <a:highlight>
                  <a:srgbClr val="FFFF00"/>
                </a:highlight>
              </a:rPr>
              <a:t>•Feasibility of TSN of 802.1 in MAC</a:t>
            </a:r>
          </a:p>
          <a:p>
            <a:pPr marL="0" indent="0">
              <a:lnSpc>
                <a:spcPts val="1900"/>
              </a:lnSpc>
              <a:buNone/>
            </a:pPr>
            <a:r>
              <a:rPr lang="en-US" altLang="ja-JP" sz="1600" dirty="0">
                <a:solidFill>
                  <a:srgbClr val="FF0000"/>
                </a:solidFill>
                <a:highlight>
                  <a:srgbClr val="FFFF00"/>
                </a:highlight>
              </a:rPr>
              <a:t>•WG Motion to Recirculation				</a:t>
            </a: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Recirculation of draft D05 for 3rd Letter Ballot</a:t>
            </a:r>
            <a:endParaRPr lang="en-US" altLang="ja-JP" sz="1800" dirty="0"/>
          </a:p>
          <a:p>
            <a:pPr marL="0" indent="0">
              <a:lnSpc>
                <a:spcPts val="19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23</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March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7251" y="1083515"/>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doc.#15-25-0113-01-06ma </a:t>
            </a:r>
            <a:endParaRPr lang="en-US" altLang="ja-JP" sz="1200" dirty="0"/>
          </a:p>
          <a:p>
            <a:pPr>
              <a:lnSpc>
                <a:spcPts val="1300"/>
              </a:lnSpc>
            </a:pPr>
            <a:r>
              <a:rPr lang="en-US" altLang="ja-JP" sz="1200" dirty="0"/>
              <a:t>Approve last meeting minutes: TG 15.6ma Meeting Minutes for March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15-25-0064-00-</a:t>
            </a:r>
            <a:r>
              <a:rPr lang="en-US" altLang="ja-JP" sz="1200" dirty="0"/>
              <a:t>06ma</a:t>
            </a:r>
          </a:p>
          <a:p>
            <a:pPr>
              <a:lnSpc>
                <a:spcPts val="1300"/>
              </a:lnSpc>
            </a:pPr>
            <a:r>
              <a:rPr lang="en-US" altLang="ja-JP" sz="1200" dirty="0"/>
              <a:t>Agenda of TG15.6ma March 2025                                                                                              doc.#15-25-0112-00-06ma   </a:t>
            </a:r>
          </a:p>
          <a:p>
            <a:pPr>
              <a:lnSpc>
                <a:spcPts val="1300"/>
              </a:lnSpc>
            </a:pPr>
            <a:r>
              <a:rPr lang="en-US" altLang="ja-JP" sz="1200" dirty="0"/>
              <a:t>Review and Summary</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doc.#15-25-0033-01-06ma</a:t>
            </a:r>
          </a:p>
          <a:p>
            <a:pPr marR="0" lvl="1" indent="-228600" algn="l" defTabSz="914400" rtl="0" eaLnBrk="1" fontAlgn="base" latinLnBrk="0" hangingPunct="1">
              <a:lnSpc>
                <a:spcPts val="13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doc.#15-23-0557-07-06ma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Letter Ballot(LB)210 for draft D04                                                                       doc.#15-25-0xxx-00-06ma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LB212                                                                     doc.#15-25-0115-01-06ma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doc.#15-23-0361-10-06ma</a:t>
            </a:r>
          </a:p>
          <a:p>
            <a:pPr marR="0" lvl="1" indent="-228600" algn="l" defTabSz="914400" rtl="0" eaLnBrk="1" fontAlgn="base" latinLnBrk="0" hangingPunct="1">
              <a:lnSpc>
                <a:spcPts val="13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P802.15.6ma_D04</a:t>
            </a:r>
          </a:p>
          <a:p>
            <a:pPr marL="171450" lvl="1" indent="-171450">
              <a:lnSpc>
                <a:spcPts val="13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1.. Selection of Suitable Preamble Sequence Sets in UWB Wireless Communications in the Presence of Multiple Coexisting VBANs                                                                                                                                     </a:t>
            </a:r>
            <a:r>
              <a:rPr kumimoji="1" lang="en-US" altLang="ja-JP" sz="1200" b="0" i="0" u="none" strike="noStrike" kern="0" cap="none" spc="0" normalizeH="0" baseline="0" noProof="0" dirty="0">
                <a:ln>
                  <a:noFill/>
                </a:ln>
                <a:solidFill>
                  <a:srgbClr val="000000"/>
                </a:solidFill>
                <a:effectLst/>
                <a:uLnTx/>
                <a:uFillTx/>
                <a:latin typeface="Arial"/>
                <a:ea typeface="+mn-ea"/>
                <a:cs typeface="Times New Roman" pitchFamily="18" charset="0"/>
              </a:rPr>
              <a:t>doc.#15-25-0002-01-06ma</a:t>
            </a:r>
            <a:endParaRPr lang="en-US" altLang="ja-JP" sz="1200" dirty="0">
              <a:solidFill>
                <a:srgbClr val="000000"/>
              </a:solidFill>
              <a:latin typeface="Arial"/>
              <a:cs typeface="Times New Roman" pitchFamily="18" charset="0"/>
            </a:endParaRP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2.  Hybrid ARQ Scheme for High QoS Packets in High Class of Coexistence of IEEE 802.15.6ma  #15-23-0576-07-06ma         3.  Evaluation of IEEE 802.15.6 Ultra-wideband Physical Layer Utilizing Super Orthogonal Convolutional 22-0562-14-06ma</a:t>
            </a:r>
          </a:p>
          <a:p>
            <a:pPr marL="514350" marR="0" lvl="1" indent="0" algn="l" defTabSz="914400" rtl="0" eaLnBrk="1" fontAlgn="base" latinLnBrk="0" hangingPunct="1">
              <a:lnSpc>
                <a:spcPts val="13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4.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doc.#15-24-0248-06-06ma                 </a:t>
            </a:r>
          </a:p>
          <a:p>
            <a:pPr marL="51435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5.  MAC Performance Evaluation of Multiple BAN Coexistence Under TG6ma Channel          doc.#15-24-0246-05-06ma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7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doc.#15-24-0573-03-06ma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8   MAC Service Feature                                                                                                           doc.#15-24-0356-02-06ma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9.  TG Motion to Recirculation                                                                                                   doc.#15-25-0zzz-00-06ma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10.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doc.#15-24-0074-07-06ma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11.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12. TG15.6ma Coexistence Assessment Document                                                                  doc.#15-24-0348-04-06ma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13  MAC services support for IEEE P802.1ACea                                                                       doc.#15-24-0594-01-006a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14..</a:t>
            </a:r>
            <a:r>
              <a:rPr lang="it-IT" altLang="ja-JP" sz="1200" dirty="0">
                <a:solidFill>
                  <a:srgbClr val="000000"/>
                </a:solidFill>
                <a:latin typeface="Arial"/>
                <a:cs typeface="Times New Roman" pitchFamily="18" charset="0"/>
              </a:rPr>
              <a:t>TG6ma Channel Model Document for Enhanced Dependability                                           doc.#15-22-0519-09-06ma</a:t>
            </a:r>
            <a:endParaRPr lang="en-US" altLang="ja-JP" sz="1200" dirty="0">
              <a:solidFill>
                <a:srgbClr val="000000"/>
              </a:solidFill>
              <a:latin typeface="Arial"/>
              <a:cs typeface="Times New Roman" pitchFamily="18" charset="0"/>
            </a:endParaRP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15. Comments to channel-model-document                                                                               doc.#15-24-0073-04-06ma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16. Progress Report of TG6ma                                                                                                  doc8#15-23-0056-09-06ma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17. Timeline of TG6ma                                                                                                               doc.#15.23-0056-09-06ma</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18. TG15.6ma Closing Report for March 2025                                                                        doc.#15-25-0vvv-00-06ma    </a:t>
            </a:r>
          </a:p>
          <a:p>
            <a:pPr marL="0" lvl="1" indent="0">
              <a:lnSpc>
                <a:spcPts val="1300"/>
              </a:lnSpc>
              <a:spcBef>
                <a:spcPts val="0"/>
              </a:spcBef>
              <a:spcAft>
                <a:spcPts val="0"/>
              </a:spcAft>
              <a:buNone/>
              <a:defRPr/>
            </a:pPr>
            <a:r>
              <a:rPr lang="en-US" altLang="ja-JP" sz="1200" dirty="0">
                <a:solidFill>
                  <a:srgbClr val="000000"/>
                </a:solidFill>
                <a:latin typeface="Arial"/>
                <a:cs typeface="Times New Roman" pitchFamily="18" charset="0"/>
              </a:rPr>
              <a:t>           19. TG15.6ma Meeting Minutes for March 2025                                                                      doc.#15-25-0sss-00-06ma</a:t>
            </a: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24</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D1F8-2088-19A3-1C10-FD72F6CAD578}"/>
            </a:ext>
          </a:extLst>
        </p:cNvPr>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0B51741-97D4-835A-4477-A212F0627EB7}"/>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E611D4EE-6EA8-31D4-CCF2-B7893F4D846B}"/>
              </a:ext>
            </a:extLst>
          </p:cNvPr>
          <p:cNvSpPr txBox="1"/>
          <p:nvPr/>
        </p:nvSpPr>
        <p:spPr>
          <a:xfrm>
            <a:off x="94053" y="1180165"/>
            <a:ext cx="9049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8:00-10:00 March 11(TUE) in Atlanta</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9:00-11:00AM March 11(TUE)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10:30-12;30AM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12(WED) in Atlanta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10:00-11:00AM March 12(WED) in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13(THU)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5332FBEB-40AC-A6F4-1871-1C8B9DAE8873}"/>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C8DA3A97-F8FF-E585-790C-717050B65751}"/>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E190BC4-905B-A2F7-A389-E87A2CFFF543}"/>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25</a:t>
            </a:fld>
            <a:endParaRPr lang="en-US" altLang="ja-JP" dirty="0"/>
          </a:p>
        </p:txBody>
      </p:sp>
      <p:pic>
        <p:nvPicPr>
          <p:cNvPr id="16" name="図 15">
            <a:extLst>
              <a:ext uri="{FF2B5EF4-FFF2-40B4-BE49-F238E27FC236}">
                <a16:creationId xmlns:a16="http://schemas.microsoft.com/office/drawing/2014/main" id="{A3246278-0E02-0087-5ECC-B49D2958B624}"/>
              </a:ext>
            </a:extLst>
          </p:cNvPr>
          <p:cNvPicPr>
            <a:picLocks noChangeAspect="1"/>
          </p:cNvPicPr>
          <p:nvPr/>
        </p:nvPicPr>
        <p:blipFill>
          <a:blip r:embed="rId3"/>
          <a:stretch>
            <a:fillRect/>
          </a:stretch>
        </p:blipFill>
        <p:spPr>
          <a:xfrm>
            <a:off x="0" y="2244129"/>
            <a:ext cx="1553887" cy="4111610"/>
          </a:xfrm>
          <a:prstGeom prst="rect">
            <a:avLst/>
          </a:prstGeom>
        </p:spPr>
      </p:pic>
      <p:pic>
        <p:nvPicPr>
          <p:cNvPr id="5" name="図 4">
            <a:extLst>
              <a:ext uri="{FF2B5EF4-FFF2-40B4-BE49-F238E27FC236}">
                <a16:creationId xmlns:a16="http://schemas.microsoft.com/office/drawing/2014/main" id="{15930BEC-7548-3EF3-C096-53C3E8CF5926}"/>
              </a:ext>
            </a:extLst>
          </p:cNvPr>
          <p:cNvPicPr>
            <a:picLocks noChangeAspect="1"/>
          </p:cNvPicPr>
          <p:nvPr/>
        </p:nvPicPr>
        <p:blipFill>
          <a:blip r:embed="rId4"/>
          <a:stretch>
            <a:fillRect/>
          </a:stretch>
        </p:blipFill>
        <p:spPr>
          <a:xfrm>
            <a:off x="1553887" y="2295186"/>
            <a:ext cx="7590113" cy="4046143"/>
          </a:xfrm>
          <a:prstGeom prst="rect">
            <a:avLst/>
          </a:prstGeom>
        </p:spPr>
      </p:pic>
    </p:spTree>
    <p:extLst>
      <p:ext uri="{BB962C8B-B14F-4D97-AF65-F5344CB8AC3E}">
        <p14:creationId xmlns:p14="http://schemas.microsoft.com/office/powerpoint/2010/main" val="43213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a:t>
            </a:r>
            <a:r>
              <a:rPr lang="en-US" altLang="ja-JP" sz="2000" dirty="0" err="1">
                <a:solidFill>
                  <a:srgbClr val="000000"/>
                </a:solidFill>
                <a:latin typeface="Arial"/>
              </a:rPr>
              <a:t>NITech</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anzai@nitech.ac.jp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YNU/</a:t>
            </a:r>
            <a:r>
              <a:rPr kumimoji="1" lang="en-US" altLang="ja-JP" sz="2000" b="0" i="0" u="none" strike="noStrike" kern="0" cap="none" spc="0" normalizeH="0" baseline="0" noProof="0" dirty="0" err="1">
                <a:ln>
                  <a:noFill/>
                </a:ln>
                <a:solidFill>
                  <a:srgbClr val="000000"/>
                </a:solidFill>
                <a:effectLst/>
                <a:uLnTx/>
                <a:uFillTx/>
                <a:latin typeface="Arial"/>
              </a:rPr>
              <a:t>NITech</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kobayashi@nitech.ac.jp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KPST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26</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March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27</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March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 name="テキスト ボックス 6">
            <a:extLst>
              <a:ext uri="{FF2B5EF4-FFF2-40B4-BE49-F238E27FC236}">
                <a16:creationId xmlns:a16="http://schemas.microsoft.com/office/drawing/2014/main" id="{B4C6DAAE-52BC-42AD-95F6-1BE672B93C93}"/>
              </a:ext>
            </a:extLst>
          </p:cNvPr>
          <p:cNvSpPr txBox="1"/>
          <p:nvPr/>
        </p:nvSpPr>
        <p:spPr>
          <a:xfrm>
            <a:off x="94053" y="1180165"/>
            <a:ext cx="9049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8:00-10:00 March 11(TUE) in Atlanta</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9:00-11:00AM March 11(TUE)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10:30-12;30AM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12(WED) in Atlanta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10:00-11:00AM March 12(WED) in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13(THU)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963D7075-59C3-4D9E-81BA-7C124D7DC49C}"/>
              </a:ext>
            </a:extLst>
          </p:cNvPr>
          <p:cNvSpPr>
            <a:spLocks noGrp="1"/>
          </p:cNvSpPr>
          <p:nvPr>
            <p:ph type="title"/>
          </p:nvPr>
        </p:nvSpPr>
        <p:spPr>
          <a:xfrm>
            <a:off x="212259" y="618697"/>
            <a:ext cx="8757866"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-14</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March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3</a:t>
            </a:fld>
            <a:endParaRPr lang="en-US" altLang="ja-JP" dirty="0"/>
          </a:p>
        </p:txBody>
      </p:sp>
      <p:pic>
        <p:nvPicPr>
          <p:cNvPr id="16" name="図 15">
            <a:extLst>
              <a:ext uri="{FF2B5EF4-FFF2-40B4-BE49-F238E27FC236}">
                <a16:creationId xmlns:a16="http://schemas.microsoft.com/office/drawing/2014/main" id="{F6EEE262-1EC1-480E-7C5C-EFF88AE01A28}"/>
              </a:ext>
            </a:extLst>
          </p:cNvPr>
          <p:cNvPicPr>
            <a:picLocks noChangeAspect="1"/>
          </p:cNvPicPr>
          <p:nvPr/>
        </p:nvPicPr>
        <p:blipFill>
          <a:blip r:embed="rId3"/>
          <a:stretch>
            <a:fillRect/>
          </a:stretch>
        </p:blipFill>
        <p:spPr>
          <a:xfrm>
            <a:off x="0" y="2244129"/>
            <a:ext cx="1553887" cy="4111610"/>
          </a:xfrm>
          <a:prstGeom prst="rect">
            <a:avLst/>
          </a:prstGeom>
        </p:spPr>
      </p:pic>
      <p:pic>
        <p:nvPicPr>
          <p:cNvPr id="5" name="図 4">
            <a:extLst>
              <a:ext uri="{FF2B5EF4-FFF2-40B4-BE49-F238E27FC236}">
                <a16:creationId xmlns:a16="http://schemas.microsoft.com/office/drawing/2014/main" id="{F4EA9B49-9D1F-C1AB-67AC-D173188EAAF6}"/>
              </a:ext>
            </a:extLst>
          </p:cNvPr>
          <p:cNvPicPr>
            <a:picLocks noChangeAspect="1"/>
          </p:cNvPicPr>
          <p:nvPr/>
        </p:nvPicPr>
        <p:blipFill>
          <a:blip r:embed="rId4"/>
          <a:stretch>
            <a:fillRect/>
          </a:stretch>
        </p:blipFill>
        <p:spPr>
          <a:xfrm>
            <a:off x="1553887" y="2295186"/>
            <a:ext cx="7590113" cy="4046143"/>
          </a:xfrm>
          <a:prstGeom prst="rect">
            <a:avLst/>
          </a:prstGeom>
        </p:spPr>
      </p:pic>
    </p:spTree>
    <p:extLst>
      <p:ext uri="{BB962C8B-B14F-4D97-AF65-F5344CB8AC3E}">
        <p14:creationId xmlns:p14="http://schemas.microsoft.com/office/powerpoint/2010/main" val="321673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1D13E182-9520-4951-9FF1-12001C98D1BF}"/>
              </a:ext>
            </a:extLst>
          </p:cNvPr>
          <p:cNvGraphicFramePr>
            <a:graphicFrameLocks noGrp="1"/>
          </p:cNvGraphicFramePr>
          <p:nvPr>
            <p:extLst>
              <p:ext uri="{D42A27DB-BD31-4B8C-83A1-F6EECF244321}">
                <p14:modId xmlns:p14="http://schemas.microsoft.com/office/powerpoint/2010/main" val="115477114"/>
              </p:ext>
            </p:extLst>
          </p:nvPr>
        </p:nvGraphicFramePr>
        <p:xfrm>
          <a:off x="293218" y="2547871"/>
          <a:ext cx="8810852" cy="2226310"/>
        </p:xfrm>
        <a:graphic>
          <a:graphicData uri="http://schemas.openxmlformats.org/drawingml/2006/table">
            <a:tbl>
              <a:tblPr>
                <a:tableStyleId>{5C22544A-7EE6-4342-B048-85BDC9FD1C3A}</a:tableStyleId>
              </a:tblPr>
              <a:tblGrid>
                <a:gridCol w="8810852">
                  <a:extLst>
                    <a:ext uri="{9D8B030D-6E8A-4147-A177-3AD203B41FA5}">
                      <a16:colId xmlns:a16="http://schemas.microsoft.com/office/drawing/2014/main" val="1525924606"/>
                    </a:ext>
                  </a:extLst>
                </a:gridCol>
              </a:tblGrid>
              <a:tr h="891581">
                <a:tc>
                  <a:txBody>
                    <a:bodyPr/>
                    <a:lstStyle/>
                    <a:p>
                      <a:pPr algn="l" fontAlgn="ctr"/>
                      <a:r>
                        <a:rPr lang="en-US" sz="1600" b="0" i="0" u="none" strike="noStrike">
                          <a:solidFill>
                            <a:srgbClr val="000000"/>
                          </a:solidFill>
                          <a:effectLst/>
                          <a:latin typeface="Calibri" panose="020F0502020204030204" pitchFamily="34" charset="0"/>
                        </a:rPr>
                        <a:t>802.15 - March Mtg. Rm1</a:t>
                      </a:r>
                    </a:p>
                    <a:p>
                      <a:pPr algn="l" fontAlgn="ctr"/>
                      <a:r>
                        <a:rPr lang="en-US" sz="1600" b="0" i="0" u="none" strike="noStrike">
                          <a:solidFill>
                            <a:srgbClr val="000000"/>
                          </a:solidFill>
                          <a:effectLst/>
                          <a:latin typeface="Calibri" panose="020F0502020204030204" pitchFamily="34" charset="0"/>
                        </a:rPr>
                        <a:t>Join information</a:t>
                      </a:r>
                    </a:p>
                    <a:p>
                      <a:pPr algn="l" fontAlgn="ctr"/>
                      <a:r>
                        <a:rPr lang="en-US" sz="1600" b="0" i="0" u="none" strike="noStrike">
                          <a:solidFill>
                            <a:srgbClr val="000000"/>
                          </a:solidFill>
                          <a:effectLst/>
                          <a:latin typeface="Calibri" panose="020F0502020204030204" pitchFamily="34" charset="0"/>
                        </a:rPr>
                        <a:t>Meeting link: https://ieeesa.webex.com/ieeesa/j.php?MTID=mbf7f0bdc08d2e28b0f641b891280aa36</a:t>
                      </a:r>
                    </a:p>
                    <a:p>
                      <a:pPr algn="l" fontAlgn="ctr"/>
                      <a:r>
                        <a:rPr lang="en-US" sz="1600" b="0" i="0" u="none" strike="noStrike">
                          <a:solidFill>
                            <a:srgbClr val="000000"/>
                          </a:solidFill>
                          <a:effectLst/>
                          <a:latin typeface="Calibri" panose="020F0502020204030204" pitchFamily="34" charset="0"/>
                        </a:rPr>
                        <a:t>Meeting number: 2336 588 4792</a:t>
                      </a:r>
                    </a:p>
                    <a:p>
                      <a:pPr algn="l" fontAlgn="ctr"/>
                      <a:r>
                        <a:rPr lang="en-US" sz="1600" b="0" i="0" u="none" strike="noStrike">
                          <a:solidFill>
                            <a:srgbClr val="000000"/>
                          </a:solidFill>
                          <a:effectLst/>
                          <a:latin typeface="Calibri" panose="020F0502020204030204" pitchFamily="34" charset="0"/>
                        </a:rPr>
                        <a:t>Password: 80215march25rm1</a:t>
                      </a: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2114619"/>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211836"/>
                  </a:ext>
                </a:extLst>
              </a:tr>
              <a:tr h="182012">
                <a:tc>
                  <a:txBody>
                    <a:bodyPr/>
                    <a:lstStyle/>
                    <a:p>
                      <a:pPr algn="l" fontAlgn="ctr"/>
                      <a:endParaRPr lang="en-US" sz="1600" b="0" i="0" u="sng" strike="noStrike" dirty="0">
                        <a:solidFill>
                          <a:srgbClr val="0000FF"/>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345275382"/>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05114847"/>
                  </a:ext>
                </a:extLst>
              </a:tr>
              <a:tr h="182012">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39560614"/>
                  </a:ext>
                </a:extLst>
              </a:tr>
            </a:tbl>
          </a:graphicData>
        </a:graphic>
      </p:graphicFrame>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March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61221" y="3895905"/>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1426763349"/>
              </p:ext>
            </p:extLst>
          </p:nvPr>
        </p:nvGraphicFramePr>
        <p:xfrm>
          <a:off x="249458" y="4265237"/>
          <a:ext cx="8873067" cy="2226310"/>
        </p:xfrm>
        <a:graphic>
          <a:graphicData uri="http://schemas.openxmlformats.org/drawingml/2006/table">
            <a:tbl>
              <a:tblPr/>
              <a:tblGrid>
                <a:gridCol w="8873067">
                  <a:extLst>
                    <a:ext uri="{9D8B030D-6E8A-4147-A177-3AD203B41FA5}">
                      <a16:colId xmlns:a16="http://schemas.microsoft.com/office/drawing/2014/main" val="1549527024"/>
                    </a:ext>
                  </a:extLst>
                </a:gridCol>
              </a:tblGrid>
              <a:tr h="1111212">
                <a:tc>
                  <a:txBody>
                    <a:bodyPr/>
                    <a:lstStyle/>
                    <a:p>
                      <a:pPr algn="l" fontAlgn="ctr"/>
                      <a:r>
                        <a:rPr lang="en-US" sz="1600" b="0" i="0" u="none" strike="noStrike" dirty="0">
                          <a:solidFill>
                            <a:srgbClr val="000000"/>
                          </a:solidFill>
                          <a:effectLst/>
                          <a:latin typeface="Calibri" panose="020F0502020204030204" pitchFamily="34" charset="0"/>
                        </a:rPr>
                        <a:t>802.15 - March Mtg. Rm2</a:t>
                      </a:r>
                    </a:p>
                    <a:p>
                      <a:pPr algn="l" fontAlgn="ctr"/>
                      <a:r>
                        <a:rPr lang="en-US" sz="1600" b="0" i="0" u="none" strike="noStrike" dirty="0">
                          <a:solidFill>
                            <a:srgbClr val="000000"/>
                          </a:solidFill>
                          <a:effectLst/>
                          <a:latin typeface="Calibri" panose="020F0502020204030204" pitchFamily="34" charset="0"/>
                        </a:rPr>
                        <a:t>Join information</a:t>
                      </a:r>
                    </a:p>
                    <a:p>
                      <a:pPr algn="l" fontAlgn="ctr"/>
                      <a:r>
                        <a:rPr lang="en-US" sz="1600" b="0" i="0" u="none" strike="noStrike" dirty="0">
                          <a:solidFill>
                            <a:srgbClr val="000000"/>
                          </a:solidFill>
                          <a:effectLst/>
                          <a:latin typeface="Calibri" panose="020F0502020204030204" pitchFamily="34" charset="0"/>
                        </a:rPr>
                        <a:t>Meeting link: https://ieeesa.webex.com/ieeesa/j.php?MTID=m1f3c37288b9fb7283aaec69ba14bf589</a:t>
                      </a:r>
                    </a:p>
                    <a:p>
                      <a:pPr algn="l" fontAlgn="ctr"/>
                      <a:r>
                        <a:rPr lang="en-US" sz="1600" b="0" i="0" u="none" strike="noStrike" dirty="0">
                          <a:solidFill>
                            <a:srgbClr val="000000"/>
                          </a:solidFill>
                          <a:effectLst/>
                          <a:latin typeface="Calibri" panose="020F0502020204030204" pitchFamily="34" charset="0"/>
                        </a:rPr>
                        <a:t>Meeting number: 2334 635 1773</a:t>
                      </a:r>
                    </a:p>
                    <a:p>
                      <a:pPr algn="l" fontAlgn="ctr"/>
                      <a:r>
                        <a:rPr lang="en-US" sz="1600" b="0" i="0" u="none" strike="noStrike" dirty="0">
                          <a:solidFill>
                            <a:srgbClr val="000000"/>
                          </a:solidFill>
                          <a:effectLst/>
                          <a:latin typeface="Calibri" panose="020F0502020204030204" pitchFamily="34" charset="0"/>
                        </a:rPr>
                        <a:t>Password: 80215march25rm2</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4215481946"/>
                  </a:ext>
                </a:extLst>
              </a:tr>
              <a:tr h="226848">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3676437355"/>
                  </a:ext>
                </a:extLst>
              </a:tr>
              <a:tr h="226848">
                <a:tc>
                  <a:txBody>
                    <a:bodyPr/>
                    <a:lstStyle/>
                    <a:p>
                      <a:pPr algn="l" fontAlgn="ctr"/>
                      <a:endParaRPr lang="en-US" sz="1600" b="0" i="0" u="sng" strike="noStrike" dirty="0">
                        <a:solidFill>
                          <a:srgbClr val="0000FF"/>
                        </a:solidFill>
                        <a:effectLst/>
                        <a:latin typeface="Arial" panose="020B0604020202020204" pitchFamily="34" charset="0"/>
                      </a:endParaRP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2105070602"/>
                  </a:ext>
                </a:extLst>
              </a:tr>
              <a:tr h="226848">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2902681002"/>
                  </a:ext>
                </a:extLst>
              </a:tr>
              <a:tr h="226848">
                <a:tc>
                  <a:txBody>
                    <a:bodyPr/>
                    <a:lstStyle/>
                    <a:p>
                      <a:pPr algn="l" fontAlgn="ctr"/>
                      <a:endParaRPr lang="en-US" sz="1600" b="0" i="0" u="none" strike="noStrike" dirty="0">
                        <a:solidFill>
                          <a:srgbClr val="000000"/>
                        </a:solidFill>
                        <a:effectLst/>
                        <a:latin typeface="Calibri" panose="020F0502020204030204" pitchFamily="34" charset="0"/>
                      </a:endParaRP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224914619"/>
                  </a:ext>
                </a:extLst>
              </a:tr>
            </a:tbl>
          </a:graphicData>
        </a:graphic>
      </p:graphicFrame>
      <p:sp>
        <p:nvSpPr>
          <p:cNvPr id="6" name="テキスト ボックス 5">
            <a:extLst>
              <a:ext uri="{FF2B5EF4-FFF2-40B4-BE49-F238E27FC236}">
                <a16:creationId xmlns:a16="http://schemas.microsoft.com/office/drawing/2014/main" id="{1D7BE38F-3159-2809-E1A6-4D95E60EBB46}"/>
              </a:ext>
            </a:extLst>
          </p:cNvPr>
          <p:cNvSpPr txBox="1"/>
          <p:nvPr/>
        </p:nvSpPr>
        <p:spPr>
          <a:xfrm>
            <a:off x="218618" y="1215019"/>
            <a:ext cx="90499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1200" b="1" dirty="0">
                <a:solidFill>
                  <a:prstClr val="black"/>
                </a:solidFill>
                <a:latin typeface="游ゴシック" panose="020F0502020204030204"/>
                <a:ea typeface="游ゴシック" panose="020B0400000000000000" pitchFamily="50" charset="-128"/>
              </a:rPr>
              <a:t>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M1  8:00-10:00 March 11(TUE) in Atlanta</a:t>
            </a:r>
            <a:r>
              <a:rPr kumimoji="1" lang="en-US" altLang="ja-JP" sz="1200" b="1" dirty="0">
                <a:solidFill>
                  <a:prstClr val="black"/>
                </a:solidFill>
                <a:latin typeface="游ゴシック" panose="020F0502020204030204"/>
                <a:ea typeface="游ゴシック" panose="020B0400000000000000" pitchFamily="50" charset="-128"/>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9:00-11:00AM March 11(TUE)</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in</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 JST/KST</a:t>
            </a: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March 11(TUE)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10:30-12;30AM March 11(TUE)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a:t>
            </a:r>
            <a:r>
              <a:rPr kumimoji="1" lang="ja-JP" altLang="en-US"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March 12(WED) in Atlanta time,  </a:t>
            </a:r>
            <a:r>
              <a:rPr kumimoji="1" lang="en-US" altLang="ja-JP" sz="1200" b="1" dirty="0">
                <a:solidFill>
                  <a:srgbClr val="FF0000"/>
                </a:solidFill>
                <a:highlight>
                  <a:srgbClr val="FFFF00"/>
                </a:highlight>
                <a:latin typeface="游ゴシック" panose="020F0502020204030204"/>
                <a:ea typeface="游ゴシック" panose="020B0400000000000000" pitchFamily="50" charset="-128"/>
              </a:rPr>
              <a:t>10:00-11:00AM March 12(WED) in JST/KST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March 13(THU) in Atlanta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9:00-11:00AM March 13(THU)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 name="タイトル 2">
            <a:extLst>
              <a:ext uri="{FF2B5EF4-FFF2-40B4-BE49-F238E27FC236}">
                <a16:creationId xmlns:a16="http://schemas.microsoft.com/office/drawing/2014/main" id="{4F719C18-906E-7EF0-4B97-ADA7B06B6CB5}"/>
              </a:ext>
            </a:extLst>
          </p:cNvPr>
          <p:cNvSpPr txBox="1">
            <a:spLocks/>
          </p:cNvSpPr>
          <p:nvPr/>
        </p:nvSpPr>
        <p:spPr bwMode="auto">
          <a:xfrm>
            <a:off x="249458" y="676318"/>
            <a:ext cx="8757866" cy="49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defTabSz="914400"/>
            <a:r>
              <a:rPr lang="en-US" altLang="ja-JP" sz="2400" b="1" kern="0" dirty="0">
                <a:latin typeface="ＭＳ Ｐゴシック" panose="020B0600070205080204" pitchFamily="50" charset="-128"/>
                <a:ea typeface="ＭＳ Ｐゴシック" panose="020B0600070205080204" pitchFamily="50" charset="-128"/>
              </a:rPr>
              <a:t>TG15.6ma Plenary Session Schedule for 9</a:t>
            </a:r>
            <a:r>
              <a:rPr lang="en-US" altLang="ja-JP" sz="2400" b="1" kern="0" baseline="30000" dirty="0">
                <a:latin typeface="ＭＳ Ｐゴシック" panose="020B0600070205080204" pitchFamily="50" charset="-128"/>
                <a:ea typeface="ＭＳ Ｐゴシック" panose="020B0600070205080204" pitchFamily="50" charset="-128"/>
              </a:rPr>
              <a:t>th</a:t>
            </a:r>
            <a:r>
              <a:rPr lang="en-US" altLang="ja-JP" sz="2400" b="1" kern="0" dirty="0">
                <a:latin typeface="ＭＳ Ｐゴシック" panose="020B0600070205080204" pitchFamily="50" charset="-128"/>
                <a:ea typeface="ＭＳ Ｐゴシック" panose="020B0600070205080204" pitchFamily="50" charset="-128"/>
              </a:rPr>
              <a:t>-14</a:t>
            </a:r>
            <a:r>
              <a:rPr lang="en-US" altLang="ja-JP" sz="2400" b="1" kern="0" baseline="30000" dirty="0">
                <a:latin typeface="ＭＳ Ｐゴシック" panose="020B0600070205080204" pitchFamily="50" charset="-128"/>
                <a:ea typeface="ＭＳ Ｐゴシック" panose="020B0600070205080204" pitchFamily="50" charset="-128"/>
              </a:rPr>
              <a:t>th</a:t>
            </a:r>
            <a:r>
              <a:rPr lang="en-US" altLang="ja-JP" sz="2400" b="1" kern="0" dirty="0">
                <a:latin typeface="ＭＳ Ｐゴシック" panose="020B0600070205080204" pitchFamily="50" charset="-128"/>
                <a:ea typeface="ＭＳ Ｐゴシック" panose="020B0600070205080204" pitchFamily="50" charset="-128"/>
              </a:rPr>
              <a:t>, March 2025</a:t>
            </a:r>
            <a:endParaRPr lang="ja-JP" altLang="en-US" sz="2400" b="1" kern="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March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January 2025. Doc.# 15-25-0112-00-06ma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15-25-0065-00-06ma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a:t>
            </a:r>
            <a:r>
              <a:rPr lang="en-US" altLang="ja-JP" sz="2000" dirty="0" err="1">
                <a:ea typeface="ＭＳ Ｐゴシック" charset="-128"/>
              </a:rPr>
              <a:t>NiTech</a:t>
            </a:r>
            <a:r>
              <a:rPr lang="en-US" altLang="ja-JP" sz="2000" dirty="0">
                <a:ea typeface="ＭＳ Ｐゴシック" charset="-128"/>
              </a:rPr>
              <a:t>)</a:t>
            </a:r>
          </a:p>
          <a:p>
            <a:pPr lvl="1">
              <a:lnSpc>
                <a:spcPts val="2400"/>
              </a:lnSpc>
            </a:pPr>
            <a:r>
              <a:rPr lang="en-US" altLang="ja-JP" sz="2000" dirty="0">
                <a:ea typeface="ＭＳ Ｐゴシック" charset="-128"/>
              </a:rPr>
              <a:t>Secretary; Takumi Kobayashi(</a:t>
            </a:r>
            <a:r>
              <a:rPr lang="en-US" altLang="ja-JP" sz="2000" dirty="0" err="1">
                <a:ea typeface="ＭＳ Ｐゴシック" charset="-128"/>
              </a:rPr>
              <a:t>NiTech</a:t>
            </a:r>
            <a:r>
              <a:rPr lang="en-US" altLang="ja-JP" sz="2000" dirty="0">
                <a:ea typeface="ＭＳ Ｐゴシック" charset="-128"/>
              </a:rPr>
              <a:t>)</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March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customXml/itemProps2.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6791FD-07AB-4A40-BA41-7310A9FDAE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94132</TotalTime>
  <Words>3522</Words>
  <Application>Microsoft Office PowerPoint</Application>
  <PresentationFormat>画面に合わせる (4:3)</PresentationFormat>
  <Paragraphs>333</Paragraphs>
  <Slides>27</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27</vt:i4>
      </vt:variant>
    </vt:vector>
  </HeadingPairs>
  <TitlesOfParts>
    <vt:vector size="38" baseType="lpstr">
      <vt:lpstr>Courier</vt:lpstr>
      <vt:lpstr>Monotype Sorts</vt:lpstr>
      <vt:lpstr>ＭＳ Ｐゴシック</vt:lpstr>
      <vt:lpstr>游ゴシック</vt:lpstr>
      <vt:lpstr>Arial</vt:lpstr>
      <vt:lpstr>Arial Rounded MT Bold</vt:lpstr>
      <vt:lpstr>Calibri</vt:lpstr>
      <vt:lpstr>Montserrat</vt:lpstr>
      <vt:lpstr>Times New Roman</vt:lpstr>
      <vt:lpstr>Wingdings</vt:lpstr>
      <vt:lpstr>IEEE-P802_15</vt:lpstr>
      <vt:lpstr>PowerPoint プレゼンテーション</vt:lpstr>
      <vt:lpstr>IEEE 802.15 TG15.6ma  (Revision of IEEE802.15.6-2012)  Opening Information  In Personal and Virtual Hybrid Plenary Session Atlanta, Geogia, USA  March 12th, 2025 Ryuji Kohno Yokohama National University(YNU), YRP International Alliance Institute(YRP-IAI)</vt:lpstr>
      <vt:lpstr>TG15.6ma Plenary Session Schedule for 9th-14th, March 2025</vt:lpstr>
      <vt:lpstr>PowerPoint プレゼンテーション</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Agenda items for the week</vt:lpstr>
      <vt:lpstr>TG15.6ma Plenary Session Schedule for 9th-14th, March 2025</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170</cp:revision>
  <cp:lastPrinted>2022-07-06T15:32:43Z</cp:lastPrinted>
  <dcterms:created xsi:type="dcterms:W3CDTF">2020-12-17T10:56:09Z</dcterms:created>
  <dcterms:modified xsi:type="dcterms:W3CDTF">2025-03-07T21:30:55Z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