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6"/>
  </p:notesMasterIdLst>
  <p:handoutMasterIdLst>
    <p:handoutMasterId r:id="rId27"/>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1068" r:id="rId16"/>
    <p:sldId id="1061" r:id="rId17"/>
    <p:sldId id="292" r:id="rId18"/>
    <p:sldId id="294" r:id="rId19"/>
    <p:sldId id="1060" r:id="rId20"/>
    <p:sldId id="1069" r:id="rId21"/>
    <p:sldId id="1066" r:id="rId22"/>
    <p:sldId id="256" r:id="rId23"/>
    <p:sldId id="965" r:id="rId24"/>
    <p:sldId id="985" r:id="rId25"/>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00" d="100"/>
          <a:sy n="100" d="100"/>
        </p:scale>
        <p:origin x="108" y="63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doc.:IEEE802.15-25-0111r2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5/15-25-0092-00-016t-minutes-of-crg-2025-02-12.docx" TargetMode="External"/><Relationship Id="rId2" Type="http://schemas.openxmlformats.org/officeDocument/2006/relationships/hyperlink" Target="https://mentor.ieee.org/802.15/dcn/25/15-25-0075-00-016t-minutes-of-crg-2025-01-23.docx" TargetMode="External"/><Relationship Id="rId1" Type="http://schemas.openxmlformats.org/officeDocument/2006/relationships/slideLayout" Target="../slideLayouts/slideLayout2.xml"/><Relationship Id="rId4" Type="http://schemas.openxmlformats.org/officeDocument/2006/relationships/hyperlink" Target="https://mentor.ieee.org/802.15/dcn/25/15-25-0076-02-016t-tg16t-2nd-sa-recirc-ballot-comments-and-resolutions.xls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19/24-19-0030-01-0000-licensed-narrowband-amendment-csd.docx"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24/dcn/19/24-19-0030-01-0000-licensed-narrowband-amendment-csd.docx"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Mar 2025</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2025-03-01</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PST</a:t>
            </a:r>
          </a:p>
          <a:p>
            <a:r>
              <a:rPr lang="en-US" strike="sngStrike" dirty="0"/>
              <a:t>Wednesday PM1 1:30pm PST  </a:t>
            </a:r>
            <a:r>
              <a:rPr lang="en-US" dirty="0"/>
              <a:t>- changed to TG16me</a:t>
            </a:r>
          </a:p>
          <a:p>
            <a:r>
              <a:rPr lang="en-US" strike="sngStrike" dirty="0"/>
              <a:t>Thursday PM1 1:30pm PST</a:t>
            </a:r>
            <a:r>
              <a:rPr lang="en-US" dirty="0"/>
              <a:t> - changed to TG16me</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March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fontScale="92500" lnSpcReduction="20000"/>
          </a:bodyPr>
          <a:lstStyle/>
          <a:p>
            <a:r>
              <a:rPr lang="en-US" dirty="0"/>
              <a:t>SA Ballot on P802.16t D6.0 closed Jan 10</a:t>
            </a:r>
            <a:r>
              <a:rPr lang="en-US" baseline="30000" dirty="0"/>
              <a:t>th</a:t>
            </a:r>
            <a:r>
              <a:rPr lang="en-US" dirty="0"/>
              <a:t>. </a:t>
            </a:r>
          </a:p>
          <a:p>
            <a:pPr lvl="1"/>
            <a:r>
              <a:rPr lang="en-US" dirty="0"/>
              <a:t>New “No” vote from Roger Marks</a:t>
            </a:r>
          </a:p>
          <a:p>
            <a:r>
              <a:rPr lang="en-US" dirty="0"/>
              <a:t>CRG Meeting Held Jan 20</a:t>
            </a:r>
            <a:r>
              <a:rPr lang="en-US" baseline="30000" dirty="0"/>
              <a:t>th</a:t>
            </a:r>
            <a:endParaRPr lang="en-US" dirty="0"/>
          </a:p>
          <a:p>
            <a:pPr lvl="1"/>
            <a:r>
              <a:rPr lang="en-US" dirty="0">
                <a:hlinkClick r:id="rId2"/>
              </a:rPr>
              <a:t>https://mentor.ieee.org/802.15/dcn/25/15-25-0075-00-016t-minutes-of-crg-2025-01-23.docx</a:t>
            </a:r>
            <a:endParaRPr lang="en-US" dirty="0"/>
          </a:p>
          <a:p>
            <a:r>
              <a:rPr lang="en-US" dirty="0"/>
              <a:t>CRG Meeting Held Feb 12th</a:t>
            </a:r>
          </a:p>
          <a:p>
            <a:pPr lvl="1"/>
            <a:r>
              <a:rPr lang="en-US" dirty="0"/>
              <a:t>Minutes: </a:t>
            </a:r>
            <a:r>
              <a:rPr lang="en-US" dirty="0">
                <a:hlinkClick r:id="rId3"/>
              </a:rPr>
              <a:t>15-25-0092-00-016t-minutes-of-tg16t-2st-SA-Recirc-Ballot-2nd crg-teleconference-2025-02-12.docx</a:t>
            </a:r>
            <a:endParaRPr lang="en-US" dirty="0"/>
          </a:p>
          <a:p>
            <a:pPr lvl="1"/>
            <a:endParaRPr lang="en-US" dirty="0"/>
          </a:p>
          <a:p>
            <a:r>
              <a:rPr lang="en-US" dirty="0"/>
              <a:t>Comment Resolution Spreadsheet in </a:t>
            </a:r>
            <a:r>
              <a:rPr lang="en-US" dirty="0">
                <a:hlinkClick r:id="rId4"/>
              </a:rPr>
              <a:t>802.15-25-0076r2</a:t>
            </a:r>
            <a:endParaRPr lang="en-US" dirty="0"/>
          </a:p>
          <a:p>
            <a:endParaRPr lang="en-US" dirty="0"/>
          </a:p>
          <a:p>
            <a:r>
              <a:rPr lang="en-US" dirty="0"/>
              <a:t>SA Ballot on P802.16t D7.0 Closed March 3</a:t>
            </a:r>
            <a:r>
              <a:rPr lang="en-US" baseline="30000" dirty="0"/>
              <a:t>rd</a:t>
            </a:r>
          </a:p>
          <a:p>
            <a:endParaRPr lang="en-US" baseline="30000" dirty="0"/>
          </a:p>
          <a:p>
            <a:endParaRPr lang="en-US" dirty="0"/>
          </a:p>
          <a:p>
            <a:endParaRPr lang="en-US" dirty="0"/>
          </a:p>
          <a:p>
            <a:endParaRPr lang="en-US" dirty="0"/>
          </a:p>
          <a:p>
            <a:pPr marL="0" indent="0">
              <a:buNone/>
            </a:pPr>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8C525-82E5-4AC6-6550-D44D2462D37B}"/>
              </a:ext>
            </a:extLst>
          </p:cNvPr>
          <p:cNvSpPr>
            <a:spLocks noGrp="1"/>
          </p:cNvSpPr>
          <p:nvPr>
            <p:ph type="title"/>
          </p:nvPr>
        </p:nvSpPr>
        <p:spPr/>
        <p:txBody>
          <a:bodyPr/>
          <a:lstStyle/>
          <a:p>
            <a:r>
              <a:rPr lang="en-US" dirty="0"/>
              <a:t>Plan for RevCom</a:t>
            </a:r>
          </a:p>
        </p:txBody>
      </p:sp>
      <p:sp>
        <p:nvSpPr>
          <p:cNvPr id="3" name="Content Placeholder 2">
            <a:extLst>
              <a:ext uri="{FF2B5EF4-FFF2-40B4-BE49-F238E27FC236}">
                <a16:creationId xmlns:a16="http://schemas.microsoft.com/office/drawing/2014/main" id="{7E799458-E498-4EF7-A5FF-325EED976CA3}"/>
              </a:ext>
            </a:extLst>
          </p:cNvPr>
          <p:cNvSpPr>
            <a:spLocks noGrp="1"/>
          </p:cNvSpPr>
          <p:nvPr>
            <p:ph idx="1"/>
          </p:nvPr>
        </p:nvSpPr>
        <p:spPr/>
        <p:txBody>
          <a:bodyPr>
            <a:normAutofit/>
          </a:bodyPr>
          <a:lstStyle/>
          <a:p>
            <a:r>
              <a:rPr lang="en-US" dirty="0"/>
              <a:t>Resolve any comments on recirculation of D7.0</a:t>
            </a:r>
          </a:p>
          <a:p>
            <a:pPr lvl="1"/>
            <a:r>
              <a:rPr lang="en-US" dirty="0"/>
              <a:t>One new comment – rejected – out of scope, comment on unchanged text. </a:t>
            </a:r>
          </a:p>
          <a:p>
            <a:pPr lvl="1"/>
            <a:r>
              <a:rPr lang="en-US" dirty="0"/>
              <a:t>Comment resolutions in 15-25-0143-00-016t-tg16t-3rd-SA-Recirc-Ballot-comments-and-resolutions</a:t>
            </a:r>
          </a:p>
          <a:p>
            <a:pPr lvl="1"/>
            <a:endParaRPr lang="en-US" dirty="0"/>
          </a:p>
          <a:p>
            <a:endParaRPr lang="en-US" dirty="0"/>
          </a:p>
          <a:p>
            <a:r>
              <a:rPr lang="en-US" dirty="0"/>
              <a:t>Conduct motion to forward to RevCom </a:t>
            </a:r>
          </a:p>
          <a:p>
            <a:pPr lvl="1"/>
            <a:r>
              <a:rPr lang="en-US" dirty="0"/>
              <a:t>Unconditional if no new comments</a:t>
            </a:r>
          </a:p>
          <a:p>
            <a:pPr lvl="1"/>
            <a:r>
              <a:rPr lang="en-US" dirty="0"/>
              <a:t>Conditional if additional recirculation is required. </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20CFD466-6930-6A3C-37E5-05C0885B5BDD}"/>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7F5E55C4-DF15-7EE9-0B33-41A10E7B5E5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DC2BB59-3191-4F0C-7B67-DA816DC6D2A3}"/>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782894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Wednesday April 2, 2025 </a:t>
            </a:r>
            <a:r>
              <a:rPr lang="en-US" baseline="30000" dirty="0"/>
              <a:t>--</a:t>
            </a:r>
            <a:r>
              <a:rPr lang="en-US" dirty="0"/>
              <a:t>  8am Pacific, 11am Eastern, 8:30pm India</a:t>
            </a:r>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6805516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57"/>
          <p:cNvSpPr/>
          <p:nvPr/>
        </p:nvSpPr>
        <p:spPr>
          <a:xfrm>
            <a:off x="1295400" y="2180520"/>
            <a:ext cx="990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800" i="1" spc="-1" dirty="0">
                <a:solidFill>
                  <a:srgbClr val="000000"/>
                </a:solidFill>
                <a:latin typeface="Arial"/>
                <a:ea typeface="DejaVu Sans"/>
              </a:rPr>
              <a:t>Move that TG16t requests that 802.15 WG reviews and approves the CSD </a:t>
            </a:r>
            <a:r>
              <a:rPr lang="en-US" sz="2800" b="0" i="1" strike="noStrike" spc="-1" dirty="0">
                <a:solidFill>
                  <a:srgbClr val="000000"/>
                </a:solidFill>
                <a:latin typeface="Arial"/>
                <a:ea typeface="DejaVu Sans"/>
              </a:rPr>
              <a:t>[</a:t>
            </a:r>
            <a:r>
              <a:rPr lang="en-US" sz="2800" b="0" i="1" strike="noStrike" spc="-1" dirty="0">
                <a:solidFill>
                  <a:srgbClr val="000000"/>
                </a:solidFill>
                <a:latin typeface="Arial"/>
                <a:ea typeface="DejaVu Sans"/>
                <a:hlinkClick r:id="rId2"/>
              </a:rPr>
              <a:t>802.24-19-0030r1</a:t>
            </a:r>
            <a:r>
              <a:rPr lang="en-US" sz="2800" b="0" i="1" strike="noStrike" spc="-1" dirty="0">
                <a:solidFill>
                  <a:srgbClr val="000000"/>
                </a:solidFill>
                <a:latin typeface="Arial"/>
                <a:ea typeface="DejaVu Sans"/>
              </a:rPr>
              <a:t>] </a:t>
            </a:r>
            <a:r>
              <a:rPr lang="en-US" sz="2800" i="1" spc="-1" dirty="0">
                <a:solidFill>
                  <a:srgbClr val="000000"/>
                </a:solidFill>
                <a:latin typeface="Arial"/>
                <a:ea typeface="DejaVu Sans"/>
              </a:rPr>
              <a:t>and requests unconditional approval from the IEEE 802 LMSC to submit P802.16t-D7.0 to RevCom.</a:t>
            </a:r>
            <a:endParaRPr lang="en-US" sz="2800" spc="-1" dirty="0">
              <a:solidFill>
                <a:srgbClr val="000000"/>
              </a:solidFill>
              <a:latin typeface="Arial"/>
            </a:endParaRPr>
          </a:p>
          <a:p>
            <a:pPr>
              <a:lnSpc>
                <a:spcPct val="100000"/>
              </a:lnSpc>
            </a:pPr>
            <a:endParaRPr lang="en-US" sz="2800" spc="-1" dirty="0">
              <a:solidFill>
                <a:srgbClr val="000000"/>
              </a:solidFill>
              <a:latin typeface="Arial"/>
            </a:endParaRPr>
          </a:p>
          <a:p>
            <a:pPr>
              <a:lnSpc>
                <a:spcPct val="100000"/>
              </a:lnSpc>
            </a:pPr>
            <a:r>
              <a:rPr lang="en-US" sz="2800" spc="-1" dirty="0">
                <a:solidFill>
                  <a:srgbClr val="000000"/>
                </a:solidFill>
                <a:latin typeface="Arial"/>
                <a:ea typeface="DejaVu Sans"/>
              </a:rPr>
              <a:t>Moved by:  Tim Godfrey</a:t>
            </a:r>
            <a:endParaRPr lang="en-US" sz="2800" spc="-1" dirty="0">
              <a:solidFill>
                <a:srgbClr val="000000"/>
              </a:solidFill>
              <a:latin typeface="Arial"/>
            </a:endParaRPr>
          </a:p>
          <a:p>
            <a:pPr>
              <a:lnSpc>
                <a:spcPct val="100000"/>
              </a:lnSpc>
            </a:pPr>
            <a:r>
              <a:rPr lang="en-US" sz="2800" spc="-1" dirty="0">
                <a:solidFill>
                  <a:srgbClr val="000000"/>
                </a:solidFill>
                <a:latin typeface="Arial"/>
                <a:ea typeface="DejaVu Sans"/>
              </a:rPr>
              <a:t>Seconded by: Menashe Shahar</a:t>
            </a:r>
            <a:endParaRPr lang="en-US" sz="2800" spc="-1" dirty="0">
              <a:solidFill>
                <a:srgbClr val="000000"/>
              </a:solidFill>
              <a:latin typeface="Arial"/>
            </a:endParaRPr>
          </a:p>
          <a:p>
            <a:pPr>
              <a:lnSpc>
                <a:spcPct val="100000"/>
              </a:lnSpc>
            </a:pPr>
            <a:r>
              <a:rPr lang="en-US" sz="2800" spc="-1" dirty="0">
                <a:solidFill>
                  <a:srgbClr val="000000"/>
                </a:solidFill>
                <a:latin typeface="Arial"/>
                <a:ea typeface="DejaVu Sans"/>
              </a:rPr>
              <a:t>Result:  Passes 5 / 0 / 0 </a:t>
            </a:r>
            <a:endParaRPr lang="en-US" sz="2800" spc="-1" dirty="0">
              <a:solidFill>
                <a:srgbClr val="000000"/>
              </a:solidFill>
              <a:latin typeface="Arial"/>
            </a:endParaRPr>
          </a:p>
        </p:txBody>
      </p:sp>
      <p:sp>
        <p:nvSpPr>
          <p:cNvPr id="117" name="PlaceHolder 1"/>
          <p:cNvSpPr>
            <a:spLocks noGrp="1"/>
          </p:cNvSpPr>
          <p:nvPr>
            <p:ph type="title"/>
          </p:nvPr>
        </p:nvSpPr>
        <p:spPr>
          <a:xfrm>
            <a:off x="1752600" y="777600"/>
            <a:ext cx="8686800" cy="1144800"/>
          </a:xfrm>
          <a:prstGeom prst="rect">
            <a:avLst/>
          </a:prstGeom>
          <a:noFill/>
          <a:ln w="0">
            <a:noFill/>
          </a:ln>
        </p:spPr>
        <p:txBody>
          <a:bodyPr vert="horz" lIns="0" tIns="0" rIns="0" bIns="0" rtlCol="0" anchor="ctr">
            <a:noAutofit/>
          </a:bodyPr>
          <a:lstStyle/>
          <a:p>
            <a:pPr algn="ctr"/>
            <a:r>
              <a:rPr lang="en-US" sz="4000" spc="-1">
                <a:solidFill>
                  <a:srgbClr val="000000"/>
                </a:solidFill>
                <a:latin typeface="Arial"/>
              </a:rPr>
              <a:t>TG motion:</a:t>
            </a:r>
            <a:br>
              <a:rPr sz="4000"/>
            </a:br>
            <a:r>
              <a:rPr lang="en-US" sz="4000" spc="-1">
                <a:solidFill>
                  <a:srgbClr val="000000"/>
                </a:solidFill>
                <a:latin typeface="Arial"/>
              </a:rPr>
              <a:t>RevCom unconditional submittal</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CustomShape 63"/>
          <p:cNvSpPr/>
          <p:nvPr/>
        </p:nvSpPr>
        <p:spPr>
          <a:xfrm>
            <a:off x="1981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400" b="0" i="1" strike="noStrike" spc="-1" dirty="0">
                <a:solidFill>
                  <a:srgbClr val="000000"/>
                </a:solidFill>
                <a:latin typeface="Arial"/>
                <a:ea typeface="DejaVu Sans"/>
              </a:rPr>
              <a:t>Move that 802.15 WG has reviewed and approves the CSD [</a:t>
            </a:r>
            <a:r>
              <a:rPr lang="en-US" sz="2400" b="0" i="1" strike="noStrike" spc="-1" dirty="0">
                <a:solidFill>
                  <a:srgbClr val="000000"/>
                </a:solidFill>
                <a:latin typeface="Arial"/>
                <a:ea typeface="DejaVu Sans"/>
                <a:hlinkClick r:id="rId2"/>
              </a:rPr>
              <a:t>802.24-19-0030r1</a:t>
            </a:r>
            <a:r>
              <a:rPr lang="en-US" sz="2400" b="0" i="1" strike="noStrike" spc="-1" dirty="0">
                <a:solidFill>
                  <a:srgbClr val="000000"/>
                </a:solidFill>
                <a:latin typeface="Arial"/>
                <a:ea typeface="DejaVu Sans"/>
              </a:rPr>
              <a:t>] and requests unconditional approval from the IEEE 802 LMSC to submit </a:t>
            </a:r>
            <a:r>
              <a:rPr lang="en-US" sz="2400" i="1" spc="-1" dirty="0">
                <a:solidFill>
                  <a:srgbClr val="000000"/>
                </a:solidFill>
                <a:latin typeface="Arial"/>
                <a:ea typeface="DejaVu Sans"/>
              </a:rPr>
              <a:t>P802.16t-D7.0 </a:t>
            </a:r>
            <a:r>
              <a:rPr lang="en-US" sz="2400" b="0" i="1" strike="noStrike" spc="-1" dirty="0">
                <a:solidFill>
                  <a:srgbClr val="000000"/>
                </a:solidFill>
                <a:latin typeface="Arial"/>
                <a:ea typeface="DejaVu Sans"/>
              </a:rPr>
              <a:t>to RevCom.</a:t>
            </a:r>
            <a:endParaRPr lang="en-US" sz="2400" b="0" strike="noStrike" spc="-1" dirty="0">
              <a:solidFill>
                <a:srgbClr val="000000"/>
              </a:solidFill>
              <a:latin typeface="Arial"/>
            </a:endParaRPr>
          </a:p>
          <a:p>
            <a:pPr>
              <a:lnSpc>
                <a:spcPct val="100000"/>
              </a:lnSpc>
            </a:pPr>
            <a:endParaRPr lang="en-US" sz="3200" spc="-1" dirty="0">
              <a:solidFill>
                <a:srgbClr val="000000"/>
              </a:solidFill>
              <a:latin typeface="Arial"/>
            </a:endParaRPr>
          </a:p>
          <a:p>
            <a:pPr>
              <a:lnSpc>
                <a:spcPct val="100000"/>
              </a:lnSpc>
            </a:pPr>
            <a:r>
              <a:rPr lang="en-US" sz="2400" spc="-1" dirty="0">
                <a:solidFill>
                  <a:srgbClr val="000000"/>
                </a:solidFill>
                <a:latin typeface="Arial"/>
                <a:ea typeface="DejaVu Sans"/>
              </a:rPr>
              <a:t>Moved by:  Tim Godfrey </a:t>
            </a:r>
            <a:endParaRPr lang="en-US" sz="2400" spc="-1" dirty="0">
              <a:solidFill>
                <a:srgbClr val="000000"/>
              </a:solidFill>
              <a:latin typeface="Arial"/>
            </a:endParaRPr>
          </a:p>
          <a:p>
            <a:pPr>
              <a:lnSpc>
                <a:spcPct val="100000"/>
              </a:lnSpc>
            </a:pPr>
            <a:r>
              <a:rPr lang="en-US" sz="2400" spc="-1" dirty="0">
                <a:solidFill>
                  <a:srgbClr val="000000"/>
                </a:solidFill>
                <a:latin typeface="Arial"/>
                <a:ea typeface="DejaVu Sans"/>
              </a:rPr>
              <a:t>Seconded by: </a:t>
            </a:r>
            <a:endParaRPr lang="en-US" sz="2400" spc="-1" dirty="0">
              <a:solidFill>
                <a:srgbClr val="000000"/>
              </a:solidFill>
              <a:latin typeface="Arial"/>
            </a:endParaRPr>
          </a:p>
          <a:p>
            <a:pPr>
              <a:lnSpc>
                <a:spcPct val="100000"/>
              </a:lnSpc>
            </a:pPr>
            <a:r>
              <a:rPr lang="en-US" sz="2400" spc="-1" dirty="0">
                <a:solidFill>
                  <a:srgbClr val="000000"/>
                </a:solidFill>
                <a:latin typeface="Arial"/>
                <a:ea typeface="DejaVu Sans"/>
              </a:rPr>
              <a:t>Result: </a:t>
            </a:r>
            <a:endParaRPr lang="en-US" sz="2400" spc="-1" dirty="0">
              <a:solidFill>
                <a:srgbClr val="000000"/>
              </a:solidFill>
              <a:latin typeface="Arial"/>
            </a:endParaRPr>
          </a:p>
        </p:txBody>
      </p:sp>
      <p:sp>
        <p:nvSpPr>
          <p:cNvPr id="121" name="PlaceHolder 1"/>
          <p:cNvSpPr>
            <a:spLocks noGrp="1"/>
          </p:cNvSpPr>
          <p:nvPr>
            <p:ph type="title"/>
          </p:nvPr>
        </p:nvSpPr>
        <p:spPr>
          <a:xfrm>
            <a:off x="1752600" y="777600"/>
            <a:ext cx="8686800" cy="1144800"/>
          </a:xfrm>
          <a:prstGeom prst="rect">
            <a:avLst/>
          </a:prstGeom>
          <a:noFill/>
          <a:ln w="0">
            <a:noFill/>
          </a:ln>
        </p:spPr>
        <p:txBody>
          <a:bodyPr vert="horz" lIns="0" tIns="0" rIns="0" bIns="0" rtlCol="0" anchor="ctr">
            <a:noAutofit/>
          </a:bodyPr>
          <a:lstStyle/>
          <a:p>
            <a:pPr algn="ctr"/>
            <a:r>
              <a:rPr lang="en-US" sz="4000" spc="-1">
                <a:solidFill>
                  <a:srgbClr val="000000"/>
                </a:solidFill>
                <a:latin typeface="Arial"/>
              </a:rPr>
              <a:t>WG motion:</a:t>
            </a:r>
            <a:br>
              <a:rPr sz="4000"/>
            </a:br>
            <a:r>
              <a:rPr lang="en-US" sz="4000" spc="-1">
                <a:solidFill>
                  <a:srgbClr val="000000"/>
                </a:solidFill>
                <a:latin typeface="Arial"/>
              </a:rPr>
              <a:t>RevCom unconditional submittal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r>
              <a:rPr lang="en-US" dirty="0"/>
              <a:t>Unanimous Consent</a:t>
            </a:r>
          </a:p>
          <a:p>
            <a:pPr lvl="1"/>
            <a:endParaRPr lang="en-US" dirty="0"/>
          </a:p>
          <a:p>
            <a:pPr lvl="1"/>
            <a:endParaRPr lang="en-US" dirty="0"/>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 Menashe</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Nov_2024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7A99A-BB46-10D9-1040-A04F38654F1E}"/>
              </a:ext>
            </a:extLst>
          </p:cNvPr>
          <p:cNvSpPr>
            <a:spLocks noGrp="1"/>
          </p:cNvSpPr>
          <p:nvPr>
            <p:ph type="title"/>
          </p:nvPr>
        </p:nvSpPr>
        <p:spPr/>
        <p:txBody>
          <a:bodyPr/>
          <a:lstStyle/>
          <a:p>
            <a:r>
              <a:rPr lang="en-US" dirty="0"/>
              <a:t>RevCom Package</a:t>
            </a:r>
          </a:p>
        </p:txBody>
      </p:sp>
      <p:sp>
        <p:nvSpPr>
          <p:cNvPr id="3" name="Content Placeholder 2">
            <a:extLst>
              <a:ext uri="{FF2B5EF4-FFF2-40B4-BE49-F238E27FC236}">
                <a16:creationId xmlns:a16="http://schemas.microsoft.com/office/drawing/2014/main" id="{17EA42AC-22B2-3A8B-6C31-489F28AA5B58}"/>
              </a:ext>
            </a:extLst>
          </p:cNvPr>
          <p:cNvSpPr>
            <a:spLocks noGrp="1"/>
          </p:cNvSpPr>
          <p:nvPr>
            <p:ph idx="1"/>
          </p:nvPr>
        </p:nvSpPr>
        <p:spPr/>
        <p:txBody>
          <a:bodyPr/>
          <a:lstStyle/>
          <a:p>
            <a:r>
              <a:rPr lang="en-US" dirty="0"/>
              <a:t>Package in document 15-25-0144-00-016t-ieee-802-16t-to-revcom-package</a:t>
            </a:r>
          </a:p>
          <a:p>
            <a:endParaRPr lang="en-US" dirty="0"/>
          </a:p>
          <a:p>
            <a:endParaRPr lang="en-US" dirty="0"/>
          </a:p>
        </p:txBody>
      </p:sp>
      <p:sp>
        <p:nvSpPr>
          <p:cNvPr id="4" name="Date Placeholder 3">
            <a:extLst>
              <a:ext uri="{FF2B5EF4-FFF2-40B4-BE49-F238E27FC236}">
                <a16:creationId xmlns:a16="http://schemas.microsoft.com/office/drawing/2014/main" id="{AD3761D6-36AC-FB36-90E8-B18EA549D626}"/>
              </a:ext>
            </a:extLst>
          </p:cNvPr>
          <p:cNvSpPr>
            <a:spLocks noGrp="1"/>
          </p:cNvSpPr>
          <p:nvPr>
            <p:ph type="dt" sz="half" idx="10"/>
          </p:nvPr>
        </p:nvSpPr>
        <p:spPr/>
        <p:txBody>
          <a:bodyPr/>
          <a:lstStyle/>
          <a:p>
            <a:r>
              <a:rPr lang="en-US"/>
              <a:t>Nov_2024</a:t>
            </a:r>
            <a:endParaRPr lang="en-US" dirty="0"/>
          </a:p>
        </p:txBody>
      </p:sp>
      <p:sp>
        <p:nvSpPr>
          <p:cNvPr id="5" name="Footer Placeholder 4">
            <a:extLst>
              <a:ext uri="{FF2B5EF4-FFF2-40B4-BE49-F238E27FC236}">
                <a16:creationId xmlns:a16="http://schemas.microsoft.com/office/drawing/2014/main" id="{DDD51A9F-ECA0-3B32-D91B-4E4104EFB4C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7C59EC-437C-63D6-E693-8AD439FE6FFE}"/>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3978049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Revision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a:xfrm>
            <a:off x="838200" y="1897062"/>
            <a:ext cx="10515600" cy="4351338"/>
          </a:xfrm>
        </p:spPr>
        <p:txBody>
          <a:bodyPr>
            <a:normAutofit/>
          </a:bodyPr>
          <a:lstStyle/>
          <a:p>
            <a:r>
              <a:rPr lang="en-US" dirty="0"/>
              <a:t>Revision PAR approved.</a:t>
            </a:r>
          </a:p>
          <a:p>
            <a:r>
              <a:rPr lang="en-US" dirty="0"/>
              <a:t>Separate meeting series and project for Revision</a:t>
            </a:r>
            <a:endParaRPr lang="da-DK" dirty="0"/>
          </a:p>
          <a:p>
            <a:r>
              <a:rPr lang="da-DK" dirty="0"/>
              <a:t>Task Group will be TG16me</a:t>
            </a:r>
          </a:p>
          <a:p>
            <a:r>
              <a:rPr lang="en-US" dirty="0"/>
              <a:t>Draft will be 802.16</a:t>
            </a:r>
          </a:p>
          <a:p>
            <a:endParaRPr lang="en-US" dirty="0"/>
          </a:p>
          <a:p>
            <a:endParaRPr lang="en-US" dirty="0"/>
          </a:p>
          <a:p>
            <a:pPr marL="0" indent="0">
              <a:buNone/>
            </a:pPr>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262689235"/>
              </p:ext>
            </p:extLst>
          </p:nvPr>
        </p:nvGraphicFramePr>
        <p:xfrm>
          <a:off x="1828800" y="1190819"/>
          <a:ext cx="8382000" cy="4607658"/>
        </p:xfrm>
        <a:graphic>
          <a:graphicData uri="http://schemas.openxmlformats.org/drawingml/2006/table">
            <a:tbl>
              <a:tblPr firstRow="1" bandRow="1">
                <a:tableStyleId>{5C22544A-7EE6-4342-B048-85BDC9FD1C3A}</a:tableStyleId>
              </a:tblPr>
              <a:tblGrid>
                <a:gridCol w="6026727">
                  <a:extLst>
                    <a:ext uri="{9D8B030D-6E8A-4147-A177-3AD203B41FA5}">
                      <a16:colId xmlns:a16="http://schemas.microsoft.com/office/drawing/2014/main" val="3384751907"/>
                    </a:ext>
                  </a:extLst>
                </a:gridCol>
                <a:gridCol w="2355273">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marL="83127" marR="83127"/>
                </a:tc>
                <a:tc>
                  <a:txBody>
                    <a:bodyPr/>
                    <a:lstStyle/>
                    <a:p>
                      <a:r>
                        <a:rPr lang="en-US" sz="1800" dirty="0"/>
                        <a:t>Date</a:t>
                      </a:r>
                    </a:p>
                  </a:txBody>
                  <a:tcPr marL="83127" marR="83127"/>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Task Group Start</a:t>
                      </a:r>
                    </a:p>
                  </a:txBody>
                  <a:tcPr marL="83127" marR="83127"/>
                </a:tc>
                <a:tc>
                  <a:txBody>
                    <a:bodyPr/>
                    <a:lstStyle/>
                    <a:p>
                      <a:r>
                        <a:rPr lang="en-US" sz="1800" dirty="0">
                          <a:solidFill>
                            <a:schemeClr val="bg1">
                              <a:lumMod val="65000"/>
                            </a:schemeClr>
                          </a:solidFill>
                        </a:rPr>
                        <a:t>Jan 2020</a:t>
                      </a:r>
                    </a:p>
                  </a:txBody>
                  <a:tcPr marL="83127" marR="83127"/>
                </a:tc>
                <a:extLst>
                  <a:ext uri="{0D108BD9-81ED-4DB2-BD59-A6C34878D82A}">
                    <a16:rowId xmlns:a16="http://schemas.microsoft.com/office/drawing/2014/main" val="166859690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SRD Approval</a:t>
                      </a:r>
                    </a:p>
                  </a:txBody>
                  <a:tcPr marL="83127" marR="83127"/>
                </a:tc>
                <a:tc>
                  <a:txBody>
                    <a:bodyPr/>
                    <a:lstStyle/>
                    <a:p>
                      <a:r>
                        <a:rPr lang="en-US" sz="1800" dirty="0">
                          <a:solidFill>
                            <a:schemeClr val="bg1">
                              <a:lumMod val="75000"/>
                            </a:schemeClr>
                          </a:solidFill>
                        </a:rPr>
                        <a:t>April 2021</a:t>
                      </a:r>
                    </a:p>
                  </a:txBody>
                  <a:tcPr marL="83127" marR="83127"/>
                </a:tc>
                <a:extLst>
                  <a:ext uri="{0D108BD9-81ED-4DB2-BD59-A6C34878D82A}">
                    <a16:rowId xmlns:a16="http://schemas.microsoft.com/office/drawing/2014/main" val="3428218732"/>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SDD Approval</a:t>
                      </a:r>
                    </a:p>
                  </a:txBody>
                  <a:tcPr marL="83127" marR="83127"/>
                </a:tc>
                <a:tc>
                  <a:txBody>
                    <a:bodyPr/>
                    <a:lstStyle/>
                    <a:p>
                      <a:r>
                        <a:rPr lang="en-US" sz="1800" dirty="0">
                          <a:solidFill>
                            <a:schemeClr val="bg1">
                              <a:lumMod val="65000"/>
                            </a:schemeClr>
                          </a:solidFill>
                        </a:rPr>
                        <a:t>Jan 2022</a:t>
                      </a:r>
                    </a:p>
                  </a:txBody>
                  <a:tcPr marL="83127" marR="83127"/>
                </a:tc>
                <a:extLst>
                  <a:ext uri="{0D108BD9-81ED-4DB2-BD59-A6C34878D82A}">
                    <a16:rowId xmlns:a16="http://schemas.microsoft.com/office/drawing/2014/main" val="3689323579"/>
                  </a:ext>
                </a:extLst>
              </a:tr>
              <a:tr h="418878">
                <a:tc>
                  <a:txBody>
                    <a:bodyPr/>
                    <a:lstStyle/>
                    <a:p>
                      <a:r>
                        <a:rPr lang="en-US" sz="1800" dirty="0">
                          <a:solidFill>
                            <a:schemeClr val="bg1">
                              <a:lumMod val="65000"/>
                            </a:schemeClr>
                          </a:solidFill>
                        </a:rPr>
                        <a:t>Draft Development</a:t>
                      </a:r>
                    </a:p>
                  </a:txBody>
                  <a:tcPr marL="83127" marR="83127"/>
                </a:tc>
                <a:tc>
                  <a:txBody>
                    <a:bodyPr/>
                    <a:lstStyle/>
                    <a:p>
                      <a:endParaRPr lang="en-US" sz="1800" dirty="0">
                        <a:solidFill>
                          <a:schemeClr val="bg1">
                            <a:lumMod val="65000"/>
                          </a:schemeClr>
                        </a:solidFill>
                      </a:endParaRPr>
                    </a:p>
                  </a:txBody>
                  <a:tcPr marL="83127" marR="83127"/>
                </a:tc>
                <a:extLst>
                  <a:ext uri="{0D108BD9-81ED-4DB2-BD59-A6C34878D82A}">
                    <a16:rowId xmlns:a16="http://schemas.microsoft.com/office/drawing/2014/main" val="4038355541"/>
                  </a:ext>
                </a:extLst>
              </a:tr>
              <a:tr h="418878">
                <a:tc>
                  <a:txBody>
                    <a:bodyPr/>
                    <a:lstStyle/>
                    <a:p>
                      <a:r>
                        <a:rPr lang="en-US" sz="1800" dirty="0">
                          <a:solidFill>
                            <a:schemeClr val="bg1">
                              <a:lumMod val="65000"/>
                            </a:schemeClr>
                          </a:solidFill>
                        </a:rPr>
                        <a:t>Informal TG review of draft</a:t>
                      </a:r>
                    </a:p>
                  </a:txBody>
                  <a:tcPr marL="83127" marR="83127"/>
                </a:tc>
                <a:tc>
                  <a:txBody>
                    <a:bodyPr/>
                    <a:lstStyle/>
                    <a:p>
                      <a:r>
                        <a:rPr lang="en-US" sz="1800" dirty="0">
                          <a:solidFill>
                            <a:schemeClr val="bg1">
                              <a:lumMod val="65000"/>
                            </a:schemeClr>
                          </a:solidFill>
                        </a:rPr>
                        <a:t>Mar 2023</a:t>
                      </a:r>
                    </a:p>
                  </a:txBody>
                  <a:tcPr marL="83127" marR="83127"/>
                </a:tc>
                <a:extLst>
                  <a:ext uri="{0D108BD9-81ED-4DB2-BD59-A6C34878D82A}">
                    <a16:rowId xmlns:a16="http://schemas.microsoft.com/office/drawing/2014/main" val="1866948594"/>
                  </a:ext>
                </a:extLst>
              </a:tr>
              <a:tr h="418878">
                <a:tc>
                  <a:txBody>
                    <a:bodyPr/>
                    <a:lstStyle/>
                    <a:p>
                      <a:r>
                        <a:rPr lang="en-US" sz="1800" dirty="0">
                          <a:solidFill>
                            <a:schemeClr val="bg1">
                              <a:lumMod val="75000"/>
                            </a:schemeClr>
                          </a:solidFill>
                        </a:rPr>
                        <a:t>Working Group Letter Ballot</a:t>
                      </a:r>
                    </a:p>
                  </a:txBody>
                  <a:tcPr marL="83127" marR="83127"/>
                </a:tc>
                <a:tc>
                  <a:txBody>
                    <a:bodyPr/>
                    <a:lstStyle/>
                    <a:p>
                      <a:r>
                        <a:rPr lang="en-US" sz="1800" dirty="0">
                          <a:solidFill>
                            <a:schemeClr val="bg1">
                              <a:lumMod val="75000"/>
                            </a:schemeClr>
                          </a:solidFill>
                        </a:rPr>
                        <a:t>Nov 2023</a:t>
                      </a:r>
                    </a:p>
                  </a:txBody>
                  <a:tcPr marL="83127" marR="83127"/>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Working Group Recirculation Letter Ballot</a:t>
                      </a:r>
                    </a:p>
                  </a:txBody>
                  <a:tcPr marL="83127" marR="83127"/>
                </a:tc>
                <a:tc>
                  <a:txBody>
                    <a:bodyPr/>
                    <a:lstStyle/>
                    <a:p>
                      <a:r>
                        <a:rPr lang="en-US" sz="1800" dirty="0">
                          <a:solidFill>
                            <a:schemeClr val="bg1">
                              <a:lumMod val="75000"/>
                            </a:schemeClr>
                          </a:solidFill>
                        </a:rPr>
                        <a:t>March 2024</a:t>
                      </a:r>
                    </a:p>
                  </a:txBody>
                  <a:tcPr marL="83127" marR="83127"/>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SA Ballot</a:t>
                      </a:r>
                    </a:p>
                  </a:txBody>
                  <a:tcPr marL="83127" marR="83127"/>
                </a:tc>
                <a:tc>
                  <a:txBody>
                    <a:bodyPr/>
                    <a:lstStyle/>
                    <a:p>
                      <a:r>
                        <a:rPr lang="en-US" sz="1800" dirty="0">
                          <a:solidFill>
                            <a:schemeClr val="bg1">
                              <a:lumMod val="75000"/>
                            </a:schemeClr>
                          </a:solidFill>
                        </a:rPr>
                        <a:t>Sept 2024</a:t>
                      </a:r>
                    </a:p>
                  </a:txBody>
                  <a:tcPr marL="83127" marR="83127"/>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bg1">
                              <a:lumMod val="75000"/>
                            </a:schemeClr>
                          </a:solidFill>
                          <a:latin typeface="+mn-lt"/>
                          <a:ea typeface="+mn-ea"/>
                          <a:cs typeface="+mn-cs"/>
                        </a:rPr>
                        <a:t>SA Recirc</a:t>
                      </a:r>
                    </a:p>
                  </a:txBody>
                  <a:tcPr marL="83127" marR="831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bg1">
                              <a:lumMod val="75000"/>
                            </a:schemeClr>
                          </a:solidFill>
                          <a:latin typeface="+mn-lt"/>
                          <a:ea typeface="+mn-ea"/>
                          <a:cs typeface="+mn-cs"/>
                        </a:rPr>
                        <a:t>Nov 2024</a:t>
                      </a:r>
                    </a:p>
                  </a:txBody>
                  <a:tcPr marL="83127" marR="83127"/>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marL="83127" marR="83127"/>
                </a:tc>
                <a:tc>
                  <a:txBody>
                    <a:bodyPr/>
                    <a:lstStyle/>
                    <a:p>
                      <a:r>
                        <a:rPr lang="en-US" sz="1800" dirty="0"/>
                        <a:t>March 2025</a:t>
                      </a:r>
                    </a:p>
                  </a:txBody>
                  <a:tcPr marL="83127" marR="83127"/>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6705600" y="5943599"/>
            <a:ext cx="4800600" cy="412751"/>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Extension NesCom </a:t>
            </a:r>
            <a:r>
              <a:rPr lang="fr-FR" sz="1400" b="1" dirty="0" err="1"/>
              <a:t>Approved</a:t>
            </a:r>
            <a:r>
              <a:rPr lang="fr-FR" sz="1400" b="1" dirty="0"/>
              <a:t> Sept 25 2024 </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Nov_2024</a:t>
            </a:r>
          </a:p>
        </p:txBody>
      </p:sp>
      <p:sp>
        <p:nvSpPr>
          <p:cNvPr id="3" name="Arrow: Right 2">
            <a:extLst>
              <a:ext uri="{FF2B5EF4-FFF2-40B4-BE49-F238E27FC236}">
                <a16:creationId xmlns:a16="http://schemas.microsoft.com/office/drawing/2014/main" id="{40D38A25-D564-4828-863A-D3B332BDEDFD}"/>
              </a:ext>
            </a:extLst>
          </p:cNvPr>
          <p:cNvSpPr/>
          <p:nvPr/>
        </p:nvSpPr>
        <p:spPr>
          <a:xfrm>
            <a:off x="196596" y="5302528"/>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a:spcBef>
                <a:spcPts val="0"/>
              </a:spcBef>
              <a:spcAft>
                <a:spcPts val="1200"/>
              </a:spcAft>
            </a:pPr>
            <a:r>
              <a:rPr lang="en-US" sz="2400" dirty="0">
                <a:latin typeface="Calibri" panose="020F0502020204030204" pitchFamily="34" charset="0"/>
              </a:rPr>
              <a:t>TG16t should be completed with this meeting, future meetings are for TG16me Revision project</a:t>
            </a:r>
          </a:p>
          <a:p>
            <a:pPr marL="457200" lvl="1">
              <a:spcBef>
                <a:spcPts val="0"/>
              </a:spcBef>
              <a:spcAft>
                <a:spcPts val="1200"/>
              </a:spcAft>
            </a:pPr>
            <a:endParaRPr lang="en-US" dirty="0"/>
          </a:p>
          <a:p>
            <a:pPr marL="457200" lvl="1">
              <a:spcBef>
                <a:spcPts val="0"/>
              </a:spcBef>
              <a:spcAft>
                <a:spcPts val="1200"/>
              </a:spcAft>
            </a:pPr>
            <a:endParaRPr lang="en-US" dirty="0"/>
          </a:p>
          <a:p>
            <a:pPr marL="0">
              <a:spcBef>
                <a:spcPts val="0"/>
              </a:spcBef>
              <a:spcAft>
                <a:spcPts val="1200"/>
              </a:spcAft>
            </a:pPr>
            <a:r>
              <a:rPr lang="en-US" dirty="0"/>
              <a:t>May 2025 Interim</a:t>
            </a:r>
          </a:p>
          <a:p>
            <a:pPr marL="457200" lvl="1">
              <a:spcBef>
                <a:spcPts val="0"/>
              </a:spcBef>
              <a:spcAft>
                <a:spcPts val="1200"/>
              </a:spcAft>
            </a:pPr>
            <a:r>
              <a:rPr lang="en-US" dirty="0"/>
              <a:t>Warsaw, Poland</a:t>
            </a:r>
          </a:p>
          <a:p>
            <a:pPr marL="457200" lvl="1">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March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any contributions</a:t>
            </a:r>
          </a:p>
          <a:p>
            <a:r>
              <a:rPr lang="en-US" dirty="0"/>
              <a:t>Review and resolve comments from SA recirculation ballot on D7.0</a:t>
            </a:r>
          </a:p>
          <a:p>
            <a:r>
              <a:rPr lang="en-US" dirty="0"/>
              <a:t>Motion to RevCom</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55716</TotalTime>
  <Words>2161</Words>
  <Application>Microsoft Office PowerPoint</Application>
  <PresentationFormat>Widescreen</PresentationFormat>
  <Paragraphs>270</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Helvetica</vt:lpstr>
      <vt:lpstr>Times New Roman</vt:lpstr>
      <vt:lpstr>Custom Design</vt:lpstr>
      <vt:lpstr>PowerPoint Presentation</vt:lpstr>
      <vt:lpstr>Opening</vt:lpstr>
      <vt:lpstr>TG16t March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March Meeting Start Status</vt:lpstr>
      <vt:lpstr>Plan for RevCom</vt:lpstr>
      <vt:lpstr>Teleconference / CRG Meeting</vt:lpstr>
      <vt:lpstr>TG motion: RevCom unconditional submittal</vt:lpstr>
      <vt:lpstr>WG motion: RevCom unconditional submittal</vt:lpstr>
      <vt:lpstr>Formation of Comment Resolution Group</vt:lpstr>
      <vt:lpstr>RevCom Package</vt:lpstr>
      <vt:lpstr>Revision Plans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875</cp:revision>
  <cp:lastPrinted>1998-02-10T13:28:06Z</cp:lastPrinted>
  <dcterms:created xsi:type="dcterms:W3CDTF">2020-01-06T16:34:14Z</dcterms:created>
  <dcterms:modified xsi:type="dcterms:W3CDTF">2025-03-11T19:30:23Z</dcterms:modified>
</cp:coreProperties>
</file>