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1068" r:id="rId16"/>
    <p:sldId id="1060" r:id="rId17"/>
    <p:sldId id="1061" r:id="rId18"/>
    <p:sldId id="1071" r:id="rId19"/>
    <p:sldId id="1072" r:id="rId20"/>
    <p:sldId id="1066" r:id="rId21"/>
    <p:sldId id="256" r:id="rId22"/>
    <p:sldId id="965"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7" autoAdjust="0"/>
    <p:restoredTop sz="96869" autoAdjust="0"/>
  </p:normalViewPr>
  <p:slideViewPr>
    <p:cSldViewPr>
      <p:cViewPr varScale="1">
        <p:scale>
          <a:sx n="124" d="100"/>
          <a:sy n="124" d="100"/>
        </p:scale>
        <p:origin x="102" y="228"/>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21</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Nov_2024</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doc.:IEEE802.15-25-0111r0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Nov_2024</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5/dcn/25/15-25-0092-00-016t-minutes-of-crg-2025-02-12.docx" TargetMode="External"/><Relationship Id="rId2" Type="http://schemas.openxmlformats.org/officeDocument/2006/relationships/hyperlink" Target="https://mentor.ieee.org/802.15/dcn/25/15-25-0075-00-016t-minutes-of-crg-2025-01-23.docx" TargetMode="External"/><Relationship Id="rId1" Type="http://schemas.openxmlformats.org/officeDocument/2006/relationships/slideLayout" Target="../slideLayouts/slideLayout2.xml"/><Relationship Id="rId4" Type="http://schemas.openxmlformats.org/officeDocument/2006/relationships/hyperlink" Target="https://mentor.ieee.org/802.15/dcn/25/15-25-0076-02-016t-tg16t-2nd-sa-recirc-ballot-comments-and-resolutions.xlsx"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Mar 2025</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2025-03-01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PST</a:t>
            </a:r>
          </a:p>
          <a:p>
            <a:r>
              <a:rPr lang="en-US" dirty="0"/>
              <a:t>Wednesday PM1 1:30pm PST</a:t>
            </a:r>
          </a:p>
          <a:p>
            <a:r>
              <a:rPr lang="en-US" dirty="0"/>
              <a:t>Thursday PM1 1:30pm PST</a:t>
            </a:r>
          </a:p>
          <a:p>
            <a:endParaRPr lang="en-US" dirty="0"/>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March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a:xfrm>
            <a:off x="838200" y="1825625"/>
            <a:ext cx="10515600" cy="4351338"/>
          </a:xfrm>
        </p:spPr>
        <p:txBody>
          <a:bodyPr>
            <a:normAutofit fontScale="92500" lnSpcReduction="20000"/>
          </a:bodyPr>
          <a:lstStyle/>
          <a:p>
            <a:r>
              <a:rPr lang="en-US" dirty="0"/>
              <a:t>SA Ballot on P802.16t D6.0 closed Jan 10</a:t>
            </a:r>
            <a:r>
              <a:rPr lang="en-US" baseline="30000" dirty="0"/>
              <a:t>th</a:t>
            </a:r>
            <a:r>
              <a:rPr lang="en-US" dirty="0"/>
              <a:t>. </a:t>
            </a:r>
          </a:p>
          <a:p>
            <a:pPr lvl="1"/>
            <a:r>
              <a:rPr lang="en-US" dirty="0"/>
              <a:t>New “No” vote from Roger Marks</a:t>
            </a:r>
          </a:p>
          <a:p>
            <a:r>
              <a:rPr lang="en-US" dirty="0"/>
              <a:t>CRG Meeting Held Jan 20</a:t>
            </a:r>
            <a:r>
              <a:rPr lang="en-US" baseline="30000" dirty="0"/>
              <a:t>th</a:t>
            </a:r>
            <a:endParaRPr lang="en-US" dirty="0"/>
          </a:p>
          <a:p>
            <a:pPr lvl="1"/>
            <a:r>
              <a:rPr lang="en-US" dirty="0">
                <a:hlinkClick r:id="rId2"/>
              </a:rPr>
              <a:t>https://mentor.ieee.org/802.15/dcn/25/15-25-0075-00-016t-minutes-of-crg-2025-01-23.docx</a:t>
            </a:r>
            <a:endParaRPr lang="en-US" dirty="0"/>
          </a:p>
          <a:p>
            <a:r>
              <a:rPr lang="en-US" dirty="0"/>
              <a:t>CRG Meeting Held Feb 12th</a:t>
            </a:r>
          </a:p>
          <a:p>
            <a:pPr lvl="1"/>
            <a:r>
              <a:rPr lang="en-US" dirty="0"/>
              <a:t>Minutes: </a:t>
            </a:r>
            <a:r>
              <a:rPr lang="en-US" dirty="0">
                <a:hlinkClick r:id="rId3"/>
              </a:rPr>
              <a:t>15-25-0092-00-016t-minutes-of-tg16t-2st-SA-Recirc-Ballot-2nd crg-teleconference-2025-02-12.docx</a:t>
            </a:r>
            <a:endParaRPr lang="en-US" dirty="0"/>
          </a:p>
          <a:p>
            <a:pPr lvl="1"/>
            <a:endParaRPr lang="en-US" dirty="0"/>
          </a:p>
          <a:p>
            <a:r>
              <a:rPr lang="en-US" dirty="0"/>
              <a:t>Comment Resolution Spreadsheet in </a:t>
            </a:r>
            <a:r>
              <a:rPr lang="en-US" dirty="0">
                <a:hlinkClick r:id="rId4"/>
              </a:rPr>
              <a:t>802.15-25-0076r2</a:t>
            </a:r>
            <a:endParaRPr lang="en-US" dirty="0"/>
          </a:p>
          <a:p>
            <a:endParaRPr lang="en-US" dirty="0"/>
          </a:p>
          <a:p>
            <a:r>
              <a:rPr lang="en-US" dirty="0"/>
              <a:t>SA Ballot on P802.16t D7.0 Closed March 3</a:t>
            </a:r>
            <a:r>
              <a:rPr lang="en-US" baseline="30000" dirty="0"/>
              <a:t>rd</a:t>
            </a:r>
            <a:endParaRPr lang="en-US" dirty="0"/>
          </a:p>
          <a:p>
            <a:endParaRPr lang="en-US" dirty="0"/>
          </a:p>
          <a:p>
            <a:endParaRPr lang="en-US" dirty="0"/>
          </a:p>
          <a:p>
            <a:pPr marL="0" indent="0">
              <a:buNone/>
            </a:pPr>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A8C525-82E5-4AC6-6550-D44D2462D37B}"/>
              </a:ext>
            </a:extLst>
          </p:cNvPr>
          <p:cNvSpPr>
            <a:spLocks noGrp="1"/>
          </p:cNvSpPr>
          <p:nvPr>
            <p:ph type="title"/>
          </p:nvPr>
        </p:nvSpPr>
        <p:spPr/>
        <p:txBody>
          <a:bodyPr/>
          <a:lstStyle/>
          <a:p>
            <a:r>
              <a:rPr lang="en-US" dirty="0"/>
              <a:t>Plan for RevCom</a:t>
            </a:r>
          </a:p>
        </p:txBody>
      </p:sp>
      <p:sp>
        <p:nvSpPr>
          <p:cNvPr id="3" name="Content Placeholder 2">
            <a:extLst>
              <a:ext uri="{FF2B5EF4-FFF2-40B4-BE49-F238E27FC236}">
                <a16:creationId xmlns:a16="http://schemas.microsoft.com/office/drawing/2014/main" id="{7E799458-E498-4EF7-A5FF-325EED976CA3}"/>
              </a:ext>
            </a:extLst>
          </p:cNvPr>
          <p:cNvSpPr>
            <a:spLocks noGrp="1"/>
          </p:cNvSpPr>
          <p:nvPr>
            <p:ph idx="1"/>
          </p:nvPr>
        </p:nvSpPr>
        <p:spPr/>
        <p:txBody>
          <a:bodyPr>
            <a:normAutofit/>
          </a:bodyPr>
          <a:lstStyle/>
          <a:p>
            <a:r>
              <a:rPr lang="en-US" dirty="0"/>
              <a:t>Resolve any comments on recirculation of D7.0</a:t>
            </a:r>
          </a:p>
          <a:p>
            <a:endParaRPr lang="en-US" dirty="0"/>
          </a:p>
          <a:p>
            <a:r>
              <a:rPr lang="en-US" dirty="0"/>
              <a:t>Conduct motion to forward to RevCom </a:t>
            </a:r>
          </a:p>
          <a:p>
            <a:pPr lvl="1"/>
            <a:r>
              <a:rPr lang="en-US" dirty="0"/>
              <a:t>Unconditional if no new comments</a:t>
            </a:r>
          </a:p>
          <a:p>
            <a:pPr lvl="1"/>
            <a:r>
              <a:rPr lang="en-US" dirty="0"/>
              <a:t>Conditional if additional recirculation is required. </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20CFD466-6930-6A3C-37E5-05C0885B5BD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7F5E55C4-DF15-7EE9-0B33-41A10E7B5E5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DC2BB59-3191-4F0C-7B67-DA816DC6D2A3}"/>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7828949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99783-3E4A-63C3-0F18-605B2EAFAFA9}"/>
              </a:ext>
            </a:extLst>
          </p:cNvPr>
          <p:cNvSpPr>
            <a:spLocks noGrp="1"/>
          </p:cNvSpPr>
          <p:nvPr>
            <p:ph type="title"/>
          </p:nvPr>
        </p:nvSpPr>
        <p:spPr/>
        <p:txBody>
          <a:bodyPr/>
          <a:lstStyle/>
          <a:p>
            <a:r>
              <a:rPr lang="en-US" dirty="0"/>
              <a:t>Formation of Comment Resolution Group</a:t>
            </a:r>
          </a:p>
        </p:txBody>
      </p:sp>
      <p:sp>
        <p:nvSpPr>
          <p:cNvPr id="3" name="Content Placeholder 2">
            <a:extLst>
              <a:ext uri="{FF2B5EF4-FFF2-40B4-BE49-F238E27FC236}">
                <a16:creationId xmlns:a16="http://schemas.microsoft.com/office/drawing/2014/main" id="{10C91996-820F-E9D1-BBEA-0730F2C5BF1C}"/>
              </a:ext>
            </a:extLst>
          </p:cNvPr>
          <p:cNvSpPr>
            <a:spLocks noGrp="1"/>
          </p:cNvSpPr>
          <p:nvPr>
            <p:ph idx="1"/>
          </p:nvPr>
        </p:nvSpPr>
        <p:spPr/>
        <p:txBody>
          <a:bodyPr/>
          <a:lstStyle/>
          <a:p>
            <a:r>
              <a:rPr lang="en-US" sz="1800" i="1" dirty="0">
                <a:effectLst/>
                <a:latin typeface="Calibri" panose="020F0502020204030204" pitchFamily="34" charset="0"/>
                <a:ea typeface="Aptos" panose="020B0004020202020204" pitchFamily="34" charset="0"/>
              </a:rPr>
              <a:t>Move that 802.15 WG approve the formation of a Comment Resolution Group (CRG) for the SA balloting of the P802.15.16t_D05 with the following membership: Tim Godfrey (Chair), </a:t>
            </a:r>
            <a:r>
              <a:rPr lang="en-IN" sz="1800" i="1" dirty="0">
                <a:solidFill>
                  <a:srgbClr val="000000"/>
                </a:solidFill>
                <a:effectLst/>
                <a:latin typeface="Calibri" panose="020F0502020204030204" pitchFamily="34" charset="0"/>
                <a:ea typeface="Aptos" panose="020B0004020202020204" pitchFamily="34" charset="0"/>
              </a:rPr>
              <a:t>Vishal Kalkundrikar</a:t>
            </a:r>
            <a:r>
              <a:rPr lang="en-US" sz="1800" i="1" dirty="0">
                <a:effectLst/>
                <a:latin typeface="Calibri" panose="020F0502020204030204" pitchFamily="34" charset="0"/>
                <a:ea typeface="Aptos" panose="020B0004020202020204" pitchFamily="34" charset="0"/>
              </a:rPr>
              <a:t>, Harry Bims, Tero Kivinen, and Joerg Robert. The 802.15.16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1800" dirty="0">
              <a:effectLst/>
              <a:latin typeface="Calibri" panose="020F0502020204030204" pitchFamily="34" charset="0"/>
              <a:ea typeface="Times New Roman" panose="02020603050405020304" pitchFamily="18" charset="0"/>
            </a:endParaRPr>
          </a:p>
          <a:p>
            <a:endParaRPr lang="en-US" dirty="0"/>
          </a:p>
          <a:p>
            <a:r>
              <a:rPr lang="en-US" dirty="0"/>
              <a:t>TG Vote</a:t>
            </a:r>
          </a:p>
          <a:p>
            <a:pPr lvl="1"/>
            <a:endParaRPr lang="en-US" dirty="0"/>
          </a:p>
          <a:p>
            <a:pPr lvl="1"/>
            <a:endParaRPr lang="en-US" dirty="0"/>
          </a:p>
        </p:txBody>
      </p:sp>
      <p:sp>
        <p:nvSpPr>
          <p:cNvPr id="4" name="Date Placeholder 3">
            <a:extLst>
              <a:ext uri="{FF2B5EF4-FFF2-40B4-BE49-F238E27FC236}">
                <a16:creationId xmlns:a16="http://schemas.microsoft.com/office/drawing/2014/main" id="{33588288-4CA1-FE00-5DC5-112FDABE5AF3}"/>
              </a:ext>
            </a:extLst>
          </p:cNvPr>
          <p:cNvSpPr>
            <a:spLocks noGrp="1"/>
          </p:cNvSpPr>
          <p:nvPr>
            <p:ph type="dt" sz="half" idx="10"/>
          </p:nvPr>
        </p:nvSpPr>
        <p:spPr/>
        <p:txBody>
          <a:bodyPr/>
          <a:lstStyle/>
          <a:p>
            <a:r>
              <a:rPr lang="en-US"/>
              <a:t>Jan_2024</a:t>
            </a:r>
            <a:endParaRPr lang="en-US" dirty="0"/>
          </a:p>
        </p:txBody>
      </p:sp>
      <p:sp>
        <p:nvSpPr>
          <p:cNvPr id="5" name="Footer Placeholder 4">
            <a:extLst>
              <a:ext uri="{FF2B5EF4-FFF2-40B4-BE49-F238E27FC236}">
                <a16:creationId xmlns:a16="http://schemas.microsoft.com/office/drawing/2014/main" id="{3B103008-FBFD-5572-5590-EB86CB93A205}"/>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139942C-5958-DBC5-6AAC-2C2DF2BCCB20}"/>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30141042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F3C1E-07F0-F9B5-0C8A-98772AEDE7E1}"/>
              </a:ext>
            </a:extLst>
          </p:cNvPr>
          <p:cNvSpPr>
            <a:spLocks noGrp="1"/>
          </p:cNvSpPr>
          <p:nvPr>
            <p:ph type="title"/>
          </p:nvPr>
        </p:nvSpPr>
        <p:spPr/>
        <p:txBody>
          <a:bodyPr/>
          <a:lstStyle/>
          <a:p>
            <a:r>
              <a:rPr lang="en-US" dirty="0"/>
              <a:t>Teleconference / CRG Meeting</a:t>
            </a:r>
          </a:p>
        </p:txBody>
      </p:sp>
      <p:sp>
        <p:nvSpPr>
          <p:cNvPr id="3" name="Content Placeholder 2">
            <a:extLst>
              <a:ext uri="{FF2B5EF4-FFF2-40B4-BE49-F238E27FC236}">
                <a16:creationId xmlns:a16="http://schemas.microsoft.com/office/drawing/2014/main" id="{34D22432-9D90-D591-0546-69DE89553B6C}"/>
              </a:ext>
            </a:extLst>
          </p:cNvPr>
          <p:cNvSpPr>
            <a:spLocks noGrp="1"/>
          </p:cNvSpPr>
          <p:nvPr>
            <p:ph idx="1"/>
          </p:nvPr>
        </p:nvSpPr>
        <p:spPr/>
        <p:txBody>
          <a:bodyPr/>
          <a:lstStyle/>
          <a:p>
            <a:r>
              <a:rPr lang="en-US" dirty="0"/>
              <a:t>TBD </a:t>
            </a:r>
            <a:r>
              <a:rPr lang="en-US" baseline="30000" dirty="0"/>
              <a:t>--</a:t>
            </a:r>
            <a:r>
              <a:rPr lang="en-US" dirty="0"/>
              <a:t>  7am Pacific, 10am Eastern, 8:30pm India</a:t>
            </a:r>
          </a:p>
          <a:p>
            <a:r>
              <a:rPr lang="en-US" dirty="0"/>
              <a:t>TBD  </a:t>
            </a:r>
            <a:r>
              <a:rPr lang="en-US" baseline="30000" dirty="0"/>
              <a:t>--</a:t>
            </a:r>
            <a:r>
              <a:rPr lang="en-US" dirty="0"/>
              <a:t>  7am Pacific, 10am Eastern, 8:30pm India</a:t>
            </a:r>
          </a:p>
          <a:p>
            <a:endParaRPr lang="en-US" dirty="0"/>
          </a:p>
          <a:p>
            <a:endParaRPr lang="en-US" dirty="0"/>
          </a:p>
        </p:txBody>
      </p:sp>
      <p:sp>
        <p:nvSpPr>
          <p:cNvPr id="4" name="Date Placeholder 3">
            <a:extLst>
              <a:ext uri="{FF2B5EF4-FFF2-40B4-BE49-F238E27FC236}">
                <a16:creationId xmlns:a16="http://schemas.microsoft.com/office/drawing/2014/main" id="{527831D1-9378-C001-AD4F-C7E736AE7D1D}"/>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6622D66-6D8A-0DAC-1459-CF5BCAC63E4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62963D6-54F6-1314-5192-C0616844D4A9}"/>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36805516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TG Motion for SA Recirculation (if needed)</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P802.15.16t-D&lt;TBD&gt;.0.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a:t>
            </a:r>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2061092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71598-EEA0-CE87-C69F-F6ED2D47FFFC}"/>
              </a:ext>
            </a:extLst>
          </p:cNvPr>
          <p:cNvSpPr>
            <a:spLocks noGrp="1"/>
          </p:cNvSpPr>
          <p:nvPr>
            <p:ph type="title"/>
          </p:nvPr>
        </p:nvSpPr>
        <p:spPr/>
        <p:txBody>
          <a:bodyPr/>
          <a:lstStyle/>
          <a:p>
            <a:r>
              <a:rPr lang="en-US" dirty="0"/>
              <a:t>WG Motion for SA Recirculation</a:t>
            </a:r>
          </a:p>
        </p:txBody>
      </p:sp>
      <p:sp>
        <p:nvSpPr>
          <p:cNvPr id="3" name="Content Placeholder 2">
            <a:extLst>
              <a:ext uri="{FF2B5EF4-FFF2-40B4-BE49-F238E27FC236}">
                <a16:creationId xmlns:a16="http://schemas.microsoft.com/office/drawing/2014/main" id="{24058243-609C-CDE4-2367-7C36E4297A24}"/>
              </a:ext>
            </a:extLst>
          </p:cNvPr>
          <p:cNvSpPr>
            <a:spLocks noGrp="1"/>
          </p:cNvSpPr>
          <p:nvPr>
            <p:ph idx="1"/>
          </p:nvPr>
        </p:nvSpPr>
        <p:spPr/>
        <p:txBody>
          <a:bodyPr/>
          <a:lstStyle/>
          <a:p>
            <a:pPr>
              <a:lnSpc>
                <a:spcPct val="100000"/>
              </a:lnSpc>
            </a:pPr>
            <a:r>
              <a:rPr lang="en-US" sz="2800" b="0" i="1" strike="noStrike" spc="-1" dirty="0">
                <a:solidFill>
                  <a:srgbClr val="000000"/>
                </a:solidFill>
                <a:latin typeface="Arial"/>
                <a:ea typeface="DejaVu Sans"/>
              </a:rPr>
              <a:t>Move that TG16t formally requests that 802.15 WG start a Standards Association Recirculation Ballot of document P802.15.16t-D</a:t>
            </a:r>
            <a:r>
              <a:rPr lang="en-US" i="1" spc="-1" dirty="0">
                <a:solidFill>
                  <a:srgbClr val="000000"/>
                </a:solidFill>
                <a:latin typeface="Arial"/>
                <a:ea typeface="DejaVu Sans"/>
              </a:rPr>
              <a:t>&lt;TBD&gt;</a:t>
            </a:r>
            <a:r>
              <a:rPr lang="en-US" sz="2800" b="0" i="1" strike="noStrike" spc="-1" dirty="0">
                <a:solidFill>
                  <a:srgbClr val="000000"/>
                </a:solidFill>
                <a:latin typeface="Arial"/>
                <a:ea typeface="DejaVu Sans"/>
              </a:rPr>
              <a:t>.0.</a:t>
            </a:r>
            <a:endParaRPr lang="en-US" sz="2800" b="0" strike="noStrike" spc="-1" dirty="0">
              <a:solidFill>
                <a:srgbClr val="000000"/>
              </a:solidFill>
              <a:latin typeface="Arial"/>
            </a:endParaRPr>
          </a:p>
          <a:p>
            <a:pPr>
              <a:lnSpc>
                <a:spcPct val="100000"/>
              </a:lnSpc>
            </a:pP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Moved by: Tim Godfrey</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Seconded by: </a:t>
            </a:r>
            <a:endParaRPr lang="en-US" sz="2800" b="0" strike="noStrike" spc="-1" dirty="0">
              <a:solidFill>
                <a:srgbClr val="000000"/>
              </a:solidFill>
              <a:latin typeface="Arial"/>
            </a:endParaRPr>
          </a:p>
          <a:p>
            <a:pPr>
              <a:lnSpc>
                <a:spcPct val="100000"/>
              </a:lnSpc>
            </a:pPr>
            <a:r>
              <a:rPr lang="en-US" sz="2800" b="0" strike="noStrike" spc="-1" dirty="0">
                <a:solidFill>
                  <a:srgbClr val="000000"/>
                </a:solidFill>
                <a:latin typeface="Arial"/>
                <a:ea typeface="DejaVu Sans"/>
              </a:rPr>
              <a:t>Result: </a:t>
            </a:r>
            <a:endParaRPr lang="en-US" sz="2800" b="0" strike="noStrike" spc="-1" dirty="0">
              <a:solidFill>
                <a:srgbClr val="000000"/>
              </a:solidFill>
              <a:latin typeface="Arial"/>
            </a:endParaRPr>
          </a:p>
          <a:p>
            <a:endParaRPr lang="en-US" dirty="0"/>
          </a:p>
        </p:txBody>
      </p:sp>
      <p:sp>
        <p:nvSpPr>
          <p:cNvPr id="4" name="Date Placeholder 3">
            <a:extLst>
              <a:ext uri="{FF2B5EF4-FFF2-40B4-BE49-F238E27FC236}">
                <a16:creationId xmlns:a16="http://schemas.microsoft.com/office/drawing/2014/main" id="{7CDAFC7C-D09C-B7A7-51AE-5B39DDC78FDD}"/>
              </a:ext>
            </a:extLst>
          </p:cNvPr>
          <p:cNvSpPr>
            <a:spLocks noGrp="1"/>
          </p:cNvSpPr>
          <p:nvPr>
            <p:ph type="dt" sz="half" idx="10"/>
          </p:nvPr>
        </p:nvSpPr>
        <p:spPr/>
        <p:txBody>
          <a:bodyPr/>
          <a:lstStyle/>
          <a:p>
            <a:r>
              <a:rPr lang="en-US"/>
              <a:t>Nov_2024</a:t>
            </a:r>
            <a:endParaRPr lang="en-US" dirty="0"/>
          </a:p>
        </p:txBody>
      </p:sp>
      <p:sp>
        <p:nvSpPr>
          <p:cNvPr id="5" name="Footer Placeholder 4">
            <a:extLst>
              <a:ext uri="{FF2B5EF4-FFF2-40B4-BE49-F238E27FC236}">
                <a16:creationId xmlns:a16="http://schemas.microsoft.com/office/drawing/2014/main" id="{06AB502B-4A67-CE8D-3758-EE503A0A109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481A6FDE-0884-138E-9E36-AB3C609393E9}"/>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2560082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a:t> </a:t>
            </a:r>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Nov_2024</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520124-7C37-0361-562C-9D80A17D342B}"/>
              </a:ext>
            </a:extLst>
          </p:cNvPr>
          <p:cNvSpPr>
            <a:spLocks noGrp="1"/>
          </p:cNvSpPr>
          <p:nvPr>
            <p:ph type="title"/>
          </p:nvPr>
        </p:nvSpPr>
        <p:spPr/>
        <p:txBody>
          <a:bodyPr/>
          <a:lstStyle/>
          <a:p>
            <a:r>
              <a:rPr lang="en-US" dirty="0"/>
              <a:t>Revision Plans</a:t>
            </a:r>
          </a:p>
        </p:txBody>
      </p:sp>
      <p:sp>
        <p:nvSpPr>
          <p:cNvPr id="3" name="Content Placeholder 2">
            <a:extLst>
              <a:ext uri="{FF2B5EF4-FFF2-40B4-BE49-F238E27FC236}">
                <a16:creationId xmlns:a16="http://schemas.microsoft.com/office/drawing/2014/main" id="{CB3A00AE-3050-B865-0884-54E7DD2C44F5}"/>
              </a:ext>
            </a:extLst>
          </p:cNvPr>
          <p:cNvSpPr>
            <a:spLocks noGrp="1"/>
          </p:cNvSpPr>
          <p:nvPr>
            <p:ph idx="1"/>
          </p:nvPr>
        </p:nvSpPr>
        <p:spPr>
          <a:xfrm>
            <a:off x="838200" y="1897062"/>
            <a:ext cx="10515600" cy="4351338"/>
          </a:xfrm>
        </p:spPr>
        <p:txBody>
          <a:bodyPr>
            <a:normAutofit/>
          </a:bodyPr>
          <a:lstStyle/>
          <a:p>
            <a:r>
              <a:rPr lang="en-US" dirty="0"/>
              <a:t>Revision PAR approved.</a:t>
            </a:r>
          </a:p>
          <a:p>
            <a:r>
              <a:rPr lang="en-US" dirty="0"/>
              <a:t>Separate meeting series and project for Revision</a:t>
            </a:r>
            <a:endParaRPr lang="da-DK" dirty="0"/>
          </a:p>
          <a:p>
            <a:r>
              <a:rPr lang="da-DK" dirty="0"/>
              <a:t>Task Group will be TG16me</a:t>
            </a:r>
          </a:p>
          <a:p>
            <a:r>
              <a:rPr lang="en-US" dirty="0"/>
              <a:t>Draft will be 802.16</a:t>
            </a:r>
          </a:p>
          <a:p>
            <a:endParaRPr lang="en-US" dirty="0"/>
          </a:p>
          <a:p>
            <a:endParaRPr lang="en-US" dirty="0"/>
          </a:p>
          <a:p>
            <a:pPr marL="0" indent="0">
              <a:buNone/>
            </a:pPr>
            <a:endParaRPr lang="en-US" dirty="0"/>
          </a:p>
          <a:p>
            <a:endParaRPr lang="en-US" dirty="0"/>
          </a:p>
          <a:p>
            <a:endParaRPr lang="en-US" dirty="0"/>
          </a:p>
        </p:txBody>
      </p:sp>
      <p:sp>
        <p:nvSpPr>
          <p:cNvPr id="4" name="Date Placeholder 3">
            <a:extLst>
              <a:ext uri="{FF2B5EF4-FFF2-40B4-BE49-F238E27FC236}">
                <a16:creationId xmlns:a16="http://schemas.microsoft.com/office/drawing/2014/main" id="{0CB4E8FB-204F-D68D-579B-0031CAFDDF98}"/>
              </a:ext>
            </a:extLst>
          </p:cNvPr>
          <p:cNvSpPr>
            <a:spLocks noGrp="1"/>
          </p:cNvSpPr>
          <p:nvPr>
            <p:ph type="dt" sz="half" idx="10"/>
          </p:nvPr>
        </p:nvSpPr>
        <p:spPr/>
        <p:txBody>
          <a:bodyPr/>
          <a:lstStyle/>
          <a:p>
            <a:r>
              <a:rPr lang="en-US" dirty="0"/>
              <a:t>Nov_2024</a:t>
            </a:r>
          </a:p>
        </p:txBody>
      </p:sp>
      <p:sp>
        <p:nvSpPr>
          <p:cNvPr id="5" name="Footer Placeholder 4">
            <a:extLst>
              <a:ext uri="{FF2B5EF4-FFF2-40B4-BE49-F238E27FC236}">
                <a16:creationId xmlns:a16="http://schemas.microsoft.com/office/drawing/2014/main" id="{47380163-9F33-B736-8A80-C04725FF024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6097DB63-0972-60F2-70ED-6C95B35D606F}"/>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10231211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1262689235"/>
              </p:ext>
            </p:extLst>
          </p:nvPr>
        </p:nvGraphicFramePr>
        <p:xfrm>
          <a:off x="1828800" y="1190819"/>
          <a:ext cx="8382000" cy="4607658"/>
        </p:xfrm>
        <a:graphic>
          <a:graphicData uri="http://schemas.openxmlformats.org/drawingml/2006/table">
            <a:tbl>
              <a:tblPr firstRow="1" bandRow="1">
                <a:tableStyleId>{5C22544A-7EE6-4342-B048-85BDC9FD1C3A}</a:tableStyleId>
              </a:tblPr>
              <a:tblGrid>
                <a:gridCol w="6026727">
                  <a:extLst>
                    <a:ext uri="{9D8B030D-6E8A-4147-A177-3AD203B41FA5}">
                      <a16:colId xmlns:a16="http://schemas.microsoft.com/office/drawing/2014/main" val="3384751907"/>
                    </a:ext>
                  </a:extLst>
                </a:gridCol>
                <a:gridCol w="2355273">
                  <a:extLst>
                    <a:ext uri="{9D8B030D-6E8A-4147-A177-3AD203B41FA5}">
                      <a16:colId xmlns:a16="http://schemas.microsoft.com/office/drawing/2014/main" val="434009601"/>
                    </a:ext>
                  </a:extLst>
                </a:gridCol>
              </a:tblGrid>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Milestone</a:t>
                      </a:r>
                    </a:p>
                  </a:txBody>
                  <a:tcPr marL="83127" marR="83127"/>
                </a:tc>
                <a:tc>
                  <a:txBody>
                    <a:bodyPr/>
                    <a:lstStyle/>
                    <a:p>
                      <a:r>
                        <a:rPr lang="en-US" sz="1800" dirty="0"/>
                        <a:t>Date</a:t>
                      </a:r>
                    </a:p>
                  </a:txBody>
                  <a:tcPr marL="83127" marR="83127"/>
                </a:tc>
                <a:extLst>
                  <a:ext uri="{0D108BD9-81ED-4DB2-BD59-A6C34878D82A}">
                    <a16:rowId xmlns:a16="http://schemas.microsoft.com/office/drawing/2014/main" val="4207709845"/>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Task Group Start</a:t>
                      </a:r>
                    </a:p>
                  </a:txBody>
                  <a:tcPr marL="83127" marR="83127"/>
                </a:tc>
                <a:tc>
                  <a:txBody>
                    <a:bodyPr/>
                    <a:lstStyle/>
                    <a:p>
                      <a:r>
                        <a:rPr lang="en-US" sz="1800" dirty="0">
                          <a:solidFill>
                            <a:schemeClr val="bg1">
                              <a:lumMod val="65000"/>
                            </a:schemeClr>
                          </a:solidFill>
                        </a:rPr>
                        <a:t>Jan 2020</a:t>
                      </a:r>
                    </a:p>
                  </a:txBody>
                  <a:tcPr marL="83127" marR="83127"/>
                </a:tc>
                <a:extLst>
                  <a:ext uri="{0D108BD9-81ED-4DB2-BD59-A6C34878D82A}">
                    <a16:rowId xmlns:a16="http://schemas.microsoft.com/office/drawing/2014/main" val="166859690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SRD Approval</a:t>
                      </a:r>
                    </a:p>
                  </a:txBody>
                  <a:tcPr marL="83127" marR="83127"/>
                </a:tc>
                <a:tc>
                  <a:txBody>
                    <a:bodyPr/>
                    <a:lstStyle/>
                    <a:p>
                      <a:r>
                        <a:rPr lang="en-US" sz="1800" dirty="0">
                          <a:solidFill>
                            <a:schemeClr val="bg1">
                              <a:lumMod val="75000"/>
                            </a:schemeClr>
                          </a:solidFill>
                        </a:rPr>
                        <a:t>April 2021</a:t>
                      </a:r>
                    </a:p>
                  </a:txBody>
                  <a:tcPr marL="83127" marR="83127"/>
                </a:tc>
                <a:extLst>
                  <a:ext uri="{0D108BD9-81ED-4DB2-BD59-A6C34878D82A}">
                    <a16:rowId xmlns:a16="http://schemas.microsoft.com/office/drawing/2014/main" val="3428218732"/>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65000"/>
                            </a:schemeClr>
                          </a:solidFill>
                        </a:rPr>
                        <a:t>SDD Approval</a:t>
                      </a:r>
                    </a:p>
                  </a:txBody>
                  <a:tcPr marL="83127" marR="83127"/>
                </a:tc>
                <a:tc>
                  <a:txBody>
                    <a:bodyPr/>
                    <a:lstStyle/>
                    <a:p>
                      <a:r>
                        <a:rPr lang="en-US" sz="1800" dirty="0">
                          <a:solidFill>
                            <a:schemeClr val="bg1">
                              <a:lumMod val="65000"/>
                            </a:schemeClr>
                          </a:solidFill>
                        </a:rPr>
                        <a:t>Jan 2022</a:t>
                      </a:r>
                    </a:p>
                  </a:txBody>
                  <a:tcPr marL="83127" marR="83127"/>
                </a:tc>
                <a:extLst>
                  <a:ext uri="{0D108BD9-81ED-4DB2-BD59-A6C34878D82A}">
                    <a16:rowId xmlns:a16="http://schemas.microsoft.com/office/drawing/2014/main" val="3689323579"/>
                  </a:ext>
                </a:extLst>
              </a:tr>
              <a:tr h="418878">
                <a:tc>
                  <a:txBody>
                    <a:bodyPr/>
                    <a:lstStyle/>
                    <a:p>
                      <a:r>
                        <a:rPr lang="en-US" sz="1800" dirty="0">
                          <a:solidFill>
                            <a:schemeClr val="bg1">
                              <a:lumMod val="65000"/>
                            </a:schemeClr>
                          </a:solidFill>
                        </a:rPr>
                        <a:t>Draft Development</a:t>
                      </a:r>
                    </a:p>
                  </a:txBody>
                  <a:tcPr marL="83127" marR="83127"/>
                </a:tc>
                <a:tc>
                  <a:txBody>
                    <a:bodyPr/>
                    <a:lstStyle/>
                    <a:p>
                      <a:endParaRPr lang="en-US" sz="1800" dirty="0">
                        <a:solidFill>
                          <a:schemeClr val="bg1">
                            <a:lumMod val="65000"/>
                          </a:schemeClr>
                        </a:solidFill>
                      </a:endParaRPr>
                    </a:p>
                  </a:txBody>
                  <a:tcPr marL="83127" marR="83127"/>
                </a:tc>
                <a:extLst>
                  <a:ext uri="{0D108BD9-81ED-4DB2-BD59-A6C34878D82A}">
                    <a16:rowId xmlns:a16="http://schemas.microsoft.com/office/drawing/2014/main" val="4038355541"/>
                  </a:ext>
                </a:extLst>
              </a:tr>
              <a:tr h="418878">
                <a:tc>
                  <a:txBody>
                    <a:bodyPr/>
                    <a:lstStyle/>
                    <a:p>
                      <a:r>
                        <a:rPr lang="en-US" sz="1800" dirty="0">
                          <a:solidFill>
                            <a:schemeClr val="bg1">
                              <a:lumMod val="65000"/>
                            </a:schemeClr>
                          </a:solidFill>
                        </a:rPr>
                        <a:t>Informal TG review of draft</a:t>
                      </a:r>
                    </a:p>
                  </a:txBody>
                  <a:tcPr marL="83127" marR="83127"/>
                </a:tc>
                <a:tc>
                  <a:txBody>
                    <a:bodyPr/>
                    <a:lstStyle/>
                    <a:p>
                      <a:r>
                        <a:rPr lang="en-US" sz="1800" dirty="0">
                          <a:solidFill>
                            <a:schemeClr val="bg1">
                              <a:lumMod val="65000"/>
                            </a:schemeClr>
                          </a:solidFill>
                        </a:rPr>
                        <a:t>Mar 2023</a:t>
                      </a:r>
                    </a:p>
                  </a:txBody>
                  <a:tcPr marL="83127" marR="83127"/>
                </a:tc>
                <a:extLst>
                  <a:ext uri="{0D108BD9-81ED-4DB2-BD59-A6C34878D82A}">
                    <a16:rowId xmlns:a16="http://schemas.microsoft.com/office/drawing/2014/main" val="1866948594"/>
                  </a:ext>
                </a:extLst>
              </a:tr>
              <a:tr h="418878">
                <a:tc>
                  <a:txBody>
                    <a:bodyPr/>
                    <a:lstStyle/>
                    <a:p>
                      <a:r>
                        <a:rPr lang="en-US" sz="1800" dirty="0">
                          <a:solidFill>
                            <a:schemeClr val="bg1">
                              <a:lumMod val="75000"/>
                            </a:schemeClr>
                          </a:solidFill>
                        </a:rPr>
                        <a:t>Working Group Letter Ballot</a:t>
                      </a:r>
                    </a:p>
                  </a:txBody>
                  <a:tcPr marL="83127" marR="83127"/>
                </a:tc>
                <a:tc>
                  <a:txBody>
                    <a:bodyPr/>
                    <a:lstStyle/>
                    <a:p>
                      <a:r>
                        <a:rPr lang="en-US" sz="1800" dirty="0">
                          <a:solidFill>
                            <a:schemeClr val="bg1">
                              <a:lumMod val="75000"/>
                            </a:schemeClr>
                          </a:solidFill>
                        </a:rPr>
                        <a:t>Nov 2023</a:t>
                      </a:r>
                    </a:p>
                  </a:txBody>
                  <a:tcPr marL="83127" marR="83127"/>
                </a:tc>
                <a:extLst>
                  <a:ext uri="{0D108BD9-81ED-4DB2-BD59-A6C34878D82A}">
                    <a16:rowId xmlns:a16="http://schemas.microsoft.com/office/drawing/2014/main" val="634721270"/>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Working Group Recirculation Letter Ballot</a:t>
                      </a:r>
                    </a:p>
                  </a:txBody>
                  <a:tcPr marL="83127" marR="83127"/>
                </a:tc>
                <a:tc>
                  <a:txBody>
                    <a:bodyPr/>
                    <a:lstStyle/>
                    <a:p>
                      <a:r>
                        <a:rPr lang="en-US" sz="1800" dirty="0">
                          <a:solidFill>
                            <a:schemeClr val="bg1">
                              <a:lumMod val="75000"/>
                            </a:schemeClr>
                          </a:solidFill>
                        </a:rPr>
                        <a:t>March 2024</a:t>
                      </a:r>
                    </a:p>
                  </a:txBody>
                  <a:tcPr marL="83127" marR="83127"/>
                </a:tc>
                <a:extLst>
                  <a:ext uri="{0D108BD9-81ED-4DB2-BD59-A6C34878D82A}">
                    <a16:rowId xmlns:a16="http://schemas.microsoft.com/office/drawing/2014/main" val="197094696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solidFill>
                            <a:schemeClr val="bg1">
                              <a:lumMod val="75000"/>
                            </a:schemeClr>
                          </a:solidFill>
                        </a:rPr>
                        <a:t>SA Ballot</a:t>
                      </a:r>
                    </a:p>
                  </a:txBody>
                  <a:tcPr marL="83127" marR="83127"/>
                </a:tc>
                <a:tc>
                  <a:txBody>
                    <a:bodyPr/>
                    <a:lstStyle/>
                    <a:p>
                      <a:r>
                        <a:rPr lang="en-US" sz="1800" dirty="0">
                          <a:solidFill>
                            <a:schemeClr val="bg1">
                              <a:lumMod val="75000"/>
                            </a:schemeClr>
                          </a:solidFill>
                        </a:rPr>
                        <a:t>Sept 2024</a:t>
                      </a:r>
                    </a:p>
                  </a:txBody>
                  <a:tcPr marL="83127" marR="83127"/>
                </a:tc>
                <a:extLst>
                  <a:ext uri="{0D108BD9-81ED-4DB2-BD59-A6C34878D82A}">
                    <a16:rowId xmlns:a16="http://schemas.microsoft.com/office/drawing/2014/main" val="1018105641"/>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SA Recirc</a:t>
                      </a:r>
                    </a:p>
                  </a:txBody>
                  <a:tcPr marL="83127" marR="83127"/>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bg1">
                              <a:lumMod val="75000"/>
                            </a:schemeClr>
                          </a:solidFill>
                          <a:latin typeface="+mn-lt"/>
                          <a:ea typeface="+mn-ea"/>
                          <a:cs typeface="+mn-cs"/>
                        </a:rPr>
                        <a:t>Nov 2024</a:t>
                      </a:r>
                    </a:p>
                  </a:txBody>
                  <a:tcPr marL="83127" marR="83127"/>
                </a:tc>
                <a:extLst>
                  <a:ext uri="{0D108BD9-81ED-4DB2-BD59-A6C34878D82A}">
                    <a16:rowId xmlns:a16="http://schemas.microsoft.com/office/drawing/2014/main" val="82442068"/>
                  </a:ext>
                </a:extLst>
              </a:tr>
              <a:tr h="4188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Forward to RevCom</a:t>
                      </a:r>
                    </a:p>
                  </a:txBody>
                  <a:tcPr marL="83127" marR="83127"/>
                </a:tc>
                <a:tc>
                  <a:txBody>
                    <a:bodyPr/>
                    <a:lstStyle/>
                    <a:p>
                      <a:r>
                        <a:rPr lang="en-US" sz="1800" dirty="0"/>
                        <a:t>March 2025</a:t>
                      </a:r>
                    </a:p>
                  </a:txBody>
                  <a:tcPr marL="83127" marR="83127"/>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6705600" y="5943599"/>
            <a:ext cx="4800600" cy="412751"/>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Extension NesCom </a:t>
            </a:r>
            <a:r>
              <a:rPr lang="fr-FR" sz="1400" b="1" dirty="0" err="1"/>
              <a:t>Approved</a:t>
            </a:r>
            <a:r>
              <a:rPr lang="fr-FR" sz="1400" b="1" dirty="0"/>
              <a:t> Sept 25 2024 </a:t>
            </a:r>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Nov_2024</a:t>
            </a:r>
          </a:p>
        </p:txBody>
      </p:sp>
      <p:sp>
        <p:nvSpPr>
          <p:cNvPr id="3" name="Arrow: Right 2">
            <a:extLst>
              <a:ext uri="{FF2B5EF4-FFF2-40B4-BE49-F238E27FC236}">
                <a16:creationId xmlns:a16="http://schemas.microsoft.com/office/drawing/2014/main" id="{40D38A25-D564-4828-863A-D3B332BDEDFD}"/>
              </a:ext>
            </a:extLst>
          </p:cNvPr>
          <p:cNvSpPr/>
          <p:nvPr/>
        </p:nvSpPr>
        <p:spPr>
          <a:xfrm>
            <a:off x="196596" y="5302528"/>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0">
              <a:spcBef>
                <a:spcPts val="0"/>
              </a:spcBef>
              <a:spcAft>
                <a:spcPts val="1200"/>
              </a:spcAft>
            </a:pPr>
            <a:r>
              <a:rPr lang="en-US" sz="2400" dirty="0">
                <a:latin typeface="Calibri" panose="020F0502020204030204" pitchFamily="34" charset="0"/>
              </a:rPr>
              <a:t>TG16t should be completed with this meeting, future meetings are for TG16me Revision project</a:t>
            </a:r>
          </a:p>
          <a:p>
            <a:pPr marL="457200" lvl="1">
              <a:spcBef>
                <a:spcPts val="0"/>
              </a:spcBef>
              <a:spcAft>
                <a:spcPts val="1200"/>
              </a:spcAft>
            </a:pPr>
            <a:endParaRPr lang="en-US" dirty="0"/>
          </a:p>
          <a:p>
            <a:pPr marL="457200" lvl="1">
              <a:spcBef>
                <a:spcPts val="0"/>
              </a:spcBef>
              <a:spcAft>
                <a:spcPts val="1200"/>
              </a:spcAft>
            </a:pPr>
            <a:endParaRPr lang="en-US" dirty="0"/>
          </a:p>
          <a:p>
            <a:pPr marL="0">
              <a:spcBef>
                <a:spcPts val="0"/>
              </a:spcBef>
              <a:spcAft>
                <a:spcPts val="1200"/>
              </a:spcAft>
            </a:pPr>
            <a:r>
              <a:rPr lang="en-US" dirty="0"/>
              <a:t>May 2025 Interim</a:t>
            </a:r>
          </a:p>
          <a:p>
            <a:pPr marL="457200" lvl="1">
              <a:spcBef>
                <a:spcPts val="0"/>
              </a:spcBef>
              <a:spcAft>
                <a:spcPts val="1200"/>
              </a:spcAft>
            </a:pPr>
            <a:r>
              <a:rPr lang="en-US" dirty="0"/>
              <a:t>Warsaw, Poland</a:t>
            </a:r>
          </a:p>
          <a:p>
            <a:pPr marL="457200" lvl="1">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91923512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March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a:bodyPr>
          <a:lstStyle/>
          <a:p>
            <a:r>
              <a:rPr lang="en-US" dirty="0"/>
              <a:t>Introductions, Secretary, Review and Approve Agenda</a:t>
            </a:r>
          </a:p>
          <a:p>
            <a:r>
              <a:rPr lang="en-US" dirty="0"/>
              <a:t>Policy Review</a:t>
            </a:r>
          </a:p>
          <a:p>
            <a:r>
              <a:rPr lang="en-US" dirty="0"/>
              <a:t>Review of any contributions</a:t>
            </a:r>
          </a:p>
          <a:p>
            <a:r>
              <a:rPr lang="en-US" dirty="0"/>
              <a:t>Review and resolve comments from SA recirculation ballot on D7.0</a:t>
            </a:r>
          </a:p>
          <a:p>
            <a:r>
              <a:rPr lang="en-US" dirty="0"/>
              <a:t>Motion to RevCom</a:t>
            </a:r>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Nov_2024</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55572</TotalTime>
  <Words>2126</Words>
  <Application>Microsoft Office PowerPoint</Application>
  <PresentationFormat>Widescreen</PresentationFormat>
  <Paragraphs>265</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Opening</vt:lpstr>
      <vt:lpstr>TG16t March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March Meeting Start Status</vt:lpstr>
      <vt:lpstr>Plan for RevCom</vt:lpstr>
      <vt:lpstr>Formation of Comment Resolution Group</vt:lpstr>
      <vt:lpstr>Teleconference / CRG Meeting</vt:lpstr>
      <vt:lpstr>TG Motion for SA Recirculation (if needed)</vt:lpstr>
      <vt:lpstr>WG Motion for SA Recirculation</vt:lpstr>
      <vt:lpstr>Revision Plans</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872</cp:revision>
  <cp:lastPrinted>1998-02-10T13:28:06Z</cp:lastPrinted>
  <dcterms:created xsi:type="dcterms:W3CDTF">2020-01-06T16:34:14Z</dcterms:created>
  <dcterms:modified xsi:type="dcterms:W3CDTF">2025-03-02T03:42:24Z</dcterms:modified>
</cp:coreProperties>
</file>