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4"/>
  </p:sldMasterIdLst>
  <p:notesMasterIdLst>
    <p:notesMasterId r:id="rId14"/>
  </p:notesMasterIdLst>
  <p:handoutMasterIdLst>
    <p:handoutMasterId r:id="rId15"/>
  </p:handoutMasterIdLst>
  <p:sldIdLst>
    <p:sldId id="287" r:id="rId5"/>
    <p:sldId id="567" r:id="rId6"/>
    <p:sldId id="565" r:id="rId7"/>
    <p:sldId id="566" r:id="rId8"/>
    <p:sldId id="557" r:id="rId9"/>
    <p:sldId id="563" r:id="rId10"/>
    <p:sldId id="558" r:id="rId11"/>
    <p:sldId id="564" r:id="rId12"/>
    <p:sldId id="568" r:id="rId1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9900"/>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71BEF1-1E3A-4B37-8EDE-98F810E5DA47}" v="8" dt="2025-02-24T23:58:57.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4598" autoAdjust="0"/>
  </p:normalViewPr>
  <p:slideViewPr>
    <p:cSldViewPr>
      <p:cViewPr varScale="1">
        <p:scale>
          <a:sx n="62" d="100"/>
          <a:sy n="62" d="100"/>
        </p:scale>
        <p:origin x="1397" y="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r>
              <a:rPr lang="en-US" dirty="0"/>
              <a:t>November 2023</a:t>
            </a:r>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November 2023</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November 2023</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15-25-0106-00-04ab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February 2025</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440972" cy="276999"/>
          </a:xfrm>
          <a:prstGeom prst="rect">
            <a:avLst/>
          </a:prstGeom>
          <a:noFill/>
        </p:spPr>
        <p:txBody>
          <a:bodyPr wrap="none" rtlCol="0">
            <a:spAutoFit/>
          </a:bodyPr>
          <a:lstStyle/>
          <a:p>
            <a:r>
              <a:rPr lang="en-US" dirty="0">
                <a:solidFill>
                  <a:schemeClr val="tx1"/>
                </a:solidFill>
              </a:rPr>
              <a:t>Carlos Aldana, et al.</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cc.report/FCC-ID/BCG-A3048/7595525"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fcc.report/FCC-ID/BCGA2117/7587866"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PSD observations for KDB 987594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Bin Tian (Qualcomm), Menzo Wentink (Qualcomm), Pooria Pakrooh (Qualcomm)</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caldana</a:t>
            </a:r>
            <a:r>
              <a:rPr lang="en-US" altLang="en-US" sz="1600" dirty="0">
                <a:latin typeface="Times New Roman" panose="02020603050405020304" pitchFamily="18" charset="0"/>
              </a:rPr>
              <a:t> (at) meta.com]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chemeClr val="tx1"/>
                </a:solidFill>
                <a:latin typeface="Times New Roman" panose="02020603050405020304" pitchFamily="18" charset="0"/>
                <a:cs typeface="Times New Roman" panose="02020603050405020304" pitchFamily="18" charset="0"/>
              </a:rPr>
              <a:t>[This provides a closer </a:t>
            </a:r>
            <a:r>
              <a:rPr lang="en-US" altLang="en-US" sz="1600">
                <a:solidFill>
                  <a:schemeClr val="tx1"/>
                </a:solidFill>
                <a:latin typeface="Times New Roman" panose="02020603050405020304" pitchFamily="18" charset="0"/>
                <a:cs typeface="Times New Roman" panose="02020603050405020304" pitchFamily="18" charset="0"/>
              </a:rPr>
              <a:t>look at AWGN </a:t>
            </a:r>
            <a:r>
              <a:rPr lang="en-US" altLang="en-US" sz="1600" dirty="0">
                <a:solidFill>
                  <a:schemeClr val="tx1"/>
                </a:solidFill>
                <a:latin typeface="Times New Roman" panose="02020603050405020304" pitchFamily="18" charset="0"/>
                <a:cs typeface="Times New Roman" panose="02020603050405020304" pitchFamily="18" charset="0"/>
              </a:rPr>
              <a:t>PSDs that are </a:t>
            </a:r>
            <a:r>
              <a:rPr lang="en-US" altLang="en-US" sz="1600">
                <a:solidFill>
                  <a:schemeClr val="tx1"/>
                </a:solidFill>
                <a:latin typeface="Times New Roman" panose="02020603050405020304" pitchFamily="18" charset="0"/>
                <a:cs typeface="Times New Roman" panose="02020603050405020304" pitchFamily="18" charset="0"/>
              </a:rPr>
              <a:t>compliant with KDB 987594]</a:t>
            </a:r>
            <a:endParaRPr lang="en-US" altLang="en-US" sz="16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[For information]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726E-AEB4-F505-3864-79517829CA4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6ECE519-F3ED-EDCB-E35C-DF331DDF9258}"/>
              </a:ext>
            </a:extLst>
          </p:cNvPr>
          <p:cNvSpPr>
            <a:spLocks noGrp="1"/>
          </p:cNvSpPr>
          <p:nvPr>
            <p:ph idx="1"/>
          </p:nvPr>
        </p:nvSpPr>
        <p:spPr/>
        <p:txBody>
          <a:bodyPr/>
          <a:lstStyle/>
          <a:p>
            <a:pPr marL="514350" indent="-514350">
              <a:buFont typeface="+mj-lt"/>
              <a:buAutoNum type="arabicPeriod"/>
            </a:pPr>
            <a:r>
              <a:rPr lang="en-US" dirty="0"/>
              <a:t>15-25-103-00 contained this PSD plot</a:t>
            </a:r>
          </a:p>
          <a:p>
            <a:pPr marL="914400" lvl="1" indent="-514350">
              <a:buFont typeface="Arial" panose="020B0604020202020204" pitchFamily="34" charset="0"/>
              <a:buChar char="•"/>
            </a:pPr>
            <a:r>
              <a:rPr lang="en-US" dirty="0"/>
              <a:t>~3dB drop after 2.5 MHz and ~9dB after 5 MHz</a:t>
            </a:r>
          </a:p>
        </p:txBody>
      </p:sp>
      <p:sp>
        <p:nvSpPr>
          <p:cNvPr id="4" name="Slide Number Placeholder 3">
            <a:extLst>
              <a:ext uri="{FF2B5EF4-FFF2-40B4-BE49-F238E27FC236}">
                <a16:creationId xmlns:a16="http://schemas.microsoft.com/office/drawing/2014/main" id="{E8FB61C3-B4C2-21DE-2F7B-572418C0412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a:t>
            </a:fld>
            <a:endParaRPr lang="en-US" altLang="en-US" dirty="0"/>
          </a:p>
        </p:txBody>
      </p:sp>
      <p:pic>
        <p:nvPicPr>
          <p:cNvPr id="5" name="Picture 4">
            <a:extLst>
              <a:ext uri="{FF2B5EF4-FFF2-40B4-BE49-F238E27FC236}">
                <a16:creationId xmlns:a16="http://schemas.microsoft.com/office/drawing/2014/main" id="{C98995AA-EFCE-2182-D732-ACEA47094CA1}"/>
              </a:ext>
            </a:extLst>
          </p:cNvPr>
          <p:cNvPicPr>
            <a:picLocks noChangeAspect="1"/>
          </p:cNvPicPr>
          <p:nvPr/>
        </p:nvPicPr>
        <p:blipFill>
          <a:blip r:embed="rId2"/>
          <a:stretch>
            <a:fillRect/>
          </a:stretch>
        </p:blipFill>
        <p:spPr>
          <a:xfrm>
            <a:off x="2627784" y="2797812"/>
            <a:ext cx="4171213" cy="3599814"/>
          </a:xfrm>
          <a:prstGeom prst="rect">
            <a:avLst/>
          </a:prstGeom>
        </p:spPr>
      </p:pic>
    </p:spTree>
    <p:extLst>
      <p:ext uri="{BB962C8B-B14F-4D97-AF65-F5344CB8AC3E}">
        <p14:creationId xmlns:p14="http://schemas.microsoft.com/office/powerpoint/2010/main" val="120993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72B6-0283-1671-744F-60796F56B899}"/>
              </a:ext>
            </a:extLst>
          </p:cNvPr>
          <p:cNvSpPr>
            <a:spLocks noGrp="1"/>
          </p:cNvSpPr>
          <p:nvPr>
            <p:ph type="title"/>
          </p:nvPr>
        </p:nvSpPr>
        <p:spPr/>
        <p:txBody>
          <a:bodyPr/>
          <a:lstStyle/>
          <a:p>
            <a:r>
              <a:rPr lang="en-US" dirty="0"/>
              <a:t>KDB 987594 details</a:t>
            </a:r>
          </a:p>
        </p:txBody>
      </p:sp>
      <p:sp>
        <p:nvSpPr>
          <p:cNvPr id="4" name="Slide Number Placeholder 3">
            <a:extLst>
              <a:ext uri="{FF2B5EF4-FFF2-40B4-BE49-F238E27FC236}">
                <a16:creationId xmlns:a16="http://schemas.microsoft.com/office/drawing/2014/main" id="{0C10FF6B-B0DB-5D97-2A7A-13C9CB891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dirty="0"/>
          </a:p>
        </p:txBody>
      </p:sp>
      <p:grpSp>
        <p:nvGrpSpPr>
          <p:cNvPr id="5" name="Group 4">
            <a:extLst>
              <a:ext uri="{FF2B5EF4-FFF2-40B4-BE49-F238E27FC236}">
                <a16:creationId xmlns:a16="http://schemas.microsoft.com/office/drawing/2014/main" id="{9C61E44B-CBB1-FA68-B1C6-27240BFE4656}"/>
              </a:ext>
            </a:extLst>
          </p:cNvPr>
          <p:cNvGrpSpPr/>
          <p:nvPr/>
        </p:nvGrpSpPr>
        <p:grpSpPr>
          <a:xfrm>
            <a:off x="769937" y="1628800"/>
            <a:ext cx="7402463" cy="4052175"/>
            <a:chOff x="-18276" y="3292304"/>
            <a:chExt cx="5834058" cy="2972055"/>
          </a:xfrm>
        </p:grpSpPr>
        <p:pic>
          <p:nvPicPr>
            <p:cNvPr id="6" name="Picture 4">
              <a:extLst>
                <a:ext uri="{FF2B5EF4-FFF2-40B4-BE49-F238E27FC236}">
                  <a16:creationId xmlns:a16="http://schemas.microsoft.com/office/drawing/2014/main" id="{D51EE661-0150-0163-FC33-8B1DC7556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6" y="3292304"/>
              <a:ext cx="5834058" cy="189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99956C2-FD53-D293-A6A9-6B8DBAF9DB0F}"/>
                </a:ext>
              </a:extLst>
            </p:cNvPr>
            <p:cNvPicPr>
              <a:picLocks noChangeAspect="1"/>
            </p:cNvPicPr>
            <p:nvPr/>
          </p:nvPicPr>
          <p:blipFill>
            <a:blip r:embed="rId3"/>
            <a:stretch>
              <a:fillRect/>
            </a:stretch>
          </p:blipFill>
          <p:spPr>
            <a:xfrm>
              <a:off x="223715" y="5420446"/>
              <a:ext cx="5402784" cy="843913"/>
            </a:xfrm>
            <a:prstGeom prst="rect">
              <a:avLst/>
            </a:prstGeom>
          </p:spPr>
        </p:pic>
        <p:sp>
          <p:nvSpPr>
            <p:cNvPr id="11" name="Oval 10">
              <a:extLst>
                <a:ext uri="{FF2B5EF4-FFF2-40B4-BE49-F238E27FC236}">
                  <a16:creationId xmlns:a16="http://schemas.microsoft.com/office/drawing/2014/main" id="{C0685911-A8FB-BB89-6697-C515A9328446}"/>
                </a:ext>
              </a:extLst>
            </p:cNvPr>
            <p:cNvSpPr/>
            <p:nvPr/>
          </p:nvSpPr>
          <p:spPr bwMode="auto">
            <a:xfrm>
              <a:off x="1160413" y="5589240"/>
              <a:ext cx="1800200" cy="21602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spTree>
    <p:extLst>
      <p:ext uri="{BB962C8B-B14F-4D97-AF65-F5344CB8AC3E}">
        <p14:creationId xmlns:p14="http://schemas.microsoft.com/office/powerpoint/2010/main" val="295873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D521E-0577-1A9C-02A6-F17BDD002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45859-4DD4-E075-2A58-6D1C59DC9537}"/>
              </a:ext>
            </a:extLst>
          </p:cNvPr>
          <p:cNvSpPr>
            <a:spLocks noGrp="1"/>
          </p:cNvSpPr>
          <p:nvPr>
            <p:ph type="title"/>
          </p:nvPr>
        </p:nvSpPr>
        <p:spPr/>
        <p:txBody>
          <a:bodyPr/>
          <a:lstStyle/>
          <a:p>
            <a:r>
              <a:rPr lang="en-US" dirty="0"/>
              <a:t>KDB 987594 details</a:t>
            </a:r>
          </a:p>
        </p:txBody>
      </p:sp>
      <p:sp>
        <p:nvSpPr>
          <p:cNvPr id="4" name="Slide Number Placeholder 3">
            <a:extLst>
              <a:ext uri="{FF2B5EF4-FFF2-40B4-BE49-F238E27FC236}">
                <a16:creationId xmlns:a16="http://schemas.microsoft.com/office/drawing/2014/main" id="{113F085D-B317-DE8D-B976-DD2540ED93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dirty="0"/>
          </a:p>
        </p:txBody>
      </p:sp>
      <p:sp>
        <p:nvSpPr>
          <p:cNvPr id="12" name="Content Placeholder 11">
            <a:extLst>
              <a:ext uri="{FF2B5EF4-FFF2-40B4-BE49-F238E27FC236}">
                <a16:creationId xmlns:a16="http://schemas.microsoft.com/office/drawing/2014/main" id="{6D595EFC-EAC4-774B-4D95-671DBB9B244E}"/>
              </a:ext>
            </a:extLst>
          </p:cNvPr>
          <p:cNvSpPr txBox="1">
            <a:spLocks noGrp="1"/>
          </p:cNvSpPr>
          <p:nvPr>
            <p:ph idx="1"/>
          </p:nvPr>
        </p:nvSpPr>
        <p:spPr>
          <a:xfrm>
            <a:off x="188922" y="1340768"/>
            <a:ext cx="8539192" cy="3027197"/>
          </a:xfrm>
          <a:prstGeom prst="rect">
            <a:avLst/>
          </a:prstGeom>
          <a:noFill/>
        </p:spPr>
        <p:txBody>
          <a:bodyPr wrap="square" rtlCol="0">
            <a:spAutoFit/>
          </a:bodyPr>
          <a:lstStyle/>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a:p>
            <a:pPr marL="514350" indent="-514350">
              <a:buFont typeface="+mj-lt"/>
              <a:buAutoNum type="arabicPeriod"/>
            </a:pPr>
            <a:r>
              <a:rPr lang="en-US" sz="1800" dirty="0">
                <a:solidFill>
                  <a:schemeClr val="tx1"/>
                </a:solidFill>
              </a:rPr>
              <a:t>The NB device is centered at the same frequency as incumbent</a:t>
            </a:r>
          </a:p>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p:txBody>
      </p:sp>
      <p:grpSp>
        <p:nvGrpSpPr>
          <p:cNvPr id="5" name="Group 4">
            <a:extLst>
              <a:ext uri="{FF2B5EF4-FFF2-40B4-BE49-F238E27FC236}">
                <a16:creationId xmlns:a16="http://schemas.microsoft.com/office/drawing/2014/main" id="{DD60A559-8846-69E0-E513-B4BC95AC8091}"/>
              </a:ext>
            </a:extLst>
          </p:cNvPr>
          <p:cNvGrpSpPr/>
          <p:nvPr/>
        </p:nvGrpSpPr>
        <p:grpSpPr>
          <a:xfrm>
            <a:off x="1902234" y="2996952"/>
            <a:ext cx="5112568" cy="2994148"/>
            <a:chOff x="1902234" y="3356992"/>
            <a:chExt cx="5112568" cy="2994148"/>
          </a:xfrm>
        </p:grpSpPr>
        <p:pic>
          <p:nvPicPr>
            <p:cNvPr id="2050" name="x__x0000_i1027" descr="Image">
              <a:extLst>
                <a:ext uri="{FF2B5EF4-FFF2-40B4-BE49-F238E27FC236}">
                  <a16:creationId xmlns:a16="http://schemas.microsoft.com/office/drawing/2014/main" id="{97BF8998-32EA-DA01-BD51-8B8FA6E13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56992"/>
              <a:ext cx="4957613" cy="299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163BA2F-82FD-602A-AE44-6C87309F1CB6}"/>
                </a:ext>
              </a:extLst>
            </p:cNvPr>
            <p:cNvSpPr/>
            <p:nvPr/>
          </p:nvSpPr>
          <p:spPr bwMode="auto">
            <a:xfrm>
              <a:off x="1902234" y="3789040"/>
              <a:ext cx="5112568"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spTree>
    <p:extLst>
      <p:ext uri="{BB962C8B-B14F-4D97-AF65-F5344CB8AC3E}">
        <p14:creationId xmlns:p14="http://schemas.microsoft.com/office/powerpoint/2010/main" val="118826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D802-0336-7DA6-7B70-1683D77E94B0}"/>
              </a:ext>
            </a:extLst>
          </p:cNvPr>
          <p:cNvSpPr>
            <a:spLocks noGrp="1"/>
          </p:cNvSpPr>
          <p:nvPr>
            <p:ph type="title"/>
          </p:nvPr>
        </p:nvSpPr>
        <p:spPr/>
        <p:txBody>
          <a:bodyPr/>
          <a:lstStyle/>
          <a:p>
            <a:r>
              <a:rPr lang="en-US" dirty="0"/>
              <a:t>CBP FCC Test Example</a:t>
            </a:r>
          </a:p>
        </p:txBody>
      </p:sp>
      <p:sp>
        <p:nvSpPr>
          <p:cNvPr id="3" name="Content Placeholder 2">
            <a:extLst>
              <a:ext uri="{FF2B5EF4-FFF2-40B4-BE49-F238E27FC236}">
                <a16:creationId xmlns:a16="http://schemas.microsoft.com/office/drawing/2014/main" id="{39B21C00-59DD-2AB4-6669-D28F8F1AE004}"/>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E8B1AB7F-CAAB-9475-6BD0-499C0495EE2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dirty="0"/>
          </a:p>
        </p:txBody>
      </p:sp>
      <p:pic>
        <p:nvPicPr>
          <p:cNvPr id="6" name="Picture 5">
            <a:extLst>
              <a:ext uri="{FF2B5EF4-FFF2-40B4-BE49-F238E27FC236}">
                <a16:creationId xmlns:a16="http://schemas.microsoft.com/office/drawing/2014/main" id="{EB3BCD08-8423-F6F0-9968-D7DC0BF05DA4}"/>
              </a:ext>
            </a:extLst>
          </p:cNvPr>
          <p:cNvPicPr>
            <a:picLocks noChangeAspect="1"/>
          </p:cNvPicPr>
          <p:nvPr/>
        </p:nvPicPr>
        <p:blipFill>
          <a:blip r:embed="rId2"/>
          <a:stretch>
            <a:fillRect/>
          </a:stretch>
        </p:blipFill>
        <p:spPr>
          <a:xfrm>
            <a:off x="2555776" y="1371600"/>
            <a:ext cx="4320914" cy="5121084"/>
          </a:xfrm>
          <a:prstGeom prst="rect">
            <a:avLst/>
          </a:prstGeom>
        </p:spPr>
      </p:pic>
    </p:spTree>
    <p:extLst>
      <p:ext uri="{BB962C8B-B14F-4D97-AF65-F5344CB8AC3E}">
        <p14:creationId xmlns:p14="http://schemas.microsoft.com/office/powerpoint/2010/main" val="3472213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A544-E183-68A3-0B8B-C8894415CA40}"/>
              </a:ext>
            </a:extLst>
          </p:cNvPr>
          <p:cNvSpPr>
            <a:spLocks noGrp="1"/>
          </p:cNvSpPr>
          <p:nvPr>
            <p:ph type="title"/>
          </p:nvPr>
        </p:nvSpPr>
        <p:spPr/>
        <p:txBody>
          <a:bodyPr/>
          <a:lstStyle/>
          <a:p>
            <a:r>
              <a:rPr lang="en-US" dirty="0"/>
              <a:t>Incumbent Signal</a:t>
            </a:r>
          </a:p>
        </p:txBody>
      </p:sp>
      <p:sp>
        <p:nvSpPr>
          <p:cNvPr id="3" name="Content Placeholder 2">
            <a:extLst>
              <a:ext uri="{FF2B5EF4-FFF2-40B4-BE49-F238E27FC236}">
                <a16:creationId xmlns:a16="http://schemas.microsoft.com/office/drawing/2014/main" id="{A82A2287-9066-437E-DD45-086DC8A8C8E3}"/>
              </a:ext>
            </a:extLst>
          </p:cNvPr>
          <p:cNvSpPr>
            <a:spLocks noGrp="1"/>
          </p:cNvSpPr>
          <p:nvPr>
            <p:ph idx="1"/>
          </p:nvPr>
        </p:nvSpPr>
        <p:spPr/>
        <p:txBody>
          <a:bodyPr/>
          <a:lstStyle/>
          <a:p>
            <a:pPr algn="ctr"/>
            <a:r>
              <a:rPr lang="en-US" dirty="0"/>
              <a:t>Flat spectrum for ~ 10 MHz</a:t>
            </a:r>
          </a:p>
          <a:p>
            <a:endParaRPr lang="en-US" dirty="0"/>
          </a:p>
        </p:txBody>
      </p:sp>
      <p:sp>
        <p:nvSpPr>
          <p:cNvPr id="4" name="Slide Number Placeholder 3">
            <a:extLst>
              <a:ext uri="{FF2B5EF4-FFF2-40B4-BE49-F238E27FC236}">
                <a16:creationId xmlns:a16="http://schemas.microsoft.com/office/drawing/2014/main" id="{06C20D27-1823-3A3B-D8B6-946E862F0DE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dirty="0"/>
          </a:p>
        </p:txBody>
      </p:sp>
      <p:pic>
        <p:nvPicPr>
          <p:cNvPr id="6" name="Picture 5">
            <a:extLst>
              <a:ext uri="{FF2B5EF4-FFF2-40B4-BE49-F238E27FC236}">
                <a16:creationId xmlns:a16="http://schemas.microsoft.com/office/drawing/2014/main" id="{BE43BE0B-70B3-C17B-EDBA-B60CBF23F508}"/>
              </a:ext>
            </a:extLst>
          </p:cNvPr>
          <p:cNvPicPr>
            <a:picLocks noChangeAspect="1"/>
          </p:cNvPicPr>
          <p:nvPr/>
        </p:nvPicPr>
        <p:blipFill>
          <a:blip r:embed="rId2"/>
          <a:stretch>
            <a:fillRect/>
          </a:stretch>
        </p:blipFill>
        <p:spPr>
          <a:xfrm>
            <a:off x="2339752" y="2110320"/>
            <a:ext cx="4785645" cy="4287305"/>
          </a:xfrm>
          <a:prstGeom prst="rect">
            <a:avLst/>
          </a:prstGeom>
        </p:spPr>
      </p:pic>
      <p:sp>
        <p:nvSpPr>
          <p:cNvPr id="5" name="TextBox 4">
            <a:extLst>
              <a:ext uri="{FF2B5EF4-FFF2-40B4-BE49-F238E27FC236}">
                <a16:creationId xmlns:a16="http://schemas.microsoft.com/office/drawing/2014/main" id="{7F57B00A-876E-3850-9418-15C75DB93648}"/>
              </a:ext>
            </a:extLst>
          </p:cNvPr>
          <p:cNvSpPr txBox="1"/>
          <p:nvPr/>
        </p:nvSpPr>
        <p:spPr>
          <a:xfrm>
            <a:off x="5508104" y="4221088"/>
            <a:ext cx="1512168" cy="276999"/>
          </a:xfrm>
          <a:prstGeom prst="rect">
            <a:avLst/>
          </a:prstGeom>
          <a:noFill/>
        </p:spPr>
        <p:txBody>
          <a:bodyPr wrap="square" rtlCol="0">
            <a:spAutoFit/>
          </a:bodyPr>
          <a:lstStyle/>
          <a:p>
            <a:r>
              <a:rPr lang="en-US" dirty="0">
                <a:solidFill>
                  <a:srgbClr val="FF0000"/>
                </a:solidFill>
              </a:rPr>
              <a:t>~5 MHz from fc</a:t>
            </a:r>
          </a:p>
        </p:txBody>
      </p:sp>
      <p:cxnSp>
        <p:nvCxnSpPr>
          <p:cNvPr id="7" name="Straight Arrow Connector 6">
            <a:extLst>
              <a:ext uri="{FF2B5EF4-FFF2-40B4-BE49-F238E27FC236}">
                <a16:creationId xmlns:a16="http://schemas.microsoft.com/office/drawing/2014/main" id="{6C3BF8AD-8D90-0105-6836-85C722F28D41}"/>
              </a:ext>
            </a:extLst>
          </p:cNvPr>
          <p:cNvCxnSpPr/>
          <p:nvPr/>
        </p:nvCxnSpPr>
        <p:spPr bwMode="auto">
          <a:xfrm flipH="1">
            <a:off x="5402979" y="4437112"/>
            <a:ext cx="177133" cy="144016"/>
          </a:xfrm>
          <a:prstGeom prst="straightConnector1">
            <a:avLst/>
          </a:prstGeom>
          <a:solidFill>
            <a:srgbClr val="00B8FF"/>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41957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8AD01-42BE-526B-4612-E47D877DD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61A94-8B40-9016-D91A-45AA9C4BD046}"/>
              </a:ext>
            </a:extLst>
          </p:cNvPr>
          <p:cNvSpPr>
            <a:spLocks noGrp="1"/>
          </p:cNvSpPr>
          <p:nvPr>
            <p:ph type="title"/>
          </p:nvPr>
        </p:nvSpPr>
        <p:spPr/>
        <p:txBody>
          <a:bodyPr/>
          <a:lstStyle/>
          <a:p>
            <a:r>
              <a:rPr lang="en-US" dirty="0"/>
              <a:t>Another CBP FCC Test Example</a:t>
            </a:r>
          </a:p>
        </p:txBody>
      </p:sp>
      <p:sp>
        <p:nvSpPr>
          <p:cNvPr id="3" name="Content Placeholder 2">
            <a:extLst>
              <a:ext uri="{FF2B5EF4-FFF2-40B4-BE49-F238E27FC236}">
                <a16:creationId xmlns:a16="http://schemas.microsoft.com/office/drawing/2014/main" id="{B0A1898F-4B01-20B8-C164-C1DAF8A6FADB}"/>
              </a:ext>
            </a:extLst>
          </p:cNvPr>
          <p:cNvSpPr>
            <a:spLocks noGrp="1"/>
          </p:cNvSpPr>
          <p:nvPr>
            <p:ph idx="1"/>
          </p:nvPr>
        </p:nvSpPr>
        <p:spPr/>
        <p:txBody>
          <a:bodyPr/>
          <a:lstStyle/>
          <a:p>
            <a:r>
              <a:rPr lang="en-US" sz="2000" dirty="0"/>
              <a:t>NB device with FCC ID BCG-A3048 [</a:t>
            </a:r>
            <a:r>
              <a:rPr lang="en-US" sz="2000" dirty="0">
                <a:solidFill>
                  <a:srgbClr val="0000FF"/>
                </a:solidFill>
                <a:hlinkClick r:id="rId2">
                  <a:extLst>
                    <a:ext uri="{A12FA001-AC4F-418D-AE19-62706E023703}">
                      <ahyp:hlinkClr xmlns:ahyp="http://schemas.microsoft.com/office/drawing/2018/hyperlinkcolor" val="tx"/>
                    </a:ext>
                  </a:extLst>
                </a:hlinkClick>
              </a:rPr>
              <a:t>link</a:t>
            </a:r>
            <a:r>
              <a:rPr lang="en-US" sz="2000" dirty="0"/>
              <a:t>]</a:t>
            </a:r>
          </a:p>
        </p:txBody>
      </p:sp>
      <p:sp>
        <p:nvSpPr>
          <p:cNvPr id="4" name="Slide Number Placeholder 3">
            <a:extLst>
              <a:ext uri="{FF2B5EF4-FFF2-40B4-BE49-F238E27FC236}">
                <a16:creationId xmlns:a16="http://schemas.microsoft.com/office/drawing/2014/main" id="{74BCB292-CA71-626D-C291-D97F4C9392E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dirty="0"/>
          </a:p>
        </p:txBody>
      </p:sp>
      <p:pic>
        <p:nvPicPr>
          <p:cNvPr id="6" name="Picture 5">
            <a:extLst>
              <a:ext uri="{FF2B5EF4-FFF2-40B4-BE49-F238E27FC236}">
                <a16:creationId xmlns:a16="http://schemas.microsoft.com/office/drawing/2014/main" id="{DF2BD610-DE7B-ED9A-E5FB-B83B53DA972F}"/>
              </a:ext>
            </a:extLst>
          </p:cNvPr>
          <p:cNvPicPr>
            <a:picLocks noChangeAspect="1"/>
          </p:cNvPicPr>
          <p:nvPr/>
        </p:nvPicPr>
        <p:blipFill>
          <a:blip r:embed="rId3"/>
          <a:stretch>
            <a:fillRect/>
          </a:stretch>
        </p:blipFill>
        <p:spPr>
          <a:xfrm>
            <a:off x="4867275" y="2243073"/>
            <a:ext cx="4276725" cy="2764596"/>
          </a:xfrm>
          <a:prstGeom prst="rect">
            <a:avLst/>
          </a:prstGeom>
        </p:spPr>
      </p:pic>
      <p:pic>
        <p:nvPicPr>
          <p:cNvPr id="8" name="Picture 7">
            <a:extLst>
              <a:ext uri="{FF2B5EF4-FFF2-40B4-BE49-F238E27FC236}">
                <a16:creationId xmlns:a16="http://schemas.microsoft.com/office/drawing/2014/main" id="{306AD253-4336-5C28-EB3B-4462C569B128}"/>
              </a:ext>
            </a:extLst>
          </p:cNvPr>
          <p:cNvPicPr>
            <a:picLocks noChangeAspect="1"/>
          </p:cNvPicPr>
          <p:nvPr/>
        </p:nvPicPr>
        <p:blipFill>
          <a:blip r:embed="rId4"/>
          <a:stretch>
            <a:fillRect/>
          </a:stretch>
        </p:blipFill>
        <p:spPr>
          <a:xfrm>
            <a:off x="0" y="2329796"/>
            <a:ext cx="4888838" cy="2489448"/>
          </a:xfrm>
          <a:prstGeom prst="rect">
            <a:avLst/>
          </a:prstGeom>
        </p:spPr>
      </p:pic>
    </p:spTree>
    <p:extLst>
      <p:ext uri="{BB962C8B-B14F-4D97-AF65-F5344CB8AC3E}">
        <p14:creationId xmlns:p14="http://schemas.microsoft.com/office/powerpoint/2010/main" val="113698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3539-A579-11F9-47A1-6D549FB67567}"/>
              </a:ext>
            </a:extLst>
          </p:cNvPr>
          <p:cNvSpPr>
            <a:spLocks noGrp="1"/>
          </p:cNvSpPr>
          <p:nvPr>
            <p:ph type="title"/>
          </p:nvPr>
        </p:nvSpPr>
        <p:spPr/>
        <p:txBody>
          <a:bodyPr/>
          <a:lstStyle/>
          <a:p>
            <a:r>
              <a:rPr lang="en-US" dirty="0"/>
              <a:t>Incumbent Signal</a:t>
            </a:r>
          </a:p>
        </p:txBody>
      </p:sp>
      <p:sp>
        <p:nvSpPr>
          <p:cNvPr id="3" name="Content Placeholder 2">
            <a:extLst>
              <a:ext uri="{FF2B5EF4-FFF2-40B4-BE49-F238E27FC236}">
                <a16:creationId xmlns:a16="http://schemas.microsoft.com/office/drawing/2014/main" id="{735E0E4C-AAFE-E13B-A105-909386C15E3B}"/>
              </a:ext>
            </a:extLst>
          </p:cNvPr>
          <p:cNvSpPr>
            <a:spLocks noGrp="1"/>
          </p:cNvSpPr>
          <p:nvPr>
            <p:ph idx="1"/>
          </p:nvPr>
        </p:nvSpPr>
        <p:spPr/>
        <p:txBody>
          <a:bodyPr/>
          <a:lstStyle/>
          <a:p>
            <a:pPr algn="ctr"/>
            <a:r>
              <a:rPr lang="en-US" dirty="0"/>
              <a:t>It has flat spectrum for ~ 9 MHz</a:t>
            </a:r>
          </a:p>
        </p:txBody>
      </p:sp>
      <p:sp>
        <p:nvSpPr>
          <p:cNvPr id="4" name="Slide Number Placeholder 3">
            <a:extLst>
              <a:ext uri="{FF2B5EF4-FFF2-40B4-BE49-F238E27FC236}">
                <a16:creationId xmlns:a16="http://schemas.microsoft.com/office/drawing/2014/main" id="{B0B5EF6A-C244-ED56-BE19-CC302CD9406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dirty="0"/>
          </a:p>
        </p:txBody>
      </p:sp>
      <p:pic>
        <p:nvPicPr>
          <p:cNvPr id="1026" name="Picture 1">
            <a:extLst>
              <a:ext uri="{FF2B5EF4-FFF2-40B4-BE49-F238E27FC236}">
                <a16:creationId xmlns:a16="http://schemas.microsoft.com/office/drawing/2014/main" id="{35517932-0C77-CD08-E5FC-D3C5A227F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187" y="1861166"/>
            <a:ext cx="6883197" cy="490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032A4896-9045-A3E3-C436-6E86DAE8D686}"/>
              </a:ext>
            </a:extLst>
          </p:cNvPr>
          <p:cNvCxnSpPr/>
          <p:nvPr/>
        </p:nvCxnSpPr>
        <p:spPr bwMode="auto">
          <a:xfrm flipH="1">
            <a:off x="6660232" y="3289888"/>
            <a:ext cx="299773" cy="576064"/>
          </a:xfrm>
          <a:prstGeom prst="straightConnector1">
            <a:avLst/>
          </a:prstGeom>
          <a:solidFill>
            <a:srgbClr val="00B8FF"/>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TextBox 7">
            <a:extLst>
              <a:ext uri="{FF2B5EF4-FFF2-40B4-BE49-F238E27FC236}">
                <a16:creationId xmlns:a16="http://schemas.microsoft.com/office/drawing/2014/main" id="{11109E16-C569-F41E-13AD-8A87E3162BE6}"/>
              </a:ext>
            </a:extLst>
          </p:cNvPr>
          <p:cNvSpPr txBox="1"/>
          <p:nvPr/>
        </p:nvSpPr>
        <p:spPr>
          <a:xfrm>
            <a:off x="6793251" y="3068960"/>
            <a:ext cx="1512168" cy="276999"/>
          </a:xfrm>
          <a:prstGeom prst="rect">
            <a:avLst/>
          </a:prstGeom>
          <a:noFill/>
        </p:spPr>
        <p:txBody>
          <a:bodyPr wrap="square" rtlCol="0">
            <a:spAutoFit/>
          </a:bodyPr>
          <a:lstStyle/>
          <a:p>
            <a:r>
              <a:rPr lang="en-US" dirty="0">
                <a:solidFill>
                  <a:srgbClr val="FF0000"/>
                </a:solidFill>
              </a:rPr>
              <a:t>~5 MHz from fc</a:t>
            </a:r>
          </a:p>
        </p:txBody>
      </p:sp>
      <p:sp>
        <p:nvSpPr>
          <p:cNvPr id="5" name="TextBox 4">
            <a:extLst>
              <a:ext uri="{FF2B5EF4-FFF2-40B4-BE49-F238E27FC236}">
                <a16:creationId xmlns:a16="http://schemas.microsoft.com/office/drawing/2014/main" id="{DD3482AC-7E94-7436-52BB-BFDEB558423B}"/>
              </a:ext>
            </a:extLst>
          </p:cNvPr>
          <p:cNvSpPr txBox="1"/>
          <p:nvPr/>
        </p:nvSpPr>
        <p:spPr>
          <a:xfrm>
            <a:off x="179512" y="3861048"/>
            <a:ext cx="943284" cy="830997"/>
          </a:xfrm>
          <a:prstGeom prst="rect">
            <a:avLst/>
          </a:prstGeom>
          <a:noFill/>
        </p:spPr>
        <p:txBody>
          <a:bodyPr wrap="square" rtlCol="0">
            <a:spAutoFit/>
          </a:bodyPr>
          <a:lstStyle/>
          <a:p>
            <a:r>
              <a:rPr lang="en-US" dirty="0">
                <a:solidFill>
                  <a:schemeClr val="tx1"/>
                </a:solidFill>
              </a:rPr>
              <a:t>Same plot</a:t>
            </a:r>
          </a:p>
          <a:p>
            <a:r>
              <a:rPr lang="en-US" dirty="0">
                <a:solidFill>
                  <a:schemeClr val="tx1"/>
                </a:solidFill>
              </a:rPr>
              <a:t>exists in </a:t>
            </a:r>
            <a:r>
              <a:rPr lang="en-US" dirty="0">
                <a:solidFill>
                  <a:schemeClr val="tx1"/>
                </a:solidFill>
                <a:hlinkClick r:id="rId3"/>
              </a:rPr>
              <a:t>BCGA2117</a:t>
            </a:r>
          </a:p>
          <a:p>
            <a:r>
              <a:rPr lang="en-US" dirty="0">
                <a:solidFill>
                  <a:schemeClr val="tx1"/>
                </a:solidFill>
                <a:hlinkClick r:id="rId3"/>
              </a:rPr>
              <a:t>Test report</a:t>
            </a:r>
            <a:endParaRPr lang="en-US" dirty="0">
              <a:solidFill>
                <a:schemeClr val="tx1"/>
              </a:solidFill>
            </a:endParaRPr>
          </a:p>
        </p:txBody>
      </p:sp>
    </p:spTree>
    <p:extLst>
      <p:ext uri="{BB962C8B-B14F-4D97-AF65-F5344CB8AC3E}">
        <p14:creationId xmlns:p14="http://schemas.microsoft.com/office/powerpoint/2010/main" val="387566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6F63-A6A0-9741-FA00-60AA9C217C89}"/>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7D155A9B-247B-18D1-652A-773E2DDBCF82}"/>
              </a:ext>
            </a:extLst>
          </p:cNvPr>
          <p:cNvSpPr>
            <a:spLocks noGrp="1"/>
          </p:cNvSpPr>
          <p:nvPr>
            <p:ph idx="1"/>
          </p:nvPr>
        </p:nvSpPr>
        <p:spPr>
          <a:xfrm>
            <a:off x="0" y="1439863"/>
            <a:ext cx="9145016" cy="4868863"/>
          </a:xfrm>
        </p:spPr>
        <p:txBody>
          <a:bodyPr/>
          <a:lstStyle/>
          <a:p>
            <a:pPr marL="457200" indent="-457200">
              <a:buFont typeface="Arial" panose="020B0604020202020204" pitchFamily="34" charset="0"/>
              <a:buChar char="•"/>
            </a:pPr>
            <a:r>
              <a:rPr lang="en-US" sz="2800" dirty="0"/>
              <a:t>We have shown 2 PSD plots that are relatively flat for &gt;= 9 MHz and show little degradation at 5 MHz offset from fc.</a:t>
            </a:r>
          </a:p>
          <a:p>
            <a:pPr marL="857250" lvl="1" indent="-457200">
              <a:buFont typeface="Arial" panose="020B0604020202020204" pitchFamily="34" charset="0"/>
              <a:buChar char="•"/>
            </a:pPr>
            <a:r>
              <a:rPr lang="en-US" sz="2400" dirty="0"/>
              <a:t>9 dB drop at 5 MHz offset that is claimed by 15-25-103-00 is not seen.</a:t>
            </a:r>
          </a:p>
          <a:p>
            <a:pPr marL="457200" indent="-457200">
              <a:buFont typeface="Arial" panose="020B0604020202020204" pitchFamily="34" charset="0"/>
              <a:buChar char="•"/>
            </a:pPr>
            <a:r>
              <a:rPr lang="en-US" sz="2800" dirty="0"/>
              <a:t>In addition, per KDB, our understanding is the center frequency of NB aligns with that of incumbent (i.e., 0 Hz frequency offset)</a:t>
            </a:r>
          </a:p>
          <a:p>
            <a:pPr marL="457200" indent="-457200">
              <a:buFont typeface="Arial" panose="020B0604020202020204" pitchFamily="34" charset="0"/>
              <a:buChar char="•"/>
            </a:pPr>
            <a:r>
              <a:rPr lang="en-US" sz="2800" dirty="0"/>
              <a:t>Question: Is narrowband LBT device operation in 6-8GHz UNII bands still “</a:t>
            </a:r>
            <a:r>
              <a:rPr lang="en-US" sz="2800" b="1" u="sng" dirty="0"/>
              <a:t>non-permissible”</a:t>
            </a:r>
            <a:r>
              <a:rPr lang="en-US" sz="2800" dirty="0"/>
              <a:t> in FCC regulatory domain, as per 15-25-103-00?</a:t>
            </a:r>
          </a:p>
          <a:p>
            <a:endParaRPr lang="en-US" dirty="0"/>
          </a:p>
        </p:txBody>
      </p:sp>
      <p:sp>
        <p:nvSpPr>
          <p:cNvPr id="4" name="Slide Number Placeholder 3">
            <a:extLst>
              <a:ext uri="{FF2B5EF4-FFF2-40B4-BE49-F238E27FC236}">
                <a16:creationId xmlns:a16="http://schemas.microsoft.com/office/drawing/2014/main" id="{95A861CB-EF29-C894-B102-F9C87BC87F1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dirty="0"/>
          </a:p>
        </p:txBody>
      </p:sp>
    </p:spTree>
    <p:extLst>
      <p:ext uri="{BB962C8B-B14F-4D97-AF65-F5344CB8AC3E}">
        <p14:creationId xmlns:p14="http://schemas.microsoft.com/office/powerpoint/2010/main" val="369747707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6A85E70A76484983C5D214F1E2BD51" ma:contentTypeVersion="17" ma:contentTypeDescription="Create a new document." ma:contentTypeScope="" ma:versionID="391b4c5d1ffdb30ad236b0ad5062ae01">
  <xsd:schema xmlns:xsd="http://www.w3.org/2001/XMLSchema" xmlns:xs="http://www.w3.org/2001/XMLSchema" xmlns:p="http://schemas.microsoft.com/office/2006/metadata/properties" xmlns:ns3="e43c8432-7c22-4daa-a08c-e9e871affa35" xmlns:ns4="bec01926-f782-4462-aa14-80012f549823" targetNamespace="http://schemas.microsoft.com/office/2006/metadata/properties" ma:root="true" ma:fieldsID="4fc934fbbbf79451015ed34e6eb2af4e" ns3:_="" ns4:_="">
    <xsd:import namespace="e43c8432-7c22-4daa-a08c-e9e871affa35"/>
    <xsd:import namespace="bec01926-f782-4462-aa14-80012f5498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c8432-7c22-4daa-a08c-e9e871affa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c01926-f782-4462-aa14-80012f5498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43c8432-7c22-4daa-a08c-e9e871affa35" xsi:nil="true"/>
  </documentManagement>
</p:properties>
</file>

<file path=customXml/itemProps1.xml><?xml version="1.0" encoding="utf-8"?>
<ds:datastoreItem xmlns:ds="http://schemas.openxmlformats.org/officeDocument/2006/customXml" ds:itemID="{67BEAB55-B776-4A3B-A6AA-1F2305EE3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c8432-7c22-4daa-a08c-e9e871affa35"/>
    <ds:schemaRef ds:uri="bec01926-f782-4462-aa14-80012f549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626AB-2CF3-4ACD-9583-67CB4401AB19}">
  <ds:schemaRefs>
    <ds:schemaRef ds:uri="http://schemas.microsoft.com/sharepoint/v3/contenttype/forms"/>
  </ds:schemaRefs>
</ds:datastoreItem>
</file>

<file path=customXml/itemProps3.xml><?xml version="1.0" encoding="utf-8"?>
<ds:datastoreItem xmlns:ds="http://schemas.openxmlformats.org/officeDocument/2006/customXml" ds:itemID="{542D9F30-AED1-4CED-BEDC-1411793F1BD5}">
  <ds:schemaRef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bec01926-f782-4462-aa14-80012f549823"/>
    <ds:schemaRef ds:uri="http://schemas.microsoft.com/office/infopath/2007/PartnerControls"/>
    <ds:schemaRef ds:uri="http://schemas.openxmlformats.org/package/2006/metadata/core-properties"/>
    <ds:schemaRef ds:uri="e43c8432-7c22-4daa-a08c-e9e871affa3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On-screen Show (4:3)</PresentationFormat>
  <Paragraphs>52</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Unicode MS</vt:lpstr>
      <vt:lpstr>Times New Roman</vt:lpstr>
      <vt:lpstr>Office Theme</vt:lpstr>
      <vt:lpstr>PowerPoint Presentation</vt:lpstr>
      <vt:lpstr>Background</vt:lpstr>
      <vt:lpstr>KDB 987594 details</vt:lpstr>
      <vt:lpstr>KDB 987594 details</vt:lpstr>
      <vt:lpstr>CBP FCC Test Example</vt:lpstr>
      <vt:lpstr>Incumbent Signal</vt:lpstr>
      <vt:lpstr>Another CBP FCC Test Example</vt:lpstr>
      <vt:lpstr>Incumbent Signal</vt:lpstr>
      <vt:lpstr>Observations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2025-02-25T07:37:43Z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0x010100A76A85E70A76484983C5D214F1E2BD51</vt:lpwstr>
  </property>
</Properties>
</file>