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15"/>
  </p:notesMasterIdLst>
  <p:handoutMasterIdLst>
    <p:handoutMasterId r:id="rId16"/>
  </p:handoutMasterIdLst>
  <p:sldIdLst>
    <p:sldId id="287" r:id="rId5"/>
    <p:sldId id="551" r:id="rId6"/>
    <p:sldId id="544" r:id="rId7"/>
    <p:sldId id="553" r:id="rId8"/>
    <p:sldId id="552" r:id="rId9"/>
    <p:sldId id="556" r:id="rId10"/>
    <p:sldId id="555" r:id="rId11"/>
    <p:sldId id="554" r:id="rId12"/>
    <p:sldId id="557" r:id="rId13"/>
    <p:sldId id="558"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6CE52-EBEC-4096-B03D-4D8219F7CB07}" v="42" dt="2025-01-17T08:03:43.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59" d="100"/>
          <a:sy n="59" d="100"/>
        </p:scale>
        <p:origin x="1594"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15-25-0073-00-04ab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2025</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fcc.report/FCC-ID/BCG-A3048/7595525"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pps.fcc.gov/oetcf/kdb/forms/FTSSearchResultPage.cfm?switch=P&amp;id=277034"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Possible Next Steps on NB Channel Access (CID 988) </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caldana</a:t>
            </a:r>
            <a:r>
              <a:rPr lang="en-US" altLang="en-US" sz="1600" dirty="0">
                <a:latin typeface="Times New Roman" panose="02020603050405020304" pitchFamily="18" charset="0"/>
              </a:rPr>
              <a:t> (at) meta.com]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slides to aid discussion towards convergence on CID </a:t>
            </a:r>
            <a:r>
              <a:rPr lang="en-US" altLang="en-US" sz="1600">
                <a:solidFill>
                  <a:schemeClr val="tx1"/>
                </a:solidFill>
                <a:latin typeface="Times New Roman" panose="02020603050405020304" pitchFamily="18" charset="0"/>
                <a:cs typeface="Times New Roman" panose="02020603050405020304" pitchFamily="18" charset="0"/>
              </a:rPr>
              <a:t>988 resolution]</a:t>
            </a:r>
            <a:endParaRPr lang="en-US" altLang="en-US" sz="1600" dirty="0">
              <a:solidFill>
                <a:schemeClr val="tx1"/>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[For information]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8AD01-42BE-526B-4612-E47D877DDB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A61A94-8B40-9016-D91A-45AA9C4BD046}"/>
              </a:ext>
            </a:extLst>
          </p:cNvPr>
          <p:cNvSpPr>
            <a:spLocks noGrp="1"/>
          </p:cNvSpPr>
          <p:nvPr>
            <p:ph type="title"/>
          </p:nvPr>
        </p:nvSpPr>
        <p:spPr/>
        <p:txBody>
          <a:bodyPr/>
          <a:lstStyle/>
          <a:p>
            <a:r>
              <a:rPr lang="en-US" dirty="0"/>
              <a:t>Another CBP FCC Test Example</a:t>
            </a:r>
          </a:p>
        </p:txBody>
      </p:sp>
      <p:sp>
        <p:nvSpPr>
          <p:cNvPr id="3" name="Content Placeholder 2">
            <a:extLst>
              <a:ext uri="{FF2B5EF4-FFF2-40B4-BE49-F238E27FC236}">
                <a16:creationId xmlns:a16="http://schemas.microsoft.com/office/drawing/2014/main" id="{B0A1898F-4B01-20B8-C164-C1DAF8A6FADB}"/>
              </a:ext>
            </a:extLst>
          </p:cNvPr>
          <p:cNvSpPr>
            <a:spLocks noGrp="1"/>
          </p:cNvSpPr>
          <p:nvPr>
            <p:ph idx="1"/>
          </p:nvPr>
        </p:nvSpPr>
        <p:spPr/>
        <p:txBody>
          <a:bodyPr/>
          <a:lstStyle/>
          <a:p>
            <a:r>
              <a:rPr lang="en-US" sz="2000" dirty="0"/>
              <a:t>NB device with FCC ID BCG-A3048 [</a:t>
            </a:r>
            <a:r>
              <a:rPr lang="en-US" sz="2000" dirty="0">
                <a:solidFill>
                  <a:srgbClr val="0000FF"/>
                </a:solidFill>
                <a:hlinkClick r:id="rId2">
                  <a:extLst>
                    <a:ext uri="{A12FA001-AC4F-418D-AE19-62706E023703}">
                      <ahyp:hlinkClr xmlns:ahyp="http://schemas.microsoft.com/office/drawing/2018/hyperlinkcolor" val="tx"/>
                    </a:ext>
                  </a:extLst>
                </a:hlinkClick>
              </a:rPr>
              <a:t>link</a:t>
            </a:r>
            <a:r>
              <a:rPr lang="en-US" sz="2000" dirty="0"/>
              <a:t>]</a:t>
            </a:r>
          </a:p>
        </p:txBody>
      </p:sp>
      <p:sp>
        <p:nvSpPr>
          <p:cNvPr id="4" name="Slide Number Placeholder 3">
            <a:extLst>
              <a:ext uri="{FF2B5EF4-FFF2-40B4-BE49-F238E27FC236}">
                <a16:creationId xmlns:a16="http://schemas.microsoft.com/office/drawing/2014/main" id="{74BCB292-CA71-626D-C291-D97F4C9392E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dirty="0"/>
          </a:p>
        </p:txBody>
      </p:sp>
      <p:pic>
        <p:nvPicPr>
          <p:cNvPr id="6" name="Picture 5">
            <a:extLst>
              <a:ext uri="{FF2B5EF4-FFF2-40B4-BE49-F238E27FC236}">
                <a16:creationId xmlns:a16="http://schemas.microsoft.com/office/drawing/2014/main" id="{DF2BD610-DE7B-ED9A-E5FB-B83B53DA972F}"/>
              </a:ext>
            </a:extLst>
          </p:cNvPr>
          <p:cNvPicPr>
            <a:picLocks noChangeAspect="1"/>
          </p:cNvPicPr>
          <p:nvPr/>
        </p:nvPicPr>
        <p:blipFill>
          <a:blip r:embed="rId3"/>
          <a:stretch>
            <a:fillRect/>
          </a:stretch>
        </p:blipFill>
        <p:spPr>
          <a:xfrm>
            <a:off x="4867275" y="2229418"/>
            <a:ext cx="4276725" cy="2764596"/>
          </a:xfrm>
          <a:prstGeom prst="rect">
            <a:avLst/>
          </a:prstGeom>
        </p:spPr>
      </p:pic>
      <p:pic>
        <p:nvPicPr>
          <p:cNvPr id="8" name="Picture 7">
            <a:extLst>
              <a:ext uri="{FF2B5EF4-FFF2-40B4-BE49-F238E27FC236}">
                <a16:creationId xmlns:a16="http://schemas.microsoft.com/office/drawing/2014/main" id="{306AD253-4336-5C28-EB3B-4462C569B128}"/>
              </a:ext>
            </a:extLst>
          </p:cNvPr>
          <p:cNvPicPr>
            <a:picLocks noChangeAspect="1"/>
          </p:cNvPicPr>
          <p:nvPr/>
        </p:nvPicPr>
        <p:blipFill>
          <a:blip r:embed="rId4"/>
          <a:stretch>
            <a:fillRect/>
          </a:stretch>
        </p:blipFill>
        <p:spPr>
          <a:xfrm>
            <a:off x="0" y="2329796"/>
            <a:ext cx="4888838" cy="2489448"/>
          </a:xfrm>
          <a:prstGeom prst="rect">
            <a:avLst/>
          </a:prstGeom>
        </p:spPr>
      </p:pic>
    </p:spTree>
    <p:extLst>
      <p:ext uri="{BB962C8B-B14F-4D97-AF65-F5344CB8AC3E}">
        <p14:creationId xmlns:p14="http://schemas.microsoft.com/office/powerpoint/2010/main" val="113698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A54A6-E36A-478D-E403-62BF2619965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B502E83-07A4-7AA1-7E3D-C835ED3C5906}"/>
              </a:ext>
            </a:extLst>
          </p:cNvPr>
          <p:cNvSpPr>
            <a:spLocks noGrp="1"/>
          </p:cNvSpPr>
          <p:nvPr>
            <p:ph idx="1"/>
          </p:nvPr>
        </p:nvSpPr>
        <p:spPr>
          <a:xfrm>
            <a:off x="609600" y="1371600"/>
            <a:ext cx="8498904" cy="4868863"/>
          </a:xfrm>
        </p:spPr>
        <p:txBody>
          <a:bodyPr/>
          <a:lstStyle/>
          <a:p>
            <a:r>
              <a:rPr lang="en-US" sz="1200" dirty="0"/>
              <a:t>There were concerns with the 15-24-407-07-4ab document that included:</a:t>
            </a:r>
          </a:p>
          <a:p>
            <a:pPr marL="457200" indent="-457200">
              <a:buFont typeface="Arial" panose="020B0604020202020204" pitchFamily="34" charset="0"/>
              <a:buChar char="•"/>
            </a:pPr>
            <a:r>
              <a:rPr lang="en-US" sz="1200" dirty="0"/>
              <a:t>Alex (Apple)</a:t>
            </a:r>
          </a:p>
          <a:p>
            <a:pPr marL="857250" lvl="1" indent="-457200">
              <a:buFont typeface="Arial" panose="020B0604020202020204" pitchFamily="34" charset="0"/>
              <a:buChar char="•"/>
            </a:pPr>
            <a:r>
              <a:rPr lang="en-US" sz="1200" dirty="0"/>
              <a:t>EDT is too low for 14 dBm in 6 GHz</a:t>
            </a:r>
          </a:p>
          <a:p>
            <a:pPr marL="457200" indent="-457200">
              <a:buFont typeface="Arial" panose="020B0604020202020204" pitchFamily="34" charset="0"/>
              <a:buChar char="•"/>
            </a:pPr>
            <a:r>
              <a:rPr lang="en-US" sz="1200" dirty="0"/>
              <a:t>Riku (NXP)</a:t>
            </a:r>
          </a:p>
          <a:p>
            <a:pPr marL="857250" lvl="1" indent="-457200">
              <a:buFont typeface="Arial" panose="020B0604020202020204" pitchFamily="34" charset="0"/>
              <a:buChar char="•"/>
            </a:pPr>
            <a:r>
              <a:rPr lang="en-US" sz="1200" dirty="0"/>
              <a:t>Can we use Short Control Signaling (SCS) clause in ETSI that allows no-LBT for management and control frames?</a:t>
            </a:r>
          </a:p>
          <a:p>
            <a:pPr marL="1257300" lvl="2" indent="-457200">
              <a:buFont typeface="Arial" panose="020B0604020202020204" pitchFamily="34" charset="0"/>
              <a:buChar char="•"/>
            </a:pPr>
            <a:r>
              <a:rPr lang="en-US" sz="1200" dirty="0"/>
              <a:t>The Report frames are clearly data frames and would not be allowed under SCS</a:t>
            </a:r>
          </a:p>
          <a:p>
            <a:pPr marL="1257300" lvl="2" indent="-457200">
              <a:buFont typeface="Arial" panose="020B0604020202020204" pitchFamily="34" charset="0"/>
              <a:buChar char="•"/>
            </a:pPr>
            <a:endParaRPr lang="en-US" sz="1200" dirty="0"/>
          </a:p>
          <a:p>
            <a:pPr marL="1257300" lvl="2" indent="-457200">
              <a:buFont typeface="Arial" panose="020B0604020202020204" pitchFamily="34" charset="0"/>
              <a:buChar char="•"/>
            </a:pPr>
            <a:endParaRPr lang="en-US" sz="1200" dirty="0"/>
          </a:p>
          <a:p>
            <a:pPr marL="1257300" lvl="2" indent="-457200">
              <a:buFont typeface="Arial" panose="020B0604020202020204" pitchFamily="34" charset="0"/>
              <a:buChar char="•"/>
            </a:pPr>
            <a:endParaRPr lang="en-US" sz="1200" dirty="0"/>
          </a:p>
          <a:p>
            <a:pPr marL="1257300" lvl="2" indent="-457200">
              <a:buFont typeface="Arial" panose="020B0604020202020204" pitchFamily="34" charset="0"/>
              <a:buChar char="•"/>
            </a:pPr>
            <a:endParaRPr lang="en-US" sz="1200" dirty="0"/>
          </a:p>
          <a:p>
            <a:pPr marL="1257300" lvl="2" indent="-457200">
              <a:buFont typeface="Arial" panose="020B0604020202020204" pitchFamily="34" charset="0"/>
              <a:buChar char="•"/>
            </a:pPr>
            <a:endParaRPr lang="en-US" sz="1200" dirty="0"/>
          </a:p>
          <a:p>
            <a:pPr marL="1257300" lvl="2" indent="-457200">
              <a:buFont typeface="Arial" panose="020B0604020202020204" pitchFamily="34" charset="0"/>
              <a:buChar char="•"/>
            </a:pPr>
            <a:endParaRPr lang="en-US" sz="1200" dirty="0"/>
          </a:p>
          <a:p>
            <a:pPr marL="1257300" lvl="2" indent="-457200">
              <a:buFont typeface="Arial" panose="020B0604020202020204" pitchFamily="34" charset="0"/>
              <a:buChar char="•"/>
            </a:pPr>
            <a:endParaRPr lang="en-US" sz="1200" dirty="0"/>
          </a:p>
          <a:p>
            <a:pPr marL="1257300" lvl="2" indent="-457200">
              <a:buFont typeface="Arial" panose="020B0604020202020204" pitchFamily="34" charset="0"/>
              <a:buChar char="•"/>
            </a:pPr>
            <a:r>
              <a:rPr lang="en-US" sz="1200" dirty="0"/>
              <a:t>There have been no decisions made in ETSI regarding SCS in 6 GHz</a:t>
            </a:r>
          </a:p>
          <a:p>
            <a:pPr marL="1714500" lvl="3" indent="-457200">
              <a:buFont typeface="Arial" panose="020B0604020202020204" pitchFamily="34" charset="0"/>
              <a:buChar char="•"/>
            </a:pPr>
            <a:r>
              <a:rPr lang="en-US" sz="1200" dirty="0"/>
              <a:t>The SCS allowance for no-LBT could be removed in future ETSI BRAN meetings.</a:t>
            </a:r>
          </a:p>
          <a:p>
            <a:pPr marL="1257300" lvl="2" indent="-457200">
              <a:buFont typeface="Arial" panose="020B0604020202020204" pitchFamily="34" charset="0"/>
              <a:buChar char="•"/>
            </a:pPr>
            <a:r>
              <a:rPr lang="en-US" sz="1200" dirty="0"/>
              <a:t>FCC mandates Contention Based Protocol  (CBP) in FCC 15.407(d.6) (see Appendix)</a:t>
            </a:r>
          </a:p>
          <a:p>
            <a:pPr marL="800100" lvl="2" indent="0"/>
            <a:endParaRPr lang="en-US" sz="1800" dirty="0"/>
          </a:p>
        </p:txBody>
      </p:sp>
      <p:sp>
        <p:nvSpPr>
          <p:cNvPr id="4" name="Slide Number Placeholder 3">
            <a:extLst>
              <a:ext uri="{FF2B5EF4-FFF2-40B4-BE49-F238E27FC236}">
                <a16:creationId xmlns:a16="http://schemas.microsoft.com/office/drawing/2014/main" id="{86380B0D-A199-6309-BF5C-1D5D79EB27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dirty="0"/>
          </a:p>
        </p:txBody>
      </p:sp>
      <p:pic>
        <p:nvPicPr>
          <p:cNvPr id="6" name="Picture 5">
            <a:extLst>
              <a:ext uri="{FF2B5EF4-FFF2-40B4-BE49-F238E27FC236}">
                <a16:creationId xmlns:a16="http://schemas.microsoft.com/office/drawing/2014/main" id="{339FD624-CE91-A856-3821-CCBE73A5054F}"/>
              </a:ext>
            </a:extLst>
          </p:cNvPr>
          <p:cNvPicPr>
            <a:picLocks noChangeAspect="1"/>
          </p:cNvPicPr>
          <p:nvPr/>
        </p:nvPicPr>
        <p:blipFill>
          <a:blip r:embed="rId2"/>
          <a:stretch>
            <a:fillRect/>
          </a:stretch>
        </p:blipFill>
        <p:spPr>
          <a:xfrm>
            <a:off x="3059832" y="3356992"/>
            <a:ext cx="3888432" cy="1542191"/>
          </a:xfrm>
          <a:prstGeom prst="rect">
            <a:avLst/>
          </a:prstGeom>
        </p:spPr>
      </p:pic>
      <p:pic>
        <p:nvPicPr>
          <p:cNvPr id="7" name="Picture 6">
            <a:extLst>
              <a:ext uri="{FF2B5EF4-FFF2-40B4-BE49-F238E27FC236}">
                <a16:creationId xmlns:a16="http://schemas.microsoft.com/office/drawing/2014/main" id="{3D2F05DD-6C35-F055-BA29-AD730571D8C9}"/>
              </a:ext>
            </a:extLst>
          </p:cNvPr>
          <p:cNvPicPr>
            <a:picLocks noChangeAspect="1"/>
          </p:cNvPicPr>
          <p:nvPr/>
        </p:nvPicPr>
        <p:blipFill>
          <a:blip r:embed="rId3"/>
          <a:stretch>
            <a:fillRect/>
          </a:stretch>
        </p:blipFill>
        <p:spPr>
          <a:xfrm>
            <a:off x="2195736" y="5795940"/>
            <a:ext cx="6458282" cy="444523"/>
          </a:xfrm>
          <a:prstGeom prst="rect">
            <a:avLst/>
          </a:prstGeom>
        </p:spPr>
      </p:pic>
    </p:spTree>
    <p:extLst>
      <p:ext uri="{BB962C8B-B14F-4D97-AF65-F5344CB8AC3E}">
        <p14:creationId xmlns:p14="http://schemas.microsoft.com/office/powerpoint/2010/main" val="49276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0874-873D-8F37-1322-7EC21534B2FB}"/>
              </a:ext>
            </a:extLst>
          </p:cNvPr>
          <p:cNvSpPr>
            <a:spLocks noGrp="1"/>
          </p:cNvSpPr>
          <p:nvPr>
            <p:ph type="title"/>
          </p:nvPr>
        </p:nvSpPr>
        <p:spPr/>
        <p:txBody>
          <a:bodyPr/>
          <a:lstStyle/>
          <a:p>
            <a:r>
              <a:rPr lang="en-US" dirty="0"/>
              <a:t>Latest EDT in 15-24-407-07-4ab</a:t>
            </a:r>
          </a:p>
        </p:txBody>
      </p:sp>
      <p:sp>
        <p:nvSpPr>
          <p:cNvPr id="4" name="Slide Number Placeholder 3">
            <a:extLst>
              <a:ext uri="{FF2B5EF4-FFF2-40B4-BE49-F238E27FC236}">
                <a16:creationId xmlns:a16="http://schemas.microsoft.com/office/drawing/2014/main" id="{CEDE6F1D-C4BF-1772-65E7-DDAC62B481B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dirty="0"/>
          </a:p>
        </p:txBody>
      </p:sp>
      <p:pic>
        <p:nvPicPr>
          <p:cNvPr id="6" name="Picture 5" descr="A graph with red and blue lines&#10;&#10;Description automatically generated">
            <a:extLst>
              <a:ext uri="{FF2B5EF4-FFF2-40B4-BE49-F238E27FC236}">
                <a16:creationId xmlns:a16="http://schemas.microsoft.com/office/drawing/2014/main" id="{498B72D5-B71E-11AB-53BD-CF72F318611C}"/>
              </a:ext>
            </a:extLst>
          </p:cNvPr>
          <p:cNvPicPr>
            <a:picLocks noChangeAspect="1"/>
          </p:cNvPicPr>
          <p:nvPr/>
        </p:nvPicPr>
        <p:blipFill>
          <a:blip r:embed="rId2"/>
          <a:stretch>
            <a:fillRect/>
          </a:stretch>
        </p:blipFill>
        <p:spPr>
          <a:xfrm>
            <a:off x="2152650" y="2560554"/>
            <a:ext cx="4838700" cy="3893820"/>
          </a:xfrm>
          <a:prstGeom prst="rect">
            <a:avLst/>
          </a:prstGeom>
        </p:spPr>
      </p:pic>
      <p:sp>
        <p:nvSpPr>
          <p:cNvPr id="7" name="TextBox 6">
            <a:extLst>
              <a:ext uri="{FF2B5EF4-FFF2-40B4-BE49-F238E27FC236}">
                <a16:creationId xmlns:a16="http://schemas.microsoft.com/office/drawing/2014/main" id="{B3264351-E1FE-47A4-A8F2-FD6F861C0535}"/>
              </a:ext>
            </a:extLst>
          </p:cNvPr>
          <p:cNvSpPr txBox="1"/>
          <p:nvPr/>
        </p:nvSpPr>
        <p:spPr>
          <a:xfrm>
            <a:off x="1083183" y="1587017"/>
            <a:ext cx="6912545" cy="923330"/>
          </a:xfrm>
          <a:prstGeom prst="rect">
            <a:avLst/>
          </a:prstGeom>
          <a:noFill/>
        </p:spPr>
        <p:txBody>
          <a:bodyPr wrap="square" rtlCol="0">
            <a:spAutoFit/>
          </a:bodyPr>
          <a:lstStyle/>
          <a:p>
            <a:pPr algn="ctr"/>
            <a:r>
              <a:rPr lang="en-GB" sz="1800" b="1" dirty="0">
                <a:solidFill>
                  <a:schemeClr val="tx1"/>
                </a:solidFill>
                <a:effectLst/>
                <a:latin typeface="+mn-lt"/>
                <a:ea typeface="Times New Roman" panose="02020603050405020304" pitchFamily="18" charset="0"/>
              </a:rPr>
              <a:t>EDT Proposal</a:t>
            </a:r>
          </a:p>
          <a:p>
            <a:r>
              <a:rPr lang="en-GB" sz="1800" dirty="0">
                <a:solidFill>
                  <a:schemeClr val="tx1"/>
                </a:solidFill>
                <a:effectLst/>
                <a:latin typeface="+mn-lt"/>
                <a:ea typeface="Times New Roman" panose="02020603050405020304" pitchFamily="18" charset="0"/>
              </a:rPr>
              <a:t>min(-69 dBm/MHz, -67 dBm/MHz – </a:t>
            </a:r>
            <a:r>
              <a:rPr lang="en-GB" sz="1800" dirty="0" err="1">
                <a:solidFill>
                  <a:schemeClr val="tx1"/>
                </a:solidFill>
                <a:effectLst/>
                <a:latin typeface="+mn-lt"/>
                <a:ea typeface="Times New Roman" panose="02020603050405020304" pitchFamily="18" charset="0"/>
              </a:rPr>
              <a:t>Ptx</a:t>
            </a:r>
            <a:r>
              <a:rPr lang="en-GB" sz="1800" dirty="0">
                <a:solidFill>
                  <a:schemeClr val="tx1"/>
                </a:solidFill>
                <a:effectLst/>
                <a:latin typeface="+mn-lt"/>
                <a:ea typeface="Times New Roman" panose="02020603050405020304" pitchFamily="18" charset="0"/>
              </a:rPr>
              <a:t>) in channels 0 to 49 and </a:t>
            </a:r>
            <a:r>
              <a:rPr lang="en-GB" sz="1800" dirty="0">
                <a:effectLst/>
                <a:latin typeface="+mn-lt"/>
                <a:ea typeface="Times New Roman" panose="02020603050405020304" pitchFamily="18" charset="0"/>
              </a:rPr>
              <a:t>to </a:t>
            </a:r>
            <a:r>
              <a:rPr lang="en-GB" sz="1800" dirty="0">
                <a:solidFill>
                  <a:schemeClr val="tx1"/>
                </a:solidFill>
                <a:effectLst/>
                <a:latin typeface="+mn-lt"/>
                <a:ea typeface="Times New Roman" panose="02020603050405020304" pitchFamily="18" charset="0"/>
              </a:rPr>
              <a:t>min(-62 dBm/MHz,-74 dBm/MHz – </a:t>
            </a:r>
            <a:r>
              <a:rPr lang="en-GB" sz="1800" dirty="0" err="1">
                <a:solidFill>
                  <a:schemeClr val="tx1"/>
                </a:solidFill>
                <a:effectLst/>
                <a:latin typeface="+mn-lt"/>
                <a:ea typeface="Times New Roman" panose="02020603050405020304" pitchFamily="18" charset="0"/>
              </a:rPr>
              <a:t>Ptx</a:t>
            </a:r>
            <a:r>
              <a:rPr lang="en-GB" sz="1800" dirty="0">
                <a:solidFill>
                  <a:schemeClr val="tx1"/>
                </a:solidFill>
                <a:effectLst/>
                <a:latin typeface="+mn-lt"/>
                <a:ea typeface="Times New Roman" panose="02020603050405020304" pitchFamily="18" charset="0"/>
              </a:rPr>
              <a:t>) in channels 50 to 249</a:t>
            </a:r>
            <a:endParaRPr lang="en-US" dirty="0">
              <a:solidFill>
                <a:schemeClr val="tx1"/>
              </a:solidFill>
              <a:latin typeface="+mn-lt"/>
            </a:endParaRPr>
          </a:p>
        </p:txBody>
      </p:sp>
    </p:spTree>
    <p:extLst>
      <p:ext uri="{BB962C8B-B14F-4D97-AF65-F5344CB8AC3E}">
        <p14:creationId xmlns:p14="http://schemas.microsoft.com/office/powerpoint/2010/main" val="392560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8653-B542-9D78-2ED3-DC4A79C2AAA1}"/>
              </a:ext>
            </a:extLst>
          </p:cNvPr>
          <p:cNvSpPr>
            <a:spLocks noGrp="1"/>
          </p:cNvSpPr>
          <p:nvPr>
            <p:ph type="title"/>
          </p:nvPr>
        </p:nvSpPr>
        <p:spPr/>
        <p:txBody>
          <a:bodyPr/>
          <a:lstStyle/>
          <a:p>
            <a:r>
              <a:rPr lang="en-US" dirty="0"/>
              <a:t>Aggregate Duty cycle for no-LBT </a:t>
            </a:r>
          </a:p>
        </p:txBody>
      </p:sp>
      <p:sp>
        <p:nvSpPr>
          <p:cNvPr id="3" name="Content Placeholder 2">
            <a:extLst>
              <a:ext uri="{FF2B5EF4-FFF2-40B4-BE49-F238E27FC236}">
                <a16:creationId xmlns:a16="http://schemas.microsoft.com/office/drawing/2014/main" id="{CFA4CE17-D5B0-1719-A6E5-1F258E4447AF}"/>
              </a:ext>
            </a:extLst>
          </p:cNvPr>
          <p:cNvSpPr>
            <a:spLocks noGrp="1"/>
          </p:cNvSpPr>
          <p:nvPr>
            <p:ph idx="1"/>
          </p:nvPr>
        </p:nvSpPr>
        <p:spPr/>
        <p:txBody>
          <a:bodyPr/>
          <a:lstStyle/>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The plot below shows the aggregate duty cycle when N NB pairs are near a 802.11 link.</a:t>
            </a:r>
          </a:p>
          <a:p>
            <a:pPr marL="45720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NB nearby pairs using 125 MHz causes ~10% aggregate NB duty cycle on 80/40 MHz 802.11</a:t>
            </a:r>
          </a:p>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 6 NB nearby pairs using 480 MHz causes ~10% aggregate NB duty cycle on 320/160/80 MHz 802.11</a:t>
            </a:r>
          </a:p>
          <a:p>
            <a:endParaRPr lang="en-US" dirty="0"/>
          </a:p>
        </p:txBody>
      </p:sp>
      <p:sp>
        <p:nvSpPr>
          <p:cNvPr id="4" name="Slide Number Placeholder 3">
            <a:extLst>
              <a:ext uri="{FF2B5EF4-FFF2-40B4-BE49-F238E27FC236}">
                <a16:creationId xmlns:a16="http://schemas.microsoft.com/office/drawing/2014/main" id="{3700C20B-C209-60D6-5B30-32BEE4663E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dirty="0"/>
          </a:p>
        </p:txBody>
      </p:sp>
      <p:pic>
        <p:nvPicPr>
          <p:cNvPr id="7" name="Google Shape;268;g32060f90b00_1_0">
            <a:extLst>
              <a:ext uri="{FF2B5EF4-FFF2-40B4-BE49-F238E27FC236}">
                <a16:creationId xmlns:a16="http://schemas.microsoft.com/office/drawing/2014/main" id="{8906AB0C-B7F0-9379-E7BE-AC77BE0CA926}"/>
              </a:ext>
            </a:extLst>
          </p:cNvPr>
          <p:cNvPicPr preferRelativeResize="0"/>
          <p:nvPr/>
        </p:nvPicPr>
        <p:blipFill>
          <a:blip r:embed="rId2">
            <a:alphaModFix/>
          </a:blip>
          <a:stretch>
            <a:fillRect/>
          </a:stretch>
        </p:blipFill>
        <p:spPr>
          <a:xfrm>
            <a:off x="303824" y="3238747"/>
            <a:ext cx="4268176" cy="3619253"/>
          </a:xfrm>
          <a:prstGeom prst="rect">
            <a:avLst/>
          </a:prstGeom>
          <a:noFill/>
          <a:ln>
            <a:noFill/>
          </a:ln>
        </p:spPr>
      </p:pic>
      <p:pic>
        <p:nvPicPr>
          <p:cNvPr id="8" name="Google Shape;267;g32060f90b00_1_0">
            <a:extLst>
              <a:ext uri="{FF2B5EF4-FFF2-40B4-BE49-F238E27FC236}">
                <a16:creationId xmlns:a16="http://schemas.microsoft.com/office/drawing/2014/main" id="{E1A7922F-2919-7F02-577D-741C72F0E837}"/>
              </a:ext>
            </a:extLst>
          </p:cNvPr>
          <p:cNvPicPr preferRelativeResize="0"/>
          <p:nvPr/>
        </p:nvPicPr>
        <p:blipFill>
          <a:blip r:embed="rId3">
            <a:alphaModFix/>
          </a:blip>
          <a:stretch>
            <a:fillRect/>
          </a:stretch>
        </p:blipFill>
        <p:spPr>
          <a:xfrm>
            <a:off x="4572000" y="3235051"/>
            <a:ext cx="4376170" cy="3619253"/>
          </a:xfrm>
          <a:prstGeom prst="rect">
            <a:avLst/>
          </a:prstGeom>
          <a:noFill/>
          <a:ln>
            <a:noFill/>
          </a:ln>
        </p:spPr>
      </p:pic>
    </p:spTree>
    <p:extLst>
      <p:ext uri="{BB962C8B-B14F-4D97-AF65-F5344CB8AC3E}">
        <p14:creationId xmlns:p14="http://schemas.microsoft.com/office/powerpoint/2010/main" val="268414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0FB38-1CDB-532C-257E-9F427C0DB1CC}"/>
              </a:ext>
            </a:extLst>
          </p:cNvPr>
          <p:cNvSpPr>
            <a:spLocks noGrp="1"/>
          </p:cNvSpPr>
          <p:nvPr>
            <p:ph type="title"/>
          </p:nvPr>
        </p:nvSpPr>
        <p:spPr/>
        <p:txBody>
          <a:bodyPr/>
          <a:lstStyle/>
          <a:p>
            <a:r>
              <a:rPr lang="en-US" dirty="0"/>
              <a:t>Potential Ways Forward</a:t>
            </a:r>
          </a:p>
        </p:txBody>
      </p:sp>
      <p:sp>
        <p:nvSpPr>
          <p:cNvPr id="3" name="Content Placeholder 2">
            <a:extLst>
              <a:ext uri="{FF2B5EF4-FFF2-40B4-BE49-F238E27FC236}">
                <a16:creationId xmlns:a16="http://schemas.microsoft.com/office/drawing/2014/main" id="{0290157F-66D1-B86A-159D-6A3B42889A59}"/>
              </a:ext>
            </a:extLst>
          </p:cNvPr>
          <p:cNvSpPr>
            <a:spLocks noGrp="1"/>
          </p:cNvSpPr>
          <p:nvPr>
            <p:ph idx="1"/>
          </p:nvPr>
        </p:nvSpPr>
        <p:spPr/>
        <p:txBody>
          <a:bodyPr/>
          <a:lstStyle/>
          <a:p>
            <a:pPr marL="0" indent="0"/>
            <a:r>
              <a:rPr lang="en-US" sz="1800" dirty="0">
                <a:solidFill>
                  <a:schemeClr val="tx1"/>
                </a:solidFill>
              </a:rPr>
              <a:t>4 Options : </a:t>
            </a:r>
          </a:p>
          <a:p>
            <a:pPr marL="514350" indent="-514350">
              <a:buFont typeface="+mj-lt"/>
              <a:buAutoNum type="arabicPeriod"/>
            </a:pPr>
            <a:r>
              <a:rPr lang="en-US" sz="1800" dirty="0">
                <a:solidFill>
                  <a:schemeClr val="tx1"/>
                </a:solidFill>
              </a:rPr>
              <a:t>If Tx duty cycle &lt; Y%, EDT is fixed at -75 dBm/MHz (regardless of Tx Power) else follow EDT in Slide 3 (preferred, with increasing EDT for decreasing TX Power).</a:t>
            </a:r>
          </a:p>
          <a:p>
            <a:pPr marL="514350" indent="-514350">
              <a:buFont typeface="+mj-lt"/>
              <a:buAutoNum type="arabicPeriod"/>
            </a:pPr>
            <a:r>
              <a:rPr lang="en-US" sz="1800" dirty="0">
                <a:solidFill>
                  <a:schemeClr val="tx1"/>
                </a:solidFill>
              </a:rPr>
              <a:t>LBT as specified in 15-24-407-07-4ab doc is mandatory for NB operation in Section 10.38.7.3 (NBA UWB MMS) and 10.43.2 (UWB data offload to NB) except for device with Tx duty cycle less than X%.</a:t>
            </a:r>
          </a:p>
          <a:p>
            <a:pPr marL="1314450" lvl="2" indent="-514350">
              <a:buFont typeface="Arial" panose="020B0604020202020204" pitchFamily="34" charset="0"/>
              <a:buChar char="•"/>
            </a:pPr>
            <a:r>
              <a:rPr lang="en-US" sz="1800" dirty="0">
                <a:solidFill>
                  <a:schemeClr val="tx1"/>
                </a:solidFill>
              </a:rPr>
              <a:t>Not preferred as it likely needs both FCC and ETSI changes</a:t>
            </a:r>
          </a:p>
          <a:p>
            <a:pPr marL="514350" indent="-514350">
              <a:buFont typeface="+mj-lt"/>
              <a:buAutoNum type="arabicPeriod"/>
            </a:pPr>
            <a:r>
              <a:rPr lang="en-US" sz="1800" dirty="0">
                <a:solidFill>
                  <a:schemeClr val="tx1"/>
                </a:solidFill>
              </a:rPr>
              <a:t>Consider a second LBT within 50us (on another NB channel) if CCA is busy (Menzo)</a:t>
            </a:r>
          </a:p>
          <a:p>
            <a:pPr marL="0" marR="0"/>
            <a:r>
              <a:rPr lang="en-US" sz="1800" dirty="0">
                <a:solidFill>
                  <a:schemeClr val="tx1"/>
                </a:solidFill>
                <a:effectLst/>
                <a:ea typeface="Aptos" panose="020B0004020202020204" pitchFamily="34" charset="0"/>
                <a:cs typeface="Aptos" panose="020B0004020202020204" pitchFamily="34" charset="0"/>
              </a:rPr>
              <a:t> </a:t>
            </a:r>
            <a:r>
              <a:rPr lang="en-US" sz="1800" dirty="0">
                <a:solidFill>
                  <a:schemeClr val="tx1"/>
                </a:solidFill>
                <a:ea typeface="Aptos" panose="020B0004020202020204" pitchFamily="34" charset="0"/>
                <a:cs typeface="Aptos" panose="020B0004020202020204" pitchFamily="34" charset="0"/>
              </a:rPr>
              <a:t>4.     </a:t>
            </a:r>
            <a:r>
              <a:rPr lang="en-US" sz="1800" dirty="0">
                <a:solidFill>
                  <a:schemeClr val="tx1"/>
                </a:solidFill>
                <a:effectLst/>
                <a:ea typeface="Aptos" panose="020B0004020202020204" pitchFamily="34" charset="0"/>
                <a:cs typeface="Aptos" panose="020B0004020202020204" pitchFamily="34" charset="0"/>
              </a:rPr>
              <a:t>If DC&gt; 1/15%, then NB use frequency hopping over more than 15 	channels to spread the interference over the full spectrum (Mickael)</a:t>
            </a:r>
            <a:endParaRPr lang="en-US" sz="1800" dirty="0">
              <a:solidFill>
                <a:schemeClr val="tx1"/>
              </a:solidFill>
              <a:effectLst/>
              <a:ea typeface="Times New Roman" panose="02020603050405020304" pitchFamily="18" charset="0"/>
              <a:cs typeface="Aptos" panose="020B0004020202020204" pitchFamily="34" charset="0"/>
            </a:endParaRPr>
          </a:p>
          <a:p>
            <a:pPr marL="514350" indent="-514350">
              <a:buFont typeface="+mj-lt"/>
              <a:buAutoNum type="arabicPeriod"/>
            </a:pPr>
            <a:endParaRPr lang="en-US" sz="1800" dirty="0"/>
          </a:p>
          <a:p>
            <a:pPr marL="514350" indent="-514350">
              <a:buAutoNum type="arabicParenR"/>
            </a:pPr>
            <a:endParaRPr lang="en-US" sz="1600" dirty="0"/>
          </a:p>
        </p:txBody>
      </p:sp>
      <p:sp>
        <p:nvSpPr>
          <p:cNvPr id="4" name="Slide Number Placeholder 3">
            <a:extLst>
              <a:ext uri="{FF2B5EF4-FFF2-40B4-BE49-F238E27FC236}">
                <a16:creationId xmlns:a16="http://schemas.microsoft.com/office/drawing/2014/main" id="{2C79E4BB-104D-7AB2-3E39-F2154185619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dirty="0"/>
          </a:p>
        </p:txBody>
      </p:sp>
    </p:spTree>
    <p:extLst>
      <p:ext uri="{BB962C8B-B14F-4D97-AF65-F5344CB8AC3E}">
        <p14:creationId xmlns:p14="http://schemas.microsoft.com/office/powerpoint/2010/main" val="403250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7175F-6D81-9958-7F74-3401A74176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0C7F73-BA82-BFDA-D5A9-0D49AF9940AF}"/>
              </a:ext>
            </a:extLst>
          </p:cNvPr>
          <p:cNvSpPr>
            <a:spLocks noGrp="1"/>
          </p:cNvSpPr>
          <p:nvPr>
            <p:ph type="title"/>
          </p:nvPr>
        </p:nvSpPr>
        <p:spPr/>
        <p:txBody>
          <a:bodyPr/>
          <a:lstStyle/>
          <a:p>
            <a:r>
              <a:rPr lang="en-US" dirty="0"/>
              <a:t>Bin’s suggestion</a:t>
            </a:r>
          </a:p>
        </p:txBody>
      </p:sp>
      <p:sp>
        <p:nvSpPr>
          <p:cNvPr id="3" name="Content Placeholder 2">
            <a:extLst>
              <a:ext uri="{FF2B5EF4-FFF2-40B4-BE49-F238E27FC236}">
                <a16:creationId xmlns:a16="http://schemas.microsoft.com/office/drawing/2014/main" id="{78C29FEE-AB09-B755-49F3-21F8D5ABBF07}"/>
              </a:ext>
            </a:extLst>
          </p:cNvPr>
          <p:cNvSpPr>
            <a:spLocks noGrp="1"/>
          </p:cNvSpPr>
          <p:nvPr>
            <p:ph idx="1"/>
          </p:nvPr>
        </p:nvSpPr>
        <p:spPr/>
        <p:txBody>
          <a:bodyPr/>
          <a:lstStyle/>
          <a:p>
            <a:pPr marL="0" indent="0"/>
            <a:r>
              <a:rPr lang="en-US" sz="1800" dirty="0"/>
              <a:t>LBT mandatory for NB operation in Section 10.38.7.3 (NBA UWB MMS) and 10.43.2 (UWB data offload to NB) except for device with Tx duty cycle less than X%.</a:t>
            </a:r>
          </a:p>
        </p:txBody>
      </p:sp>
      <p:sp>
        <p:nvSpPr>
          <p:cNvPr id="4" name="Slide Number Placeholder 3">
            <a:extLst>
              <a:ext uri="{FF2B5EF4-FFF2-40B4-BE49-F238E27FC236}">
                <a16:creationId xmlns:a16="http://schemas.microsoft.com/office/drawing/2014/main" id="{DABC3EB9-22B7-4141-0255-BF92552F61A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dirty="0"/>
          </a:p>
        </p:txBody>
      </p:sp>
    </p:spTree>
    <p:extLst>
      <p:ext uri="{BB962C8B-B14F-4D97-AF65-F5344CB8AC3E}">
        <p14:creationId xmlns:p14="http://schemas.microsoft.com/office/powerpoint/2010/main" val="93698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9BAC-B0A7-1638-B43E-731BF73C480F}"/>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1C165AB9-693F-F02B-DC72-B9FCAC59C4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175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4EF5E-BA7C-D185-78CA-ECA132DF2B2C}"/>
              </a:ext>
            </a:extLst>
          </p:cNvPr>
          <p:cNvSpPr>
            <a:spLocks noGrp="1"/>
          </p:cNvSpPr>
          <p:nvPr>
            <p:ph type="title"/>
          </p:nvPr>
        </p:nvSpPr>
        <p:spPr/>
        <p:txBody>
          <a:bodyPr/>
          <a:lstStyle/>
          <a:p>
            <a:r>
              <a:rPr lang="en-US" dirty="0"/>
              <a:t>CBP Testing FCC</a:t>
            </a:r>
          </a:p>
        </p:txBody>
      </p:sp>
      <p:sp>
        <p:nvSpPr>
          <p:cNvPr id="3" name="Content Placeholder 2">
            <a:extLst>
              <a:ext uri="{FF2B5EF4-FFF2-40B4-BE49-F238E27FC236}">
                <a16:creationId xmlns:a16="http://schemas.microsoft.com/office/drawing/2014/main" id="{C768BD4C-CB9E-6542-45C5-843E8B19D852}"/>
              </a:ext>
            </a:extLst>
          </p:cNvPr>
          <p:cNvSpPr>
            <a:spLocks noGrp="1"/>
          </p:cNvSpPr>
          <p:nvPr>
            <p:ph idx="1"/>
          </p:nvPr>
        </p:nvSpPr>
        <p:spPr/>
        <p:txBody>
          <a:bodyPr/>
          <a:lstStyle/>
          <a:p>
            <a:r>
              <a:rPr lang="en-US" sz="2000" dirty="0"/>
              <a:t>AFAIK, KDB 987594 is the </a:t>
            </a:r>
            <a:r>
              <a:rPr lang="en-US" sz="2000" b="1" dirty="0"/>
              <a:t>only</a:t>
            </a:r>
            <a:r>
              <a:rPr lang="en-US" sz="2000" dirty="0"/>
              <a:t> testing procedure adopted for CBP testing [</a:t>
            </a:r>
            <a:r>
              <a:rPr lang="en-US" sz="2000" dirty="0">
                <a:solidFill>
                  <a:srgbClr val="0000FF"/>
                </a:solidFill>
                <a:hlinkClick r:id="rId2">
                  <a:extLst>
                    <a:ext uri="{A12FA001-AC4F-418D-AE19-62706E023703}">
                      <ahyp:hlinkClr xmlns:ahyp="http://schemas.microsoft.com/office/drawing/2018/hyperlinkcolor" val="tx"/>
                    </a:ext>
                  </a:extLst>
                </a:hlinkClick>
              </a:rPr>
              <a:t>link</a:t>
            </a:r>
            <a:r>
              <a:rPr lang="en-US" sz="2000" dirty="0"/>
              <a:t>]</a:t>
            </a:r>
          </a:p>
          <a:p>
            <a:endParaRPr lang="en-US" sz="2000" b="1" dirty="0"/>
          </a:p>
        </p:txBody>
      </p:sp>
      <p:sp>
        <p:nvSpPr>
          <p:cNvPr id="4" name="Slide Number Placeholder 3">
            <a:extLst>
              <a:ext uri="{FF2B5EF4-FFF2-40B4-BE49-F238E27FC236}">
                <a16:creationId xmlns:a16="http://schemas.microsoft.com/office/drawing/2014/main" id="{05AC3791-8197-E903-CBA9-7FBA010852A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dirty="0"/>
          </a:p>
        </p:txBody>
      </p:sp>
      <p:pic>
        <p:nvPicPr>
          <p:cNvPr id="2050" name="Picture 2">
            <a:extLst>
              <a:ext uri="{FF2B5EF4-FFF2-40B4-BE49-F238E27FC236}">
                <a16:creationId xmlns:a16="http://schemas.microsoft.com/office/drawing/2014/main" id="{90505B0D-D5A1-ABED-66D5-D994BB86BF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677" y="2177755"/>
            <a:ext cx="8535195" cy="276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a:extLst>
              <a:ext uri="{FF2B5EF4-FFF2-40B4-BE49-F238E27FC236}">
                <a16:creationId xmlns:a16="http://schemas.microsoft.com/office/drawing/2014/main" id="{14873AFC-AB45-F4EF-3D47-E48A67DE11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065" y="5203427"/>
            <a:ext cx="8050889" cy="108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1525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AD802-0336-7DA6-7B70-1683D77E94B0}"/>
              </a:ext>
            </a:extLst>
          </p:cNvPr>
          <p:cNvSpPr>
            <a:spLocks noGrp="1"/>
          </p:cNvSpPr>
          <p:nvPr>
            <p:ph type="title"/>
          </p:nvPr>
        </p:nvSpPr>
        <p:spPr/>
        <p:txBody>
          <a:bodyPr/>
          <a:lstStyle/>
          <a:p>
            <a:r>
              <a:rPr lang="en-US" dirty="0"/>
              <a:t>CBP FCC Test Example</a:t>
            </a:r>
          </a:p>
        </p:txBody>
      </p:sp>
      <p:sp>
        <p:nvSpPr>
          <p:cNvPr id="3" name="Content Placeholder 2">
            <a:extLst>
              <a:ext uri="{FF2B5EF4-FFF2-40B4-BE49-F238E27FC236}">
                <a16:creationId xmlns:a16="http://schemas.microsoft.com/office/drawing/2014/main" id="{39B21C00-59DD-2AB4-6669-D28F8F1AE004}"/>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E8B1AB7F-CAAB-9475-6BD0-499C0495EE2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dirty="0"/>
          </a:p>
        </p:txBody>
      </p:sp>
      <p:pic>
        <p:nvPicPr>
          <p:cNvPr id="6" name="Picture 5">
            <a:extLst>
              <a:ext uri="{FF2B5EF4-FFF2-40B4-BE49-F238E27FC236}">
                <a16:creationId xmlns:a16="http://schemas.microsoft.com/office/drawing/2014/main" id="{EB3BCD08-8423-F6F0-9968-D7DC0BF05DA4}"/>
              </a:ext>
            </a:extLst>
          </p:cNvPr>
          <p:cNvPicPr>
            <a:picLocks noChangeAspect="1"/>
          </p:cNvPicPr>
          <p:nvPr/>
        </p:nvPicPr>
        <p:blipFill>
          <a:blip r:embed="rId2"/>
          <a:stretch>
            <a:fillRect/>
          </a:stretch>
        </p:blipFill>
        <p:spPr>
          <a:xfrm>
            <a:off x="2555776" y="1371600"/>
            <a:ext cx="4320914" cy="5121084"/>
          </a:xfrm>
          <a:prstGeom prst="rect">
            <a:avLst/>
          </a:prstGeom>
        </p:spPr>
      </p:pic>
    </p:spTree>
    <p:extLst>
      <p:ext uri="{BB962C8B-B14F-4D97-AF65-F5344CB8AC3E}">
        <p14:creationId xmlns:p14="http://schemas.microsoft.com/office/powerpoint/2010/main" val="347221363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2.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3.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679</Words>
  <Application>Microsoft Office PowerPoint</Application>
  <PresentationFormat>On-screen Show (4:3)</PresentationFormat>
  <Paragraphs>63</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Arial</vt:lpstr>
      <vt:lpstr>Arial Unicode MS</vt:lpstr>
      <vt:lpstr>Helvetica Neue</vt:lpstr>
      <vt:lpstr>Times New Roman</vt:lpstr>
      <vt:lpstr>Office Theme</vt:lpstr>
      <vt:lpstr>PowerPoint Presentation</vt:lpstr>
      <vt:lpstr>Background</vt:lpstr>
      <vt:lpstr>Latest EDT in 15-24-407-07-4ab</vt:lpstr>
      <vt:lpstr>Aggregate Duty cycle for no-LBT </vt:lpstr>
      <vt:lpstr>Potential Ways Forward</vt:lpstr>
      <vt:lpstr>Bin’s suggestion</vt:lpstr>
      <vt:lpstr>Appendix</vt:lpstr>
      <vt:lpstr>CBP Testing FCC</vt:lpstr>
      <vt:lpstr>CBP FCC Test Example</vt:lpstr>
      <vt:lpstr>Another CBP FCC Test Example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2025-01-17T08:12:10Z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