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60" r:id="rId2"/>
    <p:sldId id="361" r:id="rId3"/>
    <p:sldId id="370" r:id="rId4"/>
    <p:sldId id="427" r:id="rId5"/>
    <p:sldId id="377" r:id="rId6"/>
    <p:sldId id="426" r:id="rId7"/>
    <p:sldId id="382" r:id="rId8"/>
    <p:sldId id="381" r:id="rId9"/>
    <p:sldId id="409" r:id="rId10"/>
    <p:sldId id="408" r:id="rId11"/>
    <p:sldId id="393" r:id="rId1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802.15-25-0072-00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678-01-04ab-detailed-agenda-january-2025.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5/dcn/24/15-24-0371-35-04ab-consolidated-comments-draft-1-0.xls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15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E0CA7E-F0A5-B74E-C30D-FF836F9C7AF0}"/>
              </a:ext>
            </a:extLst>
          </p:cNvPr>
          <p:cNvPicPr>
            <a:picLocks noChangeAspect="1"/>
          </p:cNvPicPr>
          <p:nvPr/>
        </p:nvPicPr>
        <p:blipFill>
          <a:blip r:embed="rId2"/>
          <a:stretch>
            <a:fillRect/>
          </a:stretch>
        </p:blipFill>
        <p:spPr>
          <a:xfrm>
            <a:off x="3962400" y="1304416"/>
            <a:ext cx="3962953" cy="3648584"/>
          </a:xfrm>
          <a:prstGeom prst="rect">
            <a:avLst/>
          </a:prstGeom>
        </p:spPr>
      </p:pic>
      <p:pic>
        <p:nvPicPr>
          <p:cNvPr id="23" name="Picture 22">
            <a:extLst>
              <a:ext uri="{FF2B5EF4-FFF2-40B4-BE49-F238E27FC236}">
                <a16:creationId xmlns:a16="http://schemas.microsoft.com/office/drawing/2014/main" id="{ECF1EFD7-BD88-13CC-1515-7C970A8E85C2}"/>
              </a:ext>
            </a:extLst>
          </p:cNvPr>
          <p:cNvPicPr>
            <a:picLocks noChangeAspect="1"/>
          </p:cNvPicPr>
          <p:nvPr/>
        </p:nvPicPr>
        <p:blipFill>
          <a:blip r:embed="rId3"/>
          <a:stretch>
            <a:fillRect/>
          </a:stretch>
        </p:blipFill>
        <p:spPr>
          <a:xfrm>
            <a:off x="8024341" y="1200553"/>
            <a:ext cx="3862859" cy="3862859"/>
          </a:xfrm>
          <a:prstGeom prst="rect">
            <a:avLst/>
          </a:prstGeom>
        </p:spPr>
      </p:pic>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4"/>
          <a:stretch>
            <a:fillRect/>
          </a:stretch>
        </p:blipFill>
        <p:spPr>
          <a:xfrm>
            <a:off x="304800" y="1265299"/>
            <a:ext cx="3621632" cy="376390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January thru March</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685678" y="3283800"/>
            <a:ext cx="2058522"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46439" y="5105400"/>
            <a:ext cx="10363200" cy="1339636"/>
          </a:xfrm>
          <a:ln>
            <a:solidFill>
              <a:schemeClr val="accent1">
                <a:lumMod val="75000"/>
              </a:schemeClr>
            </a:solidFill>
          </a:ln>
        </p:spPr>
        <p:txBody>
          <a:bodyPr>
            <a:normAutofit fontScale="47500" lnSpcReduction="20000"/>
          </a:bodyPr>
          <a:lstStyle/>
          <a:p>
            <a:pPr marL="0" indent="0">
              <a:buNone/>
            </a:pPr>
            <a:r>
              <a:rPr lang="en-US" dirty="0"/>
              <a:t>Commence on 30-January-2025, through 05-March-2025</a:t>
            </a:r>
          </a:p>
          <a:p>
            <a:r>
              <a:rPr lang="en-US" dirty="0"/>
              <a:t>Tuesdays 06:00 PT (2 hour)</a:t>
            </a:r>
          </a:p>
          <a:p>
            <a:r>
              <a:rPr lang="en-US" dirty="0"/>
              <a:t>Wednesday 5-Feb 06:00 PT (1 hour)</a:t>
            </a:r>
          </a:p>
          <a:p>
            <a:r>
              <a:rPr lang="en-US" dirty="0"/>
              <a:t>Thursdays 14:00 PT (1 hour) </a:t>
            </a:r>
          </a:p>
          <a:p>
            <a:pPr lvl="1"/>
            <a:r>
              <a:rPr lang="en-US" dirty="0"/>
              <a:t>Except: ??</a:t>
            </a:r>
          </a:p>
        </p:txBody>
      </p:sp>
      <p:sp>
        <p:nvSpPr>
          <p:cNvPr id="42" name="TextBox 41">
            <a:extLst>
              <a:ext uri="{FF2B5EF4-FFF2-40B4-BE49-F238E27FC236}">
                <a16:creationId xmlns:a16="http://schemas.microsoft.com/office/drawing/2014/main" id="{5C71F7CC-D6C7-4972-3755-CC28D0E202EE}"/>
              </a:ext>
            </a:extLst>
          </p:cNvPr>
          <p:cNvSpPr txBox="1"/>
          <p:nvPr/>
        </p:nvSpPr>
        <p:spPr>
          <a:xfrm>
            <a:off x="8685677" y="3621512"/>
            <a:ext cx="20585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35" name="Oval 34">
            <a:extLst>
              <a:ext uri="{FF2B5EF4-FFF2-40B4-BE49-F238E27FC236}">
                <a16:creationId xmlns:a16="http://schemas.microsoft.com/office/drawing/2014/main" id="{EC0744A5-A02F-4A21-6E16-FA2F6C6FB546}"/>
              </a:ext>
            </a:extLst>
          </p:cNvPr>
          <p:cNvSpPr/>
          <p:nvPr/>
        </p:nvSpPr>
        <p:spPr bwMode="auto">
          <a:xfrm>
            <a:off x="57912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7" name="Arrow: Right 6">
            <a:extLst>
              <a:ext uri="{FF2B5EF4-FFF2-40B4-BE49-F238E27FC236}">
                <a16:creationId xmlns:a16="http://schemas.microsoft.com/office/drawing/2014/main" id="{7738D272-B097-4EA2-42CA-05C5255324E1}"/>
              </a:ext>
            </a:extLst>
          </p:cNvPr>
          <p:cNvSpPr/>
          <p:nvPr/>
        </p:nvSpPr>
        <p:spPr bwMode="auto">
          <a:xfrm rot="2630276">
            <a:off x="1896720" y="2919166"/>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21364711" flipH="1">
            <a:off x="6793463" y="3911134"/>
            <a:ext cx="1195872" cy="533400"/>
          </a:xfrm>
          <a:prstGeom prst="right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latin typeface="+mn-lt"/>
              </a:rPr>
              <a:t>Open Recirc</a:t>
            </a:r>
            <a:endParaRPr kumimoji="0" lang="en-US" sz="1200" b="0" i="0" u="none" strike="noStrike" cap="none" normalizeH="0" baseline="0" dirty="0">
              <a:ln>
                <a:noFill/>
              </a:ln>
              <a:solidFill>
                <a:schemeClr val="tx1"/>
              </a:solidFill>
              <a:effectLst/>
              <a:latin typeface="+mn-lt"/>
            </a:endParaRPr>
          </a:p>
        </p:txBody>
      </p:sp>
      <p:sp>
        <p:nvSpPr>
          <p:cNvPr id="14" name="Rectangle 13">
            <a:extLst>
              <a:ext uri="{FF2B5EF4-FFF2-40B4-BE49-F238E27FC236}">
                <a16:creationId xmlns:a16="http://schemas.microsoft.com/office/drawing/2014/main" id="{BE2DB63F-D866-4F3C-E89E-55D731CD5064}"/>
              </a:ext>
            </a:extLst>
          </p:cNvPr>
          <p:cNvSpPr/>
          <p:nvPr/>
        </p:nvSpPr>
        <p:spPr bwMode="auto">
          <a:xfrm>
            <a:off x="914400" y="3505200"/>
            <a:ext cx="190500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1A20A1B1-9E9F-A402-A21B-53F7BFD11191}"/>
              </a:ext>
            </a:extLst>
          </p:cNvPr>
          <p:cNvSpPr txBox="1"/>
          <p:nvPr/>
        </p:nvSpPr>
        <p:spPr>
          <a:xfrm>
            <a:off x="946439" y="3820730"/>
            <a:ext cx="1840548"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sp>
        <p:nvSpPr>
          <p:cNvPr id="27" name="Oval 26">
            <a:extLst>
              <a:ext uri="{FF2B5EF4-FFF2-40B4-BE49-F238E27FC236}">
                <a16:creationId xmlns:a16="http://schemas.microsoft.com/office/drawing/2014/main" id="{A7EE75E6-D4F0-57E6-2E66-BE4F4082B848}"/>
              </a:ext>
            </a:extLst>
          </p:cNvPr>
          <p:cNvSpPr/>
          <p:nvPr/>
        </p:nvSpPr>
        <p:spPr bwMode="auto">
          <a:xfrm>
            <a:off x="24384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0A15B090-4B4A-CC5F-6295-61D6E10E9721}"/>
              </a:ext>
            </a:extLst>
          </p:cNvPr>
          <p:cNvSpPr/>
          <p:nvPr/>
        </p:nvSpPr>
        <p:spPr bwMode="auto">
          <a:xfrm>
            <a:off x="52578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D8578CEC-E1E8-2A74-07A4-E631191F3BBC}"/>
              </a:ext>
            </a:extLst>
          </p:cNvPr>
          <p:cNvSpPr/>
          <p:nvPr/>
        </p:nvSpPr>
        <p:spPr bwMode="auto">
          <a:xfrm>
            <a:off x="63246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73E80612-BE4B-4C43-BF25-80316D79F43D}"/>
              </a:ext>
            </a:extLst>
          </p:cNvPr>
          <p:cNvSpPr/>
          <p:nvPr/>
        </p:nvSpPr>
        <p:spPr bwMode="auto">
          <a:xfrm>
            <a:off x="5257800" y="35814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48CEB366-2654-159F-9255-A3EB575153C9}"/>
              </a:ext>
            </a:extLst>
          </p:cNvPr>
          <p:cNvSpPr/>
          <p:nvPr/>
        </p:nvSpPr>
        <p:spPr bwMode="auto">
          <a:xfrm>
            <a:off x="6324600" y="3581400"/>
            <a:ext cx="381000" cy="320816"/>
          </a:xfrm>
          <a:prstGeom prst="ellipse">
            <a:avLst/>
          </a:prstGeom>
          <a:noFill/>
          <a:ln w="38100"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DE674351-C4AE-D433-ED03-401D1A3D2522}"/>
              </a:ext>
            </a:extLst>
          </p:cNvPr>
          <p:cNvSpPr/>
          <p:nvPr/>
        </p:nvSpPr>
        <p:spPr bwMode="auto">
          <a:xfrm>
            <a:off x="5267251" y="4113593"/>
            <a:ext cx="381000" cy="32081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C9BF640E-F65B-D3F6-B937-A3754D16A005}"/>
              </a:ext>
            </a:extLst>
          </p:cNvPr>
          <p:cNvSpPr/>
          <p:nvPr/>
        </p:nvSpPr>
        <p:spPr bwMode="auto">
          <a:xfrm>
            <a:off x="6362702" y="4098784"/>
            <a:ext cx="381000" cy="320816"/>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effectLst/>
              <a:latin typeface="Times New Roman" pitchFamily="18" charset="0"/>
            </a:endParaRPr>
          </a:p>
        </p:txBody>
      </p:sp>
      <p:sp>
        <p:nvSpPr>
          <p:cNvPr id="43" name="Oval 42">
            <a:extLst>
              <a:ext uri="{FF2B5EF4-FFF2-40B4-BE49-F238E27FC236}">
                <a16:creationId xmlns:a16="http://schemas.microsoft.com/office/drawing/2014/main" id="{DB7D3839-C7AC-D747-F6D3-8F88DD4BD698}"/>
              </a:ext>
            </a:extLst>
          </p:cNvPr>
          <p:cNvSpPr/>
          <p:nvPr/>
        </p:nvSpPr>
        <p:spPr bwMode="auto">
          <a:xfrm>
            <a:off x="52578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EE70D85C-E4D9-790D-8D69-EE253BB324A6}"/>
              </a:ext>
            </a:extLst>
          </p:cNvPr>
          <p:cNvSpPr/>
          <p:nvPr/>
        </p:nvSpPr>
        <p:spPr bwMode="auto">
          <a:xfrm>
            <a:off x="63246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Oval 44">
            <a:extLst>
              <a:ext uri="{FF2B5EF4-FFF2-40B4-BE49-F238E27FC236}">
                <a16:creationId xmlns:a16="http://schemas.microsoft.com/office/drawing/2014/main" id="{E2CA3BD4-770A-F23D-85FE-E1F53F4CBF1B}"/>
              </a:ext>
            </a:extLst>
          </p:cNvPr>
          <p:cNvSpPr/>
          <p:nvPr/>
        </p:nvSpPr>
        <p:spPr bwMode="auto">
          <a:xfrm>
            <a:off x="86868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6" name="Oval 45">
            <a:extLst>
              <a:ext uri="{FF2B5EF4-FFF2-40B4-BE49-F238E27FC236}">
                <a16:creationId xmlns:a16="http://schemas.microsoft.com/office/drawing/2014/main" id="{C068DF7E-8794-0E51-8D04-0EE82978CC80}"/>
              </a:ext>
            </a:extLst>
          </p:cNvPr>
          <p:cNvSpPr/>
          <p:nvPr/>
        </p:nvSpPr>
        <p:spPr bwMode="auto">
          <a:xfrm>
            <a:off x="97536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48" name="Graphic 47" descr="Firecracker with solid fill">
            <a:extLst>
              <a:ext uri="{FF2B5EF4-FFF2-40B4-BE49-F238E27FC236}">
                <a16:creationId xmlns:a16="http://schemas.microsoft.com/office/drawing/2014/main" id="{1BF52E3A-8A5F-789C-72BA-CFEDE017AB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0200" y="4343400"/>
            <a:ext cx="914400" cy="914400"/>
          </a:xfrm>
          <a:prstGeom prst="rect">
            <a:avLst/>
          </a:prstGeom>
        </p:spPr>
      </p:pic>
    </p:spTree>
    <p:extLst>
      <p:ext uri="{BB962C8B-B14F-4D97-AF65-F5344CB8AC3E}">
        <p14:creationId xmlns:p14="http://schemas.microsoft.com/office/powerpoint/2010/main" val="339159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11</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January 2025 802 </a:t>
            </a:r>
          </a:p>
          <a:p>
            <a:r>
              <a:rPr lang="en-US" sz="2800" dirty="0"/>
              <a:t>\Wireless Interim Session</a:t>
            </a:r>
          </a:p>
          <a:p>
            <a:r>
              <a:rPr lang="en-US" sz="2800" dirty="0"/>
              <a:t>Mixed Mode</a:t>
            </a:r>
          </a:p>
          <a:p>
            <a:r>
              <a:rPr lang="en-US" sz="2800" dirty="0"/>
              <a:t>Live from</a:t>
            </a:r>
          </a:p>
          <a:p>
            <a:r>
              <a:rPr lang="en-US" sz="2800" dirty="0"/>
              <a:t>Kobe, Japan</a:t>
            </a:r>
          </a:p>
        </p:txBody>
      </p:sp>
      <p:pic>
        <p:nvPicPr>
          <p:cNvPr id="3" name="Picture 2">
            <a:extLst>
              <a:ext uri="{FF2B5EF4-FFF2-40B4-BE49-F238E27FC236}">
                <a16:creationId xmlns:a16="http://schemas.microsoft.com/office/drawing/2014/main" id="{0BB27AD8-E4CF-2D49-3FBB-C026FA546968}"/>
              </a:ext>
            </a:extLst>
          </p:cNvPr>
          <p:cNvPicPr>
            <a:picLocks noChangeAspect="1"/>
          </p:cNvPicPr>
          <p:nvPr/>
        </p:nvPicPr>
        <p:blipFill>
          <a:blip r:embed="rId3"/>
          <a:stretch>
            <a:fillRect/>
          </a:stretch>
        </p:blipFill>
        <p:spPr>
          <a:xfrm>
            <a:off x="6946387" y="2551275"/>
            <a:ext cx="4732430" cy="3680779"/>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https://mentor.ieee.org/802.15/dcn/24/15-24-0678-10-04ab-detailed-agenda-january-2025.xlsx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28818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32255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361550453"/>
              </p:ext>
            </p:extLst>
          </p:nvPr>
        </p:nvGraphicFramePr>
        <p:xfrm>
          <a:off x="3699424" y="1532871"/>
          <a:ext cx="5063576" cy="4182129"/>
        </p:xfrm>
        <a:graphic>
          <a:graphicData uri="http://schemas.openxmlformats.org/drawingml/2006/table">
            <a:tbl>
              <a:tblPr>
                <a:tableStyleId>{5C22544A-7EE6-4342-B048-85BDC9FD1C3A}</a:tableStyleId>
              </a:tblPr>
              <a:tblGrid>
                <a:gridCol w="3310976">
                  <a:extLst>
                    <a:ext uri="{9D8B030D-6E8A-4147-A177-3AD203B41FA5}">
                      <a16:colId xmlns:a16="http://schemas.microsoft.com/office/drawing/2014/main" val="4020299781"/>
                    </a:ext>
                  </a:extLst>
                </a:gridCol>
                <a:gridCol w="1752600">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a:t>
                      </a:r>
                      <a:r>
                        <a:rPr lang="en-US" sz="1600" b="0" i="0" u="none" strike="noStrike" kern="1200" baseline="0" dirty="0">
                          <a:solidFill>
                            <a:schemeClr val="tx1"/>
                          </a:solidFill>
                          <a:effectLst/>
                          <a:latin typeface="Calibri" panose="020F0502020204030204" pitchFamily="34" charset="0"/>
                          <a:ea typeface="+mn-ea"/>
                          <a:cs typeface="+mn-cs"/>
                        </a:rPr>
                        <a:t>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TextBox 2">
            <a:extLst>
              <a:ext uri="{FF2B5EF4-FFF2-40B4-BE49-F238E27FC236}">
                <a16:creationId xmlns:a16="http://schemas.microsoft.com/office/drawing/2014/main" id="{EAE42474-CC6C-BCA6-DF0E-4F592704A73E}"/>
              </a:ext>
            </a:extLst>
          </p:cNvPr>
          <p:cNvSpPr txBox="1"/>
          <p:nvPr/>
        </p:nvSpPr>
        <p:spPr>
          <a:xfrm>
            <a:off x="8668070" y="3134380"/>
            <a:ext cx="2685730" cy="523220"/>
          </a:xfrm>
          <a:prstGeom prst="rect">
            <a:avLst/>
          </a:prstGeom>
          <a:noFill/>
        </p:spPr>
        <p:txBody>
          <a:bodyPr wrap="square" rtlCol="0">
            <a:spAutoFit/>
          </a:bodyPr>
          <a:lstStyle/>
          <a:p>
            <a:r>
              <a:rPr lang="en-US" sz="1400" dirty="0">
                <a:latin typeface="+mn-lt"/>
              </a:rPr>
              <a:t>Recirc start by 20-Feb can close before the March Plenary</a:t>
            </a:r>
          </a:p>
        </p:txBody>
      </p:sp>
    </p:spTree>
    <p:extLst>
      <p:ext uri="{BB962C8B-B14F-4D97-AF65-F5344CB8AC3E}">
        <p14:creationId xmlns:p14="http://schemas.microsoft.com/office/powerpoint/2010/main" val="106605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1242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https://mentor.ieee.org/802.15/dcn/24/15-24-0371-35-04ab-consolidated-comments-draft-1-0.xlsm</a:t>
            </a:r>
            <a:endParaRPr lang="en-US" dirty="0"/>
          </a:p>
          <a:p>
            <a:r>
              <a:rPr lang="en-US" dirty="0"/>
              <a:t>Resolved approximately 130 technical comments</a:t>
            </a:r>
          </a:p>
          <a:p>
            <a:r>
              <a:rPr lang="en-US" dirty="0"/>
              <a:t>Approximately 190 technical comments to go</a:t>
            </a:r>
          </a:p>
          <a:p>
            <a:r>
              <a:rPr lang="en-US" dirty="0"/>
              <a:t>Will continue via interim Webex </a:t>
            </a:r>
          </a:p>
          <a:p>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dirty="0"/>
          </a:p>
        </p:txBody>
      </p:sp>
    </p:spTree>
    <p:extLst>
      <p:ext uri="{BB962C8B-B14F-4D97-AF65-F5344CB8AC3E}">
        <p14:creationId xmlns:p14="http://schemas.microsoft.com/office/powerpoint/2010/main" val="121246251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68625</TotalTime>
  <Words>634</Words>
  <Application>Microsoft Office PowerPoint</Application>
  <PresentationFormat>Widescreen</PresentationFormat>
  <Paragraphs>86</Paragraphs>
  <Slides>11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 Black</vt:lpstr>
      <vt:lpstr>Arial</vt:lpstr>
      <vt:lpstr>Calibri</vt:lpstr>
      <vt:lpstr>Open Sans</vt:lpstr>
      <vt:lpstr>Times New Roman</vt:lpstr>
      <vt:lpstr>IEEE-802_15</vt:lpstr>
      <vt:lpstr>PowerPoint Presentation</vt:lpstr>
      <vt:lpstr>Task Group 15.4ab Next Generation UWB Amendment</vt:lpstr>
      <vt:lpstr>Agenda</vt:lpstr>
      <vt:lpstr>Project Information</vt:lpstr>
      <vt:lpstr>5.2.b Scope of the project (As approved):</vt:lpstr>
      <vt:lpstr>PowerPoint Presentation</vt:lpstr>
      <vt:lpstr>Editor’s Corner</vt:lpstr>
      <vt:lpstr>Comment resolution</vt:lpstr>
      <vt:lpstr>Consolidated Comments</vt:lpstr>
      <vt:lpstr>Call schedule, January thru March</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TG4ab Closing Report January 2025</dc:title>
  <dc:subject>IEEE 802.15 &lt;subject&gt;</dc:subject>
  <dc:creator>Benjamin Rolfe</dc:creator>
  <cp:keywords/>
  <dc:description/>
  <cp:lastModifiedBy>Benjamin Rolfe</cp:lastModifiedBy>
  <cp:revision>1328</cp:revision>
  <cp:lastPrinted>2000-07-07T01:25:49Z</cp:lastPrinted>
  <dcterms:created xsi:type="dcterms:W3CDTF">1999-06-22T06:24:01Z</dcterms:created>
  <dcterms:modified xsi:type="dcterms:W3CDTF">2025-01-16T23:19:23Z</dcterms:modified>
  <cp:category/>
</cp:coreProperties>
</file>