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9" r:id="rId5"/>
    <p:sldId id="260" r:id="rId6"/>
    <p:sldId id="5621" r:id="rId7"/>
    <p:sldId id="5884" r:id="rId8"/>
    <p:sldId id="256" r:id="rId9"/>
    <p:sldId id="5848" r:id="rId10"/>
    <p:sldId id="5880" r:id="rId11"/>
    <p:sldId id="5881" r:id="rId12"/>
    <p:sldId id="285" r:id="rId13"/>
    <p:sldId id="5830"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3400" autoAdjust="0"/>
  </p:normalViewPr>
  <p:slideViewPr>
    <p:cSldViewPr snapToGrid="0">
      <p:cViewPr varScale="1">
        <p:scale>
          <a:sx n="76" d="100"/>
          <a:sy n="76" d="100"/>
        </p:scale>
        <p:origin x="932" y="38"/>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C4E29-BC9D-F0DE-DCF4-099D8BEDD2F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B352FD1-D9D5-8C54-FA53-313C273FE07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6FFAFDA-6D6D-1C89-ABEB-7604DA4303B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01F0F3E-6258-1177-1056-6A84E99DE68E}"/>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1496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7</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802.15-25-0063-01-06ma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January 2025]</a:t>
            </a:r>
          </a:p>
          <a:p>
            <a:r>
              <a:rPr lang="en-US" altLang="ja-JP" sz="1600" b="1" dirty="0">
                <a:ea typeface="ＭＳ Ｐゴシック" charset="-128"/>
              </a:rPr>
              <a:t>Date Submitted: </a:t>
            </a:r>
            <a:r>
              <a:rPr lang="en-US" altLang="ja-JP" sz="1600" dirty="0">
                <a:ea typeface="ＭＳ Ｐゴシック" charset="-128"/>
              </a:rPr>
              <a:t>[16</a:t>
            </a:r>
            <a:r>
              <a:rPr lang="en-US" altLang="ja-JP" sz="1600" baseline="30000" dirty="0">
                <a:ea typeface="ＭＳ Ｐゴシック" charset="-128"/>
              </a:rPr>
              <a:t>th</a:t>
            </a:r>
            <a:r>
              <a:rPr lang="en-US" altLang="ja-JP" sz="1600" dirty="0">
                <a:ea typeface="ＭＳ Ｐゴシック" charset="-128"/>
              </a:rPr>
              <a:t> January 2025]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January 2025.]</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a:t>
            </a:r>
            <a:r>
              <a:rPr lang="en-US" altLang="ja-JP" sz="2000" dirty="0" err="1">
                <a:solidFill>
                  <a:srgbClr val="000000"/>
                </a:solidFill>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a:t>
            </a:r>
            <a:r>
              <a:rPr kumimoji="1" lang="en-US" altLang="ja-JP" sz="2000" b="0" i="0" u="none" strike="noStrike" kern="0" cap="none" spc="0" normalizeH="0" baseline="0" noProof="0" dirty="0" err="1">
                <a:ln>
                  <a:noFill/>
                </a:ln>
                <a:solidFill>
                  <a:srgbClr val="000000"/>
                </a:solidFill>
                <a:effectLst/>
                <a:uLnTx/>
                <a:uFillTx/>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takabayashi@toyo.jp</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CWC  </a:t>
            </a:r>
            <a:r>
              <a:rPr lang="pl-PL" altLang="ja-JP" sz="2400" dirty="0">
                <a:effectLst/>
                <a:latin typeface="Times New Roman" panose="02020603050405020304" pitchFamily="18" charset="0"/>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10</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11</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Kobe, Hyogo, Japan</a:t>
            </a:r>
            <a:br>
              <a:rPr lang="en-US" altLang="ja-JP" sz="2800" dirty="0">
                <a:ea typeface="ＭＳ Ｐゴシック" pitchFamily="50" charset="-128"/>
              </a:rPr>
            </a:br>
            <a:r>
              <a:rPr lang="en-US" altLang="ja-JP" sz="2800" dirty="0">
                <a:ea typeface="ＭＳ Ｐゴシック" pitchFamily="50" charset="-128"/>
              </a:rPr>
              <a:t>January 16</a:t>
            </a:r>
            <a:r>
              <a:rPr lang="en-US" altLang="ja-JP" sz="2800" baseline="30000" dirty="0">
                <a:ea typeface="ＭＳ Ｐゴシック" pitchFamily="50" charset="-128"/>
              </a:rPr>
              <a:t>th</a:t>
            </a:r>
            <a:r>
              <a:rPr lang="en-US" altLang="ja-JP" sz="2800" dirty="0">
                <a:ea typeface="ＭＳ Ｐゴシック" pitchFamily="50" charset="-128"/>
              </a:rPr>
              <a:t>, 2025</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•Review and Confirmation of Revised draft D04 from D03</a:t>
            </a:r>
          </a:p>
          <a:p>
            <a:pPr marL="0" indent="0">
              <a:lnSpc>
                <a:spcPts val="1900"/>
              </a:lnSpc>
              <a:buNone/>
            </a:pPr>
            <a:r>
              <a:rPr lang="en-US" altLang="ja-JP" sz="1600" dirty="0">
                <a:solidFill>
                  <a:srgbClr val="FF0000"/>
                </a:solidFill>
                <a:highlight>
                  <a:srgbClr val="FFFF00"/>
                </a:highlight>
              </a:rPr>
              <a:t>•TG Motion to Recirculation of Revised draft D04</a:t>
            </a:r>
          </a:p>
          <a:p>
            <a:pPr marL="0" indent="0">
              <a:lnSpc>
                <a:spcPts val="1900"/>
              </a:lnSpc>
              <a:buNone/>
            </a:pPr>
            <a:r>
              <a:rPr lang="en-US" altLang="ja-JP" sz="1600" dirty="0">
                <a:solidFill>
                  <a:srgbClr val="FF0000"/>
                </a:solidFill>
                <a:highlight>
                  <a:srgbClr val="FFFF00"/>
                </a:highlight>
              </a:rPr>
              <a:t>•Necessary Process and Documentation for Recirculation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D04 for 2nd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2025</a:t>
            </a:r>
            <a:endParaRPr lang="en-US" altLang="ja-JP" dirty="0"/>
          </a:p>
        </p:txBody>
      </p:sp>
    </p:spTree>
    <p:extLst>
      <p:ext uri="{BB962C8B-B14F-4D97-AF65-F5344CB8AC3E}">
        <p14:creationId xmlns:p14="http://schemas.microsoft.com/office/powerpoint/2010/main" val="252433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D7C06-01B5-90E6-42EB-3D36F9B8136D}"/>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8ECB5899-0F0A-699C-CAA2-2AC8977927F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12E27A9D-FBC8-7C34-74A2-D0068ED61387}"/>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Jan.13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Kobe</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4:30-6:30 Jan.13(MON)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Jan.14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7:00-9:00 Jan.13(TUE) in EST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Jan.15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4:30-6:30 Jan.14(WED)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Kobe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0-6:30 Nov,15(THU) in EST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6F0EA0F8-EA64-697A-7D4E-6035C303C5DD}"/>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FF545495-6078-ACBF-C192-E96044EBBE80}"/>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AA3099C1-D342-DEB8-E54D-FBD8ACF54887}"/>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6" name="図 5">
            <a:extLst>
              <a:ext uri="{FF2B5EF4-FFF2-40B4-BE49-F238E27FC236}">
                <a16:creationId xmlns:a16="http://schemas.microsoft.com/office/drawing/2014/main" id="{7F571C95-6A10-FFF8-95B2-AE68DAA5D059}"/>
              </a:ext>
            </a:extLst>
          </p:cNvPr>
          <p:cNvPicPr>
            <a:picLocks noChangeAspect="1"/>
          </p:cNvPicPr>
          <p:nvPr/>
        </p:nvPicPr>
        <p:blipFill>
          <a:blip r:embed="rId3"/>
          <a:stretch>
            <a:fillRect/>
          </a:stretch>
        </p:blipFill>
        <p:spPr>
          <a:xfrm>
            <a:off x="1502236" y="2173418"/>
            <a:ext cx="7614231" cy="4198506"/>
          </a:xfrm>
          <a:prstGeom prst="rect">
            <a:avLst/>
          </a:prstGeom>
        </p:spPr>
      </p:pic>
      <p:pic>
        <p:nvPicPr>
          <p:cNvPr id="10" name="図 9">
            <a:extLst>
              <a:ext uri="{FF2B5EF4-FFF2-40B4-BE49-F238E27FC236}">
                <a16:creationId xmlns:a16="http://schemas.microsoft.com/office/drawing/2014/main" id="{B3E6CA4F-363B-DC18-76F4-A969F0AECC76}"/>
              </a:ext>
            </a:extLst>
          </p:cNvPr>
          <p:cNvPicPr>
            <a:picLocks noChangeAspect="1"/>
          </p:cNvPicPr>
          <p:nvPr/>
        </p:nvPicPr>
        <p:blipFill>
          <a:blip r:embed="rId4"/>
          <a:stretch>
            <a:fillRect/>
          </a:stretch>
        </p:blipFill>
        <p:spPr>
          <a:xfrm>
            <a:off x="1" y="2172908"/>
            <a:ext cx="1502236" cy="4199016"/>
          </a:xfrm>
          <a:prstGeom prst="rect">
            <a:avLst/>
          </a:prstGeom>
        </p:spPr>
      </p:pic>
    </p:spTree>
    <p:extLst>
      <p:ext uri="{BB962C8B-B14F-4D97-AF65-F5344CB8AC3E}">
        <p14:creationId xmlns:p14="http://schemas.microsoft.com/office/powerpoint/2010/main" val="268860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96720" y="1003755"/>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Opening Report for January 2025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doc.#15-24-0683-02-06ma </a:t>
            </a:r>
            <a:endParaRPr lang="en-US" altLang="ja-JP" sz="1200" dirty="0"/>
          </a:p>
          <a:p>
            <a:pPr>
              <a:lnSpc>
                <a:spcPts val="1300"/>
              </a:lnSpc>
            </a:pPr>
            <a:r>
              <a:rPr lang="en-US" altLang="ja-JP" sz="1200" dirty="0"/>
              <a:t>Approve last meeting minutes: TG 15.6ma Meeting Minutes for January 2025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15-24-0655-00-</a:t>
            </a:r>
            <a:r>
              <a:rPr lang="en-US" altLang="ja-JP" sz="1200" dirty="0"/>
              <a:t>06ma</a:t>
            </a:r>
          </a:p>
          <a:p>
            <a:pPr>
              <a:lnSpc>
                <a:spcPts val="1300"/>
              </a:lnSpc>
            </a:pPr>
            <a:r>
              <a:rPr lang="en-US" altLang="ja-JP" sz="1200" dirty="0"/>
              <a:t>Agenda of TG15.6ma January 2025                                                                                            doc.#15-24-0682-08-06ma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doc.#15-25-0033-00-06ma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doc.#15-23-0557-06-06ma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LB210                                                                     doc.#15-24-0575-01-06ma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doc.#15-23-0361-09-06ma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Draft P802.15.6ma_D04</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Selection of Suitable Preamble Sequence Sets in UWB Wireless Communications in the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doc.#15-25-0002-00-06ma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#15-23-0576-07-06ma         3.  Evaluation of IEEE 802.15.6 Ultra-wideband Physical Layer Utilizing Super Orthogonal Convolutional 22-0562-14-06ma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doc.#15-24-0248-06 -06ma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MAC Performance Evaluation of Multiple BAN Coexistence Under TG6ma Channel          doc.#15-24-0246-05-06ma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Recirculation                                                                                                   doc.#15-25-0zzz-00-06ma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    15-25-0vvv-00-06ma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MAC services support for IEEE P802.1ACea                                                                       doc.#15-24-0594-00-006a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TG6ma Coexistence Assurance Document                                                                          doc.#15-24-0073-03-06ma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Project Task List of 802.15.6ma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doc.#15-25-0062-00-06ma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doc8#15-23-0056-11-06ma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doc.#15.23-0361-09-06ma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January 2025                                                                        doc.#15-25-0063-00-06ma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January 2025                                                                      doc.#15-25-0064-00-06ma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282907" y="1698327"/>
            <a:ext cx="8714586" cy="4722681"/>
          </a:xfrm>
        </p:spPr>
        <p:txBody>
          <a:bodyPr/>
          <a:lstStyle/>
          <a:p>
            <a:pPr marL="0" indent="0" algn="just">
              <a:buNone/>
            </a:pPr>
            <a:r>
              <a:rPr kumimoji="1" lang="en-US" altLang="ja-JP" sz="1600" dirty="0"/>
              <a:t>Move that 802.15 WG approves the formation of a Comment Resolution Group (CRG) for the WG balloting of P802.15.6ma with the following membership: Ryuji Kohno (YNU/YRP-IAI), Huan-Bang Li(NICT), Takumi Kobayashi (</a:t>
            </a:r>
            <a:r>
              <a:rPr kumimoji="1" lang="en-US" altLang="ja-JP" sz="1600" dirty="0" err="1"/>
              <a:t>Nitech</a:t>
            </a:r>
            <a:r>
              <a:rPr kumimoji="1" lang="en-US" altLang="ja-JP" sz="1600" dirty="0"/>
              <a:t>), Seong-Soon Joo (KPST),.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600" dirty="0"/>
              <a:t>Moved By: Ryuji Kohno</a:t>
            </a:r>
          </a:p>
          <a:p>
            <a:pPr marL="0" indent="0">
              <a:buNone/>
            </a:pPr>
            <a:r>
              <a:rPr kumimoji="1" lang="en-US" altLang="ja-JP" sz="1600" dirty="0"/>
              <a:t>Seconded By: Ann Krieger</a:t>
            </a:r>
          </a:p>
          <a:p>
            <a:pPr marL="0" indent="0">
              <a:buNone/>
            </a:pPr>
            <a:r>
              <a:rPr lang="en-US" altLang="ja-JP" sz="1600" dirty="0"/>
              <a:t>Motion</a:t>
            </a:r>
            <a:r>
              <a:rPr lang="en-US" altLang="ja-JP" sz="1600"/>
              <a:t>;  Approved</a:t>
            </a:r>
            <a:endParaRPr lang="en-US" altLang="ja-JP" sz="1600" dirty="0"/>
          </a:p>
          <a:p>
            <a:pPr marL="0" indent="0">
              <a:buNone/>
            </a:pPr>
            <a:r>
              <a:rPr kumimoji="1" lang="en-US" altLang="ja-JP" sz="1600" dirty="0"/>
              <a:t>Yes	35</a:t>
            </a:r>
          </a:p>
          <a:p>
            <a:pPr marL="0" indent="0">
              <a:buNone/>
            </a:pPr>
            <a:r>
              <a:rPr kumimoji="1" lang="en-US" altLang="ja-JP" sz="1600" dirty="0"/>
              <a:t>Abstain	2</a:t>
            </a:r>
          </a:p>
          <a:p>
            <a:pPr marL="0" indent="0">
              <a:buNone/>
            </a:pPr>
            <a:r>
              <a:rPr kumimoji="1" lang="en-US" altLang="ja-JP" sz="1600" dirty="0"/>
              <a:t>No	0</a:t>
            </a:r>
          </a:p>
          <a:p>
            <a:pPr marL="0" indent="0">
              <a:buNone/>
            </a:pPr>
            <a:r>
              <a:rPr kumimoji="1" lang="en-US" altLang="ja-JP" sz="1600" dirty="0"/>
              <a:t>Valid		37</a:t>
            </a:r>
          </a:p>
          <a:p>
            <a:pPr marL="0" indent="0">
              <a:buNone/>
            </a:pPr>
            <a:r>
              <a:rPr kumimoji="1" lang="en-US" altLang="ja-JP" sz="1600" dirty="0"/>
              <a:t>Unexercised	0	Total	37           Voters	37	</a:t>
            </a:r>
          </a:p>
          <a:p>
            <a:pPr marL="0" indent="0">
              <a:buNone/>
            </a:pPr>
            <a:r>
              <a:rPr kumimoji="1" lang="en-US" altLang="ja-JP" sz="1600" dirty="0"/>
              <a:t>View-only Attendees	0	Non-Voters	8	 Total	45	</a:t>
            </a:r>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584762" y="722428"/>
            <a:ext cx="7772400" cy="895498"/>
          </a:xfrm>
        </p:spPr>
        <p:txBody>
          <a:bodyPr/>
          <a:lstStyle/>
          <a:p>
            <a:br>
              <a:rPr lang="en-US" altLang="ja-JP" dirty="0">
                <a:latin typeface="+mn-lt"/>
              </a:rPr>
            </a:br>
            <a:r>
              <a:rPr lang="en-US" altLang="ja-JP" dirty="0">
                <a:latin typeface="+mn-lt"/>
              </a:rPr>
              <a:t>WG Motion to approve the formation of CRG</a:t>
            </a:r>
            <a:br>
              <a:rPr lang="en-US" altLang="ja-JP" dirty="0">
                <a:latin typeface="+mn-lt"/>
              </a:rPr>
            </a:br>
            <a:endParaRPr kumimoji="1" lang="ja-JP" altLang="en-US" dirty="0">
              <a:latin typeface="+mn-lt"/>
            </a:endParaRPr>
          </a:p>
        </p:txBody>
      </p:sp>
      <p:sp>
        <p:nvSpPr>
          <p:cNvPr id="4" name="スライド番号プレースホルダー 3">
            <a:extLst>
              <a:ext uri="{FF2B5EF4-FFF2-40B4-BE49-F238E27FC236}">
                <a16:creationId xmlns:a16="http://schemas.microsoft.com/office/drawing/2014/main" id="{FFC78CF7-643E-A5DD-B522-4DCCA17780B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5" name="日付プレースホルダー 4">
            <a:extLst>
              <a:ext uri="{FF2B5EF4-FFF2-40B4-BE49-F238E27FC236}">
                <a16:creationId xmlns:a16="http://schemas.microsoft.com/office/drawing/2014/main" id="{73C96724-F60E-0076-92AA-258EC6E33BAF}"/>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80657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January 2025</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7</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8030400"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74093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7230229"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SA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737894"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SA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60028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SA, SA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5323631" y="3799878"/>
            <a:ext cx="1339992" cy="1658699"/>
            <a:chOff x="4758751" y="2157579"/>
            <a:chExt cx="112269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Standard Association Ballot (SA)</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February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174569" y="1535999"/>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513336"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972501"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442817"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901981"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6393900"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465650"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514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15635"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4979636"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4687382" y="3526719"/>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Dec. 2024</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5079713" y="1546943"/>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9" name="楕円 8">
            <a:extLst>
              <a:ext uri="{FF2B5EF4-FFF2-40B4-BE49-F238E27FC236}">
                <a16:creationId xmlns:a16="http://schemas.microsoft.com/office/drawing/2014/main" id="{135793AD-CF30-28A8-F1CE-CA4B55ADCA8B}"/>
              </a:ext>
            </a:extLst>
          </p:cNvPr>
          <p:cNvSpPr/>
          <p:nvPr/>
        </p:nvSpPr>
        <p:spPr>
          <a:xfrm>
            <a:off x="5921170"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January 2025</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8</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sp>
        <p:nvSpPr>
          <p:cNvPr id="8" name="TextBox 15">
            <a:extLst>
              <a:ext uri="{FF2B5EF4-FFF2-40B4-BE49-F238E27FC236}">
                <a16:creationId xmlns:a16="http://schemas.microsoft.com/office/drawing/2014/main" id="{19CB4F6E-861E-62C4-C702-51704F5C2FC1}"/>
              </a:ext>
            </a:extLst>
          </p:cNvPr>
          <p:cNvSpPr txBox="1"/>
          <p:nvPr/>
        </p:nvSpPr>
        <p:spPr>
          <a:xfrm>
            <a:off x="4944094" y="6199605"/>
            <a:ext cx="4111741" cy="307777"/>
          </a:xfrm>
          <a:prstGeom prst="rect">
            <a:avLst/>
          </a:prstGeom>
          <a:noFill/>
        </p:spPr>
        <p:txBody>
          <a:bodyPr wrap="square">
            <a:spAutoFit/>
          </a:bodyPr>
          <a:lstStyle/>
          <a:p>
            <a:r>
              <a:rPr lang="en-US" sz="1400" dirty="0">
                <a:highlight>
                  <a:srgbClr val="FFFF00"/>
                </a:highlight>
              </a:rPr>
              <a:t>Reference: doc.#15-23-0369-09-06ma</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4128827762"/>
              </p:ext>
            </p:extLst>
          </p:nvPr>
        </p:nvGraphicFramePr>
        <p:xfrm>
          <a:off x="88164" y="986445"/>
          <a:ext cx="9055836" cy="5220104"/>
        </p:xfrm>
        <a:graphic>
          <a:graphicData uri="http://schemas.openxmlformats.org/drawingml/2006/table">
            <a:tbl>
              <a:tblPr/>
              <a:tblGrid>
                <a:gridCol w="2646343">
                  <a:extLst>
                    <a:ext uri="{9D8B030D-6E8A-4147-A177-3AD203B41FA5}">
                      <a16:colId xmlns:a16="http://schemas.microsoft.com/office/drawing/2014/main" val="2843118563"/>
                    </a:ext>
                  </a:extLst>
                </a:gridCol>
                <a:gridCol w="695981">
                  <a:extLst>
                    <a:ext uri="{9D8B030D-6E8A-4147-A177-3AD203B41FA5}">
                      <a16:colId xmlns:a16="http://schemas.microsoft.com/office/drawing/2014/main" val="1009682093"/>
                    </a:ext>
                  </a:extLst>
                </a:gridCol>
                <a:gridCol w="2658078">
                  <a:extLst>
                    <a:ext uri="{9D8B030D-6E8A-4147-A177-3AD203B41FA5}">
                      <a16:colId xmlns:a16="http://schemas.microsoft.com/office/drawing/2014/main" val="3527062817"/>
                    </a:ext>
                  </a:extLst>
                </a:gridCol>
                <a:gridCol w="3055434">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310372">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Adding MAC text. Revise PHY text.</a:t>
                      </a:r>
                      <a:b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34244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submission: </a:t>
                      </a:r>
                      <a:r>
                        <a:rPr lang="en-US" sz="1050" b="1" i="0" u="none" strike="noStrike" dirty="0">
                          <a:solidFill>
                            <a:srgbClr val="000000"/>
                          </a:solidFill>
                          <a:effectLst/>
                          <a:latin typeface="Times New Roman" panose="02020603050405020304" pitchFamily="18" charset="0"/>
                          <a:ea typeface="ＭＳ Ｐゴシック" panose="020B0600070205080204" pitchFamily="50" charset="-128"/>
                        </a:rPr>
                        <a:t>submit draft to TEG</a:t>
                      </a:r>
                      <a:endParaRPr lang="en-US"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98607">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letter ballot (LB) submission: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LB 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 Resolution for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Conditional approval for </a:t>
                      </a:r>
                      <a:r>
                        <a:rPr lang="en-US" sz="1050" b="0" i="0" u="none" strike="noStrike" dirty="0" err="1">
                          <a:solidFill>
                            <a:srgbClr val="000000"/>
                          </a:solidFill>
                          <a:effectLst/>
                          <a:latin typeface="Times New Roman" panose="02020603050405020304" pitchFamily="18" charset="0"/>
                          <a:ea typeface="ＭＳ Ｐゴシック" panose="020B0600070205080204" pitchFamily="50" charset="-128"/>
                        </a:rPr>
                        <a:t>Stanadard</a:t>
                      </a: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 Association(SA  Ballot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373768"/>
                  </a:ext>
                </a:extLst>
              </a:tr>
              <a:tr h="215365">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Final</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9259402"/>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EC approval for SA Ballot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567322"/>
                  </a:ext>
                </a:extLst>
              </a:tr>
              <a:tr h="212721">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IEEE Standard  Association(SA)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Ballot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p>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submission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291027"/>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1st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2nd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45528">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34778"/>
            <a:ext cx="8969829" cy="5462774"/>
          </a:xfrm>
        </p:spPr>
        <p:txBody>
          <a:bodyPr/>
          <a:lstStyle/>
          <a:p>
            <a:pPr marL="0" indent="0">
              <a:lnSpc>
                <a:spcPts val="1100"/>
              </a:lnSpc>
              <a:buNone/>
            </a:pPr>
            <a:r>
              <a:rPr lang="ja-JP" altLang="en-US" sz="1400" dirty="0"/>
              <a:t>・</a:t>
            </a:r>
            <a:r>
              <a:rPr lang="is-IS" altLang="ja-JP" sz="1400" dirty="0"/>
              <a:t>TG15.6ma opening report for January 2025 meeting                                                  15-24-0683-02-06ma</a:t>
            </a:r>
          </a:p>
          <a:p>
            <a:pPr marL="0" indent="0">
              <a:lnSpc>
                <a:spcPts val="1100"/>
              </a:lnSpc>
              <a:buNone/>
            </a:pPr>
            <a:r>
              <a:rPr lang="ja-JP" altLang="en-US" sz="1400" dirty="0"/>
              <a:t>・</a:t>
            </a:r>
            <a:r>
              <a:rPr lang="is-IS" altLang="ja-JP" sz="1400" dirty="0"/>
              <a:t>TG15.6ma Agenda of  January 2025 Meeting                                                             15-24-0682-08-06ma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802.15.6ma                                                                                     15-23-0056-08-06ma</a:t>
            </a:r>
          </a:p>
          <a:p>
            <a:pPr marL="0" indent="0">
              <a:lnSpc>
                <a:spcPts val="1100"/>
              </a:lnSpc>
              <a:buNone/>
            </a:pPr>
            <a:r>
              <a:rPr lang="ja-JP" altLang="en-US" sz="1400" dirty="0">
                <a:solidFill>
                  <a:srgbClr val="000000"/>
                </a:solidFill>
                <a:latin typeface="Arial"/>
                <a:cs typeface="Times New Roman" pitchFamily="18" charset="0"/>
              </a:rPr>
              <a:t>・</a:t>
            </a:r>
            <a:r>
              <a:rPr lang="it-IT" altLang="ja-JP" sz="1400" dirty="0">
                <a:solidFill>
                  <a:srgbClr val="000000"/>
                </a:solidFill>
                <a:latin typeface="Arial"/>
                <a:cs typeface="Times New Roman" pitchFamily="18" charset="0"/>
              </a:rPr>
              <a:t>TG6ma Necessary Documents for Letter Ballot(LB)                                                 </a:t>
            </a:r>
            <a:r>
              <a:rPr lang="ja-JP" altLang="en-US" sz="1400" dirty="0">
                <a:solidFill>
                  <a:srgbClr val="000000"/>
                </a:solidFill>
                <a:latin typeface="Arial"/>
                <a:cs typeface="Times New Roman" pitchFamily="18" charset="0"/>
              </a:rPr>
              <a:t>　</a:t>
            </a:r>
            <a:r>
              <a:rPr lang="it-IT" altLang="ja-JP" sz="1400" dirty="0">
                <a:solidFill>
                  <a:srgbClr val="000000"/>
                </a:solidFill>
                <a:latin typeface="Arial"/>
                <a:cs typeface="Times New Roman" pitchFamily="18" charset="0"/>
              </a:rPr>
              <a:t>15-24-0489-01-06ma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15-23-0361-07-06ma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Dependability15-25-0033-00-06ma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15-23-0557-06-06ma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Review of Letter Ballot(LB)210 for draft D03                                                                 15-24-0xxx-00-06ma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Consolidated comments &amp; resolutions LB210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15-24-0575-03-06ma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24-246-03</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24-247-02</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15-24-0248-06-06ma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23-0576-07</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15-22-0562-11</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MAC </a:t>
            </a:r>
            <a:r>
              <a:rPr lang="fi-FI" altLang="ja-JP" sz="1400" dirty="0" err="1">
                <a:solidFill>
                  <a:srgbClr val="000000"/>
                </a:solidFill>
                <a:latin typeface="Arial"/>
                <a:cs typeface="Times New Roman" pitchFamily="18" charset="0"/>
              </a:rPr>
              <a:t>superframe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structure</a:t>
            </a:r>
            <a:r>
              <a:rPr lang="fi-FI" altLang="ja-JP" sz="1400" dirty="0">
                <a:solidFill>
                  <a:srgbClr val="000000"/>
                </a:solidFill>
                <a:latin typeface="Arial"/>
                <a:cs typeface="Times New Roman" pitchFamily="18" charset="0"/>
              </a:rPr>
              <a:t> and </a:t>
            </a:r>
            <a:r>
              <a:rPr lang="fi-FI" altLang="ja-JP" sz="1400" dirty="0" err="1">
                <a:solidFill>
                  <a:srgbClr val="000000"/>
                </a:solidFill>
                <a:latin typeface="Arial"/>
                <a:cs typeface="Times New Roman" pitchFamily="18" charset="0"/>
              </a:rPr>
              <a:t>frames</a:t>
            </a:r>
            <a:r>
              <a:rPr lang="fi-FI" altLang="ja-JP" sz="1400" dirty="0">
                <a:solidFill>
                  <a:srgbClr val="000000"/>
                </a:solidFill>
                <a:latin typeface="Arial"/>
                <a:cs typeface="Times New Roman" pitchFamily="18" charset="0"/>
              </a:rPr>
              <a:t>                                                                          15-24-0573-00-06ma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Update of simulation results of MAC of UWB-BAN IEEE802.15.6ma in multiple BANs 15-24-0602-01-06ma</a:t>
            </a:r>
            <a:endParaRPr lang="fi-FI"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Coordinator-to-Coordinator(C2C) Ranging and Communication for Multiple BAN Coexistence24-0406-00</a:t>
            </a: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Proposed</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text</a:t>
            </a:r>
            <a:r>
              <a:rPr lang="fi-FI" altLang="ja-JP" sz="1400" dirty="0">
                <a:solidFill>
                  <a:srgbClr val="000000"/>
                </a:solidFill>
                <a:latin typeface="Arial"/>
                <a:cs typeface="Times New Roman" pitchFamily="18" charset="0"/>
              </a:rPr>
              <a:t> for 6ma - MAC Service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15-24-0356-00-06ma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Theoretical</a:t>
            </a:r>
            <a:r>
              <a:rPr lang="fi-FI" altLang="ja-JP" sz="1400" dirty="0">
                <a:solidFill>
                  <a:srgbClr val="000000"/>
                </a:solidFill>
                <a:latin typeface="Arial"/>
                <a:cs typeface="Times New Roman" pitchFamily="18" charset="0"/>
              </a:rPr>
              <a:t> Analysis of System Performance in a Multi-BAN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Environment (Class 1)24-0357-0</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Assessment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15-24-0348-03-06ma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Comments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channel-model-document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15-24-0073-02-06ma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TG15.6ma Coexistence Assessment Document                                                            15-24-0348-04-06ma</a:t>
            </a:r>
            <a:endParaRPr lang="fi-FI"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for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5-24-0536-00-06ma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Project </a:t>
            </a:r>
            <a:r>
              <a:rPr lang="fi-FI" altLang="ja-JP" sz="1400" dirty="0" err="1">
                <a:solidFill>
                  <a:srgbClr val="000000"/>
                </a:solidFill>
                <a:latin typeface="Arial"/>
                <a:cs typeface="Times New Roman" pitchFamily="18" charset="0"/>
              </a:rPr>
              <a:t>Task</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List</a:t>
            </a:r>
            <a:r>
              <a:rPr lang="fi-FI" altLang="ja-JP" sz="1400" dirty="0">
                <a:solidFill>
                  <a:srgbClr val="000000"/>
                </a:solidFill>
                <a:latin typeface="Arial"/>
                <a:cs typeface="Times New Roman" pitchFamily="18" charset="0"/>
              </a:rPr>
              <a:t> of TG6ma                                                                                            15-23-0536-01-06ma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Progress</a:t>
            </a:r>
            <a:r>
              <a:rPr lang="fi-FI" altLang="ja-JP" sz="1400" dirty="0">
                <a:solidFill>
                  <a:srgbClr val="000000"/>
                </a:solidFill>
                <a:latin typeface="Arial"/>
                <a:cs typeface="Times New Roman" pitchFamily="18" charset="0"/>
              </a:rPr>
              <a:t> Report of TG6ma                                                                                            15-23-0056-11-06ma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Timeline</a:t>
            </a:r>
            <a:r>
              <a:rPr lang="fi-FI" altLang="ja-JP" sz="1400" dirty="0">
                <a:solidFill>
                  <a:srgbClr val="000000"/>
                </a:solidFill>
                <a:latin typeface="Arial"/>
                <a:cs typeface="Times New Roman" pitchFamily="18" charset="0"/>
              </a:rPr>
              <a:t> of TG6ma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5.23-0361-09-06ma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Closing</a:t>
            </a:r>
            <a:r>
              <a:rPr lang="fi-FI" altLang="ja-JP" sz="1400" dirty="0">
                <a:solidFill>
                  <a:srgbClr val="000000"/>
                </a:solidFill>
                <a:latin typeface="Arial"/>
                <a:cs typeface="Times New Roman" pitchFamily="18" charset="0"/>
              </a:rPr>
              <a:t> Report for </a:t>
            </a:r>
            <a:r>
              <a:rPr lang="fi-FI" altLang="ja-JP" sz="1400" dirty="0" err="1">
                <a:solidFill>
                  <a:srgbClr val="000000"/>
                </a:solidFill>
                <a:latin typeface="Arial"/>
                <a:cs typeface="Times New Roman" pitchFamily="18" charset="0"/>
              </a:rPr>
              <a:t>January</a:t>
            </a:r>
            <a:r>
              <a:rPr lang="fi-FI" altLang="ja-JP" sz="1400" dirty="0">
                <a:solidFill>
                  <a:srgbClr val="000000"/>
                </a:solidFill>
                <a:latin typeface="Arial"/>
                <a:cs typeface="Times New Roman" pitchFamily="18" charset="0"/>
              </a:rPr>
              <a:t> 2025                                                                  15-25-0063-00-06ma    </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Meeting </a:t>
            </a:r>
            <a:r>
              <a:rPr lang="fi-FI" altLang="ja-JP" sz="1400" dirty="0" err="1">
                <a:solidFill>
                  <a:srgbClr val="000000"/>
                </a:solidFill>
                <a:latin typeface="Arial"/>
                <a:cs typeface="Times New Roman" pitchFamily="18" charset="0"/>
              </a:rPr>
              <a:t>Minutes</a:t>
            </a:r>
            <a:r>
              <a:rPr lang="fi-FI" altLang="ja-JP" sz="1400" dirty="0">
                <a:solidFill>
                  <a:srgbClr val="000000"/>
                </a:solidFill>
                <a:latin typeface="Arial"/>
                <a:cs typeface="Times New Roman" pitchFamily="18" charset="0"/>
              </a:rPr>
              <a:t> for </a:t>
            </a:r>
            <a:r>
              <a:rPr lang="fi-FI" altLang="ja-JP" sz="1400" dirty="0" err="1">
                <a:solidFill>
                  <a:srgbClr val="000000"/>
                </a:solidFill>
                <a:latin typeface="Arial"/>
                <a:cs typeface="Times New Roman" pitchFamily="18" charset="0"/>
              </a:rPr>
              <a:t>January</a:t>
            </a:r>
            <a:r>
              <a:rPr lang="fi-FI" altLang="ja-JP" sz="1400" dirty="0">
                <a:solidFill>
                  <a:srgbClr val="000000"/>
                </a:solidFill>
                <a:latin typeface="Arial"/>
                <a:cs typeface="Times New Roman" pitchFamily="18" charset="0"/>
              </a:rPr>
              <a:t> 2025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15-25-0064-00-06ma</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9E22EF58-880A-42E3-AAF9-C1608E24B552}">
  <ds:schemaRefs>
    <ds:schemaRef ds:uri="http://schemas.microsoft.com/sharepoint/v3/contenttype/forms"/>
  </ds:schemaRefs>
</ds:datastoreItem>
</file>

<file path=customXml/itemProps3.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44500</TotalTime>
  <Words>2195</Words>
  <Application>Microsoft Office PowerPoint</Application>
  <PresentationFormat>画面に合わせる (4:3)</PresentationFormat>
  <Paragraphs>269</Paragraphs>
  <Slides>11</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Arial Unicode MS</vt:lpstr>
      <vt:lpstr>굴림</vt:lpstr>
      <vt:lpstr>ＭＳ Ｐゴシック</vt:lpstr>
      <vt:lpstr>メイリオ</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Interim Session Kobe, Hyogo, Japan January 16th, 2025 Ryuji Kohno Yokohama National University(YNU), YRP International Alliance Institute(YRP-IAI) </vt:lpstr>
      <vt:lpstr>Objectives of TG 6ma – Enhanced Dependability Body Area Network (ED-BAN)</vt:lpstr>
      <vt:lpstr>TG15.6ma Interim Session Schedule for 12th-17th, January 2025</vt:lpstr>
      <vt:lpstr>Agenda items for the week</vt:lpstr>
      <vt:lpstr> WG Motion to approve the formation of CRG </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281</cp:revision>
  <dcterms:created xsi:type="dcterms:W3CDTF">2018-03-06T17:15:04Z</dcterms:created>
  <dcterms:modified xsi:type="dcterms:W3CDTF">2025-01-16T07:45:41Z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