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sldIdLst>
    <p:sldId id="259" r:id="rId5"/>
    <p:sldId id="260" r:id="rId6"/>
    <p:sldId id="5621" r:id="rId7"/>
    <p:sldId id="5884" r:id="rId8"/>
    <p:sldId id="256" r:id="rId9"/>
    <p:sldId id="5848" r:id="rId10"/>
    <p:sldId id="5880" r:id="rId11"/>
    <p:sldId id="5881" r:id="rId12"/>
    <p:sldId id="285" r:id="rId13"/>
    <p:sldId id="5830"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93400" autoAdjust="0"/>
  </p:normalViewPr>
  <p:slideViewPr>
    <p:cSldViewPr snapToGrid="0">
      <p:cViewPr varScale="1">
        <p:scale>
          <a:sx n="76" d="100"/>
          <a:sy n="76" d="100"/>
        </p:scale>
        <p:origin x="932" y="38"/>
      </p:cViewPr>
      <p:guideLst/>
    </p:cSldViewPr>
  </p:slideViewPr>
  <p:outlineViewPr>
    <p:cViewPr>
      <p:scale>
        <a:sx n="33" d="100"/>
        <a:sy n="33" d="100"/>
      </p:scale>
      <p:origin x="0" y="-1847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2025/1/16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1C4E29-BC9D-F0DE-DCF4-099D8BEDD2F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B352FD1-D9D5-8C54-FA53-313C273FE07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6FFAFDA-6D6D-1C89-ABEB-7604DA4303BA}"/>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A01F0F3E-6258-1177-1056-6A84E99DE68E}"/>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14960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7</a:t>
            </a:fld>
            <a:endParaRPr kumimoji="1" lang="ja-JP" altLang="en-US"/>
          </a:p>
        </p:txBody>
      </p:sp>
    </p:spTree>
    <p:extLst>
      <p:ext uri="{BB962C8B-B14F-4D97-AF65-F5344CB8AC3E}">
        <p14:creationId xmlns:p14="http://schemas.microsoft.com/office/powerpoint/2010/main" val="12228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dirty="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11</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3080535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644486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6629400" y="6481822"/>
            <a:ext cx="2286229" cy="299978"/>
          </a:xfrm>
        </p:spPr>
        <p:txBody>
          <a:bodyPr lIns="0" tIns="0" rIns="0" bIns="0"/>
          <a:lstStyle>
            <a:lvl1pPr>
              <a:defRPr sz="1200" b="1" i="0">
                <a:solidFill>
                  <a:srgbClr val="808080"/>
                </a:solidFill>
                <a:latin typeface="+mn-lt"/>
                <a:cs typeface="ＭＳ Ｐゴシック"/>
              </a:defRPr>
            </a:lvl1pPr>
          </a:lstStyle>
          <a:p>
            <a:pPr marL="12700"/>
            <a:endParaRPr lang="en-US" spc="-5" dirty="0"/>
          </a:p>
        </p:txBody>
      </p:sp>
      <p:sp>
        <p:nvSpPr>
          <p:cNvPr id="4" name="Holder 4"/>
          <p:cNvSpPr>
            <a:spLocks noGrp="1"/>
          </p:cNvSpPr>
          <p:nvPr>
            <p:ph type="sldNum" sz="quarter" idx="7"/>
          </p:nvPr>
        </p:nvSpPr>
        <p:spPr/>
        <p:txBody>
          <a:bodyPr lIns="0" tIns="0" rIns="0" bIns="0"/>
          <a:lstStyle>
            <a:lvl1pPr>
              <a:defRPr sz="1000" b="0" i="0">
                <a:solidFill>
                  <a:schemeClr val="tx1"/>
                </a:solidFill>
                <a:latin typeface="メイリオ"/>
                <a:cs typeface="メイリオ"/>
              </a:defRPr>
            </a:lvl1pPr>
          </a:lstStyle>
          <a:p>
            <a:pPr marL="25400">
              <a:lnSpc>
                <a:spcPct val="100000"/>
              </a:lnSpc>
            </a:pPr>
            <a:fld id="{81D60167-4931-47E6-BA6A-407CBD079E47}" type="slidenum">
              <a:rPr spc="-10" dirty="0"/>
              <a:t>‹#›</a:t>
            </a:fld>
            <a:endParaRPr spc="-10" dirty="0"/>
          </a:p>
        </p:txBody>
      </p:sp>
      <p:sp>
        <p:nvSpPr>
          <p:cNvPr id="5" name="Rectangle 4">
            <a:extLst>
              <a:ext uri="{FF2B5EF4-FFF2-40B4-BE49-F238E27FC236}">
                <a16:creationId xmlns:a16="http://schemas.microsoft.com/office/drawing/2014/main" id="{41E35370-3728-02C2-A318-674C3154A04C}"/>
              </a:ext>
            </a:extLst>
          </p:cNvPr>
          <p:cNvSpPr>
            <a:spLocks noGrp="1" noChangeArrowheads="1"/>
          </p:cNvSpPr>
          <p:nvPr>
            <p:ph type="dt" sz="half" idx="13"/>
          </p:nvPr>
        </p:nvSpPr>
        <p:spPr bwMode="auto">
          <a:xfrm>
            <a:off x="684483" y="381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4134898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87620"/>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802.15-25-0063-00-06ma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20" r:id="rId11"/>
    <p:sldLayoutId id="2147483722" r:id="rId12"/>
    <p:sldLayoutId id="2147483723" r:id="rId13"/>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January 2025]</a:t>
            </a:r>
          </a:p>
          <a:p>
            <a:r>
              <a:rPr lang="en-US" altLang="ja-JP" sz="1600" b="1" dirty="0">
                <a:ea typeface="ＭＳ Ｐゴシック" charset="-128"/>
              </a:rPr>
              <a:t>Date Submitted: </a:t>
            </a:r>
            <a:r>
              <a:rPr lang="en-US" altLang="ja-JP" sz="1600" dirty="0">
                <a:ea typeface="ＭＳ Ｐゴシック" charset="-128"/>
              </a:rPr>
              <a:t>[16</a:t>
            </a:r>
            <a:r>
              <a:rPr lang="en-US" altLang="ja-JP" sz="1600" baseline="30000" dirty="0">
                <a:ea typeface="ＭＳ Ｐゴシック" charset="-128"/>
              </a:rPr>
              <a:t>th</a:t>
            </a:r>
            <a:r>
              <a:rPr lang="en-US" altLang="ja-JP" sz="1600" dirty="0">
                <a:ea typeface="ＭＳ Ｐゴシック" charset="-128"/>
              </a:rPr>
              <a:t> January 2025]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January 2025.]</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January 2025</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37968" y="1342599"/>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a:t>
            </a:r>
            <a:r>
              <a:rPr lang="en-US" altLang="ja-JP" sz="2000" dirty="0" err="1">
                <a:solidFill>
                  <a:srgbClr val="000000"/>
                </a:solidFill>
                <a:latin typeface="Arial"/>
              </a:rPr>
              <a:t>Nitech</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a:t>
            </a:r>
            <a:r>
              <a:rPr kumimoji="1" lang="en-US" altLang="ja-JP" sz="2000" b="0" i="0" u="none" strike="noStrike" kern="0" cap="none" spc="0" normalizeH="0" baseline="0" noProof="0" dirty="0" err="1">
                <a:ln>
                  <a:noFill/>
                </a:ln>
                <a:solidFill>
                  <a:srgbClr val="000000"/>
                </a:solidFill>
                <a:effectLst/>
                <a:uLnTx/>
                <a:uFillTx/>
                <a:latin typeface="Arial"/>
              </a:rPr>
              <a:t>Nitech</a:t>
            </a:r>
            <a:r>
              <a:rPr kumimoji="1" lang="en-US" altLang="ja-JP" sz="2000" b="0" i="0" u="none" strike="noStrike" kern="0" cap="none" spc="0" normalizeH="0" baseline="0" noProof="0" dirty="0">
                <a:ln>
                  <a:noFill/>
                </a:ln>
                <a:solidFill>
                  <a:srgbClr val="000000"/>
                </a:solidFill>
                <a:effectLst/>
                <a:uLnTx/>
                <a:uFillTx/>
                <a:latin typeface="Arial"/>
              </a:rPr>
              <a:t>/YRP-IAI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takabayashi@toyo.jp</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CWC  </a:t>
            </a:r>
            <a:r>
              <a:rPr lang="pl-PL" altLang="ja-JP" sz="2400" dirty="0">
                <a:effectLst/>
                <a:latin typeface="Times New Roman" panose="02020603050405020304" pitchFamily="18" charset="0"/>
                <a:ea typeface="ＭＳ 明朝" panose="02020609040205080304" pitchFamily="17" charset="-128"/>
              </a:rPr>
              <a:t>marco.hernandez@ieee.org</a:t>
            </a:r>
            <a:endParaRPr kumimoji="1" lang="en-US" altLang="ja-JP"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10</a:t>
            </a:fld>
            <a:endParaRPr lang="en-US" altLang="ja-JP" dirty="0"/>
          </a:p>
        </p:txBody>
      </p:sp>
      <p:sp>
        <p:nvSpPr>
          <p:cNvPr id="6" name="日付プレースホルダー 1">
            <a:extLst>
              <a:ext uri="{FF2B5EF4-FFF2-40B4-BE49-F238E27FC236}">
                <a16:creationId xmlns:a16="http://schemas.microsoft.com/office/drawing/2014/main" id="{F5EA056F-CEDB-F87C-F270-6A56993A2E4F}"/>
              </a:ext>
            </a:extLst>
          </p:cNvPr>
          <p:cNvSpPr>
            <a:spLocks noGrp="1"/>
          </p:cNvSpPr>
          <p:nvPr>
            <p:ph type="dt" sz="half" idx="2"/>
          </p:nvPr>
        </p:nvSpPr>
        <p:spPr>
          <a:xfrm>
            <a:off x="684483" y="394156"/>
            <a:ext cx="1600200" cy="215444"/>
          </a:xfrm>
        </p:spPr>
        <p:txBody>
          <a:bodyPr/>
          <a:lstStyle/>
          <a:p>
            <a:r>
              <a:rPr lang="en-US" altLang="ja-JP"/>
              <a:t>January 2025</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11</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January 2025</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Kobe, Hyogo, Japan</a:t>
            </a:r>
            <a:br>
              <a:rPr lang="en-US" altLang="ja-JP" sz="2800" dirty="0">
                <a:ea typeface="ＭＳ Ｐゴシック" pitchFamily="50" charset="-128"/>
              </a:rPr>
            </a:br>
            <a:r>
              <a:rPr lang="en-US" altLang="ja-JP" sz="2800" dirty="0">
                <a:ea typeface="ＭＳ Ｐゴシック" pitchFamily="50" charset="-128"/>
              </a:rPr>
              <a:t>January 16</a:t>
            </a:r>
            <a:r>
              <a:rPr lang="en-US" altLang="ja-JP" sz="2800" baseline="30000" dirty="0">
                <a:ea typeface="ＭＳ Ｐゴシック" pitchFamily="50" charset="-128"/>
              </a:rPr>
              <a:t>th</a:t>
            </a:r>
            <a:r>
              <a:rPr lang="en-US" altLang="ja-JP" sz="2800" dirty="0">
                <a:ea typeface="ＭＳ Ｐゴシック" pitchFamily="50" charset="-128"/>
              </a:rPr>
              <a:t>, 2025</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January 2025</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•Review and Confirmation of Revised draft D04 from D03</a:t>
            </a:r>
          </a:p>
          <a:p>
            <a:pPr marL="0" indent="0">
              <a:lnSpc>
                <a:spcPts val="1900"/>
              </a:lnSpc>
              <a:buNone/>
            </a:pPr>
            <a:r>
              <a:rPr lang="en-US" altLang="ja-JP" sz="1600" dirty="0">
                <a:solidFill>
                  <a:srgbClr val="FF0000"/>
                </a:solidFill>
                <a:highlight>
                  <a:srgbClr val="FFFF00"/>
                </a:highlight>
              </a:rPr>
              <a:t>•TG Motion to Recirculation of Revised draft D04</a:t>
            </a:r>
          </a:p>
          <a:p>
            <a:pPr marL="0" indent="0">
              <a:lnSpc>
                <a:spcPts val="1900"/>
              </a:lnSpc>
              <a:buNone/>
            </a:pPr>
            <a:r>
              <a:rPr lang="en-US" altLang="ja-JP" sz="1600" dirty="0">
                <a:solidFill>
                  <a:srgbClr val="FF0000"/>
                </a:solidFill>
                <a:highlight>
                  <a:srgbClr val="FFFF00"/>
                </a:highlight>
              </a:rPr>
              <a:t>•Necessary Process and Documentation for Recirculation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 Mitigation, etc.  </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a:t>
            </a:r>
          </a:p>
          <a:p>
            <a:pPr marL="0" indent="0">
              <a:lnSpc>
                <a:spcPts val="1900"/>
              </a:lnSpc>
              <a:buNone/>
            </a:pPr>
            <a:r>
              <a:rPr lang="en-US" altLang="ja-JP" sz="1600" dirty="0">
                <a:solidFill>
                  <a:srgbClr val="FF0000"/>
                </a:solidFill>
                <a:highlight>
                  <a:srgbClr val="FFFF00"/>
                </a:highlight>
              </a:rPr>
              <a:t>•Feasibility of TSN of 802.1 in MAC</a:t>
            </a:r>
          </a:p>
          <a:p>
            <a:pPr marL="0" indent="0">
              <a:lnSpc>
                <a:spcPts val="1900"/>
              </a:lnSpc>
              <a:buNone/>
            </a:pPr>
            <a:r>
              <a:rPr lang="en-US" altLang="ja-JP" sz="1600" dirty="0">
                <a:solidFill>
                  <a:srgbClr val="FF0000"/>
                </a:solidFill>
                <a:highlight>
                  <a:srgbClr val="FFFF00"/>
                </a:highlight>
              </a:rPr>
              <a:t>•WG Motion to Recirculation				</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Recirculation of draft D04 for 2nd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2025</a:t>
            </a:r>
            <a:endParaRPr lang="en-US" altLang="ja-JP" dirty="0"/>
          </a:p>
        </p:txBody>
      </p:sp>
    </p:spTree>
    <p:extLst>
      <p:ext uri="{BB962C8B-B14F-4D97-AF65-F5344CB8AC3E}">
        <p14:creationId xmlns:p14="http://schemas.microsoft.com/office/powerpoint/2010/main" val="2524332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D7C06-01B5-90E6-42EB-3D36F9B8136D}"/>
            </a:ext>
          </a:extLst>
        </p:cNvPr>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8ECB5899-0F0A-699C-CAA2-2AC8977927F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12E27A9D-FBC8-7C34-74A2-D0068ED61387}"/>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Jan.13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Kobe</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4:30-6:30 Jan.13(MON)</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Jan.14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7:00-9:00 Jan.13(TUE) in EST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Jan.15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4:30-6:30 Jan.14(WED)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a:t>
            </a:r>
            <a:r>
              <a:rPr kumimoji="1" lang="en-US" altLang="ja-JP" sz="1200" b="1" dirty="0">
                <a:solidFill>
                  <a:prstClr val="black"/>
                </a:solidFill>
                <a:latin typeface="游ゴシック" panose="020F0502020204030204"/>
                <a:ea typeface="游ゴシック" panose="020B0400000000000000" pitchFamily="50" charset="-128"/>
              </a:rPr>
              <a:t>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Kobe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0-6:30 Nov,15(THU) in EST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6F0EA0F8-EA64-697A-7D4E-6035C303C5DD}"/>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2025</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FF545495-6078-ACBF-C192-E96044EBBE80}"/>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AA3099C1-D342-DEB8-E54D-FBD8ACF54887}"/>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pic>
        <p:nvPicPr>
          <p:cNvPr id="6" name="図 5">
            <a:extLst>
              <a:ext uri="{FF2B5EF4-FFF2-40B4-BE49-F238E27FC236}">
                <a16:creationId xmlns:a16="http://schemas.microsoft.com/office/drawing/2014/main" id="{7F571C95-6A10-FFF8-95B2-AE68DAA5D059}"/>
              </a:ext>
            </a:extLst>
          </p:cNvPr>
          <p:cNvPicPr>
            <a:picLocks noChangeAspect="1"/>
          </p:cNvPicPr>
          <p:nvPr/>
        </p:nvPicPr>
        <p:blipFill>
          <a:blip r:embed="rId3"/>
          <a:stretch>
            <a:fillRect/>
          </a:stretch>
        </p:blipFill>
        <p:spPr>
          <a:xfrm>
            <a:off x="1502236" y="2173418"/>
            <a:ext cx="7614231" cy="4198506"/>
          </a:xfrm>
          <a:prstGeom prst="rect">
            <a:avLst/>
          </a:prstGeom>
        </p:spPr>
      </p:pic>
      <p:pic>
        <p:nvPicPr>
          <p:cNvPr id="10" name="図 9">
            <a:extLst>
              <a:ext uri="{FF2B5EF4-FFF2-40B4-BE49-F238E27FC236}">
                <a16:creationId xmlns:a16="http://schemas.microsoft.com/office/drawing/2014/main" id="{B3E6CA4F-363B-DC18-76F4-A969F0AECC76}"/>
              </a:ext>
            </a:extLst>
          </p:cNvPr>
          <p:cNvPicPr>
            <a:picLocks noChangeAspect="1"/>
          </p:cNvPicPr>
          <p:nvPr/>
        </p:nvPicPr>
        <p:blipFill>
          <a:blip r:embed="rId4"/>
          <a:stretch>
            <a:fillRect/>
          </a:stretch>
        </p:blipFill>
        <p:spPr>
          <a:xfrm>
            <a:off x="1" y="2172908"/>
            <a:ext cx="1502236" cy="4199016"/>
          </a:xfrm>
          <a:prstGeom prst="rect">
            <a:avLst/>
          </a:prstGeom>
        </p:spPr>
      </p:pic>
    </p:spTree>
    <p:extLst>
      <p:ext uri="{BB962C8B-B14F-4D97-AF65-F5344CB8AC3E}">
        <p14:creationId xmlns:p14="http://schemas.microsoft.com/office/powerpoint/2010/main" val="2688605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96720" y="1003755"/>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Opening Report for January 2025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doc.#15-24-0683-02-06ma </a:t>
            </a:r>
            <a:endParaRPr lang="en-US" altLang="ja-JP" sz="1200" dirty="0"/>
          </a:p>
          <a:p>
            <a:pPr>
              <a:lnSpc>
                <a:spcPts val="1300"/>
              </a:lnSpc>
            </a:pPr>
            <a:r>
              <a:rPr lang="en-US" altLang="ja-JP" sz="1200" dirty="0"/>
              <a:t>Approve last meeting minutes: TG 15.6ma Meeting Minutes for January 2025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15-24-0655-00-</a:t>
            </a:r>
            <a:r>
              <a:rPr lang="en-US" altLang="ja-JP" sz="1200" dirty="0"/>
              <a:t>06ma</a:t>
            </a:r>
          </a:p>
          <a:p>
            <a:pPr>
              <a:lnSpc>
                <a:spcPts val="1300"/>
              </a:lnSpc>
            </a:pPr>
            <a:r>
              <a:rPr lang="en-US" altLang="ja-JP" sz="1200" dirty="0"/>
              <a:t>Agenda of TG15.6ma January 2025                                                                                            doc.#15-24-0682-08-06ma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doc.#15-25-0033-00-06ma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doc.#15-23-0557-06-06ma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Review of Letter Ballot(LB)210 for draft D03                                                                       doc.#15-24-0xxx-00-06ma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Consolidated comments &amp; resolutions LB210                                                                     doc.#15-24-0575-01-06ma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Rescheduling Timeline                                                                                                        doc.#15-23-0361-09-06ma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Draft P802.15.6ma_D04</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Selection of Suitable Preamble Sequence Sets in UWB Wireless Communications in the Presence of Multiple Coexisting VBANs                                                                                                                                     </a:t>
            </a:r>
            <a:r>
              <a:rPr kumimoji="1" lang="en-US" altLang="ja-JP" sz="1200" b="0" i="0" u="none" strike="noStrike" kern="0" cap="none" spc="0" normalizeH="0" baseline="0" noProof="0" dirty="0">
                <a:ln>
                  <a:noFill/>
                </a:ln>
                <a:solidFill>
                  <a:srgbClr val="000000"/>
                </a:solidFill>
                <a:effectLst/>
                <a:uLnTx/>
                <a:uFillTx/>
                <a:latin typeface="Arial"/>
                <a:ea typeface="+mn-ea"/>
                <a:cs typeface="Times New Roman" pitchFamily="18" charset="0"/>
              </a:rPr>
              <a:t>doc.#15-25-0002-00-06ma</a:t>
            </a:r>
            <a:endParaRPr lang="en-US" altLang="ja-JP" sz="1200" dirty="0">
              <a:solidFill>
                <a:srgbClr val="000000"/>
              </a:solidFill>
              <a:latin typeface="Arial"/>
              <a:cs typeface="Times New Roman" pitchFamily="18" charset="0"/>
            </a:endParaRP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2.  Hybrid ARQ Scheme for High QoS Packets in High Class of Coexistence of IEEE 802.15.6ma  #15-23-0576-07-06ma         3.  Evaluation of IEEE 802.15.6 Ultra-wideband Physical Layer Utilizing Super Orthogonal Convolutional 22-0562-14-06ma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doc.#15-24-0248-06 -06ma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MAC Performance Evaluation of Multiple BAN Coexistence Under TG6ma Channel          doc.#15-24-0246-05-06ma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and frames                                                                                doc.#15-24-0573-02-06ma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MAC Service Feature                                                                                                           doc.#15-24-0356-01-06ma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TG Motion to Recirculation                                                                                                   doc.#15-25-0zzz-00-06ma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Coordinator-to-Coordinator(C2C) Ranging and Communication for Multiple BAN Coexistence    15-25-0vvv-00-06ma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MAC services support for IEEE P802.1ACea                                                                       doc.#15-24-0594-00-006a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doc.#15-22-0519-08-06ma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TG6ma Coexistence Assurance Document                                                                          doc.#15-24-0073-03-06ma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Project Task List of 802.15.6ma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doc.#15-25-0062-00-06ma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Progress Report of TG6ma                                                                                                  doc8#15-23-0056-11-06ma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Timeline of TG6ma                                                                                                               doc.#15.23-0361-09-06ma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Closing Report for January 2025                                                                        doc.#15-25-0063-00-06ma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20. TG15.6ma Meeting Minutes for January 2025                                                                      doc.#15-25-0064-00-06ma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1131A-BD81-1C3D-7DC2-826F7E827630}"/>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534810A-B721-BB97-0CBD-82862C3C8DBE}"/>
              </a:ext>
            </a:extLst>
          </p:cNvPr>
          <p:cNvSpPr>
            <a:spLocks noGrp="1"/>
          </p:cNvSpPr>
          <p:nvPr>
            <p:ph idx="1"/>
          </p:nvPr>
        </p:nvSpPr>
        <p:spPr>
          <a:xfrm>
            <a:off x="282907" y="1698327"/>
            <a:ext cx="8714586" cy="4722681"/>
          </a:xfrm>
        </p:spPr>
        <p:txBody>
          <a:bodyPr/>
          <a:lstStyle/>
          <a:p>
            <a:pPr marL="0" indent="0" algn="just">
              <a:buNone/>
            </a:pPr>
            <a:r>
              <a:rPr kumimoji="1" lang="en-US" altLang="ja-JP" sz="1600" dirty="0"/>
              <a:t>Move that 802.15 WG approves the formation of a Comment Resolution Group (CRG) for the WG balloting of P802.15.6ma with the following membership: Ryuji Kohno (YNU/YRP-IAI), Huan-Bang Li(NICT), Takumi Kobayashi (</a:t>
            </a:r>
            <a:r>
              <a:rPr kumimoji="1" lang="en-US" altLang="ja-JP" sz="1600" dirty="0" err="1"/>
              <a:t>Nitech</a:t>
            </a:r>
            <a:r>
              <a:rPr kumimoji="1" lang="en-US" altLang="ja-JP" sz="1600" dirty="0"/>
              <a:t>), Seong-Soon Joo (KPST),. The 802.15.6ma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kumimoji="1" lang="en-US" altLang="ja-JP" sz="1600" dirty="0"/>
              <a:t>Moved By: Ryuji Kohno</a:t>
            </a:r>
          </a:p>
          <a:p>
            <a:pPr marL="0" indent="0">
              <a:buNone/>
            </a:pPr>
            <a:r>
              <a:rPr kumimoji="1" lang="en-US" altLang="ja-JP" sz="1600" dirty="0"/>
              <a:t>Seconded By: Phil Beecher</a:t>
            </a:r>
          </a:p>
          <a:p>
            <a:pPr marL="0" indent="0">
              <a:buNone/>
            </a:pPr>
            <a:r>
              <a:rPr lang="en-US" altLang="ja-JP" sz="1600" dirty="0"/>
              <a:t>Motion; </a:t>
            </a:r>
          </a:p>
          <a:p>
            <a:pPr marL="0" indent="0">
              <a:buNone/>
            </a:pPr>
            <a:r>
              <a:rPr kumimoji="1" lang="en-US" altLang="ja-JP" sz="1600" dirty="0"/>
              <a:t>Yes	</a:t>
            </a:r>
          </a:p>
          <a:p>
            <a:pPr marL="0" indent="0">
              <a:buNone/>
            </a:pPr>
            <a:r>
              <a:rPr kumimoji="1" lang="en-US" altLang="ja-JP" sz="1600" dirty="0"/>
              <a:t>Abstain	</a:t>
            </a:r>
          </a:p>
          <a:p>
            <a:pPr marL="0" indent="0">
              <a:buNone/>
            </a:pPr>
            <a:r>
              <a:rPr kumimoji="1" lang="en-US" altLang="ja-JP" sz="1600" dirty="0"/>
              <a:t>No	</a:t>
            </a:r>
          </a:p>
          <a:p>
            <a:pPr marL="0" indent="0">
              <a:buNone/>
            </a:pPr>
            <a:r>
              <a:rPr kumimoji="1" lang="en-US" altLang="ja-JP" sz="1600" dirty="0"/>
              <a:t>Valid		</a:t>
            </a:r>
          </a:p>
          <a:p>
            <a:pPr marL="0" indent="0">
              <a:buNone/>
            </a:pPr>
            <a:r>
              <a:rPr kumimoji="1" lang="en-US" altLang="ja-JP" sz="1600" dirty="0"/>
              <a:t>Unexercised		Total	           Voters		</a:t>
            </a:r>
          </a:p>
          <a:p>
            <a:pPr marL="0" indent="0">
              <a:buNone/>
            </a:pPr>
            <a:r>
              <a:rPr kumimoji="1" lang="en-US" altLang="ja-JP" sz="1600" dirty="0"/>
              <a:t>View-only Attendees		Non-Voters		 Total		</a:t>
            </a:r>
          </a:p>
        </p:txBody>
      </p:sp>
      <p:sp>
        <p:nvSpPr>
          <p:cNvPr id="3" name="タイトル 2">
            <a:extLst>
              <a:ext uri="{FF2B5EF4-FFF2-40B4-BE49-F238E27FC236}">
                <a16:creationId xmlns:a16="http://schemas.microsoft.com/office/drawing/2014/main" id="{02FB927B-EF61-9C68-D640-6108061782D3}"/>
              </a:ext>
            </a:extLst>
          </p:cNvPr>
          <p:cNvSpPr>
            <a:spLocks noGrp="1"/>
          </p:cNvSpPr>
          <p:nvPr>
            <p:ph type="title"/>
          </p:nvPr>
        </p:nvSpPr>
        <p:spPr>
          <a:xfrm>
            <a:off x="584762" y="722428"/>
            <a:ext cx="7772400" cy="895498"/>
          </a:xfrm>
        </p:spPr>
        <p:txBody>
          <a:bodyPr/>
          <a:lstStyle/>
          <a:p>
            <a:br>
              <a:rPr lang="en-US" altLang="ja-JP" dirty="0">
                <a:latin typeface="+mn-lt"/>
              </a:rPr>
            </a:br>
            <a:r>
              <a:rPr lang="en-US" altLang="ja-JP" dirty="0">
                <a:latin typeface="+mn-lt"/>
              </a:rPr>
              <a:t>TG6ma: Motion to approve the formation of CRG</a:t>
            </a:r>
            <a:br>
              <a:rPr lang="en-US" altLang="ja-JP" dirty="0">
                <a:latin typeface="+mn-lt"/>
              </a:rPr>
            </a:br>
            <a:endParaRPr kumimoji="1" lang="ja-JP" altLang="en-US" dirty="0">
              <a:latin typeface="+mn-lt"/>
            </a:endParaRPr>
          </a:p>
        </p:txBody>
      </p:sp>
      <p:sp>
        <p:nvSpPr>
          <p:cNvPr id="4" name="スライド番号プレースホルダー 3">
            <a:extLst>
              <a:ext uri="{FF2B5EF4-FFF2-40B4-BE49-F238E27FC236}">
                <a16:creationId xmlns:a16="http://schemas.microsoft.com/office/drawing/2014/main" id="{FFC78CF7-643E-A5DD-B522-4DCCA17780B7}"/>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5" name="日付プレースホルダー 4">
            <a:extLst>
              <a:ext uri="{FF2B5EF4-FFF2-40B4-BE49-F238E27FC236}">
                <a16:creationId xmlns:a16="http://schemas.microsoft.com/office/drawing/2014/main" id="{73C96724-F60E-0076-92AA-258EC6E33BAF}"/>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806576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January 2025</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7</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2324631" y="816130"/>
            <a:ext cx="4180183" cy="461665"/>
          </a:xfrm>
          <a:prstGeom prst="rect">
            <a:avLst/>
          </a:prstGeom>
          <a:noFill/>
        </p:spPr>
        <p:txBody>
          <a:bodyPr wrap="none" rtlCol="0">
            <a:spAutoFit/>
          </a:bodyPr>
          <a:lstStyle/>
          <a:p>
            <a:r>
              <a:rPr lang="en-US" sz="2400" b="1" dirty="0"/>
              <a:t>TG 6ma Timeline(expected)</a:t>
            </a:r>
          </a:p>
        </p:txBody>
      </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7" name="矢印: 右 26">
            <a:extLst>
              <a:ext uri="{FF2B5EF4-FFF2-40B4-BE49-F238E27FC236}">
                <a16:creationId xmlns:a16="http://schemas.microsoft.com/office/drawing/2014/main" id="{50FB6FC7-3A03-F5D6-B90B-637CFD3C1644}"/>
              </a:ext>
            </a:extLst>
          </p:cNvPr>
          <p:cNvSpPr/>
          <p:nvPr/>
        </p:nvSpPr>
        <p:spPr bwMode="auto">
          <a:xfrm>
            <a:off x="106093" y="2717593"/>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28" name="グループ化 27">
            <a:extLst>
              <a:ext uri="{FF2B5EF4-FFF2-40B4-BE49-F238E27FC236}">
                <a16:creationId xmlns:a16="http://schemas.microsoft.com/office/drawing/2014/main" id="{975F2817-83BE-D3AA-5C65-0C754D7D69BC}"/>
              </a:ext>
            </a:extLst>
          </p:cNvPr>
          <p:cNvGrpSpPr/>
          <p:nvPr/>
        </p:nvGrpSpPr>
        <p:grpSpPr>
          <a:xfrm>
            <a:off x="8030400" y="1601218"/>
            <a:ext cx="1015012" cy="2021768"/>
            <a:chOff x="7739699" y="331512"/>
            <a:chExt cx="1015012" cy="2021768"/>
          </a:xfrm>
        </p:grpSpPr>
        <p:sp>
          <p:nvSpPr>
            <p:cNvPr id="29"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0"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2025</a:t>
              </a:r>
            </a:p>
          </p:txBody>
        </p:sp>
      </p:grpSp>
      <p:sp>
        <p:nvSpPr>
          <p:cNvPr id="32" name="テキスト ボックス 31">
            <a:extLst>
              <a:ext uri="{FF2B5EF4-FFF2-40B4-BE49-F238E27FC236}">
                <a16:creationId xmlns:a16="http://schemas.microsoft.com/office/drawing/2014/main" id="{52AE7D25-EE8B-230F-5B5B-7D380BE5E9E5}"/>
              </a:ext>
            </a:extLst>
          </p:cNvPr>
          <p:cNvSpPr txBox="1"/>
          <p:nvPr/>
        </p:nvSpPr>
        <p:spPr>
          <a:xfrm>
            <a:off x="7740934" y="3530196"/>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August</a:t>
            </a:r>
            <a:r>
              <a:rPr lang="en-US" sz="1400" b="1" kern="1200" dirty="0">
                <a:solidFill>
                  <a:srgbClr val="000000">
                    <a:hueOff val="0"/>
                    <a:satOff val="0"/>
                    <a:lumOff val="0"/>
                    <a:alphaOff val="0"/>
                  </a:srgbClr>
                </a:solidFill>
                <a:latin typeface="Times New Roman"/>
                <a:ea typeface="+mn-ea"/>
                <a:cs typeface="+mn-cs"/>
              </a:rPr>
              <a:t> 2025</a:t>
            </a:r>
          </a:p>
        </p:txBody>
      </p:sp>
      <p:sp>
        <p:nvSpPr>
          <p:cNvPr id="33" name="テキスト ボックス 32">
            <a:extLst>
              <a:ext uri="{FF2B5EF4-FFF2-40B4-BE49-F238E27FC236}">
                <a16:creationId xmlns:a16="http://schemas.microsoft.com/office/drawing/2014/main" id="{B163E589-ED70-6235-3399-1D2A91F825EB}"/>
              </a:ext>
            </a:extLst>
          </p:cNvPr>
          <p:cNvSpPr txBox="1"/>
          <p:nvPr/>
        </p:nvSpPr>
        <p:spPr>
          <a:xfrm>
            <a:off x="7230229" y="1974827"/>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SA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2025</a:t>
            </a:r>
          </a:p>
        </p:txBody>
      </p:sp>
      <p:sp>
        <p:nvSpPr>
          <p:cNvPr id="34" name="テキスト ボックス 33">
            <a:extLst>
              <a:ext uri="{FF2B5EF4-FFF2-40B4-BE49-F238E27FC236}">
                <a16:creationId xmlns:a16="http://schemas.microsoft.com/office/drawing/2014/main" id="{CDF008D0-5530-1F6F-0268-778D6A8C227F}"/>
              </a:ext>
            </a:extLst>
          </p:cNvPr>
          <p:cNvSpPr txBox="1"/>
          <p:nvPr/>
        </p:nvSpPr>
        <p:spPr>
          <a:xfrm>
            <a:off x="6737894" y="1669193"/>
            <a:ext cx="772516" cy="33395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SA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May 2025</a:t>
            </a:r>
            <a:endParaRPr lang="en-US" sz="1400" b="1" kern="1200" dirty="0">
              <a:solidFill>
                <a:srgbClr val="000000">
                  <a:hueOff val="0"/>
                  <a:satOff val="0"/>
                  <a:lumOff val="0"/>
                  <a:alphaOff val="0"/>
                </a:srgbClr>
              </a:solidFill>
              <a:latin typeface="Times New Roman"/>
              <a:ea typeface="+mn-ea"/>
              <a:cs typeface="+mn-cs"/>
            </a:endParaRPr>
          </a:p>
        </p:txBody>
      </p:sp>
      <p:sp>
        <p:nvSpPr>
          <p:cNvPr id="35" name="テキスト ボックス 34">
            <a:extLst>
              <a:ext uri="{FF2B5EF4-FFF2-40B4-BE49-F238E27FC236}">
                <a16:creationId xmlns:a16="http://schemas.microsoft.com/office/drawing/2014/main" id="{805FC481-3394-E393-8F82-25D94BED8EF5}"/>
              </a:ext>
            </a:extLst>
          </p:cNvPr>
          <p:cNvSpPr txBox="1"/>
          <p:nvPr/>
        </p:nvSpPr>
        <p:spPr>
          <a:xfrm>
            <a:off x="6002870" y="1609548"/>
            <a:ext cx="1055364"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SA, SA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March 2025</a:t>
            </a:r>
          </a:p>
        </p:txBody>
      </p:sp>
      <p:grpSp>
        <p:nvGrpSpPr>
          <p:cNvPr id="36" name="グループ化 35">
            <a:extLst>
              <a:ext uri="{FF2B5EF4-FFF2-40B4-BE49-F238E27FC236}">
                <a16:creationId xmlns:a16="http://schemas.microsoft.com/office/drawing/2014/main" id="{52A4B6CD-8960-8129-BB40-344F9BB847F6}"/>
              </a:ext>
            </a:extLst>
          </p:cNvPr>
          <p:cNvGrpSpPr/>
          <p:nvPr/>
        </p:nvGrpSpPr>
        <p:grpSpPr>
          <a:xfrm>
            <a:off x="5323631" y="3799878"/>
            <a:ext cx="1339992" cy="1658699"/>
            <a:chOff x="4758751" y="2157579"/>
            <a:chExt cx="1122696" cy="1658699"/>
          </a:xfrm>
        </p:grpSpPr>
        <p:sp>
          <p:nvSpPr>
            <p:cNvPr id="37"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8" name="テキスト ボックス 37">
              <a:extLst>
                <a:ext uri="{FF2B5EF4-FFF2-40B4-BE49-F238E27FC236}">
                  <a16:creationId xmlns:a16="http://schemas.microsoft.com/office/drawing/2014/main" id="{567AFB51-59F2-318C-B2E2-582386BB81E9}"/>
                </a:ext>
              </a:extLst>
            </p:cNvPr>
            <p:cNvSpPr txBox="1"/>
            <p:nvPr/>
          </p:nvSpPr>
          <p:spPr>
            <a:xfrm>
              <a:off x="4957691" y="2157579"/>
              <a:ext cx="92375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Conditional approval for Standard Association Ballot (SA)</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b="1" kern="1200" dirty="0">
                  <a:solidFill>
                    <a:srgbClr val="000000">
                      <a:hueOff val="0"/>
                      <a:satOff val="0"/>
                      <a:lumOff val="0"/>
                      <a:alphaOff val="0"/>
                    </a:srgbClr>
                  </a:solidFill>
                  <a:latin typeface="Times New Roman"/>
                  <a:ea typeface="+mn-ea"/>
                  <a:cs typeface="+mn-cs"/>
                </a:rPr>
                <a:t>February 2025</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39" name="グループ化 38">
            <a:extLst>
              <a:ext uri="{FF2B5EF4-FFF2-40B4-BE49-F238E27FC236}">
                <a16:creationId xmlns:a16="http://schemas.microsoft.com/office/drawing/2014/main" id="{397BC963-FCEC-5F39-649B-B16F44B9C6CE}"/>
              </a:ext>
            </a:extLst>
          </p:cNvPr>
          <p:cNvGrpSpPr/>
          <p:nvPr/>
        </p:nvGrpSpPr>
        <p:grpSpPr>
          <a:xfrm>
            <a:off x="4174569" y="1535999"/>
            <a:ext cx="997151" cy="1626596"/>
            <a:chOff x="4298861" y="71418"/>
            <a:chExt cx="822635" cy="1626596"/>
          </a:xfrm>
        </p:grpSpPr>
        <p:sp>
          <p:nvSpPr>
            <p:cNvPr id="40"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1" name="テキスト ボックス 40">
              <a:extLst>
                <a:ext uri="{FF2B5EF4-FFF2-40B4-BE49-F238E27FC236}">
                  <a16:creationId xmlns:a16="http://schemas.microsoft.com/office/drawing/2014/main" id="{FB7D9B05-6121-DA9D-829A-9D1B0B8795A2}"/>
                </a:ext>
              </a:extLst>
            </p:cNvPr>
            <p:cNvSpPr txBox="1"/>
            <p:nvPr/>
          </p:nvSpPr>
          <p:spPr>
            <a:xfrm>
              <a:off x="4298861" y="71418"/>
              <a:ext cx="82263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2024</a:t>
              </a:r>
            </a:p>
          </p:txBody>
        </p:sp>
      </p:grpSp>
      <p:grpSp>
        <p:nvGrpSpPr>
          <p:cNvPr id="42" name="グループ化 41">
            <a:extLst>
              <a:ext uri="{FF2B5EF4-FFF2-40B4-BE49-F238E27FC236}">
                <a16:creationId xmlns:a16="http://schemas.microsoft.com/office/drawing/2014/main" id="{A241D8DA-41AB-0926-A2A2-24567C8339EA}"/>
              </a:ext>
            </a:extLst>
          </p:cNvPr>
          <p:cNvGrpSpPr/>
          <p:nvPr/>
        </p:nvGrpSpPr>
        <p:grpSpPr>
          <a:xfrm>
            <a:off x="3709366" y="3692595"/>
            <a:ext cx="893646" cy="1074145"/>
            <a:chOff x="3821741" y="2742133"/>
            <a:chExt cx="596518" cy="1074145"/>
          </a:xfrm>
        </p:grpSpPr>
        <p:sp>
          <p:nvSpPr>
            <p:cNvPr id="43"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4"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Letter</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Ballot</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(LB)</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p:txBody>
        </p:sp>
      </p:grpSp>
      <p:grpSp>
        <p:nvGrpSpPr>
          <p:cNvPr id="45" name="グループ化 44">
            <a:extLst>
              <a:ext uri="{FF2B5EF4-FFF2-40B4-BE49-F238E27FC236}">
                <a16:creationId xmlns:a16="http://schemas.microsoft.com/office/drawing/2014/main" id="{F7427775-B397-9951-BCC7-D6D4DA6AC99B}"/>
              </a:ext>
            </a:extLst>
          </p:cNvPr>
          <p:cNvGrpSpPr/>
          <p:nvPr/>
        </p:nvGrpSpPr>
        <p:grpSpPr>
          <a:xfrm>
            <a:off x="3158556" y="1800002"/>
            <a:ext cx="963174" cy="1355521"/>
            <a:chOff x="2222243" y="89518"/>
            <a:chExt cx="963174" cy="1355521"/>
          </a:xfrm>
        </p:grpSpPr>
        <p:sp>
          <p:nvSpPr>
            <p:cNvPr id="46"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7" name="テキスト ボックス 46">
              <a:extLst>
                <a:ext uri="{FF2B5EF4-FFF2-40B4-BE49-F238E27FC236}">
                  <a16:creationId xmlns:a16="http://schemas.microsoft.com/office/drawing/2014/main" id="{A97643F3-BE71-E409-3CC4-BCD76282754A}"/>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a:t>
              </a:r>
              <a:r>
                <a:rPr kumimoji="1" lang="en-US" altLang="ja-JP" baseline="30000" dirty="0">
                  <a:solidFill>
                    <a:srgbClr val="000000">
                      <a:hueOff val="0"/>
                      <a:satOff val="0"/>
                      <a:lumOff val="0"/>
                      <a:alphaOff val="0"/>
                    </a:srgbClr>
                  </a:solidFill>
                  <a:latin typeface="Times New Roman"/>
                </a:rPr>
                <a:t>      </a:t>
              </a:r>
              <a:r>
                <a:rPr kumimoji="1" lang="en-US" altLang="ja-JP" sz="1800" kern="1200" baseline="30000" dirty="0" err="1">
                  <a:solidFill>
                    <a:srgbClr val="000000">
                      <a:hueOff val="0"/>
                      <a:satOff val="0"/>
                      <a:lumOff val="0"/>
                      <a:alphaOff val="0"/>
                    </a:srgbClr>
                  </a:solidFill>
                  <a:latin typeface="Times New Roman"/>
                  <a:ea typeface="+mn-ea"/>
                  <a:cs typeface="+mn-cs"/>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a:t>
              </a:r>
              <a:r>
                <a:rPr kumimoji="1" lang="en-US" altLang="ja-JP" kern="1200" baseline="30000" dirty="0">
                  <a:solidFill>
                    <a:srgbClr val="000000">
                      <a:hueOff val="0"/>
                      <a:satOff val="0"/>
                      <a:lumOff val="0"/>
                      <a:alphaOff val="0"/>
                    </a:srgbClr>
                  </a:solidFill>
                  <a:latin typeface="Times New Roman"/>
                  <a:ea typeface="+mn-ea"/>
                  <a:cs typeface="+mn-cs"/>
                </a:rPr>
                <a:t>submission for </a:t>
              </a:r>
              <a:r>
                <a:rPr lang="en-US" sz="1200" kern="1200" dirty="0">
                  <a:solidFill>
                    <a:srgbClr val="000000">
                      <a:hueOff val="0"/>
                      <a:satOff val="0"/>
                      <a:lumOff val="0"/>
                      <a:alphaOff val="0"/>
                    </a:srgbClr>
                  </a:solidFill>
                  <a:latin typeface="Times New Roman"/>
                  <a:ea typeface="+mn-ea"/>
                  <a:cs typeface="+mn-cs"/>
                </a:rPr>
                <a:t>Draft2.5 August </a:t>
              </a: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48" name="グループ化 47">
            <a:extLst>
              <a:ext uri="{FF2B5EF4-FFF2-40B4-BE49-F238E27FC236}">
                <a16:creationId xmlns:a16="http://schemas.microsoft.com/office/drawing/2014/main" id="{B564882E-8793-B4E8-FA32-25D77C6F5827}"/>
              </a:ext>
            </a:extLst>
          </p:cNvPr>
          <p:cNvGrpSpPr/>
          <p:nvPr/>
        </p:nvGrpSpPr>
        <p:grpSpPr>
          <a:xfrm>
            <a:off x="2542479" y="3797431"/>
            <a:ext cx="1044057" cy="1526511"/>
            <a:chOff x="2784222" y="2239438"/>
            <a:chExt cx="783039" cy="1526511"/>
          </a:xfrm>
        </p:grpSpPr>
        <p:sp>
          <p:nvSpPr>
            <p:cNvPr id="49"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0" name="テキスト ボックス 49">
              <a:extLst>
                <a:ext uri="{FF2B5EF4-FFF2-40B4-BE49-F238E27FC236}">
                  <a16:creationId xmlns:a16="http://schemas.microsoft.com/office/drawing/2014/main" id="{0BAEA6C0-034B-2510-6597-DCCD12A79BE7}"/>
                </a:ext>
              </a:extLst>
            </p:cNvPr>
            <p:cNvSpPr txBox="1"/>
            <p:nvPr/>
          </p:nvSpPr>
          <p:spPr>
            <a:xfrm>
              <a:off x="2784222" y="2239438"/>
              <a:ext cx="783039"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a:t>
              </a:r>
              <a:r>
                <a:rPr kumimoji="1" lang="en-US" altLang="ja-JP" sz="1400" kern="1200" dirty="0" err="1">
                  <a:solidFill>
                    <a:srgbClr val="000000">
                      <a:hueOff val="0"/>
                      <a:satOff val="0"/>
                      <a:lumOff val="0"/>
                      <a:alphaOff val="0"/>
                    </a:srgbClr>
                  </a:solidFill>
                  <a:latin typeface="Times New Roman"/>
                  <a:ea typeface="+mn-ea"/>
                  <a:cs typeface="+mn-cs"/>
                </a:rPr>
                <a:t>fo</a:t>
              </a:r>
              <a:r>
                <a:rPr kumimoji="1" lang="en-US" altLang="ja-JP" sz="1400" kern="1200" dirty="0">
                  <a:solidFill>
                    <a:srgbClr val="000000">
                      <a:hueOff val="0"/>
                      <a:satOff val="0"/>
                      <a:lumOff val="0"/>
                      <a:alphaOff val="0"/>
                    </a:srgbClr>
                  </a:solidFill>
                  <a:latin typeface="Times New Roman"/>
                  <a:ea typeface="+mn-ea"/>
                  <a:cs typeface="+mn-cs"/>
                </a:rPr>
                <a:t> Draft v2.3 on WG for </a:t>
              </a:r>
              <a:r>
                <a:rPr kumimoji="1" lang="en-US" altLang="ja-JP" sz="1400" kern="1200" dirty="0" err="1">
                  <a:solidFill>
                    <a:srgbClr val="000000">
                      <a:hueOff val="0"/>
                      <a:satOff val="0"/>
                      <a:lumOff val="0"/>
                      <a:alphaOff val="0"/>
                    </a:srgbClr>
                  </a:solidFill>
                  <a:latin typeface="Times New Roman"/>
                  <a:ea typeface="+mn-ea"/>
                  <a:cs typeface="+mn-cs"/>
                </a:rPr>
                <a:t>PreBallot</a:t>
              </a:r>
              <a:r>
                <a:rPr kumimoji="1" lang="en-US" altLang="ja-JP" sz="1400" kern="1200" dirty="0">
                  <a:solidFill>
                    <a:srgbClr val="000000">
                      <a:hueOff val="0"/>
                      <a:satOff val="0"/>
                      <a:lumOff val="0"/>
                      <a:alphaOff val="0"/>
                    </a:srgbClr>
                  </a:solidFill>
                  <a:latin typeface="Times New Roman"/>
                  <a:ea typeface="+mn-ea"/>
                  <a:cs typeface="+mn-cs"/>
                </a:rPr>
                <a:t> </a:t>
              </a:r>
              <a:r>
                <a:rPr kumimoji="1" lang="en-US" altLang="ja-JP" sz="1400" b="1" dirty="0">
                  <a:solidFill>
                    <a:srgbClr val="000000">
                      <a:hueOff val="0"/>
                      <a:satOff val="0"/>
                      <a:lumOff val="0"/>
                      <a:alphaOff val="0"/>
                    </a:srgbClr>
                  </a:solidFill>
                  <a:latin typeface="Times New Roman"/>
                </a:rPr>
                <a:t>July </a:t>
              </a:r>
              <a:r>
                <a:rPr lang="en-US" sz="1400" b="1" kern="1200" dirty="0">
                  <a:solidFill>
                    <a:srgbClr val="000000">
                      <a:hueOff val="0"/>
                      <a:satOff val="0"/>
                      <a:lumOff val="0"/>
                      <a:alphaOff val="0"/>
                    </a:srgbClr>
                  </a:solidFill>
                  <a:latin typeface="Times New Roman"/>
                  <a:ea typeface="+mn-ea"/>
                  <a:cs typeface="+mn-cs"/>
                </a:rPr>
                <a:t> 2024</a:t>
              </a:r>
            </a:p>
          </p:txBody>
        </p:sp>
      </p:grpSp>
      <p:grpSp>
        <p:nvGrpSpPr>
          <p:cNvPr id="51" name="グループ化 50">
            <a:extLst>
              <a:ext uri="{FF2B5EF4-FFF2-40B4-BE49-F238E27FC236}">
                <a16:creationId xmlns:a16="http://schemas.microsoft.com/office/drawing/2014/main" id="{2E7FCD6E-D478-FA30-BF26-0896189A69D1}"/>
              </a:ext>
            </a:extLst>
          </p:cNvPr>
          <p:cNvGrpSpPr/>
          <p:nvPr/>
        </p:nvGrpSpPr>
        <p:grpSpPr>
          <a:xfrm>
            <a:off x="1801311" y="2129346"/>
            <a:ext cx="3123730" cy="2039217"/>
            <a:chOff x="1205811" y="-1400625"/>
            <a:chExt cx="1846233" cy="2977434"/>
          </a:xfrm>
        </p:grpSpPr>
        <p:sp>
          <p:nvSpPr>
            <p:cNvPr id="52"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3" name="テキスト ボックス 52">
              <a:extLst>
                <a:ext uri="{FF2B5EF4-FFF2-40B4-BE49-F238E27FC236}">
                  <a16:creationId xmlns:a16="http://schemas.microsoft.com/office/drawing/2014/main" id="{1AC0FB68-DE59-F703-928D-C2CB1BA9422D}"/>
                </a:ext>
              </a:extLst>
            </p:cNvPr>
            <p:cNvSpPr txBox="1"/>
            <p:nvPr/>
          </p:nvSpPr>
          <p:spPr>
            <a:xfrm>
              <a:off x="1205811"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 Draft V1,18  Com</a:t>
              </a:r>
            </a:p>
            <a:p>
              <a:pPr marL="0" lvl="0" indent="0" algn="ctr" defTabSz="800100">
                <a:lnSpc>
                  <a:spcPct val="90000"/>
                </a:lnSpc>
                <a:spcBef>
                  <a:spcPct val="0"/>
                </a:spcBef>
                <a:spcAft>
                  <a:spcPct val="35000"/>
                </a:spcAft>
                <a:buNone/>
              </a:pPr>
              <a:r>
                <a:rPr lang="en-US" sz="1200" b="1" dirty="0">
                  <a:solidFill>
                    <a:srgbClr val="000000">
                      <a:hueOff val="0"/>
                      <a:satOff val="0"/>
                      <a:lumOff val="0"/>
                      <a:alphaOff val="0"/>
                    </a:srgbClr>
                  </a:solidFill>
                  <a:latin typeface="Times New Roman"/>
                </a:rPr>
                <a:t>May</a:t>
              </a:r>
              <a:r>
                <a:rPr lang="en-US" sz="1200" b="1" kern="1200" dirty="0">
                  <a:solidFill>
                    <a:srgbClr val="000000">
                      <a:hueOff val="0"/>
                      <a:satOff val="0"/>
                      <a:lumOff val="0"/>
                      <a:alphaOff val="0"/>
                    </a:srgbClr>
                  </a:solidFill>
                  <a:latin typeface="Times New Roman"/>
                  <a:ea typeface="+mn-ea"/>
                  <a:cs typeface="+mn-cs"/>
                </a:rPr>
                <a:t>. 2024</a:t>
              </a:r>
            </a:p>
          </p:txBody>
        </p:sp>
      </p:grpSp>
      <p:grpSp>
        <p:nvGrpSpPr>
          <p:cNvPr id="54" name="グループ化 53">
            <a:extLst>
              <a:ext uri="{FF2B5EF4-FFF2-40B4-BE49-F238E27FC236}">
                <a16:creationId xmlns:a16="http://schemas.microsoft.com/office/drawing/2014/main" id="{3C1FA76E-D827-EE56-9F75-2F30C99122F9}"/>
              </a:ext>
            </a:extLst>
          </p:cNvPr>
          <p:cNvGrpSpPr/>
          <p:nvPr/>
        </p:nvGrpSpPr>
        <p:grpSpPr>
          <a:xfrm>
            <a:off x="1555764" y="3855627"/>
            <a:ext cx="790239" cy="1510147"/>
            <a:chOff x="2022891" y="2274853"/>
            <a:chExt cx="491092" cy="1510147"/>
          </a:xfrm>
        </p:grpSpPr>
        <p:sp>
          <p:nvSpPr>
            <p:cNvPr id="55"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6" name="テキスト ボックス 55">
              <a:extLst>
                <a:ext uri="{FF2B5EF4-FFF2-40B4-BE49-F238E27FC236}">
                  <a16:creationId xmlns:a16="http://schemas.microsoft.com/office/drawing/2014/main" id="{8867EE47-A141-F89A-BF89-B14070FC8ED3}"/>
                </a:ext>
              </a:extLst>
            </p:cNvPr>
            <p:cNvSpPr txBox="1"/>
            <p:nvPr/>
          </p:nvSpPr>
          <p:spPr>
            <a:xfrm>
              <a:off x="2022891"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a:t>
              </a:r>
              <a:r>
                <a:rPr kumimoji="1" lang="en-US" altLang="ja-JP" sz="1200" kern="1200" dirty="0" err="1">
                  <a:solidFill>
                    <a:srgbClr val="000000">
                      <a:hueOff val="0"/>
                      <a:satOff val="0"/>
                      <a:lumOff val="0"/>
                      <a:alphaOff val="0"/>
                    </a:srgbClr>
                  </a:solidFill>
                  <a:latin typeface="Times New Roman"/>
                  <a:ea typeface="+mn-ea"/>
                  <a:cs typeface="+mn-cs"/>
                </a:rPr>
                <a:t>Draf</a:t>
              </a:r>
              <a:r>
                <a:rPr kumimoji="1" lang="en-US" altLang="ja-JP" sz="1200" kern="1200" dirty="0">
                  <a:solidFill>
                    <a:srgbClr val="000000">
                      <a:hueOff val="0"/>
                      <a:satOff val="0"/>
                      <a:lumOff val="0"/>
                      <a:alphaOff val="0"/>
                    </a:srgbClr>
                  </a:solidFill>
                  <a:latin typeface="Times New Roman"/>
                  <a:ea typeface="+mn-ea"/>
                  <a:cs typeface="+mn-cs"/>
                </a:rPr>
                <a:t> 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p:txBody>
        </p:sp>
      </p:grpSp>
      <p:grpSp>
        <p:nvGrpSpPr>
          <p:cNvPr id="57" name="グループ化 56">
            <a:extLst>
              <a:ext uri="{FF2B5EF4-FFF2-40B4-BE49-F238E27FC236}">
                <a16:creationId xmlns:a16="http://schemas.microsoft.com/office/drawing/2014/main" id="{D988B53A-AEB9-FD2B-6E88-390C27612323}"/>
              </a:ext>
            </a:extLst>
          </p:cNvPr>
          <p:cNvGrpSpPr/>
          <p:nvPr/>
        </p:nvGrpSpPr>
        <p:grpSpPr>
          <a:xfrm>
            <a:off x="1119939" y="1577238"/>
            <a:ext cx="790239" cy="1526511"/>
            <a:chOff x="1610119" y="12105"/>
            <a:chExt cx="530336" cy="1526511"/>
          </a:xfrm>
        </p:grpSpPr>
        <p:sp>
          <p:nvSpPr>
            <p:cNvPr id="58"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9"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60" name="グループ化 59">
            <a:extLst>
              <a:ext uri="{FF2B5EF4-FFF2-40B4-BE49-F238E27FC236}">
                <a16:creationId xmlns:a16="http://schemas.microsoft.com/office/drawing/2014/main" id="{7C05A752-326E-2407-3B40-C6650FFA3A56}"/>
              </a:ext>
            </a:extLst>
          </p:cNvPr>
          <p:cNvGrpSpPr/>
          <p:nvPr/>
        </p:nvGrpSpPr>
        <p:grpSpPr>
          <a:xfrm>
            <a:off x="723075" y="2665744"/>
            <a:ext cx="4079200" cy="2726740"/>
            <a:chOff x="-2309449" y="2289767"/>
            <a:chExt cx="4079200" cy="2726740"/>
          </a:xfrm>
        </p:grpSpPr>
        <p:sp>
          <p:nvSpPr>
            <p:cNvPr id="61"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2" name="テキスト ボックス 61">
              <a:extLst>
                <a:ext uri="{FF2B5EF4-FFF2-40B4-BE49-F238E27FC236}">
                  <a16:creationId xmlns:a16="http://schemas.microsoft.com/office/drawing/2014/main" id="{1997ED19-1540-2322-F66D-0DF4A9299708}"/>
                </a:ext>
              </a:extLst>
            </p:cNvPr>
            <p:cNvSpPr txBox="1"/>
            <p:nvPr/>
          </p:nvSpPr>
          <p:spPr>
            <a:xfrm>
              <a:off x="-2309449"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63" name="グループ化 62">
            <a:extLst>
              <a:ext uri="{FF2B5EF4-FFF2-40B4-BE49-F238E27FC236}">
                <a16:creationId xmlns:a16="http://schemas.microsoft.com/office/drawing/2014/main" id="{A673683E-64E1-C810-E1E3-E108E46C7894}"/>
              </a:ext>
            </a:extLst>
          </p:cNvPr>
          <p:cNvGrpSpPr/>
          <p:nvPr/>
        </p:nvGrpSpPr>
        <p:grpSpPr>
          <a:xfrm>
            <a:off x="143688" y="1615876"/>
            <a:ext cx="670301" cy="1526511"/>
            <a:chOff x="989797" y="0"/>
            <a:chExt cx="426316" cy="1526511"/>
          </a:xfrm>
        </p:grpSpPr>
        <p:sp>
          <p:nvSpPr>
            <p:cNvPr id="64"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5"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p:txBody>
        </p:sp>
      </p:grpSp>
      <p:sp>
        <p:nvSpPr>
          <p:cNvPr id="66" name="楕円 65">
            <a:extLst>
              <a:ext uri="{FF2B5EF4-FFF2-40B4-BE49-F238E27FC236}">
                <a16:creationId xmlns:a16="http://schemas.microsoft.com/office/drawing/2014/main" id="{4DC75DF1-3F80-FDA4-CAAD-46D807446489}"/>
              </a:ext>
            </a:extLst>
          </p:cNvPr>
          <p:cNvSpPr/>
          <p:nvPr/>
        </p:nvSpPr>
        <p:spPr>
          <a:xfrm>
            <a:off x="8513336" y="3260295"/>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7" name="楕円 66">
            <a:extLst>
              <a:ext uri="{FF2B5EF4-FFF2-40B4-BE49-F238E27FC236}">
                <a16:creationId xmlns:a16="http://schemas.microsoft.com/office/drawing/2014/main" id="{6D671A25-1B7D-DCB3-2297-8E0631FF96E7}"/>
              </a:ext>
            </a:extLst>
          </p:cNvPr>
          <p:cNvSpPr/>
          <p:nvPr/>
        </p:nvSpPr>
        <p:spPr>
          <a:xfrm>
            <a:off x="7972501" y="3260290"/>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8" name="楕円 67">
            <a:extLst>
              <a:ext uri="{FF2B5EF4-FFF2-40B4-BE49-F238E27FC236}">
                <a16:creationId xmlns:a16="http://schemas.microsoft.com/office/drawing/2014/main" id="{1E4707CF-EA59-A6D9-8793-42952C63433E}"/>
              </a:ext>
            </a:extLst>
          </p:cNvPr>
          <p:cNvSpPr/>
          <p:nvPr/>
        </p:nvSpPr>
        <p:spPr>
          <a:xfrm>
            <a:off x="7442817" y="3265875"/>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9" name="楕円 68">
            <a:extLst>
              <a:ext uri="{FF2B5EF4-FFF2-40B4-BE49-F238E27FC236}">
                <a16:creationId xmlns:a16="http://schemas.microsoft.com/office/drawing/2014/main" id="{0CE6FC6F-B57A-9680-734B-3EA04AA87354}"/>
              </a:ext>
            </a:extLst>
          </p:cNvPr>
          <p:cNvSpPr/>
          <p:nvPr/>
        </p:nvSpPr>
        <p:spPr>
          <a:xfrm>
            <a:off x="6901981" y="327144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0" name="楕円 69">
            <a:extLst>
              <a:ext uri="{FF2B5EF4-FFF2-40B4-BE49-F238E27FC236}">
                <a16:creationId xmlns:a16="http://schemas.microsoft.com/office/drawing/2014/main" id="{B272743C-BC3F-58B8-F6D1-D7FC143E6A23}"/>
              </a:ext>
            </a:extLst>
          </p:cNvPr>
          <p:cNvSpPr/>
          <p:nvPr/>
        </p:nvSpPr>
        <p:spPr>
          <a:xfrm>
            <a:off x="6393900" y="327143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1" name="楕円 70">
            <a:extLst>
              <a:ext uri="{FF2B5EF4-FFF2-40B4-BE49-F238E27FC236}">
                <a16:creationId xmlns:a16="http://schemas.microsoft.com/office/drawing/2014/main" id="{FE97B252-72D0-9CE3-F921-624BA043D0C0}"/>
              </a:ext>
            </a:extLst>
          </p:cNvPr>
          <p:cNvSpPr/>
          <p:nvPr/>
        </p:nvSpPr>
        <p:spPr>
          <a:xfrm>
            <a:off x="5465650" y="3275155"/>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2" name="楕円 71">
            <a:extLst>
              <a:ext uri="{FF2B5EF4-FFF2-40B4-BE49-F238E27FC236}">
                <a16:creationId xmlns:a16="http://schemas.microsoft.com/office/drawing/2014/main" id="{2673561F-7801-4CE8-3D08-6A6ACC3E2BDC}"/>
              </a:ext>
            </a:extLst>
          </p:cNvPr>
          <p:cNvSpPr/>
          <p:nvPr/>
        </p:nvSpPr>
        <p:spPr>
          <a:xfrm>
            <a:off x="4514852"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3" name="楕円 72">
            <a:extLst>
              <a:ext uri="{FF2B5EF4-FFF2-40B4-BE49-F238E27FC236}">
                <a16:creationId xmlns:a16="http://schemas.microsoft.com/office/drawing/2014/main" id="{9705AF0A-8FE5-1F34-25E8-F9A86D30961B}"/>
              </a:ext>
            </a:extLst>
          </p:cNvPr>
          <p:cNvSpPr/>
          <p:nvPr/>
        </p:nvSpPr>
        <p:spPr>
          <a:xfrm>
            <a:off x="4015635" y="328260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4" name="楕円 73">
            <a:extLst>
              <a:ext uri="{FF2B5EF4-FFF2-40B4-BE49-F238E27FC236}">
                <a16:creationId xmlns:a16="http://schemas.microsoft.com/office/drawing/2014/main" id="{3DA4BDC2-258D-7BC7-F1A4-E3A155B074F7}"/>
              </a:ext>
            </a:extLst>
          </p:cNvPr>
          <p:cNvSpPr/>
          <p:nvPr/>
        </p:nvSpPr>
        <p:spPr>
          <a:xfrm>
            <a:off x="3484669" y="3290033"/>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5" name="楕円 74">
            <a:extLst>
              <a:ext uri="{FF2B5EF4-FFF2-40B4-BE49-F238E27FC236}">
                <a16:creationId xmlns:a16="http://schemas.microsoft.com/office/drawing/2014/main" id="{64ADC48E-E6D3-747D-1B3F-B75A4BB9BC3B}"/>
              </a:ext>
            </a:extLst>
          </p:cNvPr>
          <p:cNvSpPr/>
          <p:nvPr/>
        </p:nvSpPr>
        <p:spPr>
          <a:xfrm>
            <a:off x="2893653" y="327618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6" name="楕円 75">
            <a:extLst>
              <a:ext uri="{FF2B5EF4-FFF2-40B4-BE49-F238E27FC236}">
                <a16:creationId xmlns:a16="http://schemas.microsoft.com/office/drawing/2014/main" id="{723632FA-C6DC-6BDD-F8A6-30A7DED2CB05}"/>
              </a:ext>
            </a:extLst>
          </p:cNvPr>
          <p:cNvSpPr/>
          <p:nvPr/>
        </p:nvSpPr>
        <p:spPr>
          <a:xfrm>
            <a:off x="2297069" y="326772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7" name="楕円 76">
            <a:extLst>
              <a:ext uri="{FF2B5EF4-FFF2-40B4-BE49-F238E27FC236}">
                <a16:creationId xmlns:a16="http://schemas.microsoft.com/office/drawing/2014/main" id="{62ED6C15-E174-2860-BBEF-3073BB75DE4F}"/>
              </a:ext>
            </a:extLst>
          </p:cNvPr>
          <p:cNvSpPr/>
          <p:nvPr/>
        </p:nvSpPr>
        <p:spPr>
          <a:xfrm>
            <a:off x="1794120" y="326834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8" name="楕円 77">
            <a:extLst>
              <a:ext uri="{FF2B5EF4-FFF2-40B4-BE49-F238E27FC236}">
                <a16:creationId xmlns:a16="http://schemas.microsoft.com/office/drawing/2014/main" id="{5AFF632B-C93C-4596-EFE7-18A2967B1DA9}"/>
              </a:ext>
            </a:extLst>
          </p:cNvPr>
          <p:cNvSpPr/>
          <p:nvPr/>
        </p:nvSpPr>
        <p:spPr>
          <a:xfrm>
            <a:off x="1320899" y="32608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9" name="楕円 78">
            <a:extLst>
              <a:ext uri="{FF2B5EF4-FFF2-40B4-BE49-F238E27FC236}">
                <a16:creationId xmlns:a16="http://schemas.microsoft.com/office/drawing/2014/main" id="{59EFCD21-8225-FA80-B898-214F7993DC41}"/>
              </a:ext>
            </a:extLst>
          </p:cNvPr>
          <p:cNvSpPr/>
          <p:nvPr/>
        </p:nvSpPr>
        <p:spPr>
          <a:xfrm>
            <a:off x="852987" y="328445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80" name="楕円 79">
            <a:extLst>
              <a:ext uri="{FF2B5EF4-FFF2-40B4-BE49-F238E27FC236}">
                <a16:creationId xmlns:a16="http://schemas.microsoft.com/office/drawing/2014/main" id="{672BC2BD-3E38-F25F-027D-6610D936D578}"/>
              </a:ext>
            </a:extLst>
          </p:cNvPr>
          <p:cNvSpPr/>
          <p:nvPr/>
        </p:nvSpPr>
        <p:spPr>
          <a:xfrm>
            <a:off x="284279" y="3251001"/>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 name="楕円 1">
            <a:extLst>
              <a:ext uri="{FF2B5EF4-FFF2-40B4-BE49-F238E27FC236}">
                <a16:creationId xmlns:a16="http://schemas.microsoft.com/office/drawing/2014/main" id="{6DAE91D8-7811-E0BB-6405-EDE8067E623A}"/>
              </a:ext>
            </a:extLst>
          </p:cNvPr>
          <p:cNvSpPr/>
          <p:nvPr/>
        </p:nvSpPr>
        <p:spPr>
          <a:xfrm>
            <a:off x="4979636"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3" name="テキスト ボックス 2">
            <a:extLst>
              <a:ext uri="{FF2B5EF4-FFF2-40B4-BE49-F238E27FC236}">
                <a16:creationId xmlns:a16="http://schemas.microsoft.com/office/drawing/2014/main" id="{795C6201-8E75-2DC9-693D-F3839338E9F9}"/>
              </a:ext>
            </a:extLst>
          </p:cNvPr>
          <p:cNvSpPr txBox="1"/>
          <p:nvPr/>
        </p:nvSpPr>
        <p:spPr>
          <a:xfrm>
            <a:off x="4687382" y="3526719"/>
            <a:ext cx="942015"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Recirculation</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(LB2)</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Dec. 2024</a:t>
            </a:r>
          </a:p>
        </p:txBody>
      </p:sp>
      <p:sp>
        <p:nvSpPr>
          <p:cNvPr id="5" name="テキスト ボックス 4">
            <a:extLst>
              <a:ext uri="{FF2B5EF4-FFF2-40B4-BE49-F238E27FC236}">
                <a16:creationId xmlns:a16="http://schemas.microsoft.com/office/drawing/2014/main" id="{3066E0AE-9871-B5BB-18C5-3F6BE252F1CE}"/>
              </a:ext>
            </a:extLst>
          </p:cNvPr>
          <p:cNvSpPr txBox="1"/>
          <p:nvPr/>
        </p:nvSpPr>
        <p:spPr>
          <a:xfrm>
            <a:off x="5079713" y="1546943"/>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LB2</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2025</a:t>
            </a:r>
          </a:p>
        </p:txBody>
      </p:sp>
      <p:sp>
        <p:nvSpPr>
          <p:cNvPr id="9" name="楕円 8">
            <a:extLst>
              <a:ext uri="{FF2B5EF4-FFF2-40B4-BE49-F238E27FC236}">
                <a16:creationId xmlns:a16="http://schemas.microsoft.com/office/drawing/2014/main" id="{135793AD-CF30-28A8-F1CE-CA4B55ADCA8B}"/>
              </a:ext>
            </a:extLst>
          </p:cNvPr>
          <p:cNvSpPr/>
          <p:nvPr/>
        </p:nvSpPr>
        <p:spPr>
          <a:xfrm>
            <a:off x="5921170" y="3281047"/>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322713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January 2025</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8</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2455399" y="541509"/>
            <a:ext cx="3954159" cy="461665"/>
          </a:xfrm>
          <a:prstGeom prst="rect">
            <a:avLst/>
          </a:prstGeom>
          <a:noFill/>
        </p:spPr>
        <p:txBody>
          <a:bodyPr wrap="none" rtlCol="0">
            <a:spAutoFit/>
          </a:bodyPr>
          <a:lstStyle/>
          <a:p>
            <a:r>
              <a:rPr lang="en-US" sz="2400" b="1" dirty="0"/>
              <a:t> Expecting Timeline detail</a:t>
            </a:r>
          </a:p>
        </p:txBody>
      </p:sp>
      <p:sp>
        <p:nvSpPr>
          <p:cNvPr id="8" name="TextBox 15">
            <a:extLst>
              <a:ext uri="{FF2B5EF4-FFF2-40B4-BE49-F238E27FC236}">
                <a16:creationId xmlns:a16="http://schemas.microsoft.com/office/drawing/2014/main" id="{19CB4F6E-861E-62C4-C702-51704F5C2FC1}"/>
              </a:ext>
            </a:extLst>
          </p:cNvPr>
          <p:cNvSpPr txBox="1"/>
          <p:nvPr/>
        </p:nvSpPr>
        <p:spPr>
          <a:xfrm>
            <a:off x="4944094" y="6199605"/>
            <a:ext cx="4111741" cy="307777"/>
          </a:xfrm>
          <a:prstGeom prst="rect">
            <a:avLst/>
          </a:prstGeom>
          <a:noFill/>
        </p:spPr>
        <p:txBody>
          <a:bodyPr wrap="square">
            <a:spAutoFit/>
          </a:bodyPr>
          <a:lstStyle/>
          <a:p>
            <a:r>
              <a:rPr lang="en-US" sz="1400" dirty="0">
                <a:highlight>
                  <a:srgbClr val="FFFF00"/>
                </a:highlight>
              </a:rPr>
              <a:t>Reference: doc.#15-23-0369-09-06ma</a:t>
            </a:r>
          </a:p>
        </p:txBody>
      </p:sp>
      <p:graphicFrame>
        <p:nvGraphicFramePr>
          <p:cNvPr id="7" name="表 6">
            <a:extLst>
              <a:ext uri="{FF2B5EF4-FFF2-40B4-BE49-F238E27FC236}">
                <a16:creationId xmlns:a16="http://schemas.microsoft.com/office/drawing/2014/main" id="{84EB501E-8A8C-6E0A-9449-0F4ACDAAEF60}"/>
              </a:ext>
            </a:extLst>
          </p:cNvPr>
          <p:cNvGraphicFramePr>
            <a:graphicFrameLocks noGrp="1"/>
          </p:cNvGraphicFramePr>
          <p:nvPr>
            <p:extLst>
              <p:ext uri="{D42A27DB-BD31-4B8C-83A1-F6EECF244321}">
                <p14:modId xmlns:p14="http://schemas.microsoft.com/office/powerpoint/2010/main" val="4128827762"/>
              </p:ext>
            </p:extLst>
          </p:nvPr>
        </p:nvGraphicFramePr>
        <p:xfrm>
          <a:off x="88164" y="986445"/>
          <a:ext cx="9055836" cy="5220104"/>
        </p:xfrm>
        <a:graphic>
          <a:graphicData uri="http://schemas.openxmlformats.org/drawingml/2006/table">
            <a:tbl>
              <a:tblPr/>
              <a:tblGrid>
                <a:gridCol w="2646343">
                  <a:extLst>
                    <a:ext uri="{9D8B030D-6E8A-4147-A177-3AD203B41FA5}">
                      <a16:colId xmlns:a16="http://schemas.microsoft.com/office/drawing/2014/main" val="2843118563"/>
                    </a:ext>
                  </a:extLst>
                </a:gridCol>
                <a:gridCol w="695981">
                  <a:extLst>
                    <a:ext uri="{9D8B030D-6E8A-4147-A177-3AD203B41FA5}">
                      <a16:colId xmlns:a16="http://schemas.microsoft.com/office/drawing/2014/main" val="1009682093"/>
                    </a:ext>
                  </a:extLst>
                </a:gridCol>
                <a:gridCol w="2658078">
                  <a:extLst>
                    <a:ext uri="{9D8B030D-6E8A-4147-A177-3AD203B41FA5}">
                      <a16:colId xmlns:a16="http://schemas.microsoft.com/office/drawing/2014/main" val="3527062817"/>
                    </a:ext>
                  </a:extLst>
                </a:gridCol>
                <a:gridCol w="3055434">
                  <a:extLst>
                    <a:ext uri="{9D8B030D-6E8A-4147-A177-3AD203B41FA5}">
                      <a16:colId xmlns:a16="http://schemas.microsoft.com/office/drawing/2014/main" val="279579154"/>
                    </a:ext>
                  </a:extLst>
                </a:gridCol>
              </a:tblGrid>
              <a:tr h="336505">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Topic item</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Deadline</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Action </a:t>
                      </a:r>
                      <a:r>
                        <a:rPr lang="fi-FI" sz="1100" b="1" i="0" u="none" strike="noStrike" dirty="0" err="1">
                          <a:solidFill>
                            <a:srgbClr val="FFFFFF"/>
                          </a:solidFill>
                          <a:effectLst/>
                          <a:latin typeface="Work Sans" pitchFamily="2" charset="0"/>
                          <a:ea typeface="ＭＳ Ｐゴシック" panose="020B0600070205080204" pitchFamily="50" charset="-128"/>
                        </a:rPr>
                        <a:t>items</a:t>
                      </a:r>
                      <a:endParaRPr lang="fi-FI" sz="1100" b="1" i="0" u="none" strike="noStrike" dirty="0">
                        <a:solidFill>
                          <a:srgbClr val="FFFFFF"/>
                        </a:solidFill>
                        <a:effectLst/>
                        <a:latin typeface="Work Sans" pitchFamily="2" charset="0"/>
                        <a:ea typeface="ＭＳ Ｐゴシック" panose="020B0600070205080204" pitchFamily="50" charset="-128"/>
                      </a:endParaRP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Notes</a:t>
                      </a:r>
                    </a:p>
                  </a:txBody>
                  <a:tcPr marL="1736" marR="1736" marT="1736" marB="0" anchor="ctr">
                    <a:lnL>
                      <a:noFill/>
                    </a:lnL>
                    <a:lnR>
                      <a:noFill/>
                    </a:lnR>
                    <a:lnT>
                      <a:noFill/>
                    </a:lnT>
                    <a:lnB>
                      <a:noFill/>
                    </a:lnB>
                    <a:solidFill>
                      <a:srgbClr val="00B050"/>
                    </a:solidFill>
                  </a:tcPr>
                </a:tc>
                <a:extLst>
                  <a:ext uri="{0D108BD9-81ED-4DB2-BD59-A6C34878D82A}">
                    <a16:rowId xmlns:a16="http://schemas.microsoft.com/office/drawing/2014/main" val="2977210075"/>
                  </a:ext>
                </a:extLst>
              </a:tr>
              <a:tr h="0">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Std Draft D2_3 WG pre-ballot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comments from 802.15 technical editor were addressed. Still missing cross-references.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97500253"/>
                  </a:ext>
                </a:extLst>
              </a:tr>
              <a:tr h="310372">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Towards the July 2024 meeting</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Adding MAC text. Revise PHY text.</a:t>
                      </a:r>
                      <a:b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revisions.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3815893"/>
                  </a:ext>
                </a:extLst>
              </a:tr>
              <a:tr h="342441">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Target WG letter ballot (LB) submission: </a:t>
                      </a:r>
                      <a:r>
                        <a:rPr lang="en-US" sz="1050" b="1" i="0" u="none" strike="noStrike" dirty="0">
                          <a:solidFill>
                            <a:srgbClr val="000000"/>
                          </a:solidFill>
                          <a:effectLst/>
                          <a:latin typeface="Times New Roman" panose="02020603050405020304" pitchFamily="18" charset="0"/>
                          <a:ea typeface="ＭＳ Ｐゴシック" panose="020B0600070205080204" pitchFamily="50" charset="-128"/>
                        </a:rPr>
                        <a:t>submit draft to TEG</a:t>
                      </a:r>
                      <a:endParaRPr lang="en-US"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August/2024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Disposition of comments.</a:t>
                      </a:r>
                      <a:br>
                        <a:rPr lang="fi-FI" sz="1050" b="0" i="0" u="none" strike="noStrike">
                          <a:solidFill>
                            <a:srgbClr val="000000"/>
                          </a:solidFill>
                          <a:effectLst/>
                          <a:latin typeface="Times New Roman" panose="02020603050405020304" pitchFamily="18" charset="0"/>
                          <a:ea typeface="ＭＳ Ｐゴシック" panose="020B0600070205080204" pitchFamily="50" charset="-128"/>
                        </a:rPr>
                      </a:br>
                      <a:endParaRPr lang="fi-FI" sz="105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1.</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Based on pre-ballot resolutions, prepare Draft D2_4</a:t>
                      </a:r>
                      <a:br>
                        <a:rPr lang="en-US" sz="1050" b="0" i="0" u="none" strike="noStrike">
                          <a:solidFill>
                            <a:srgbClr val="000000"/>
                          </a:solidFill>
                          <a:effectLst/>
                          <a:latin typeface="Times New Roman" panose="02020603050405020304" pitchFamily="18" charset="0"/>
                          <a:ea typeface="ＭＳ Ｐゴシック" panose="020B0600070205080204" pitchFamily="50" charset="-128"/>
                        </a:rPr>
                      </a:b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2.</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Request LB submission before the September meeting. Consequently, the July meeting is used to resolve comments.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3129579"/>
                  </a:ext>
                </a:extLst>
              </a:tr>
              <a:tr h="398607">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letter ballot (LB) submission: submit draft to EC</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Prepare all necessary documents: Project Task List, Progress Repor, Coexistence Assurance(CA) document, TG Motion to LB,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68060256"/>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1st LB 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0050979"/>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 Resolution for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3766934"/>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2nd LB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078576"/>
                  </a:ext>
                </a:extLst>
              </a:tr>
              <a:tr h="321776">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Conditional approval for </a:t>
                      </a:r>
                      <a:r>
                        <a:rPr lang="en-US" sz="1050" b="0" i="0" u="none" strike="noStrike" dirty="0" err="1">
                          <a:solidFill>
                            <a:srgbClr val="000000"/>
                          </a:solidFill>
                          <a:effectLst/>
                          <a:latin typeface="Times New Roman" panose="02020603050405020304" pitchFamily="18" charset="0"/>
                          <a:ea typeface="ＭＳ Ｐゴシック" panose="020B0600070205080204" pitchFamily="50" charset="-128"/>
                        </a:rPr>
                        <a:t>Stanadard</a:t>
                      </a: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 Association(SA  Ballot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Seek conditional approval for SB by the Executive Committee.</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1373768"/>
                  </a:ext>
                </a:extLst>
              </a:tr>
              <a:tr h="215365">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Final</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LB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WG approval to request SB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9259402"/>
                  </a:ext>
                </a:extLst>
              </a:tr>
              <a:tr h="321776">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Request EC approval for SA Ballot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SB approval by the EC (conditional or not)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1567322"/>
                  </a:ext>
                </a:extLst>
              </a:tr>
              <a:tr h="212721">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IEEE Standard  Association(SA)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Ballot</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p>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submission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March/2025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One month for IEEE SA editorial review.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6291027"/>
                  </a:ext>
                </a:extLst>
              </a:tr>
              <a:tr h="215365">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1st 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May/2025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366230"/>
                  </a:ext>
                </a:extLst>
              </a:tr>
              <a:tr h="215365">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2nd 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76664465"/>
                  </a:ext>
                </a:extLst>
              </a:tr>
              <a:tr h="321776">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Request conditional/unconditional approval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 agenda</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141726"/>
                  </a:ext>
                </a:extLst>
              </a:tr>
              <a:tr h="245528">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Final SB recirculation, if required. Submission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8899603"/>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RevCom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RevCom</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approval</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9296439"/>
                  </a:ext>
                </a:extLst>
              </a:tr>
            </a:tbl>
          </a:graphicData>
        </a:graphic>
      </p:graphicFrame>
    </p:spTree>
    <p:extLst>
      <p:ext uri="{BB962C8B-B14F-4D97-AF65-F5344CB8AC3E}">
        <p14:creationId xmlns:p14="http://schemas.microsoft.com/office/powerpoint/2010/main" val="30837739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134778"/>
            <a:ext cx="8969829" cy="5462774"/>
          </a:xfrm>
        </p:spPr>
        <p:txBody>
          <a:bodyPr/>
          <a:lstStyle/>
          <a:p>
            <a:pPr marL="0" indent="0">
              <a:lnSpc>
                <a:spcPts val="1100"/>
              </a:lnSpc>
              <a:buNone/>
            </a:pPr>
            <a:r>
              <a:rPr lang="ja-JP" altLang="en-US" sz="1400" dirty="0"/>
              <a:t>・</a:t>
            </a:r>
            <a:r>
              <a:rPr lang="is-IS" altLang="ja-JP" sz="1400" dirty="0"/>
              <a:t>TG15.6ma opening report for January 2025 meeting                                                  15-24-0683-02-06ma</a:t>
            </a:r>
          </a:p>
          <a:p>
            <a:pPr marL="0" indent="0">
              <a:lnSpc>
                <a:spcPts val="1100"/>
              </a:lnSpc>
              <a:buNone/>
            </a:pPr>
            <a:r>
              <a:rPr lang="ja-JP" altLang="en-US" sz="1400" dirty="0"/>
              <a:t>・</a:t>
            </a:r>
            <a:r>
              <a:rPr lang="is-IS" altLang="ja-JP" sz="1400" dirty="0"/>
              <a:t>TG15.6ma Agenda of  January 2025 Meeting                                                             15-24-0682-08-06ma</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802.15.6ma                                                                                     15-23-0056-08-06ma</a:t>
            </a:r>
          </a:p>
          <a:p>
            <a:pPr marL="0" indent="0">
              <a:lnSpc>
                <a:spcPts val="1100"/>
              </a:lnSpc>
              <a:buNone/>
            </a:pPr>
            <a:r>
              <a:rPr lang="ja-JP" altLang="en-US" sz="1400" dirty="0">
                <a:solidFill>
                  <a:srgbClr val="000000"/>
                </a:solidFill>
                <a:latin typeface="Arial"/>
                <a:cs typeface="Times New Roman" pitchFamily="18" charset="0"/>
              </a:rPr>
              <a:t>・</a:t>
            </a:r>
            <a:r>
              <a:rPr lang="it-IT" altLang="ja-JP" sz="1400" dirty="0">
                <a:solidFill>
                  <a:srgbClr val="000000"/>
                </a:solidFill>
                <a:latin typeface="Arial"/>
                <a:cs typeface="Times New Roman" pitchFamily="18" charset="0"/>
              </a:rPr>
              <a:t>TG6ma Necessary Documents for Letter Ballot(LB)                                                 </a:t>
            </a:r>
            <a:r>
              <a:rPr lang="ja-JP" altLang="en-US" sz="1400" dirty="0">
                <a:solidFill>
                  <a:srgbClr val="000000"/>
                </a:solidFill>
                <a:latin typeface="Arial"/>
                <a:cs typeface="Times New Roman" pitchFamily="18" charset="0"/>
              </a:rPr>
              <a:t>　</a:t>
            </a:r>
            <a:r>
              <a:rPr lang="it-IT" altLang="ja-JP" sz="1400" dirty="0">
                <a:solidFill>
                  <a:srgbClr val="000000"/>
                </a:solidFill>
                <a:latin typeface="Arial"/>
                <a:cs typeface="Times New Roman" pitchFamily="18" charset="0"/>
              </a:rPr>
              <a:t>15-24-0489-01-06ma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Rescheduling Timeline                                                                                                  15-23-0361-07-06ma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IG-DEP, SG6a, TG6a </a:t>
            </a: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TG15.6ma BAN  with Enhanced Dependability15-25-0033-00-06ma</a:t>
            </a:r>
            <a:r>
              <a:rPr lang="ja-JP" altLang="en-US"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Basic Consensus in MAC and PHY of Revision of IEEE802.15.6-2012                       15-23-0557-06-06ma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Review of Letter Ballot(LB)210 for draft D03                                                                 15-24-0xxx-00-06ma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Consolidated comments &amp; resolutions LB210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15-24-0575-03-06ma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Channel Parameters of UWB  for Human BAN (HBAN) Use Cases        15-24-0145-03-06ma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Performance Evaluation of Multiple BAN Coexistence Under TG6ma Channel Model</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24-246-03</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Performance Evaluation of Channel Coding with </a:t>
            </a:r>
            <a:r>
              <a:rPr lang="en-US" altLang="ja-JP" sz="1400" dirty="0" err="1">
                <a:solidFill>
                  <a:srgbClr val="000000"/>
                </a:solidFill>
                <a:latin typeface="Arial"/>
                <a:cs typeface="Times New Roman" pitchFamily="18" charset="0"/>
              </a:rPr>
              <a:t>Interleaver</a:t>
            </a:r>
            <a:r>
              <a:rPr lang="en-US" altLang="ja-JP" sz="1400" dirty="0">
                <a:solidFill>
                  <a:srgbClr val="000000"/>
                </a:solidFill>
                <a:latin typeface="Arial"/>
                <a:cs typeface="Times New Roman" pitchFamily="18" charset="0"/>
              </a:rPr>
              <a:t> for Some Classes of Coexistence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24-247-02</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Ranging Accuracy Evaluation under TG6ma Communication </a:t>
            </a:r>
            <a:r>
              <a:rPr lang="en-US" altLang="ja-JP" sz="1400" dirty="0" err="1">
                <a:solidFill>
                  <a:srgbClr val="000000"/>
                </a:solidFill>
                <a:latin typeface="Arial"/>
                <a:cs typeface="Times New Roman" pitchFamily="18" charset="0"/>
              </a:rPr>
              <a:t>Senarios</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15-24-0248-06-06ma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23-0576-07</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UWB PHY Utilizing Super Orthogonal Convolutional Code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15-22-0562-11</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MAC </a:t>
            </a:r>
            <a:r>
              <a:rPr lang="fi-FI" altLang="ja-JP" sz="1400" dirty="0" err="1">
                <a:solidFill>
                  <a:srgbClr val="000000"/>
                </a:solidFill>
                <a:latin typeface="Arial"/>
                <a:cs typeface="Times New Roman" pitchFamily="18" charset="0"/>
              </a:rPr>
              <a:t>superframe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structure</a:t>
            </a:r>
            <a:r>
              <a:rPr lang="fi-FI" altLang="ja-JP" sz="1400" dirty="0">
                <a:solidFill>
                  <a:srgbClr val="000000"/>
                </a:solidFill>
                <a:latin typeface="Arial"/>
                <a:cs typeface="Times New Roman" pitchFamily="18" charset="0"/>
              </a:rPr>
              <a:t> and </a:t>
            </a:r>
            <a:r>
              <a:rPr lang="fi-FI" altLang="ja-JP" sz="1400" dirty="0" err="1">
                <a:solidFill>
                  <a:srgbClr val="000000"/>
                </a:solidFill>
                <a:latin typeface="Arial"/>
                <a:cs typeface="Times New Roman" pitchFamily="18" charset="0"/>
              </a:rPr>
              <a:t>frames</a:t>
            </a:r>
            <a:r>
              <a:rPr lang="fi-FI" altLang="ja-JP" sz="1400" dirty="0">
                <a:solidFill>
                  <a:srgbClr val="000000"/>
                </a:solidFill>
                <a:latin typeface="Arial"/>
                <a:cs typeface="Times New Roman" pitchFamily="18" charset="0"/>
              </a:rPr>
              <a:t>                                                                          15-24-0573-00-06ma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Update of simulation results of MAC of UWB-BAN IEEE802.15.6ma in multiple BANs 15-24-0602-01-06ma</a:t>
            </a:r>
            <a:endParaRPr lang="fi-FI"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Coordinator-to-Coordinator(C2C) Ranging and Communication for Multiple BAN Coexistence24-0406-00</a:t>
            </a: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Proposed</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text</a:t>
            </a:r>
            <a:r>
              <a:rPr lang="fi-FI" altLang="ja-JP" sz="1400" dirty="0">
                <a:solidFill>
                  <a:srgbClr val="000000"/>
                </a:solidFill>
                <a:latin typeface="Arial"/>
                <a:cs typeface="Times New Roman" pitchFamily="18" charset="0"/>
              </a:rPr>
              <a:t> for 6ma - MAC Service </a:t>
            </a:r>
            <a:r>
              <a:rPr lang="fi-FI" altLang="ja-JP" sz="1400" dirty="0" err="1">
                <a:solidFill>
                  <a:srgbClr val="000000"/>
                </a:solidFill>
                <a:latin typeface="Arial"/>
                <a:cs typeface="Times New Roman" pitchFamily="18" charset="0"/>
              </a:rPr>
              <a:t>Features</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15-24-0356-00-06ma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Theoretical</a:t>
            </a:r>
            <a:r>
              <a:rPr lang="fi-FI" altLang="ja-JP" sz="1400" dirty="0">
                <a:solidFill>
                  <a:srgbClr val="000000"/>
                </a:solidFill>
                <a:latin typeface="Arial"/>
                <a:cs typeface="Times New Roman" pitchFamily="18" charset="0"/>
              </a:rPr>
              <a:t> Analysis of System Performance in a Multi-BAN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Environment (Class 1)24-0357-0</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Assessment</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15-24-0348-03-06ma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Comments</a:t>
            </a:r>
            <a:r>
              <a:rPr lang="fi-FI" altLang="ja-JP" sz="1400" dirty="0">
                <a:solidFill>
                  <a:srgbClr val="000000"/>
                </a:solidFill>
                <a:latin typeface="Arial"/>
                <a:cs typeface="Times New Roman" pitchFamily="18" charset="0"/>
              </a:rPr>
              <a:t> to </a:t>
            </a:r>
            <a:r>
              <a:rPr lang="fi-FI" altLang="ja-JP" sz="1400" dirty="0" err="1">
                <a:solidFill>
                  <a:srgbClr val="000000"/>
                </a:solidFill>
                <a:latin typeface="Arial"/>
                <a:cs typeface="Times New Roman" pitchFamily="18" charset="0"/>
              </a:rPr>
              <a:t>channel-model-document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15-24-0073-02-06ma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TG15.6ma Coexistence Assessment Document                                                            15-24-0348-04-06ma</a:t>
            </a:r>
            <a:endParaRPr lang="fi-FI"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Interference </a:t>
            </a:r>
            <a:r>
              <a:rPr lang="en-US" altLang="ja-JP" sz="1400" dirty="0" err="1">
                <a:solidFill>
                  <a:srgbClr val="000000"/>
                </a:solidFill>
                <a:latin typeface="Arial"/>
                <a:cs typeface="Times New Roman" pitchFamily="18" charset="0"/>
              </a:rPr>
              <a:t>Mittigation</a:t>
            </a:r>
            <a:r>
              <a:rPr lang="en-US" altLang="ja-JP" sz="1400" dirty="0">
                <a:solidFill>
                  <a:srgbClr val="000000"/>
                </a:solidFill>
                <a:latin typeface="Arial"/>
                <a:cs typeface="Times New Roman" pitchFamily="18" charset="0"/>
              </a:rPr>
              <a:t> Schemes for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5-24-0536-00-06ma</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Project </a:t>
            </a:r>
            <a:r>
              <a:rPr lang="fi-FI" altLang="ja-JP" sz="1400" dirty="0" err="1">
                <a:solidFill>
                  <a:srgbClr val="000000"/>
                </a:solidFill>
                <a:latin typeface="Arial"/>
                <a:cs typeface="Times New Roman" pitchFamily="18" charset="0"/>
              </a:rPr>
              <a:t>Task</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List</a:t>
            </a:r>
            <a:r>
              <a:rPr lang="fi-FI" altLang="ja-JP" sz="1400" dirty="0">
                <a:solidFill>
                  <a:srgbClr val="000000"/>
                </a:solidFill>
                <a:latin typeface="Arial"/>
                <a:cs typeface="Times New Roman" pitchFamily="18" charset="0"/>
              </a:rPr>
              <a:t> of TG6ma                                                                                            15-23-0536-01-06ma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Progress</a:t>
            </a:r>
            <a:r>
              <a:rPr lang="fi-FI" altLang="ja-JP" sz="1400" dirty="0">
                <a:solidFill>
                  <a:srgbClr val="000000"/>
                </a:solidFill>
                <a:latin typeface="Arial"/>
                <a:cs typeface="Times New Roman" pitchFamily="18" charset="0"/>
              </a:rPr>
              <a:t> Report of TG6ma                                                                                            15-23-0056-11-06ma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Timeline</a:t>
            </a:r>
            <a:r>
              <a:rPr lang="fi-FI" altLang="ja-JP" sz="1400" dirty="0">
                <a:solidFill>
                  <a:srgbClr val="000000"/>
                </a:solidFill>
                <a:latin typeface="Arial"/>
                <a:cs typeface="Times New Roman" pitchFamily="18" charset="0"/>
              </a:rPr>
              <a:t> of TG6ma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5.23-0361-09-06ma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Closing</a:t>
            </a:r>
            <a:r>
              <a:rPr lang="fi-FI" altLang="ja-JP" sz="1400" dirty="0">
                <a:solidFill>
                  <a:srgbClr val="000000"/>
                </a:solidFill>
                <a:latin typeface="Arial"/>
                <a:cs typeface="Times New Roman" pitchFamily="18" charset="0"/>
              </a:rPr>
              <a:t> Report for </a:t>
            </a:r>
            <a:r>
              <a:rPr lang="fi-FI" altLang="ja-JP" sz="1400" dirty="0" err="1">
                <a:solidFill>
                  <a:srgbClr val="000000"/>
                </a:solidFill>
                <a:latin typeface="Arial"/>
                <a:cs typeface="Times New Roman" pitchFamily="18" charset="0"/>
              </a:rPr>
              <a:t>January</a:t>
            </a:r>
            <a:r>
              <a:rPr lang="fi-FI" altLang="ja-JP" sz="1400" dirty="0">
                <a:solidFill>
                  <a:srgbClr val="000000"/>
                </a:solidFill>
                <a:latin typeface="Arial"/>
                <a:cs typeface="Times New Roman" pitchFamily="18" charset="0"/>
              </a:rPr>
              <a:t> 2025                                                                  15-25-0063-00-06ma    </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Meeting </a:t>
            </a:r>
            <a:r>
              <a:rPr lang="fi-FI" altLang="ja-JP" sz="1400" dirty="0" err="1">
                <a:solidFill>
                  <a:srgbClr val="000000"/>
                </a:solidFill>
                <a:latin typeface="Arial"/>
                <a:cs typeface="Times New Roman" pitchFamily="18" charset="0"/>
              </a:rPr>
              <a:t>Minutes</a:t>
            </a:r>
            <a:r>
              <a:rPr lang="fi-FI" altLang="ja-JP" sz="1400" dirty="0">
                <a:solidFill>
                  <a:srgbClr val="000000"/>
                </a:solidFill>
                <a:latin typeface="Arial"/>
                <a:cs typeface="Times New Roman" pitchFamily="18" charset="0"/>
              </a:rPr>
              <a:t> for </a:t>
            </a:r>
            <a:r>
              <a:rPr lang="fi-FI" altLang="ja-JP" sz="1400" dirty="0" err="1">
                <a:solidFill>
                  <a:srgbClr val="000000"/>
                </a:solidFill>
                <a:latin typeface="Arial"/>
                <a:cs typeface="Times New Roman" pitchFamily="18" charset="0"/>
              </a:rPr>
              <a:t>January</a:t>
            </a:r>
            <a:r>
              <a:rPr lang="fi-FI" altLang="ja-JP" sz="1400" dirty="0">
                <a:solidFill>
                  <a:srgbClr val="000000"/>
                </a:solidFill>
                <a:latin typeface="Arial"/>
                <a:cs typeface="Times New Roman" pitchFamily="18" charset="0"/>
              </a:rPr>
              <a:t> 2025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15-25-0064-00-06ma</a:t>
            </a:r>
          </a:p>
        </p:txBody>
      </p:sp>
      <p:sp>
        <p:nvSpPr>
          <p:cNvPr id="3" name="タイトル 2"/>
          <p:cNvSpPr>
            <a:spLocks noGrp="1"/>
          </p:cNvSpPr>
          <p:nvPr>
            <p:ph type="title"/>
          </p:nvPr>
        </p:nvSpPr>
        <p:spPr>
          <a:xfrm>
            <a:off x="611560" y="680979"/>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January 2025</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lumMod val="20000"/>
            <a:lumOff val="80000"/>
          </a:schemeClr>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8A9053-12AA-4E96-9F6D-3F2BD7D78000}">
  <ds:schemaRefs>
    <ds:schemaRef ds:uri="http://purl.org/dc/dcmitype/"/>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58117694-ffd4-4546-bf26-f6211cd5f70e"/>
    <ds:schemaRef ds:uri="14dc06ee-e31a-4d25-81ea-3d4566fe9411"/>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9E22EF58-880A-42E3-AAF9-C1608E24B552}">
  <ds:schemaRefs>
    <ds:schemaRef ds:uri="http://schemas.microsoft.com/sharepoint/v3/contenttype/forms"/>
  </ds:schemaRefs>
</ds:datastoreItem>
</file>

<file path=customXml/itemProps3.xml><?xml version="1.0" encoding="utf-8"?>
<ds:datastoreItem xmlns:ds="http://schemas.openxmlformats.org/officeDocument/2006/customXml" ds:itemID="{179C1EC7-EADC-41E5-BEF6-1835B8BA12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44408</TotalTime>
  <Words>2186</Words>
  <Application>Microsoft Office PowerPoint</Application>
  <PresentationFormat>画面に合わせる (4:3)</PresentationFormat>
  <Paragraphs>269</Paragraphs>
  <Slides>11</Slides>
  <Notes>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Arial Unicode MS</vt:lpstr>
      <vt:lpstr>굴림</vt:lpstr>
      <vt:lpstr>ＭＳ Ｐゴシック</vt:lpstr>
      <vt:lpstr>メイリオ</vt:lpstr>
      <vt:lpstr>游ゴシック</vt:lpstr>
      <vt:lpstr>Arial</vt:lpstr>
      <vt:lpstr>Calibri</vt:lpstr>
      <vt:lpstr>Times New Roman</vt:lpstr>
      <vt:lpstr>Work Sans</vt:lpstr>
      <vt:lpstr>IEEE-P802_15</vt:lpstr>
      <vt:lpstr>PowerPoint プレゼンテーション</vt:lpstr>
      <vt:lpstr>IEEE 802.15 TG6ma  (Revision of IEEE802.15.6-2012)   Closing Report  In Personal and Virtual Hybrid Interim Session Kobe, Hyogo, Japan January 16th, 2025 Ryuji Kohno Yokohama National University(YNU), YRP International Alliance Institute(YRP-IAI) </vt:lpstr>
      <vt:lpstr>Objectives of TG 6ma – Enhanced Dependability Body Area Network (ED-BAN)</vt:lpstr>
      <vt:lpstr>TG15.6ma Interim Session Schedule for 12th-17th, January 2025</vt:lpstr>
      <vt:lpstr>Agenda items for the week</vt:lpstr>
      <vt:lpstr> TG6ma: Motion to approve the formation of CRG </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kohno@ynu.ac.jp</cp:lastModifiedBy>
  <cp:revision>278</cp:revision>
  <dcterms:created xsi:type="dcterms:W3CDTF">2018-03-06T17:15:04Z</dcterms:created>
  <dcterms:modified xsi:type="dcterms:W3CDTF">2025-01-16T06:13:34Z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