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3"/>
  </p:sldMasterIdLst>
  <p:sldIdLst>
    <p:sldId id="256" r:id="rId4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84F"/>
    <a:srgbClr val="2FB2E8"/>
    <a:srgbClr val="37A7D9"/>
    <a:srgbClr val="182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>
      <p:cViewPr varScale="1">
        <p:scale>
          <a:sx n="22" d="100"/>
          <a:sy n="22" d="100"/>
        </p:scale>
        <p:origin x="1720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4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2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51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156C008-356B-CC12-8543-E96FBDB7EFF7}"/>
              </a:ext>
            </a:extLst>
          </p:cNvPr>
          <p:cNvSpPr/>
          <p:nvPr userDrawn="1"/>
        </p:nvSpPr>
        <p:spPr>
          <a:xfrm>
            <a:off x="1647180" y="35903868"/>
            <a:ext cx="201352" cy="2926685"/>
          </a:xfrm>
          <a:prstGeom prst="rect">
            <a:avLst/>
          </a:prstGeom>
          <a:solidFill>
            <a:srgbClr val="2FB2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926"/>
          </a:p>
        </p:txBody>
      </p:sp>
    </p:spTree>
    <p:extLst>
      <p:ext uri="{BB962C8B-B14F-4D97-AF65-F5344CB8AC3E}">
        <p14:creationId xmlns:p14="http://schemas.microsoft.com/office/powerpoint/2010/main" val="318108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2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7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8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9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9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5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5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862A1E2-3153-25BE-4489-EBFBCD961C7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b="73567"/>
          <a:stretch/>
        </p:blipFill>
        <p:spPr>
          <a:xfrm>
            <a:off x="0" y="20085"/>
            <a:ext cx="30275213" cy="516151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FBA3444-C431-B79F-F2F6-9906933F5A7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t="95636"/>
          <a:stretch/>
        </p:blipFill>
        <p:spPr>
          <a:xfrm>
            <a:off x="-1" y="41951660"/>
            <a:ext cx="30275213" cy="85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9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F291A45-01CE-FEF3-D229-D73913B037F1}"/>
              </a:ext>
            </a:extLst>
          </p:cNvPr>
          <p:cNvSpPr txBox="1"/>
          <p:nvPr/>
        </p:nvSpPr>
        <p:spPr>
          <a:xfrm>
            <a:off x="6744715" y="13057977"/>
            <a:ext cx="20076526" cy="179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kumimoji="1" lang="en-US" altLang="ja-JP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Terahertz Wireless Technology for Beyond 5G</a:t>
            </a:r>
            <a:br>
              <a:rPr kumimoji="1" lang="en-US" altLang="ja-JP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~Ultra narrow spot wireless service &amp; IEEE802.15.3d Test Environment ~</a:t>
            </a:r>
            <a:endParaRPr kumimoji="1" lang="en-US" altLang="ja-JP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6" name="グループ化 585">
            <a:extLst>
              <a:ext uri="{FF2B5EF4-FFF2-40B4-BE49-F238E27FC236}">
                <a16:creationId xmlns:a16="http://schemas.microsoft.com/office/drawing/2014/main" id="{003370F0-EAAD-B5CE-DA7A-800CB1224727}"/>
              </a:ext>
            </a:extLst>
          </p:cNvPr>
          <p:cNvGrpSpPr/>
          <p:nvPr/>
        </p:nvGrpSpPr>
        <p:grpSpPr>
          <a:xfrm>
            <a:off x="691625" y="5234649"/>
            <a:ext cx="10773436" cy="12512541"/>
            <a:chOff x="1034525" y="5120349"/>
            <a:chExt cx="8848338" cy="1251254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C95E222A-A2FF-B90D-C03A-991BE01CF4F5}"/>
                </a:ext>
              </a:extLst>
            </p:cNvPr>
            <p:cNvSpPr txBox="1"/>
            <p:nvPr/>
          </p:nvSpPr>
          <p:spPr>
            <a:xfrm>
              <a:off x="1105491" y="5644672"/>
              <a:ext cx="8396009" cy="11988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501"/>
                </a:lnSpc>
              </a:pPr>
              <a:r>
                <a:rPr kumimoji="1" lang="en-US" altLang="ja-JP" sz="2800" dirty="0">
                  <a:solidFill>
                    <a:srgbClr val="1B28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THz wireless technology, whose frequency bands are from 100GHz to 300GHz, will open a new huge market with its extreme throughput. However, users need to adapt to the  “Ultra-narrow-spot” caused by its propagation characteristics.</a:t>
              </a:r>
              <a:br>
                <a:rPr kumimoji="1" lang="en-US" altLang="ja-JP" sz="2800" dirty="0">
                  <a:solidFill>
                    <a:srgbClr val="1B28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kumimoji="1" lang="en-US" altLang="ja-JP" sz="2800" dirty="0">
                <a:solidFill>
                  <a:srgbClr val="1B284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5501"/>
                </a:lnSpc>
              </a:pPr>
              <a:r>
                <a:rPr kumimoji="1" lang="en-US" altLang="ja-JP" sz="2800" dirty="0">
                  <a:solidFill>
                    <a:srgbClr val="1B28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Manufacturing the SoC for the THz wireless standard, IEEE 802.15.3d, is key to addressing the issue. This allows for </a:t>
              </a:r>
              <a:br>
                <a:rPr kumimoji="1" lang="en-US" altLang="ja-JP" sz="2800" dirty="0">
                  <a:solidFill>
                    <a:srgbClr val="1B28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ja-JP" sz="2800" b="1" dirty="0">
                  <a:solidFill>
                    <a:srgbClr val="1B28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(1) ultra-instantaneous link establishment, enabling data transmission to begin immediately as the device enters the coverage area</a:t>
              </a:r>
              <a:r>
                <a:rPr kumimoji="1" lang="en-US" altLang="ja-JP" sz="2800" dirty="0">
                  <a:solidFill>
                    <a:srgbClr val="1B28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and</a:t>
              </a:r>
              <a:r>
                <a:rPr kumimoji="1" lang="ja-JP" altLang="en-US" sz="2800" dirty="0">
                  <a:solidFill>
                    <a:srgbClr val="1B28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kumimoji="1" lang="en-US" altLang="ja-JP" sz="2800" dirty="0">
                  <a:solidFill>
                    <a:srgbClr val="1B28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ja-JP" sz="2800" b="1" dirty="0">
                  <a:solidFill>
                    <a:srgbClr val="1B28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(2) ultra-high-speed wireless data transmission over 100 Gbps. These capabilities enable the exchange of a huge amount of data in much less than a second.</a:t>
              </a:r>
              <a:endParaRPr kumimoji="1" lang="ja-JP" altLang="en-US" sz="2800" b="1" dirty="0">
                <a:solidFill>
                  <a:srgbClr val="1B284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5FE99C01-5497-8B53-2D78-4A25C3FD6807}"/>
                </a:ext>
              </a:extLst>
            </p:cNvPr>
            <p:cNvGrpSpPr/>
            <p:nvPr/>
          </p:nvGrpSpPr>
          <p:grpSpPr>
            <a:xfrm>
              <a:off x="1084054" y="5120349"/>
              <a:ext cx="8798809" cy="707886"/>
              <a:chOff x="1475427" y="4819134"/>
              <a:chExt cx="8798809" cy="707886"/>
            </a:xfrm>
          </p:grpSpPr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7FBD462-DB14-D544-9CA8-B150A8BE2969}"/>
                  </a:ext>
                </a:extLst>
              </p:cNvPr>
              <p:cNvSpPr txBox="1"/>
              <p:nvPr/>
            </p:nvSpPr>
            <p:spPr>
              <a:xfrm>
                <a:off x="1878227" y="4819134"/>
                <a:ext cx="83960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000" b="1" dirty="0">
                    <a:solidFill>
                      <a:srgbClr val="18244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Background</a:t>
                </a: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9D6B6E29-E3DD-E638-C1A2-8531CF6671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75427" y="4966063"/>
                <a:ext cx="352474" cy="352474"/>
              </a:xfrm>
              <a:prstGeom prst="rect">
                <a:avLst/>
              </a:prstGeom>
            </p:spPr>
          </p:pic>
        </p:grp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7BB20A72-188A-6BDF-EC35-15DD4E8D57CB}"/>
                </a:ext>
              </a:extLst>
            </p:cNvPr>
            <p:cNvCxnSpPr>
              <a:cxnSpLocks/>
            </p:cNvCxnSpPr>
            <p:nvPr/>
          </p:nvCxnSpPr>
          <p:spPr>
            <a:xfrm>
              <a:off x="1034525" y="6363569"/>
              <a:ext cx="8676000" cy="0"/>
            </a:xfrm>
            <a:prstGeom prst="line">
              <a:avLst/>
            </a:prstGeom>
            <a:ln w="38100">
              <a:solidFill>
                <a:srgbClr val="37A7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494D6DF5-5770-DDEB-857E-85FC71FF2D6E}"/>
                </a:ext>
              </a:extLst>
            </p:cNvPr>
            <p:cNvCxnSpPr>
              <a:cxnSpLocks/>
            </p:cNvCxnSpPr>
            <p:nvPr/>
          </p:nvCxnSpPr>
          <p:spPr>
            <a:xfrm>
              <a:off x="1034525" y="7061750"/>
              <a:ext cx="8676000" cy="0"/>
            </a:xfrm>
            <a:prstGeom prst="line">
              <a:avLst/>
            </a:prstGeom>
            <a:ln w="38100">
              <a:solidFill>
                <a:srgbClr val="37A7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AB34CEDE-BF10-AC45-4410-EE246F5EB958}"/>
                </a:ext>
              </a:extLst>
            </p:cNvPr>
            <p:cNvCxnSpPr>
              <a:cxnSpLocks/>
            </p:cNvCxnSpPr>
            <p:nvPr/>
          </p:nvCxnSpPr>
          <p:spPr>
            <a:xfrm>
              <a:off x="1034525" y="7759931"/>
              <a:ext cx="8676000" cy="0"/>
            </a:xfrm>
            <a:prstGeom prst="line">
              <a:avLst/>
            </a:prstGeom>
            <a:ln w="38100">
              <a:solidFill>
                <a:srgbClr val="37A7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B4A395E3-C92B-2D45-6DF3-71820F857B58}"/>
                </a:ext>
              </a:extLst>
            </p:cNvPr>
            <p:cNvCxnSpPr>
              <a:cxnSpLocks/>
            </p:cNvCxnSpPr>
            <p:nvPr/>
          </p:nvCxnSpPr>
          <p:spPr>
            <a:xfrm>
              <a:off x="1034525" y="8458112"/>
              <a:ext cx="8676000" cy="0"/>
            </a:xfrm>
            <a:prstGeom prst="line">
              <a:avLst/>
            </a:prstGeom>
            <a:ln w="38100">
              <a:solidFill>
                <a:srgbClr val="37A7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F9E59B5-C3E4-5580-FB37-45480DA9C963}"/>
                </a:ext>
              </a:extLst>
            </p:cNvPr>
            <p:cNvCxnSpPr>
              <a:cxnSpLocks/>
            </p:cNvCxnSpPr>
            <p:nvPr/>
          </p:nvCxnSpPr>
          <p:spPr>
            <a:xfrm>
              <a:off x="1034525" y="9854474"/>
              <a:ext cx="8676000" cy="0"/>
            </a:xfrm>
            <a:prstGeom prst="line">
              <a:avLst/>
            </a:prstGeom>
            <a:ln w="38100">
              <a:solidFill>
                <a:srgbClr val="37A7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06A0FB62-5282-7B93-1113-3CA0D3D36605}"/>
                </a:ext>
              </a:extLst>
            </p:cNvPr>
            <p:cNvCxnSpPr>
              <a:cxnSpLocks/>
            </p:cNvCxnSpPr>
            <p:nvPr/>
          </p:nvCxnSpPr>
          <p:spPr>
            <a:xfrm>
              <a:off x="1034525" y="10552655"/>
              <a:ext cx="8676000" cy="0"/>
            </a:xfrm>
            <a:prstGeom prst="line">
              <a:avLst/>
            </a:prstGeom>
            <a:ln w="38100">
              <a:solidFill>
                <a:srgbClr val="37A7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42BF9A7-F7ED-F646-D55B-F599103BDC5B}"/>
                </a:ext>
              </a:extLst>
            </p:cNvPr>
            <p:cNvCxnSpPr>
              <a:cxnSpLocks/>
            </p:cNvCxnSpPr>
            <p:nvPr/>
          </p:nvCxnSpPr>
          <p:spPr>
            <a:xfrm>
              <a:off x="1034525" y="11250836"/>
              <a:ext cx="8676000" cy="0"/>
            </a:xfrm>
            <a:prstGeom prst="line">
              <a:avLst/>
            </a:prstGeom>
            <a:ln w="38100">
              <a:solidFill>
                <a:srgbClr val="37A7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86770447-ACA9-C5C2-EE43-10C15732454E}"/>
                </a:ext>
              </a:extLst>
            </p:cNvPr>
            <p:cNvCxnSpPr>
              <a:cxnSpLocks/>
            </p:cNvCxnSpPr>
            <p:nvPr/>
          </p:nvCxnSpPr>
          <p:spPr>
            <a:xfrm>
              <a:off x="1034525" y="11949017"/>
              <a:ext cx="8676000" cy="0"/>
            </a:xfrm>
            <a:prstGeom prst="line">
              <a:avLst/>
            </a:prstGeom>
            <a:ln w="38100">
              <a:solidFill>
                <a:srgbClr val="37A7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14F7FA90-F4F1-1B6E-190A-8268CE647FEA}"/>
                </a:ext>
              </a:extLst>
            </p:cNvPr>
            <p:cNvCxnSpPr>
              <a:cxnSpLocks/>
            </p:cNvCxnSpPr>
            <p:nvPr/>
          </p:nvCxnSpPr>
          <p:spPr>
            <a:xfrm>
              <a:off x="1034525" y="12647198"/>
              <a:ext cx="8676000" cy="0"/>
            </a:xfrm>
            <a:prstGeom prst="line">
              <a:avLst/>
            </a:prstGeom>
            <a:ln w="38100">
              <a:solidFill>
                <a:srgbClr val="37A7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28C1D288-0B95-089A-AF57-593DCE7E0934}"/>
                </a:ext>
              </a:extLst>
            </p:cNvPr>
            <p:cNvCxnSpPr>
              <a:cxnSpLocks/>
            </p:cNvCxnSpPr>
            <p:nvPr/>
          </p:nvCxnSpPr>
          <p:spPr>
            <a:xfrm>
              <a:off x="1034525" y="13345379"/>
              <a:ext cx="8676000" cy="0"/>
            </a:xfrm>
            <a:prstGeom prst="line">
              <a:avLst/>
            </a:prstGeom>
            <a:ln w="38100">
              <a:solidFill>
                <a:srgbClr val="37A7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1EAE52EB-C061-C181-62AE-BC0F3DFC93FD}"/>
                </a:ext>
              </a:extLst>
            </p:cNvPr>
            <p:cNvCxnSpPr>
              <a:cxnSpLocks/>
            </p:cNvCxnSpPr>
            <p:nvPr/>
          </p:nvCxnSpPr>
          <p:spPr>
            <a:xfrm>
              <a:off x="1034525" y="14043555"/>
              <a:ext cx="8676000" cy="0"/>
            </a:xfrm>
            <a:prstGeom prst="line">
              <a:avLst/>
            </a:prstGeom>
            <a:ln w="38100">
              <a:solidFill>
                <a:srgbClr val="37A7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EE723884-0DFC-6BFC-8BD1-594FE3BF3EF4}"/>
                </a:ext>
              </a:extLst>
            </p:cNvPr>
            <p:cNvGrpSpPr/>
            <p:nvPr/>
          </p:nvGrpSpPr>
          <p:grpSpPr>
            <a:xfrm>
              <a:off x="1084054" y="8582224"/>
              <a:ext cx="8798809" cy="707886"/>
              <a:chOff x="1475427" y="4819134"/>
              <a:chExt cx="8798809" cy="707886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46138948-11CA-6099-C299-6D2458226EAF}"/>
                  </a:ext>
                </a:extLst>
              </p:cNvPr>
              <p:cNvSpPr txBox="1"/>
              <p:nvPr/>
            </p:nvSpPr>
            <p:spPr>
              <a:xfrm>
                <a:off x="1878227" y="4819134"/>
                <a:ext cx="83960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000" b="1" dirty="0">
                    <a:solidFill>
                      <a:srgbClr val="18244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Features</a:t>
                </a:r>
              </a:p>
            </p:txBody>
          </p:sp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0C0194BA-3EF8-1BF2-1D0C-F99F376E1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75427" y="4966063"/>
                <a:ext cx="352474" cy="352474"/>
              </a:xfrm>
              <a:prstGeom prst="rect">
                <a:avLst/>
              </a:prstGeom>
            </p:spPr>
          </p:pic>
        </p:grp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EA998F3A-7DDC-C7EF-7946-B7AC3613E714}"/>
                </a:ext>
              </a:extLst>
            </p:cNvPr>
            <p:cNvCxnSpPr>
              <a:cxnSpLocks/>
            </p:cNvCxnSpPr>
            <p:nvPr/>
          </p:nvCxnSpPr>
          <p:spPr>
            <a:xfrm>
              <a:off x="1034525" y="14708205"/>
              <a:ext cx="8676000" cy="0"/>
            </a:xfrm>
            <a:prstGeom prst="line">
              <a:avLst/>
            </a:prstGeom>
            <a:ln w="38100">
              <a:solidFill>
                <a:srgbClr val="37A7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7" name="Table 4">
            <a:extLst>
              <a:ext uri="{FF2B5EF4-FFF2-40B4-BE49-F238E27FC236}">
                <a16:creationId xmlns:a16="http://schemas.microsoft.com/office/drawing/2014/main" id="{D5069E4B-036E-5324-D92C-BA9B15747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47634"/>
              </p:ext>
            </p:extLst>
          </p:nvPr>
        </p:nvGraphicFramePr>
        <p:xfrm>
          <a:off x="6259104" y="18333540"/>
          <a:ext cx="7403825" cy="4979489"/>
        </p:xfrm>
        <a:graphic>
          <a:graphicData uri="http://schemas.openxmlformats.org/drawingml/2006/table">
            <a:tbl>
              <a:tblPr firstRow="1" bandRow="1"/>
              <a:tblGrid>
                <a:gridCol w="3803542">
                  <a:extLst>
                    <a:ext uri="{9D8B030D-6E8A-4147-A177-3AD203B41FA5}">
                      <a16:colId xmlns:a16="http://schemas.microsoft.com/office/drawing/2014/main" val="2630636287"/>
                    </a:ext>
                  </a:extLst>
                </a:gridCol>
                <a:gridCol w="3600283">
                  <a:extLst>
                    <a:ext uri="{9D8B030D-6E8A-4147-A177-3AD203B41FA5}">
                      <a16:colId xmlns:a16="http://schemas.microsoft.com/office/drawing/2014/main" val="2646455940"/>
                    </a:ext>
                  </a:extLst>
                </a:gridCol>
              </a:tblGrid>
              <a:tr h="427416">
                <a:tc>
                  <a:txBody>
                    <a:bodyPr/>
                    <a:lstStyle/>
                    <a:p>
                      <a:pPr fontAlgn="b"/>
                      <a:r>
                        <a:rPr lang="en-US" sz="2000" b="1" dirty="0">
                          <a:effectLst/>
                        </a:rPr>
                        <a:t>Parameter</a:t>
                      </a:r>
                    </a:p>
                  </a:txBody>
                  <a:tcPr marL="45720" marR="45720" anchor="b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 b="1" dirty="0">
                          <a:effectLst/>
                        </a:rPr>
                        <a:t>Value</a:t>
                      </a:r>
                    </a:p>
                  </a:txBody>
                  <a:tcPr marL="45720" marR="4572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266"/>
                  </a:ext>
                </a:extLst>
              </a:tr>
              <a:tr h="427416"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>
                          <a:effectLst/>
                        </a:rPr>
                        <a:t>Carrier Frequency Center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>
                          <a:effectLst/>
                        </a:rPr>
                        <a:t>60.48 GHz or 62.64 GHz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1396428"/>
                  </a:ext>
                </a:extLst>
              </a:tr>
              <a:tr h="427416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Bandwidth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>
                          <a:effectLst/>
                        </a:rPr>
                        <a:t>2.16 GHz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739791"/>
                  </a:ext>
                </a:extLst>
              </a:tr>
              <a:tr h="427416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Data Rate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>
                          <a:effectLst/>
                        </a:rPr>
                        <a:t>Up to 6 Gbps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32750"/>
                  </a:ext>
                </a:extLst>
              </a:tr>
              <a:tr h="494199"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>
                          <a:effectLst/>
                        </a:rPr>
                        <a:t>Transmission Distance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>
                          <a:effectLst/>
                        </a:rPr>
                        <a:t>cm to hundreds of meters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017817"/>
                  </a:ext>
                </a:extLst>
              </a:tr>
              <a:tr h="494199"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>
                          <a:effectLst/>
                        </a:rPr>
                        <a:t>Link Establishment Time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>
                          <a:effectLst/>
                        </a:rPr>
                        <a:t>&lt; 2 </a:t>
                      </a:r>
                      <a:r>
                        <a:rPr lang="en-US" sz="2000" dirty="0" err="1">
                          <a:effectLst/>
                        </a:rPr>
                        <a:t>ms</a:t>
                      </a:r>
                      <a:endParaRPr lang="en-US" sz="2000" dirty="0">
                        <a:effectLst/>
                      </a:endParaRPr>
                    </a:p>
                  </a:txBody>
                  <a:tcPr marL="45720" marR="4572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800432"/>
                  </a:ext>
                </a:extLst>
              </a:tr>
              <a:tr h="427416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Supported Standards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>
                          <a:effectLst/>
                        </a:rPr>
                        <a:t>IEEE 802.15.3e, </a:t>
                      </a:r>
                      <a:r>
                        <a:rPr lang="en-US" sz="2000" dirty="0" err="1">
                          <a:effectLst/>
                        </a:rPr>
                        <a:t>TransferJet</a:t>
                      </a:r>
                      <a:r>
                        <a:rPr lang="en-US" sz="2000" dirty="0">
                          <a:effectLst/>
                        </a:rPr>
                        <a:t> X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406360"/>
                  </a:ext>
                </a:extLst>
              </a:tr>
              <a:tr h="427416"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>
                          <a:effectLst/>
                        </a:rPr>
                        <a:t>RF Connection Interface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>
                          <a:effectLst/>
                        </a:rPr>
                        <a:t>WG-15 UG-385/U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058919"/>
                  </a:ext>
                </a:extLst>
              </a:tr>
              <a:tr h="427416"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>
                          <a:effectLst/>
                        </a:rPr>
                        <a:t>Supported Interfaces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>
                          <a:effectLst/>
                        </a:rPr>
                        <a:t>USB, 10 Gigabit Ethernet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601158"/>
                  </a:ext>
                </a:extLst>
              </a:tr>
              <a:tr h="999179"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>
                          <a:effectLst/>
                        </a:rPr>
                        <a:t>Local Storage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>
                          <a:effectLst/>
                        </a:rPr>
                        <a:t>&gt; 256 GB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(Module-mounted using UFS)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17549"/>
                  </a:ext>
                </a:extLst>
              </a:tr>
            </a:tbl>
          </a:graphicData>
        </a:graphic>
      </p:graphicFrame>
      <p:grpSp>
        <p:nvGrpSpPr>
          <p:cNvPr id="590" name="グループ化 589">
            <a:extLst>
              <a:ext uri="{FF2B5EF4-FFF2-40B4-BE49-F238E27FC236}">
                <a16:creationId xmlns:a16="http://schemas.microsoft.com/office/drawing/2014/main" id="{0D8DF38E-F200-48C7-80D3-78F60D6F69CB}"/>
              </a:ext>
            </a:extLst>
          </p:cNvPr>
          <p:cNvGrpSpPr/>
          <p:nvPr/>
        </p:nvGrpSpPr>
        <p:grpSpPr>
          <a:xfrm>
            <a:off x="1094680" y="15439288"/>
            <a:ext cx="28408907" cy="9212718"/>
            <a:chOff x="1475681" y="16010789"/>
            <a:chExt cx="14233799" cy="4857720"/>
          </a:xfrm>
        </p:grpSpPr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B2A504BD-2E93-4AC1-53D0-5542DE570CD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84707" y="16202911"/>
              <a:ext cx="13714586" cy="1566671"/>
              <a:chOff x="7882122" y="10238629"/>
              <a:chExt cx="19675242" cy="2247581"/>
            </a:xfrm>
          </p:grpSpPr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0BDA79A6-2274-DFF8-ABAB-06A5FB96F9E9}"/>
                  </a:ext>
                </a:extLst>
              </p:cNvPr>
              <p:cNvSpPr txBox="1"/>
              <p:nvPr/>
            </p:nvSpPr>
            <p:spPr>
              <a:xfrm>
                <a:off x="7882122" y="11578217"/>
                <a:ext cx="8974960" cy="907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26"/>
                <a:r>
                  <a:rPr lang="en-US" altLang="ja-JP" sz="2400" b="1" dirty="0">
                    <a:solidFill>
                      <a:srgbClr val="1B284F"/>
                    </a:solidFill>
                    <a:latin typeface="Arial" panose="020B0604020202020204" pitchFamily="34" charset="0"/>
                    <a:ea typeface="Meiryo" panose="020B0604030504040204" pitchFamily="34" charset="-128"/>
                    <a:cs typeface="Arial" panose="020B0604020202020204" pitchFamily="34" charset="0"/>
                  </a:rPr>
                  <a:t>(1) Development of IEEE802.15.3e system (60GHz band) implementing ultra-short time link establishment protocol technology and promotion of experiments on mobile equipment</a:t>
                </a:r>
              </a:p>
            </p:txBody>
          </p:sp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A57E2775-F15D-213B-51AB-687BEC152F09}"/>
                  </a:ext>
                </a:extLst>
              </p:cNvPr>
              <p:cNvSpPr txBox="1"/>
              <p:nvPr/>
            </p:nvSpPr>
            <p:spPr>
              <a:xfrm>
                <a:off x="16934476" y="11578217"/>
                <a:ext cx="10434749" cy="907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kumimoji="1" sz="2800" b="1" i="0" u="none" strike="noStrike" cap="none" spc="0" normalizeH="0" baseline="0">
                    <a:ln>
                      <a:noFill/>
                    </a:ln>
                    <a:solidFill>
                      <a:srgbClr val="1B284F"/>
                    </a:solidFill>
                    <a:effectLst/>
                    <a:uLnTx/>
                    <a:uFillTx/>
                    <a:latin typeface="Meiryo" panose="020B0604030504040204" pitchFamily="34" charset="-128"/>
                    <a:ea typeface="Meiryo" panose="020B0604030504040204" pitchFamily="34" charset="-128"/>
                  </a:defRPr>
                </a:lvl1pPr>
              </a:lstStyle>
              <a:p>
                <a:pPr defTabSz="457226">
                  <a:defRPr/>
                </a:pPr>
                <a:r>
                  <a:rPr lang="en-US" altLang="ja-JP" sz="24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(2) Ultra-high-speed data transfer technology using ultra-wideband </a:t>
                </a:r>
                <a:r>
                  <a:rPr lang="en-US" altLang="ja-JP" sz="24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frequenciesPlans</a:t>
                </a:r>
                <a:r>
                  <a:rPr lang="en-US" altLang="ja-JP" sz="24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to construct an IEEE802.15.3d evaluation environment in which the IEEE802.15.3e system (60 GHz band) is frequency-converted to the 300 GHz band</a:t>
                </a:r>
              </a:p>
            </p:txBody>
          </p:sp>
          <p:sp>
            <p:nvSpPr>
              <p:cNvPr id="96" name="ホームベース 149">
                <a:extLst>
                  <a:ext uri="{FF2B5EF4-FFF2-40B4-BE49-F238E27FC236}">
                    <a16:creationId xmlns:a16="http://schemas.microsoft.com/office/drawing/2014/main" id="{B680689E-BE50-DC50-9205-2499B8EA05B7}"/>
                  </a:ext>
                </a:extLst>
              </p:cNvPr>
              <p:cNvSpPr/>
              <p:nvPr/>
            </p:nvSpPr>
            <p:spPr>
              <a:xfrm>
                <a:off x="15196544" y="10238629"/>
                <a:ext cx="12360820" cy="1260000"/>
              </a:xfrm>
              <a:prstGeom prst="homePlate">
                <a:avLst>
                  <a:gd name="adj" fmla="val 36494"/>
                </a:avLst>
              </a:prstGeom>
              <a:gradFill flip="none" rotWithShape="1"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40000">
                    <a:srgbClr val="4472C4">
                      <a:lumMod val="75000"/>
                    </a:srgbClr>
                  </a:gs>
                </a:gsLst>
                <a:lin ang="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5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2800" kern="0" dirty="0">
                  <a:solidFill>
                    <a:srgbClr val="FFF450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7" name="ホームベース 150">
                <a:extLst>
                  <a:ext uri="{FF2B5EF4-FFF2-40B4-BE49-F238E27FC236}">
                    <a16:creationId xmlns:a16="http://schemas.microsoft.com/office/drawing/2014/main" id="{6DBE6A49-1CDD-A07D-C35F-BB78FD9DD54B}"/>
                  </a:ext>
                </a:extLst>
              </p:cNvPr>
              <p:cNvSpPr/>
              <p:nvPr/>
            </p:nvSpPr>
            <p:spPr>
              <a:xfrm>
                <a:off x="7887324" y="10238629"/>
                <a:ext cx="9245271" cy="1260000"/>
              </a:xfrm>
              <a:prstGeom prst="homePlate">
                <a:avLst>
                  <a:gd name="adj" fmla="val 37465"/>
                </a:avLst>
              </a:prstGeom>
              <a:gradFill flip="none" rotWithShape="1"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40000">
                    <a:srgbClr val="4472C4">
                      <a:lumMod val="60000"/>
                      <a:lumOff val="40000"/>
                    </a:srgbClr>
                  </a:gs>
                </a:gsLst>
                <a:lin ang="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5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  <a:cs typeface="Arial" panose="020B0604020202020204" pitchFamily="34" charset="0"/>
                  </a:rPr>
                  <a:t>Utilizing the 30 GHz to 100 GHz millimeter-wave band,</a:t>
                </a:r>
              </a:p>
              <a:p>
                <a:pPr algn="ctr" defTabSz="91445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  <a:cs typeface="Arial" panose="020B0604020202020204" pitchFamily="34" charset="0"/>
                  </a:rPr>
                  <a:t>achieving effective data rates of several tens of Gbps</a:t>
                </a:r>
              </a:p>
              <a:p>
                <a:pPr algn="ctr" defTabSz="91445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  <a:cs typeface="Arial" panose="020B0604020202020204" pitchFamily="34" charset="0"/>
                  </a:rPr>
                  <a:t>(IEEE 802.15.3e compliant systems).</a:t>
                </a:r>
              </a:p>
            </p:txBody>
          </p:sp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F576A6B4-B155-F2FD-A058-39D5BDCCB1F8}"/>
                  </a:ext>
                </a:extLst>
              </p:cNvPr>
              <p:cNvSpPr txBox="1"/>
              <p:nvPr/>
            </p:nvSpPr>
            <p:spPr>
              <a:xfrm>
                <a:off x="17447577" y="10359698"/>
                <a:ext cx="9471160" cy="1047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800" b="1" kern="0" dirty="0">
                    <a:solidFill>
                      <a:srgbClr val="FFF450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  <a:cs typeface="Arial" panose="020B0604020202020204" pitchFamily="34" charset="0"/>
                  </a:rPr>
                  <a:t>Utilizing the 100 GHz to terahertz range,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800" b="1" kern="0" dirty="0">
                    <a:solidFill>
                      <a:srgbClr val="FFF450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  <a:cs typeface="Arial" panose="020B0604020202020204" pitchFamily="34" charset="0"/>
                  </a:rPr>
                  <a:t>achieving effective data rates from several tens of Gbps to over 100 Gbps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800" b="1" kern="0" dirty="0">
                    <a:solidFill>
                      <a:srgbClr val="FFF450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  <a:cs typeface="Arial" panose="020B0604020202020204" pitchFamily="34" charset="0"/>
                  </a:rPr>
                  <a:t>(IEEE 802.15.3d compliant systems).</a:t>
                </a:r>
                <a:endParaRPr lang="ja-JP" alt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" name="グループ化 99">
              <a:extLst>
                <a:ext uri="{FF2B5EF4-FFF2-40B4-BE49-F238E27FC236}">
                  <a16:creationId xmlns:a16="http://schemas.microsoft.com/office/drawing/2014/main" id="{AD3786D9-D494-F661-E980-C929B7F0ACB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88333" y="17827737"/>
              <a:ext cx="2404514" cy="2220520"/>
              <a:chOff x="-3149271" y="2882733"/>
              <a:chExt cx="3250562" cy="3001828"/>
            </a:xfrm>
          </p:grpSpPr>
          <p:pic>
            <p:nvPicPr>
              <p:cNvPr id="101" name="図 100" descr="電子機器の部品&#10;&#10;中程度の精度で自動的に生成された説明">
                <a:extLst>
                  <a:ext uri="{FF2B5EF4-FFF2-40B4-BE49-F238E27FC236}">
                    <a16:creationId xmlns:a16="http://schemas.microsoft.com/office/drawing/2014/main" id="{D0EF12BB-4704-37F4-85F3-933537FA26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149271" y="2882733"/>
                <a:ext cx="3000506" cy="3001828"/>
              </a:xfrm>
              <a:prstGeom prst="roundRect">
                <a:avLst>
                  <a:gd name="adj" fmla="val 6823"/>
                </a:avLst>
              </a:prstGeom>
            </p:spPr>
          </p:pic>
          <p:cxnSp>
            <p:nvCxnSpPr>
              <p:cNvPr id="102" name="直線矢印コネクタ 101">
                <a:extLst>
                  <a:ext uri="{FF2B5EF4-FFF2-40B4-BE49-F238E27FC236}">
                    <a16:creationId xmlns:a16="http://schemas.microsoft.com/office/drawing/2014/main" id="{EC0451F3-4954-BD2C-A193-13B41199AB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082290" y="3097089"/>
                <a:ext cx="1610560" cy="1147251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cxnSp>
            <p:nvCxnSpPr>
              <p:cNvPr id="103" name="直線矢印コネクタ 102">
                <a:extLst>
                  <a:ext uri="{FF2B5EF4-FFF2-40B4-BE49-F238E27FC236}">
                    <a16:creationId xmlns:a16="http://schemas.microsoft.com/office/drawing/2014/main" id="{203416C8-BD22-EFAB-36E1-8E8F41090D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41849" y="3097089"/>
                <a:ext cx="978586" cy="740551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sp>
            <p:nvSpPr>
              <p:cNvPr id="104" name="TextBox 24">
                <a:extLst>
                  <a:ext uri="{FF2B5EF4-FFF2-40B4-BE49-F238E27FC236}">
                    <a16:creationId xmlns:a16="http://schemas.microsoft.com/office/drawing/2014/main" id="{3E4051D4-BB93-5210-99DB-8B1EBE84B9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530106">
                <a:off x="-3149271" y="3237000"/>
                <a:ext cx="1293655" cy="46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defTabSz="91445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36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HGMaruGothicMPRO" panose="020F0600000000000000" pitchFamily="34" charset="-128"/>
                    <a:cs typeface="Arial" panose="020B0604020202020204" pitchFamily="34" charset="0"/>
                  </a:rPr>
                  <a:t>95 mm</a:t>
                </a:r>
                <a:endParaRPr lang="ja-JP" altLang="en-US" sz="3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HGMaruGothicMPRO" panose="020F0600000000000000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5" name="TextBox 24">
                <a:extLst>
                  <a:ext uri="{FF2B5EF4-FFF2-40B4-BE49-F238E27FC236}">
                    <a16:creationId xmlns:a16="http://schemas.microsoft.com/office/drawing/2014/main" id="{3F50B73B-5FD6-59D8-2F08-98B2E535E2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72912">
                <a:off x="-1192364" y="3051199"/>
                <a:ext cx="1293655" cy="46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defTabSz="91445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36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HGMaruGothicMPRO" panose="020F0600000000000000" pitchFamily="34" charset="-128"/>
                    <a:cs typeface="Arial" panose="020B0604020202020204" pitchFamily="34" charset="0"/>
                  </a:rPr>
                  <a:t>63 mm</a:t>
                </a:r>
                <a:endParaRPr lang="ja-JP" altLang="en-US" sz="3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HGMaruGothicMPRO" panose="020F0600000000000000" pitchFamily="34" charset="-128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6" name="図 105" descr="リモコンを持っている手&#10;&#10;低い精度で自動的に生成された説明">
              <a:extLst>
                <a:ext uri="{FF2B5EF4-FFF2-40B4-BE49-F238E27FC236}">
                  <a16:creationId xmlns:a16="http://schemas.microsoft.com/office/drawing/2014/main" id="{A0D7E8ED-17F1-BBCC-BC24-15DDF5DEA5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91" t="792" r="13282" b="-792"/>
            <a:stretch/>
          </p:blipFill>
          <p:spPr>
            <a:xfrm>
              <a:off x="2920134" y="19150193"/>
              <a:ext cx="854408" cy="88203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8" name="図 107">
              <a:extLst>
                <a:ext uri="{FF2B5EF4-FFF2-40B4-BE49-F238E27FC236}">
                  <a16:creationId xmlns:a16="http://schemas.microsoft.com/office/drawing/2014/main" id="{8C8FD5F1-C8B6-7EB6-83B2-5BA725C6F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99845" y="18068894"/>
              <a:ext cx="7359321" cy="2305572"/>
            </a:xfrm>
            <a:prstGeom prst="rect">
              <a:avLst/>
            </a:prstGeom>
          </p:spPr>
        </p:pic>
        <p:sp>
          <p:nvSpPr>
            <p:cNvPr id="109" name="角丸四角形 23">
              <a:extLst>
                <a:ext uri="{FF2B5EF4-FFF2-40B4-BE49-F238E27FC236}">
                  <a16:creationId xmlns:a16="http://schemas.microsoft.com/office/drawing/2014/main" id="{3C18272D-17E9-4192-FBEF-65AB53690806}"/>
                </a:ext>
              </a:extLst>
            </p:cNvPr>
            <p:cNvSpPr/>
            <p:nvPr/>
          </p:nvSpPr>
          <p:spPr>
            <a:xfrm>
              <a:off x="1475681" y="16010789"/>
              <a:ext cx="14233799" cy="4857720"/>
            </a:xfrm>
            <a:prstGeom prst="roundRect">
              <a:avLst>
                <a:gd name="adj" fmla="val 3739"/>
              </a:avLst>
            </a:prstGeom>
            <a:noFill/>
            <a:ln w="76200" cap="flat" cmpd="sng" algn="ctr">
              <a:solidFill>
                <a:srgbClr val="4472C4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26">
                <a:defRPr/>
              </a:pPr>
              <a:endParaRPr lang="ja-JP" altLang="en-US" sz="3600" kern="0" dirty="0">
                <a:solidFill>
                  <a:prstClr val="white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10" name="TextBox 24">
              <a:extLst>
                <a:ext uri="{FF2B5EF4-FFF2-40B4-BE49-F238E27FC236}">
                  <a16:creationId xmlns:a16="http://schemas.microsoft.com/office/drawing/2014/main" id="{8BB2C06B-FFD7-9B0C-428C-7F11EA01B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9200" y="20357644"/>
              <a:ext cx="6783396" cy="438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defTabSz="91445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2400" u="sng" kern="0" dirty="0">
                  <a:solidFill>
                    <a:prstClr val="black"/>
                  </a:solidFill>
                  <a:ea typeface="HGMaruGothicMPRO" panose="020F0600000000000000" pitchFamily="34" charset="-128"/>
                  <a:cs typeface="Arial" panose="020B0604020202020204" pitchFamily="34" charset="0"/>
                </a:rPr>
                <a:t>Main specifications of IEEE802.15.3e compliant ultra-short time link established wireless module</a:t>
              </a:r>
            </a:p>
            <a:p>
              <a:pPr algn="ctr" defTabSz="91445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2400" u="sng" kern="0" dirty="0">
                  <a:solidFill>
                    <a:prstClr val="black"/>
                  </a:solidFill>
                  <a:ea typeface="HGMaruGothicMPRO" panose="020F0600000000000000" pitchFamily="34" charset="-128"/>
                  <a:cs typeface="Arial" panose="020B0604020202020204" pitchFamily="34" charset="0"/>
                </a:rPr>
                <a:t>(Cooperation: HRCP)</a:t>
              </a:r>
              <a:endParaRPr lang="ja-JP" altLang="en-US" sz="2400" kern="0" dirty="0">
                <a:solidFill>
                  <a:prstClr val="black"/>
                </a:solidFill>
                <a:ea typeface="HGMaruGothicMPRO" panose="020F0600000000000000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3CE23E6-A341-C3BA-D180-40C83444F470}"/>
              </a:ext>
            </a:extLst>
          </p:cNvPr>
          <p:cNvGrpSpPr>
            <a:grpSpLocks noChangeAspect="1"/>
          </p:cNvGrpSpPr>
          <p:nvPr/>
        </p:nvGrpSpPr>
        <p:grpSpPr>
          <a:xfrm>
            <a:off x="13712297" y="5444099"/>
            <a:ext cx="13291061" cy="5134771"/>
            <a:chOff x="1747447" y="548924"/>
            <a:chExt cx="8280000" cy="3198834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269ACEC-0EA9-DE81-6A45-3D54581413E8}"/>
                </a:ext>
              </a:extLst>
            </p:cNvPr>
            <p:cNvSpPr/>
            <p:nvPr/>
          </p:nvSpPr>
          <p:spPr>
            <a:xfrm>
              <a:off x="5594262" y="548924"/>
              <a:ext cx="586371" cy="3185591"/>
            </a:xfrm>
            <a:prstGeom prst="rect">
              <a:avLst/>
            </a:prstGeom>
            <a:pattFill prst="pct30">
              <a:fgClr>
                <a:srgbClr val="5B9BD5">
                  <a:lumMod val="75000"/>
                </a:srgbClr>
              </a:fgClr>
              <a:bgClr>
                <a:sysClr val="window" lastClr="FFFFFF"/>
              </a:bgClr>
            </a:patt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26">
                <a:defRPr/>
              </a:pPr>
              <a:endParaRPr lang="ja-JP" altLang="en-US" sz="1800" ker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9409297-C410-5DF5-E2F0-3DEF01DDDA0A}"/>
                </a:ext>
              </a:extLst>
            </p:cNvPr>
            <p:cNvSpPr/>
            <p:nvPr/>
          </p:nvSpPr>
          <p:spPr>
            <a:xfrm>
              <a:off x="1747447" y="3591566"/>
              <a:ext cx="8280000" cy="156192"/>
            </a:xfrm>
            <a:prstGeom prst="rect">
              <a:avLst/>
            </a:prstGeom>
            <a:pattFill prst="pct75">
              <a:fgClr>
                <a:srgbClr val="ED7D31">
                  <a:lumMod val="60000"/>
                  <a:lumOff val="40000"/>
                </a:srgbClr>
              </a:fgClr>
              <a:bgClr>
                <a:sysClr val="window" lastClr="FFFFFF"/>
              </a:bgClr>
            </a:patt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26">
                <a:defRPr/>
              </a:pPr>
              <a:endParaRPr lang="ja-JP" altLang="en-US" sz="1800" ker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A938BE4E-B781-171F-DA00-9EA12A50B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9463" y="4591718"/>
            <a:ext cx="18440352" cy="10802744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10C32E9-A7C1-66CC-7187-26C1037CE7DC}"/>
              </a:ext>
            </a:extLst>
          </p:cNvPr>
          <p:cNvSpPr txBox="1"/>
          <p:nvPr/>
        </p:nvSpPr>
        <p:spPr>
          <a:xfrm>
            <a:off x="139860" y="504547"/>
            <a:ext cx="2974181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kumimoji="1" lang="en-US" altLang="ja-JP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Terahertz Wireless Technology for Beyond 5G</a:t>
            </a:r>
            <a:br>
              <a:rPr kumimoji="1" lang="en-US" altLang="ja-JP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~Ultra narrow spot wireless service &amp; IEEE802.15.3d/e Hybrid Test Environment ~</a:t>
            </a:r>
            <a:endParaRPr kumimoji="1" lang="en-US" altLang="ja-JP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テキスト ボックス 1">
            <a:extLst>
              <a:ext uri="{FF2B5EF4-FFF2-40B4-BE49-F238E27FC236}">
                <a16:creationId xmlns:a16="http://schemas.microsoft.com/office/drawing/2014/main" id="{A397595D-BA4F-7120-2602-CC197BDAC92B}"/>
              </a:ext>
            </a:extLst>
          </p:cNvPr>
          <p:cNvSpPr txBox="1"/>
          <p:nvPr/>
        </p:nvSpPr>
        <p:spPr>
          <a:xfrm>
            <a:off x="4299675" y="2364118"/>
            <a:ext cx="23828943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3200" u="sng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DISCLAIMER</a:t>
            </a:r>
          </a:p>
          <a:p>
            <a:pPr algn="ctr"/>
            <a:r>
              <a:rPr kumimoji="1"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The use of any particular/specific brands of components, equipment, or instruments as a part of the demonstration and presentation does not constitute an endorsement of those brands by IEEE, IEEE SA, or the IEEE LMSC.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6CAB39D1-37F8-4BD9-7E50-81E226AA1E8A}"/>
              </a:ext>
            </a:extLst>
          </p:cNvPr>
          <p:cNvSpPr/>
          <p:nvPr/>
        </p:nvSpPr>
        <p:spPr>
          <a:xfrm>
            <a:off x="18719488" y="35017427"/>
            <a:ext cx="10523896" cy="119169"/>
          </a:xfrm>
          <a:prstGeom prst="rect">
            <a:avLst/>
          </a:prstGeom>
          <a:solidFill>
            <a:srgbClr val="134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741E3ADD-EF22-EF82-9A2D-0D2257DA8934}"/>
              </a:ext>
            </a:extLst>
          </p:cNvPr>
          <p:cNvSpPr/>
          <p:nvPr/>
        </p:nvSpPr>
        <p:spPr>
          <a:xfrm>
            <a:off x="18790456" y="35617071"/>
            <a:ext cx="10523896" cy="4608512"/>
          </a:xfrm>
          <a:prstGeom prst="rect">
            <a:avLst/>
          </a:prstGeom>
          <a:gradFill>
            <a:gsLst>
              <a:gs pos="0">
                <a:srgbClr val="1B284E"/>
              </a:gs>
              <a:gs pos="12000">
                <a:srgbClr val="153A95"/>
              </a:gs>
              <a:gs pos="27000">
                <a:srgbClr val="003D96"/>
              </a:gs>
              <a:gs pos="100000">
                <a:srgbClr val="48B1E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テキスト ボックス 32">
            <a:extLst>
              <a:ext uri="{FF2B5EF4-FFF2-40B4-BE49-F238E27FC236}">
                <a16:creationId xmlns:a16="http://schemas.microsoft.com/office/drawing/2014/main" id="{2E2C3FD2-64C2-649D-4673-85F3EC895F9D}"/>
              </a:ext>
            </a:extLst>
          </p:cNvPr>
          <p:cNvSpPr txBox="1"/>
          <p:nvPr/>
        </p:nvSpPr>
        <p:spPr>
          <a:xfrm>
            <a:off x="18885536" y="27308198"/>
            <a:ext cx="10080000" cy="70788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1" lang="en-US" altLang="ja-JP" sz="2800" b="1" dirty="0">
                <a:solidFill>
                  <a:srgbClr val="223764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The recorded data was converted by the </a:t>
            </a:r>
            <a:r>
              <a:rPr kumimoji="1" lang="en-US" altLang="ja-JP" sz="2800" b="1" dirty="0" err="1">
                <a:solidFill>
                  <a:srgbClr val="223764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mmw</a:t>
            </a:r>
            <a:r>
              <a:rPr kumimoji="1" lang="en-US" altLang="ja-JP" sz="2800" b="1" dirty="0">
                <a:solidFill>
                  <a:srgbClr val="223764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transceiver into a modulated signal in the </a:t>
            </a:r>
            <a:r>
              <a:rPr kumimoji="1" lang="en-US" altLang="ja-JP" sz="2800" b="1" dirty="0" err="1">
                <a:solidFill>
                  <a:srgbClr val="223764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mmW</a:t>
            </a:r>
            <a:r>
              <a:rPr kumimoji="1" lang="en-US" altLang="ja-JP" sz="2800" b="1" dirty="0">
                <a:solidFill>
                  <a:srgbClr val="223764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band of the </a:t>
            </a:r>
            <a:r>
              <a:rPr kumimoji="1" lang="en-US" altLang="ja-JP" sz="2800" b="1" dirty="0">
                <a:solidFill>
                  <a:srgbClr val="00B0F0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IEEE802.15.3e</a:t>
            </a:r>
            <a:r>
              <a:rPr kumimoji="1" lang="en-US" altLang="ja-JP" sz="2800" b="1" dirty="0">
                <a:solidFill>
                  <a:srgbClr val="223764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  <a:r>
              <a:rPr kumimoji="1" lang="en-US" altLang="ja-JP" sz="2800" b="1" dirty="0">
                <a:solidFill>
                  <a:srgbClr val="00B0F0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standard (CH2). 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1" lang="en-US" altLang="ja-JP" sz="2800" b="1" dirty="0">
                <a:solidFill>
                  <a:srgbClr val="223764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The modulated signals was up-converted to the THz-wave band of the </a:t>
            </a:r>
            <a:r>
              <a:rPr kumimoji="1" lang="en-US" altLang="ja-JP" sz="2800" b="1" dirty="0">
                <a:solidFill>
                  <a:srgbClr val="FF00FF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IEEE802.15.3d standard (CH9) </a:t>
            </a:r>
            <a:r>
              <a:rPr kumimoji="1" lang="en-US" altLang="ja-JP" sz="2800" b="1" dirty="0">
                <a:solidFill>
                  <a:srgbClr val="223764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by THz CMOS TX.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1" lang="en-US" altLang="ja-JP" sz="2800" b="1" dirty="0">
                <a:solidFill>
                  <a:srgbClr val="223764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The received signal was down-converted to a </a:t>
            </a:r>
            <a:r>
              <a:rPr kumimoji="1" lang="en-US" altLang="ja-JP" sz="2800" b="1" dirty="0">
                <a:solidFill>
                  <a:srgbClr val="00B0F0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IEEE802.15.3e standard </a:t>
            </a:r>
            <a:r>
              <a:rPr kumimoji="1" lang="en-US" altLang="ja-JP" sz="2800" b="1" dirty="0">
                <a:solidFill>
                  <a:srgbClr val="223764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signal by THz CMOS RX, demodulated by the </a:t>
            </a:r>
            <a:r>
              <a:rPr kumimoji="1" lang="en-US" altLang="ja-JP" sz="2800" b="1" dirty="0" err="1">
                <a:solidFill>
                  <a:srgbClr val="223764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mmW</a:t>
            </a:r>
            <a:r>
              <a:rPr kumimoji="1" lang="en-US" altLang="ja-JP" sz="2800" b="1" dirty="0">
                <a:solidFill>
                  <a:srgbClr val="223764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transceiver, and output as a video data. 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1" lang="en-US" altLang="ja-JP" sz="2800" b="1" dirty="0">
                <a:solidFill>
                  <a:srgbClr val="223764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Control signals for sending and receiving video signals are performed between </a:t>
            </a:r>
            <a:r>
              <a:rPr kumimoji="1" lang="en-US" altLang="ja-JP" sz="2800" b="1" dirty="0" err="1">
                <a:solidFill>
                  <a:srgbClr val="223764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mmW</a:t>
            </a:r>
            <a:r>
              <a:rPr kumimoji="1" lang="en-US" altLang="ja-JP" sz="2800" b="1" dirty="0">
                <a:solidFill>
                  <a:srgbClr val="223764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transceivers.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1" lang="en-US" altLang="ja-JP" sz="2800" b="1" dirty="0">
                <a:solidFill>
                  <a:srgbClr val="223764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Since the radio license is not yet obtained, THz propagation will be demonstrated using waveguide attenuators with 60 dB insertion loss.</a:t>
            </a:r>
          </a:p>
        </p:txBody>
      </p:sp>
      <p:sp>
        <p:nvSpPr>
          <p:cNvPr id="60" name="テキスト ボックス 47">
            <a:extLst>
              <a:ext uri="{FF2B5EF4-FFF2-40B4-BE49-F238E27FC236}">
                <a16:creationId xmlns:a16="http://schemas.microsoft.com/office/drawing/2014/main" id="{8005A4F3-313B-B59D-D8C1-19DF31D7EA53}"/>
              </a:ext>
            </a:extLst>
          </p:cNvPr>
          <p:cNvSpPr txBox="1"/>
          <p:nvPr/>
        </p:nvSpPr>
        <p:spPr>
          <a:xfrm>
            <a:off x="18885536" y="26308661"/>
            <a:ext cx="6839693" cy="630942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4100" b="1" i="0" spc="100" baseline="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Overview of the system</a:t>
            </a:r>
            <a:endParaRPr kumimoji="1" lang="ja-JP" altLang="en-US" sz="4100" b="1" i="0" spc="100" baseline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1" name="テキスト ボックス 36">
            <a:extLst>
              <a:ext uri="{FF2B5EF4-FFF2-40B4-BE49-F238E27FC236}">
                <a16:creationId xmlns:a16="http://schemas.microsoft.com/office/drawing/2014/main" id="{E38CA49F-C585-713F-43D3-F6A91DE112D3}"/>
              </a:ext>
            </a:extLst>
          </p:cNvPr>
          <p:cNvSpPr txBox="1"/>
          <p:nvPr/>
        </p:nvSpPr>
        <p:spPr>
          <a:xfrm>
            <a:off x="19013596" y="37129239"/>
            <a:ext cx="10080000" cy="28469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42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1" lang="en-US" altLang="ja-JP" sz="32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The center frequency of THz and </a:t>
            </a:r>
            <a:r>
              <a:rPr kumimoji="1" lang="en-US" altLang="ja-JP" sz="3200" b="1" dirty="0" err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mmW</a:t>
            </a:r>
            <a:r>
              <a:rPr kumimoji="1" lang="en-US" altLang="ja-JP" sz="32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communications were 271.08 GHz (3d, ch9) GHz and 60.48 GHz (3e, ch2), respectively.</a:t>
            </a:r>
          </a:p>
          <a:p>
            <a:pPr marL="457200" indent="-457200">
              <a:lnSpc>
                <a:spcPts val="42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1" lang="en-US" altLang="ja-JP" sz="32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The symbol rate and data rate were 1.76 GHz and 3.52 Gbps, respectively.</a:t>
            </a:r>
          </a:p>
        </p:txBody>
      </p:sp>
      <p:sp>
        <p:nvSpPr>
          <p:cNvPr id="62" name="テキスト ボックス 65">
            <a:extLst>
              <a:ext uri="{FF2B5EF4-FFF2-40B4-BE49-F238E27FC236}">
                <a16:creationId xmlns:a16="http://schemas.microsoft.com/office/drawing/2014/main" id="{751E42DD-5E5D-97D1-AB3F-A6FEAB7C71E9}"/>
              </a:ext>
            </a:extLst>
          </p:cNvPr>
          <p:cNvSpPr txBox="1"/>
          <p:nvPr/>
        </p:nvSpPr>
        <p:spPr>
          <a:xfrm>
            <a:off x="18986547" y="35977111"/>
            <a:ext cx="4019755" cy="630942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4100" b="1" i="0" spc="100" baseline="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Specifications</a:t>
            </a:r>
            <a:endParaRPr kumimoji="1" lang="ja-JP" altLang="en-US" sz="4100" b="1" i="0" spc="100" baseline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E088B15C-2D3E-6C27-E3B8-760842129A86}"/>
              </a:ext>
            </a:extLst>
          </p:cNvPr>
          <p:cNvCxnSpPr>
            <a:cxnSpLocks/>
          </p:cNvCxnSpPr>
          <p:nvPr/>
        </p:nvCxnSpPr>
        <p:spPr>
          <a:xfrm>
            <a:off x="18899170" y="36697191"/>
            <a:ext cx="10296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テキスト ボックス 1577">
            <a:extLst>
              <a:ext uri="{FF2B5EF4-FFF2-40B4-BE49-F238E27FC236}">
                <a16:creationId xmlns:a16="http://schemas.microsoft.com/office/drawing/2014/main" id="{9B80DEAB-A56E-A712-5B59-898A214A3E85}"/>
              </a:ext>
            </a:extLst>
          </p:cNvPr>
          <p:cNvSpPr txBox="1"/>
          <p:nvPr/>
        </p:nvSpPr>
        <p:spPr>
          <a:xfrm>
            <a:off x="18668952" y="40903243"/>
            <a:ext cx="10513168" cy="636024"/>
          </a:xfrm>
          <a:prstGeom prst="roundRect">
            <a:avLst>
              <a:gd name="adj" fmla="val 13145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36000" rIns="7200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This work was supported in part by the Ministry of Internal Affairs and Communications of Japan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(JPJ000254, Research and Development for Expansion of Radio Wave Resources)</a:t>
            </a: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0F8387F2-F7B4-5B3C-3088-1102576B447C}"/>
              </a:ext>
            </a:extLst>
          </p:cNvPr>
          <p:cNvGrpSpPr/>
          <p:nvPr/>
        </p:nvGrpSpPr>
        <p:grpSpPr>
          <a:xfrm>
            <a:off x="3948236" y="35184998"/>
            <a:ext cx="2064976" cy="1237060"/>
            <a:chOff x="3129426" y="14754777"/>
            <a:chExt cx="2275227" cy="1337624"/>
          </a:xfrm>
        </p:grpSpPr>
        <p:grpSp>
          <p:nvGrpSpPr>
            <p:cNvPr id="578" name="グループ化 577">
              <a:extLst>
                <a:ext uri="{FF2B5EF4-FFF2-40B4-BE49-F238E27FC236}">
                  <a16:creationId xmlns:a16="http://schemas.microsoft.com/office/drawing/2014/main" id="{58A99AD2-4577-24A6-1EA3-872FA66437A8}"/>
                </a:ext>
              </a:extLst>
            </p:cNvPr>
            <p:cNvGrpSpPr/>
            <p:nvPr/>
          </p:nvGrpSpPr>
          <p:grpSpPr>
            <a:xfrm>
              <a:off x="3129426" y="14754777"/>
              <a:ext cx="2275227" cy="1337624"/>
              <a:chOff x="7156886" y="5031174"/>
              <a:chExt cx="797869" cy="469073"/>
            </a:xfrm>
          </p:grpSpPr>
          <p:grpSp>
            <p:nvGrpSpPr>
              <p:cNvPr id="580" name="グループ化 579">
                <a:extLst>
                  <a:ext uri="{FF2B5EF4-FFF2-40B4-BE49-F238E27FC236}">
                    <a16:creationId xmlns:a16="http://schemas.microsoft.com/office/drawing/2014/main" id="{1EE5E8C5-C32F-72B7-C7AE-D931B6EC00D4}"/>
                  </a:ext>
                </a:extLst>
              </p:cNvPr>
              <p:cNvGrpSpPr/>
              <p:nvPr/>
            </p:nvGrpSpPr>
            <p:grpSpPr>
              <a:xfrm rot="10800000">
                <a:off x="7156886" y="5031174"/>
                <a:ext cx="797869" cy="469073"/>
                <a:chOff x="4597205" y="2060836"/>
                <a:chExt cx="797869" cy="469073"/>
              </a:xfrm>
            </p:grpSpPr>
            <p:sp>
              <p:nvSpPr>
                <p:cNvPr id="582" name="正方形/長方形 581">
                  <a:extLst>
                    <a:ext uri="{FF2B5EF4-FFF2-40B4-BE49-F238E27FC236}">
                      <a16:creationId xmlns:a16="http://schemas.microsoft.com/office/drawing/2014/main" id="{7C7E9A52-F6D2-228F-F5CD-55BF3952861F}"/>
                    </a:ext>
                  </a:extLst>
                </p:cNvPr>
                <p:cNvSpPr/>
                <p:nvPr/>
              </p:nvSpPr>
              <p:spPr>
                <a:xfrm>
                  <a:off x="4597205" y="2096857"/>
                  <a:ext cx="598624" cy="396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BE0E3">
                      <a:shade val="1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583" name="正方形/長方形 582">
                  <a:extLst>
                    <a:ext uri="{FF2B5EF4-FFF2-40B4-BE49-F238E27FC236}">
                      <a16:creationId xmlns:a16="http://schemas.microsoft.com/office/drawing/2014/main" id="{ABE65854-D7F6-BB3F-A947-CCC3CDEBF184}"/>
                    </a:ext>
                  </a:extLst>
                </p:cNvPr>
                <p:cNvSpPr/>
                <p:nvPr/>
              </p:nvSpPr>
              <p:spPr>
                <a:xfrm>
                  <a:off x="4799217" y="2060836"/>
                  <a:ext cx="595857" cy="469073"/>
                </a:xfrm>
                <a:prstGeom prst="rect">
                  <a:avLst/>
                </a:prstGeom>
                <a:solidFill>
                  <a:srgbClr val="067B4C"/>
                </a:solidFill>
                <a:ln w="12700" cap="flat" cmpd="sng" algn="ctr">
                  <a:solidFill>
                    <a:srgbClr val="BBE0E3">
                      <a:shade val="1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584" name="楕円 583">
                  <a:extLst>
                    <a:ext uri="{FF2B5EF4-FFF2-40B4-BE49-F238E27FC236}">
                      <a16:creationId xmlns:a16="http://schemas.microsoft.com/office/drawing/2014/main" id="{B22EC5A1-BA2B-8BA6-7F0D-58C82C3FD115}"/>
                    </a:ext>
                  </a:extLst>
                </p:cNvPr>
                <p:cNvSpPr/>
                <p:nvPr/>
              </p:nvSpPr>
              <p:spPr>
                <a:xfrm>
                  <a:off x="4647708" y="2232116"/>
                  <a:ext cx="126244" cy="126243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BE0E3">
                      <a:shade val="15000"/>
                    </a:srgbClr>
                  </a:solidFill>
                  <a:prstDash val="solid"/>
                </a:ln>
                <a:effectLst/>
              </p:spPr>
              <p:txBody>
                <a:bodyPr wrap="none"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  <p:sp>
            <p:nvSpPr>
              <p:cNvPr id="581" name="楕円 580">
                <a:extLst>
                  <a:ext uri="{FF2B5EF4-FFF2-40B4-BE49-F238E27FC236}">
                    <a16:creationId xmlns:a16="http://schemas.microsoft.com/office/drawing/2014/main" id="{9DACDE88-504C-5809-1C48-942F803822AD}"/>
                  </a:ext>
                </a:extLst>
              </p:cNvPr>
              <p:cNvSpPr/>
              <p:nvPr/>
            </p:nvSpPr>
            <p:spPr>
              <a:xfrm>
                <a:off x="7809926" y="5232540"/>
                <a:ext cx="63122" cy="63122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BBE0E3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579" name="テキスト ボックス 322">
              <a:extLst>
                <a:ext uri="{FF2B5EF4-FFF2-40B4-BE49-F238E27FC236}">
                  <a16:creationId xmlns:a16="http://schemas.microsoft.com/office/drawing/2014/main" id="{895F55F6-216C-DBCE-C0C5-46282720F64B}"/>
                </a:ext>
              </a:extLst>
            </p:cNvPr>
            <p:cNvSpPr txBox="1"/>
            <p:nvPr/>
          </p:nvSpPr>
          <p:spPr>
            <a:xfrm>
              <a:off x="3130431" y="15017281"/>
              <a:ext cx="1712327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b="1" dirty="0" err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mmW</a:t>
              </a:r>
              <a:r>
                <a: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</a:p>
            <a:p>
              <a:pPr algn="ctr"/>
              <a:r>
                <a: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transceiver</a:t>
              </a:r>
            </a:p>
            <a:p>
              <a:pPr algn="ctr"/>
              <a:r>
                <a: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en-US" altLang="ja-JP" sz="1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Transfer Jet X)</a:t>
              </a:r>
              <a:endPara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ED133EC8-BD15-BF79-106C-581E68816938}"/>
              </a:ext>
            </a:extLst>
          </p:cNvPr>
          <p:cNvCxnSpPr>
            <a:cxnSpLocks/>
            <a:stCxn id="380" idx="3"/>
            <a:endCxn id="531" idx="3"/>
          </p:cNvCxnSpPr>
          <p:nvPr/>
        </p:nvCxnSpPr>
        <p:spPr bwMode="auto">
          <a:xfrm flipV="1">
            <a:off x="7866316" y="34215622"/>
            <a:ext cx="2959113" cy="38668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テキスト ボックス 313">
            <a:extLst>
              <a:ext uri="{FF2B5EF4-FFF2-40B4-BE49-F238E27FC236}">
                <a16:creationId xmlns:a16="http://schemas.microsoft.com/office/drawing/2014/main" id="{9C458B1F-C5BD-2CBC-56C0-31C72822B785}"/>
              </a:ext>
            </a:extLst>
          </p:cNvPr>
          <p:cNvSpPr txBox="1"/>
          <p:nvPr/>
        </p:nvSpPr>
        <p:spPr>
          <a:xfrm>
            <a:off x="8065526" y="34415428"/>
            <a:ext cx="2601950" cy="2561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b="1" i="1" dirty="0">
                <a:solidFill>
                  <a:srgbClr val="FF00FF">
                    <a:alpha val="7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Down link (</a:t>
            </a:r>
            <a:r>
              <a:rPr kumimoji="0" lang="en-US" altLang="ja-JP" b="1" i="1" u="none" strike="noStrike" kern="0" cap="none" spc="0" normalizeH="0" baseline="0" noProof="0" dirty="0">
                <a:ln>
                  <a:noFill/>
                </a:ln>
                <a:solidFill>
                  <a:srgbClr val="FF00FF">
                    <a:alpha val="70000"/>
                  </a:srgb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271.08GHz</a:t>
            </a:r>
            <a:r>
              <a:rPr lang="en-US" altLang="ja-JP" b="1" i="1" dirty="0">
                <a:solidFill>
                  <a:srgbClr val="FF00FF">
                    <a:alpha val="7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9BB97077-9283-D586-240F-23678F34F340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1746" y="35742084"/>
            <a:ext cx="629987" cy="5232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1C21DC69-63ED-E2AA-8D20-24760B39EDB8}"/>
              </a:ext>
            </a:extLst>
          </p:cNvPr>
          <p:cNvGrpSpPr/>
          <p:nvPr/>
        </p:nvGrpSpPr>
        <p:grpSpPr>
          <a:xfrm>
            <a:off x="6431733" y="35561007"/>
            <a:ext cx="457426" cy="466109"/>
            <a:chOff x="6023992" y="5625244"/>
            <a:chExt cx="360040" cy="360040"/>
          </a:xfrm>
        </p:grpSpPr>
        <p:sp>
          <p:nvSpPr>
            <p:cNvPr id="574" name="正方形/長方形 573">
              <a:extLst>
                <a:ext uri="{FF2B5EF4-FFF2-40B4-BE49-F238E27FC236}">
                  <a16:creationId xmlns:a16="http://schemas.microsoft.com/office/drawing/2014/main" id="{49BCCCB9-8162-73B5-6BAE-C641477AD9D1}"/>
                </a:ext>
              </a:extLst>
            </p:cNvPr>
            <p:cNvSpPr/>
            <p:nvPr/>
          </p:nvSpPr>
          <p:spPr bwMode="auto">
            <a:xfrm>
              <a:off x="6023992" y="5625244"/>
              <a:ext cx="360040" cy="36004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endParaRPr>
            </a:p>
          </p:txBody>
        </p:sp>
        <p:grpSp>
          <p:nvGrpSpPr>
            <p:cNvPr id="575" name="グループ化 574">
              <a:extLst>
                <a:ext uri="{FF2B5EF4-FFF2-40B4-BE49-F238E27FC236}">
                  <a16:creationId xmlns:a16="http://schemas.microsoft.com/office/drawing/2014/main" id="{C837E641-F1AE-CAF9-AB33-324F9B24FB0C}"/>
                </a:ext>
              </a:extLst>
            </p:cNvPr>
            <p:cNvGrpSpPr/>
            <p:nvPr/>
          </p:nvGrpSpPr>
          <p:grpSpPr>
            <a:xfrm>
              <a:off x="6059996" y="5661248"/>
              <a:ext cx="299770" cy="299770"/>
              <a:chOff x="6232358" y="3579395"/>
              <a:chExt cx="348916" cy="348916"/>
            </a:xfrm>
          </p:grpSpPr>
          <p:sp>
            <p:nvSpPr>
              <p:cNvPr id="576" name="楕円 575">
                <a:extLst>
                  <a:ext uri="{FF2B5EF4-FFF2-40B4-BE49-F238E27FC236}">
                    <a16:creationId xmlns:a16="http://schemas.microsoft.com/office/drawing/2014/main" id="{4CD40872-F9EE-ED7C-39E2-3BD456C3AC0E}"/>
                  </a:ext>
                </a:extLst>
              </p:cNvPr>
              <p:cNvSpPr/>
              <p:nvPr/>
            </p:nvSpPr>
            <p:spPr>
              <a:xfrm>
                <a:off x="6232358" y="3579395"/>
                <a:ext cx="348916" cy="348916"/>
              </a:xfrm>
              <a:prstGeom prst="ellipse">
                <a:avLst/>
              </a:prstGeom>
              <a:solidFill>
                <a:sysClr val="window" lastClr="FFFFFF"/>
              </a:solidFill>
              <a:ln w="15875" cap="flat" cmpd="sng" algn="ctr">
                <a:solidFill>
                  <a:srgbClr val="4F81BD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577" name="円弧 576">
                <a:extLst>
                  <a:ext uri="{FF2B5EF4-FFF2-40B4-BE49-F238E27FC236}">
                    <a16:creationId xmlns:a16="http://schemas.microsoft.com/office/drawing/2014/main" id="{230AE539-0038-C41A-58C7-2D575E13B237}"/>
                  </a:ext>
                </a:extLst>
              </p:cNvPr>
              <p:cNvSpPr/>
              <p:nvPr/>
            </p:nvSpPr>
            <p:spPr>
              <a:xfrm rot="10346023">
                <a:off x="6304714" y="3637714"/>
                <a:ext cx="216000" cy="216000"/>
              </a:xfrm>
              <a:prstGeom prst="arc">
                <a:avLst>
                  <a:gd name="adj1" fmla="val 11233230"/>
                  <a:gd name="adj2" fmla="val 5797097"/>
                </a:avLst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none"/>
                <a:tailEnd type="triangle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HG丸ｺﾞｼｯｸM-PRO" panose="020F0600000000000000" pitchFamily="50" charset="-128"/>
                </a:endParaRPr>
              </a:p>
            </p:txBody>
          </p:sp>
        </p:grp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5B4893E7-37B6-62D1-5512-71D6DBCC79FB}"/>
              </a:ext>
            </a:extLst>
          </p:cNvPr>
          <p:cNvGrpSpPr/>
          <p:nvPr/>
        </p:nvGrpSpPr>
        <p:grpSpPr>
          <a:xfrm>
            <a:off x="3387830" y="26031366"/>
            <a:ext cx="11845193" cy="4495840"/>
            <a:chOff x="2838450" y="4109269"/>
            <a:chExt cx="14839950" cy="5527573"/>
          </a:xfrm>
        </p:grpSpPr>
        <p:pic>
          <p:nvPicPr>
            <p:cNvPr id="556" name="図 555" descr="ケーキを切っている男性&#10;&#10;低い精度で自動的に生成された説明">
              <a:extLst>
                <a:ext uri="{FF2B5EF4-FFF2-40B4-BE49-F238E27FC236}">
                  <a16:creationId xmlns:a16="http://schemas.microsoft.com/office/drawing/2014/main" id="{42BD3070-E37E-A01D-82E5-05CD9FE2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l="11131" t="5880" r="7723" b="40387"/>
            <a:stretch/>
          </p:blipFill>
          <p:spPr>
            <a:xfrm>
              <a:off x="2838450" y="4109269"/>
              <a:ext cx="14839950" cy="5527573"/>
            </a:xfrm>
            <a:prstGeom prst="rect">
              <a:avLst/>
            </a:prstGeom>
          </p:spPr>
        </p:pic>
        <p:sp>
          <p:nvSpPr>
            <p:cNvPr id="557" name="Text Box 462">
              <a:extLst>
                <a:ext uri="{FF2B5EF4-FFF2-40B4-BE49-F238E27FC236}">
                  <a16:creationId xmlns:a16="http://schemas.microsoft.com/office/drawing/2014/main" id="{DF2B2D12-CD0D-99E5-8614-2BDA7DE52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7914" y="6455697"/>
              <a:ext cx="3302718" cy="342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THz-wave transmitter</a:t>
              </a:r>
              <a:endParaRPr lang="en-US" altLang="ja-JP" sz="2000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58" name="Text Box 462">
              <a:extLst>
                <a:ext uri="{FF2B5EF4-FFF2-40B4-BE49-F238E27FC236}">
                  <a16:creationId xmlns:a16="http://schemas.microsoft.com/office/drawing/2014/main" id="{DEA83352-C90E-33EB-70B7-93FE38AD7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17299" y="6143025"/>
              <a:ext cx="2802913" cy="342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THz-wave receiver</a:t>
              </a:r>
              <a:endParaRPr lang="en-US" altLang="ja-JP" sz="2000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559" name="直線矢印コネクタ 558">
              <a:extLst>
                <a:ext uri="{FF2B5EF4-FFF2-40B4-BE49-F238E27FC236}">
                  <a16:creationId xmlns:a16="http://schemas.microsoft.com/office/drawing/2014/main" id="{73C3F413-7ADE-E834-96F0-D2B8F78D1C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7775" y="5676900"/>
              <a:ext cx="5953125" cy="40957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 w="lg" len="lg"/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0" name="テキスト ボックス 1026">
              <a:extLst>
                <a:ext uri="{FF2B5EF4-FFF2-40B4-BE49-F238E27FC236}">
                  <a16:creationId xmlns:a16="http://schemas.microsoft.com/office/drawing/2014/main" id="{875203DA-F124-1709-7E74-6E83B8EF15B3}"/>
                </a:ext>
              </a:extLst>
            </p:cNvPr>
            <p:cNvSpPr txBox="1"/>
            <p:nvPr/>
          </p:nvSpPr>
          <p:spPr>
            <a:xfrm rot="21350344">
              <a:off x="8476813" y="8024670"/>
              <a:ext cx="1351854" cy="513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~2.0m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61" name="Text Box 462">
              <a:extLst>
                <a:ext uri="{FF2B5EF4-FFF2-40B4-BE49-F238E27FC236}">
                  <a16:creationId xmlns:a16="http://schemas.microsoft.com/office/drawing/2014/main" id="{7CABEECB-2608-A4CC-ACF9-845BF5E50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4275" y="8052407"/>
              <a:ext cx="2664625" cy="342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sz="2000" b="1" dirty="0" err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mmW</a:t>
              </a:r>
              <a: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transceiver</a:t>
              </a:r>
              <a:endParaRPr lang="en-US" altLang="ja-JP" sz="2000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62" name="Text Box 462">
              <a:extLst>
                <a:ext uri="{FF2B5EF4-FFF2-40B4-BE49-F238E27FC236}">
                  <a16:creationId xmlns:a16="http://schemas.microsoft.com/office/drawing/2014/main" id="{8DF19D76-B503-F835-20B7-D1A3D0017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5290" y="7451452"/>
              <a:ext cx="2664625" cy="342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sz="2000" b="1" dirty="0" err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mmW</a:t>
              </a:r>
              <a: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transceiver</a:t>
              </a:r>
              <a:endParaRPr lang="en-US" altLang="ja-JP" sz="2000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63" name="Text Box 462">
              <a:extLst>
                <a:ext uri="{FF2B5EF4-FFF2-40B4-BE49-F238E27FC236}">
                  <a16:creationId xmlns:a16="http://schemas.microsoft.com/office/drawing/2014/main" id="{6A1752F0-3FD4-D2A3-E20F-2F1C07600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6169" y="8747596"/>
              <a:ext cx="1949438" cy="4107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sz="2400" b="1" i="1" dirty="0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Recording!</a:t>
              </a:r>
            </a:p>
          </p:txBody>
        </p:sp>
        <p:cxnSp>
          <p:nvCxnSpPr>
            <p:cNvPr id="564" name="直線コネクタ 563">
              <a:extLst>
                <a:ext uri="{FF2B5EF4-FFF2-40B4-BE49-F238E27FC236}">
                  <a16:creationId xmlns:a16="http://schemas.microsoft.com/office/drawing/2014/main" id="{E9F5BFA2-EBD5-586F-DAA0-5B376F87553E}"/>
                </a:ext>
              </a:extLst>
            </p:cNvPr>
            <p:cNvCxnSpPr>
              <a:cxnSpLocks/>
              <a:stCxn id="557" idx="2"/>
            </p:cNvCxnSpPr>
            <p:nvPr/>
          </p:nvCxnSpPr>
          <p:spPr>
            <a:xfrm flipH="1">
              <a:off x="5688885" y="6798029"/>
              <a:ext cx="130386" cy="3936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直線コネクタ 564">
              <a:extLst>
                <a:ext uri="{FF2B5EF4-FFF2-40B4-BE49-F238E27FC236}">
                  <a16:creationId xmlns:a16="http://schemas.microsoft.com/office/drawing/2014/main" id="{2FD5FAA0-BBF6-4732-2CC8-FFE166432472}"/>
                </a:ext>
              </a:extLst>
            </p:cNvPr>
            <p:cNvCxnSpPr>
              <a:cxnSpLocks/>
              <a:endCxn id="561" idx="0"/>
            </p:cNvCxnSpPr>
            <p:nvPr/>
          </p:nvCxnSpPr>
          <p:spPr>
            <a:xfrm>
              <a:off x="4775200" y="7899400"/>
              <a:ext cx="511388" cy="1530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直線コネクタ 565">
              <a:extLst>
                <a:ext uri="{FF2B5EF4-FFF2-40B4-BE49-F238E27FC236}">
                  <a16:creationId xmlns:a16="http://schemas.microsoft.com/office/drawing/2014/main" id="{4B60C110-09E3-9EA5-A4AA-EF01F222A909}"/>
                </a:ext>
              </a:extLst>
            </p:cNvPr>
            <p:cNvCxnSpPr>
              <a:cxnSpLocks/>
              <a:stCxn id="558" idx="2"/>
            </p:cNvCxnSpPr>
            <p:nvPr/>
          </p:nvCxnSpPr>
          <p:spPr>
            <a:xfrm flipH="1">
              <a:off x="12915900" y="6485357"/>
              <a:ext cx="402857" cy="2964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直線コネクタ 566">
              <a:extLst>
                <a:ext uri="{FF2B5EF4-FFF2-40B4-BE49-F238E27FC236}">
                  <a16:creationId xmlns:a16="http://schemas.microsoft.com/office/drawing/2014/main" id="{C6636240-E83A-5DE9-02A0-62304E93F7F8}"/>
                </a:ext>
              </a:extLst>
            </p:cNvPr>
            <p:cNvCxnSpPr>
              <a:cxnSpLocks/>
              <a:stCxn id="562" idx="0"/>
            </p:cNvCxnSpPr>
            <p:nvPr/>
          </p:nvCxnSpPr>
          <p:spPr>
            <a:xfrm flipV="1">
              <a:off x="12747602" y="7163420"/>
              <a:ext cx="301772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8" name="Text Box 462">
              <a:extLst>
                <a:ext uri="{FF2B5EF4-FFF2-40B4-BE49-F238E27FC236}">
                  <a16:creationId xmlns:a16="http://schemas.microsoft.com/office/drawing/2014/main" id="{B0DCF85C-3450-3D3D-6812-C6B77CD08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2502" y="5795268"/>
              <a:ext cx="1859147" cy="4107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sz="2400" b="1" i="1" dirty="0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Playback!!</a:t>
              </a:r>
            </a:p>
          </p:txBody>
        </p:sp>
        <p:cxnSp>
          <p:nvCxnSpPr>
            <p:cNvPr id="569" name="直線矢印コネクタ 568">
              <a:extLst>
                <a:ext uri="{FF2B5EF4-FFF2-40B4-BE49-F238E27FC236}">
                  <a16:creationId xmlns:a16="http://schemas.microsoft.com/office/drawing/2014/main" id="{8A142D96-4011-C66A-E0FC-B34D7B0B0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7800" y="6953250"/>
              <a:ext cx="7200900" cy="647700"/>
            </a:xfrm>
            <a:prstGeom prst="straightConnector1">
              <a:avLst/>
            </a:prstGeom>
            <a:ln w="38100">
              <a:solidFill>
                <a:srgbClr val="FF00FF">
                  <a:alpha val="50000"/>
                </a:srgbClr>
              </a:solidFill>
              <a:headEnd type="none" w="lg" len="lg"/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直線矢印コネクタ 569">
              <a:extLst>
                <a:ext uri="{FF2B5EF4-FFF2-40B4-BE49-F238E27FC236}">
                  <a16:creationId xmlns:a16="http://schemas.microsoft.com/office/drawing/2014/main" id="{A7BE8CE9-A25D-14A5-1739-20A9BA746D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6840" y="7078980"/>
              <a:ext cx="7741920" cy="723900"/>
            </a:xfrm>
            <a:prstGeom prst="straightConnector1">
              <a:avLst/>
            </a:prstGeom>
            <a:ln w="38100">
              <a:solidFill>
                <a:srgbClr val="77C4ED">
                  <a:alpha val="50000"/>
                </a:srgbClr>
              </a:solidFill>
              <a:headEnd type="stealth" w="lg" len="lg"/>
              <a:tailEnd type="non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1" name="Text Box 462">
              <a:extLst>
                <a:ext uri="{FF2B5EF4-FFF2-40B4-BE49-F238E27FC236}">
                  <a16:creationId xmlns:a16="http://schemas.microsoft.com/office/drawing/2014/main" id="{B5E903BE-DAA6-808D-3E55-59E685BCC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300000">
              <a:off x="6562769" y="7042629"/>
              <a:ext cx="3188750" cy="3080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b="1" i="1" dirty="0">
                  <a:solidFill>
                    <a:srgbClr val="FF00FF">
                      <a:alpha val="70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Down link (</a:t>
              </a:r>
              <a:r>
                <a:rPr kumimoji="0" lang="en-US" altLang="ja-JP" b="1" i="1" u="none" strike="noStrike" kern="0" cap="none" spc="0" normalizeH="0" baseline="0" noProof="0" dirty="0">
                  <a:ln>
                    <a:noFill/>
                  </a:ln>
                  <a:solidFill>
                    <a:srgbClr val="FF00FF">
                      <a:alpha val="70000"/>
                    </a:srgb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271.08GHz</a:t>
              </a:r>
              <a:r>
                <a:rPr lang="en-US" altLang="ja-JP" b="1" i="1" dirty="0">
                  <a:solidFill>
                    <a:srgbClr val="FF00FF">
                      <a:alpha val="70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</a:p>
          </p:txBody>
        </p:sp>
        <p:sp>
          <p:nvSpPr>
            <p:cNvPr id="572" name="Text Box 462">
              <a:extLst>
                <a:ext uri="{FF2B5EF4-FFF2-40B4-BE49-F238E27FC236}">
                  <a16:creationId xmlns:a16="http://schemas.microsoft.com/office/drawing/2014/main" id="{1268D012-0B5D-608E-D085-2473BB865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290479">
              <a:off x="7536145" y="7475064"/>
              <a:ext cx="2617412" cy="3080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b="1" i="1" dirty="0">
                  <a:solidFill>
                    <a:srgbClr val="77C4ED">
                      <a:alpha val="70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Up link (</a:t>
              </a:r>
              <a:r>
                <a:rPr kumimoji="0" lang="en-US" altLang="ja-JP" b="1" i="1" u="none" strike="noStrike" kern="0" cap="none" spc="0" normalizeH="0" baseline="0" noProof="0" dirty="0">
                  <a:ln>
                    <a:noFill/>
                  </a:ln>
                  <a:solidFill>
                    <a:srgbClr val="77C4ED">
                      <a:alpha val="70000"/>
                    </a:srgb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60.48GHz</a:t>
              </a:r>
              <a:r>
                <a:rPr lang="en-US" altLang="ja-JP" b="1" i="1" dirty="0">
                  <a:solidFill>
                    <a:srgbClr val="77C4ED">
                      <a:alpha val="70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</a:p>
          </p:txBody>
        </p:sp>
        <p:sp>
          <p:nvSpPr>
            <p:cNvPr id="573" name="Text Box 462">
              <a:extLst>
                <a:ext uri="{FF2B5EF4-FFF2-40B4-BE49-F238E27FC236}">
                  <a16:creationId xmlns:a16="http://schemas.microsoft.com/office/drawing/2014/main" id="{6764CA91-4ABB-D8AC-0DA5-7FAF30013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767" y="4232911"/>
              <a:ext cx="5797818" cy="5477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sz="3200" b="1" i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In an anechoic chamber</a:t>
              </a:r>
              <a:endParaRPr lang="en-US" altLang="ja-JP" sz="3200" b="1" i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258D5491-E3DD-B765-EC93-BC9A5B13A853}"/>
              </a:ext>
            </a:extLst>
          </p:cNvPr>
          <p:cNvCxnSpPr>
            <a:cxnSpLocks/>
            <a:stCxn id="533" idx="3"/>
            <a:endCxn id="535" idx="3"/>
          </p:cNvCxnSpPr>
          <p:nvPr/>
        </p:nvCxnSpPr>
        <p:spPr bwMode="auto">
          <a:xfrm flipH="1" flipV="1">
            <a:off x="7346636" y="35797221"/>
            <a:ext cx="4117289" cy="42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1" name="テキスト ボックス 1112">
            <a:extLst>
              <a:ext uri="{FF2B5EF4-FFF2-40B4-BE49-F238E27FC236}">
                <a16:creationId xmlns:a16="http://schemas.microsoft.com/office/drawing/2014/main" id="{67125BF0-CE68-A90C-A22F-52BAD920A220}"/>
              </a:ext>
            </a:extLst>
          </p:cNvPr>
          <p:cNvSpPr txBox="1"/>
          <p:nvPr/>
        </p:nvSpPr>
        <p:spPr>
          <a:xfrm>
            <a:off x="7758227" y="35480938"/>
            <a:ext cx="2137206" cy="2561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b="1" i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Up link (60.48GHz)</a:t>
            </a:r>
          </a:p>
        </p:txBody>
      </p:sp>
      <p:cxnSp>
        <p:nvCxnSpPr>
          <p:cNvPr id="72" name="コネクタ: 曲線 71">
            <a:extLst>
              <a:ext uri="{FF2B5EF4-FFF2-40B4-BE49-F238E27FC236}">
                <a16:creationId xmlns:a16="http://schemas.microsoft.com/office/drawing/2014/main" id="{897F2677-08A4-CCF2-1316-8523F4EDFFDC}"/>
              </a:ext>
            </a:extLst>
          </p:cNvPr>
          <p:cNvCxnSpPr>
            <a:cxnSpLocks/>
            <a:stCxn id="120" idx="6"/>
            <a:endCxn id="583" idx="3"/>
          </p:cNvCxnSpPr>
          <p:nvPr/>
        </p:nvCxnSpPr>
        <p:spPr>
          <a:xfrm flipV="1">
            <a:off x="2404279" y="35803537"/>
            <a:ext cx="1543957" cy="742904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lg" len="lg"/>
          </a:ln>
          <a:effectLst/>
        </p:spPr>
      </p:cxn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FD5FF4BA-E120-E359-F1AF-5C093B43EF4E}"/>
              </a:ext>
            </a:extLst>
          </p:cNvPr>
          <p:cNvGrpSpPr/>
          <p:nvPr/>
        </p:nvGrpSpPr>
        <p:grpSpPr>
          <a:xfrm>
            <a:off x="15010766" y="26976720"/>
            <a:ext cx="3099034" cy="3762583"/>
            <a:chOff x="5673080" y="1628800"/>
            <a:chExt cx="3408527" cy="4061251"/>
          </a:xfrm>
        </p:grpSpPr>
        <p:pic>
          <p:nvPicPr>
            <p:cNvPr id="548" name="図 547" descr="ダイアグラム が含まれている画像&#10;&#10;自動的に生成された説明">
              <a:extLst>
                <a:ext uri="{FF2B5EF4-FFF2-40B4-BE49-F238E27FC236}">
                  <a16:creationId xmlns:a16="http://schemas.microsoft.com/office/drawing/2014/main" id="{2C7D2029-EDAD-25C5-5832-1DA654636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5667" b="4333"/>
            <a:stretch/>
          </p:blipFill>
          <p:spPr>
            <a:xfrm>
              <a:off x="5673080" y="1628800"/>
              <a:ext cx="3384376" cy="4061251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sp>
          <p:nvSpPr>
            <p:cNvPr id="549" name="テキスト ボックス 1095">
              <a:extLst>
                <a:ext uri="{FF2B5EF4-FFF2-40B4-BE49-F238E27FC236}">
                  <a16:creationId xmlns:a16="http://schemas.microsoft.com/office/drawing/2014/main" id="{DB5484C2-529C-D96C-587E-1438FAA88DC6}"/>
                </a:ext>
              </a:extLst>
            </p:cNvPr>
            <p:cNvSpPr txBox="1"/>
            <p:nvPr/>
          </p:nvSpPr>
          <p:spPr>
            <a:xfrm>
              <a:off x="6712399" y="1855455"/>
              <a:ext cx="2263403" cy="27650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THz-wave receiver</a:t>
              </a:r>
              <a:endParaRPr lang="en-US" altLang="ja-JP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50" name="テキスト ボックス 1096">
              <a:extLst>
                <a:ext uri="{FF2B5EF4-FFF2-40B4-BE49-F238E27FC236}">
                  <a16:creationId xmlns:a16="http://schemas.microsoft.com/office/drawing/2014/main" id="{2C4DA1A5-65FC-6C60-95E1-CA478EAC2977}"/>
                </a:ext>
              </a:extLst>
            </p:cNvPr>
            <p:cNvSpPr txBox="1"/>
            <p:nvPr/>
          </p:nvSpPr>
          <p:spPr>
            <a:xfrm>
              <a:off x="7005228" y="2240868"/>
              <a:ext cx="1268932" cy="245785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Synthesizer</a:t>
              </a:r>
            </a:p>
          </p:txBody>
        </p:sp>
        <p:sp>
          <p:nvSpPr>
            <p:cNvPr id="551" name="テキスト ボックス 1097">
              <a:extLst>
                <a:ext uri="{FF2B5EF4-FFF2-40B4-BE49-F238E27FC236}">
                  <a16:creationId xmlns:a16="http://schemas.microsoft.com/office/drawing/2014/main" id="{D39C815A-388A-606C-CABE-8C44D79099D4}"/>
                </a:ext>
              </a:extLst>
            </p:cNvPr>
            <p:cNvSpPr txBox="1"/>
            <p:nvPr/>
          </p:nvSpPr>
          <p:spPr>
            <a:xfrm>
              <a:off x="7725308" y="2708920"/>
              <a:ext cx="270428" cy="245785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x6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52" name="テキスト ボックス 1098">
              <a:extLst>
                <a:ext uri="{FF2B5EF4-FFF2-40B4-BE49-F238E27FC236}">
                  <a16:creationId xmlns:a16="http://schemas.microsoft.com/office/drawing/2014/main" id="{AA11700E-7F42-4DF9-BD01-C1BEE1FEFEE5}"/>
                </a:ext>
              </a:extLst>
            </p:cNvPr>
            <p:cNvSpPr txBox="1"/>
            <p:nvPr/>
          </p:nvSpPr>
          <p:spPr>
            <a:xfrm>
              <a:off x="7182856" y="3356992"/>
              <a:ext cx="1468952" cy="245785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TH</a:t>
              </a:r>
              <a:r>
                <a:rPr lang="en-US" altLang="ja-JP" sz="16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z</a:t>
              </a:r>
              <a:r>
                <a:rPr lang="ja-JP" altLang="en-US" sz="16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CMOS TX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53" name="テキスト ボックス 1099">
              <a:extLst>
                <a:ext uri="{FF2B5EF4-FFF2-40B4-BE49-F238E27FC236}">
                  <a16:creationId xmlns:a16="http://schemas.microsoft.com/office/drawing/2014/main" id="{BC19F570-AE89-F385-9712-7B9BEA561338}"/>
                </a:ext>
              </a:extLst>
            </p:cNvPr>
            <p:cNvSpPr txBox="1"/>
            <p:nvPr/>
          </p:nvSpPr>
          <p:spPr>
            <a:xfrm>
              <a:off x="6473285" y="3609600"/>
              <a:ext cx="441646" cy="245785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LNA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54" name="テキスト ボックス 1100">
              <a:extLst>
                <a:ext uri="{FF2B5EF4-FFF2-40B4-BE49-F238E27FC236}">
                  <a16:creationId xmlns:a16="http://schemas.microsoft.com/office/drawing/2014/main" id="{E23D0701-51E7-50DC-90CD-0356630479DB}"/>
                </a:ext>
              </a:extLst>
            </p:cNvPr>
            <p:cNvSpPr txBox="1"/>
            <p:nvPr/>
          </p:nvSpPr>
          <p:spPr>
            <a:xfrm>
              <a:off x="6033119" y="3176972"/>
              <a:ext cx="454447" cy="245785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ANT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55" name="テキスト ボックス 1101">
              <a:extLst>
                <a:ext uri="{FF2B5EF4-FFF2-40B4-BE49-F238E27FC236}">
                  <a16:creationId xmlns:a16="http://schemas.microsoft.com/office/drawing/2014/main" id="{35187E26-1233-1F6C-9D43-19C1E9EADB24}"/>
                </a:ext>
              </a:extLst>
            </p:cNvPr>
            <p:cNvSpPr txBox="1"/>
            <p:nvPr/>
          </p:nvSpPr>
          <p:spPr>
            <a:xfrm>
              <a:off x="6928040" y="5018199"/>
              <a:ext cx="2153567" cy="27650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b="1" dirty="0" err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mmW</a:t>
              </a:r>
              <a:r>
                <a: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transceiver</a:t>
              </a:r>
              <a:endParaRPr lang="en-US" altLang="ja-JP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98A9D925-2F82-6BC3-0DEA-A05C7D0235FC}"/>
              </a:ext>
            </a:extLst>
          </p:cNvPr>
          <p:cNvGrpSpPr/>
          <p:nvPr/>
        </p:nvGrpSpPr>
        <p:grpSpPr>
          <a:xfrm flipH="1">
            <a:off x="12847134" y="35165575"/>
            <a:ext cx="2090407" cy="1237060"/>
            <a:chOff x="13038506" y="16524450"/>
            <a:chExt cx="2303248" cy="1337624"/>
          </a:xfrm>
        </p:grpSpPr>
        <p:grpSp>
          <p:nvGrpSpPr>
            <p:cNvPr id="541" name="グループ化 540">
              <a:extLst>
                <a:ext uri="{FF2B5EF4-FFF2-40B4-BE49-F238E27FC236}">
                  <a16:creationId xmlns:a16="http://schemas.microsoft.com/office/drawing/2014/main" id="{166F4587-AC5A-843C-1008-6B7AA82E91D3}"/>
                </a:ext>
              </a:extLst>
            </p:cNvPr>
            <p:cNvGrpSpPr/>
            <p:nvPr/>
          </p:nvGrpSpPr>
          <p:grpSpPr>
            <a:xfrm>
              <a:off x="13049369" y="16524450"/>
              <a:ext cx="2292385" cy="1337624"/>
              <a:chOff x="7150869" y="5031174"/>
              <a:chExt cx="803886" cy="469073"/>
            </a:xfrm>
          </p:grpSpPr>
          <p:grpSp>
            <p:nvGrpSpPr>
              <p:cNvPr id="543" name="グループ化 542">
                <a:extLst>
                  <a:ext uri="{FF2B5EF4-FFF2-40B4-BE49-F238E27FC236}">
                    <a16:creationId xmlns:a16="http://schemas.microsoft.com/office/drawing/2014/main" id="{7BCB2639-00F9-22A1-B887-12C1EA9503DC}"/>
                  </a:ext>
                </a:extLst>
              </p:cNvPr>
              <p:cNvGrpSpPr/>
              <p:nvPr/>
            </p:nvGrpSpPr>
            <p:grpSpPr>
              <a:xfrm rot="10800000">
                <a:off x="7150869" y="5031174"/>
                <a:ext cx="803886" cy="469073"/>
                <a:chOff x="4597205" y="2060836"/>
                <a:chExt cx="803886" cy="469073"/>
              </a:xfrm>
            </p:grpSpPr>
            <p:sp>
              <p:nvSpPr>
                <p:cNvPr id="545" name="正方形/長方形 544">
                  <a:extLst>
                    <a:ext uri="{FF2B5EF4-FFF2-40B4-BE49-F238E27FC236}">
                      <a16:creationId xmlns:a16="http://schemas.microsoft.com/office/drawing/2014/main" id="{52794170-7696-BEB8-563B-709CF20854C2}"/>
                    </a:ext>
                  </a:extLst>
                </p:cNvPr>
                <p:cNvSpPr/>
                <p:nvPr/>
              </p:nvSpPr>
              <p:spPr>
                <a:xfrm>
                  <a:off x="4597205" y="2096857"/>
                  <a:ext cx="598624" cy="396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BE0E3">
                      <a:shade val="1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546" name="正方形/長方形 545">
                  <a:extLst>
                    <a:ext uri="{FF2B5EF4-FFF2-40B4-BE49-F238E27FC236}">
                      <a16:creationId xmlns:a16="http://schemas.microsoft.com/office/drawing/2014/main" id="{AA89DA5F-2AF7-6A37-D005-DC3B738309BA}"/>
                    </a:ext>
                  </a:extLst>
                </p:cNvPr>
                <p:cNvSpPr/>
                <p:nvPr/>
              </p:nvSpPr>
              <p:spPr>
                <a:xfrm>
                  <a:off x="4799217" y="2060836"/>
                  <a:ext cx="601874" cy="469073"/>
                </a:xfrm>
                <a:prstGeom prst="rect">
                  <a:avLst/>
                </a:prstGeom>
                <a:solidFill>
                  <a:srgbClr val="067B4C"/>
                </a:solidFill>
                <a:ln w="12700" cap="flat" cmpd="sng" algn="ctr">
                  <a:solidFill>
                    <a:srgbClr val="BBE0E3">
                      <a:shade val="1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547" name="楕円 546">
                  <a:extLst>
                    <a:ext uri="{FF2B5EF4-FFF2-40B4-BE49-F238E27FC236}">
                      <a16:creationId xmlns:a16="http://schemas.microsoft.com/office/drawing/2014/main" id="{1131A747-242E-2448-6130-5CCCC448F2D3}"/>
                    </a:ext>
                  </a:extLst>
                </p:cNvPr>
                <p:cNvSpPr/>
                <p:nvPr/>
              </p:nvSpPr>
              <p:spPr>
                <a:xfrm>
                  <a:off x="4647708" y="2232116"/>
                  <a:ext cx="126244" cy="126243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BE0E3">
                      <a:shade val="15000"/>
                    </a:srgbClr>
                  </a:solidFill>
                  <a:prstDash val="solid"/>
                </a:ln>
                <a:effectLst/>
              </p:spPr>
              <p:txBody>
                <a:bodyPr wrap="none"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  <p:sp>
            <p:nvSpPr>
              <p:cNvPr id="544" name="楕円 543">
                <a:extLst>
                  <a:ext uri="{FF2B5EF4-FFF2-40B4-BE49-F238E27FC236}">
                    <a16:creationId xmlns:a16="http://schemas.microsoft.com/office/drawing/2014/main" id="{F626D8B8-E5A6-0EBB-3568-BC89C19628A2}"/>
                  </a:ext>
                </a:extLst>
              </p:cNvPr>
              <p:cNvSpPr/>
              <p:nvPr/>
            </p:nvSpPr>
            <p:spPr>
              <a:xfrm>
                <a:off x="7809926" y="5232540"/>
                <a:ext cx="63122" cy="63122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BBE0E3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542" name="テキスト ボックス 1240">
              <a:extLst>
                <a:ext uri="{FF2B5EF4-FFF2-40B4-BE49-F238E27FC236}">
                  <a16:creationId xmlns:a16="http://schemas.microsoft.com/office/drawing/2014/main" id="{8FD4B94A-CDBB-87A2-9480-D92F89821ECB}"/>
                </a:ext>
              </a:extLst>
            </p:cNvPr>
            <p:cNvSpPr txBox="1"/>
            <p:nvPr/>
          </p:nvSpPr>
          <p:spPr>
            <a:xfrm>
              <a:off x="13038506" y="16793442"/>
              <a:ext cx="1712328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b="1" dirty="0" err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mmW</a:t>
              </a:r>
              <a:r>
                <a: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</a:p>
            <a:p>
              <a:pPr algn="ctr"/>
              <a:r>
                <a: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transceiver</a:t>
              </a:r>
            </a:p>
            <a:p>
              <a:pPr algn="ctr"/>
              <a:r>
                <a: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en-US" altLang="ja-JP" sz="1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Transfer Jet X)</a:t>
              </a:r>
              <a:endPara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7AFDA9B5-D32C-DB71-971F-4DD557A41A4B}"/>
              </a:ext>
            </a:extLst>
          </p:cNvPr>
          <p:cNvGrpSpPr/>
          <p:nvPr/>
        </p:nvGrpSpPr>
        <p:grpSpPr>
          <a:xfrm rot="5400000">
            <a:off x="11917112" y="35551874"/>
            <a:ext cx="466109" cy="457426"/>
            <a:chOff x="6023992" y="5625244"/>
            <a:chExt cx="360040" cy="360040"/>
          </a:xfrm>
        </p:grpSpPr>
        <p:sp>
          <p:nvSpPr>
            <p:cNvPr id="537" name="正方形/長方形 536">
              <a:extLst>
                <a:ext uri="{FF2B5EF4-FFF2-40B4-BE49-F238E27FC236}">
                  <a16:creationId xmlns:a16="http://schemas.microsoft.com/office/drawing/2014/main" id="{8765E928-4529-EDF8-8A2A-9C622A20A9A5}"/>
                </a:ext>
              </a:extLst>
            </p:cNvPr>
            <p:cNvSpPr/>
            <p:nvPr/>
          </p:nvSpPr>
          <p:spPr bwMode="auto">
            <a:xfrm>
              <a:off x="6023992" y="5625244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grpSp>
          <p:nvGrpSpPr>
            <p:cNvPr id="538" name="グループ化 537">
              <a:extLst>
                <a:ext uri="{FF2B5EF4-FFF2-40B4-BE49-F238E27FC236}">
                  <a16:creationId xmlns:a16="http://schemas.microsoft.com/office/drawing/2014/main" id="{CA45FA10-1CC2-9373-1C93-CCBE0E3C9D3F}"/>
                </a:ext>
              </a:extLst>
            </p:cNvPr>
            <p:cNvGrpSpPr/>
            <p:nvPr/>
          </p:nvGrpSpPr>
          <p:grpSpPr>
            <a:xfrm>
              <a:off x="6059996" y="5661248"/>
              <a:ext cx="299770" cy="299770"/>
              <a:chOff x="6232358" y="3579395"/>
              <a:chExt cx="348916" cy="348916"/>
            </a:xfrm>
          </p:grpSpPr>
          <p:sp>
            <p:nvSpPr>
              <p:cNvPr id="539" name="楕円 538">
                <a:extLst>
                  <a:ext uri="{FF2B5EF4-FFF2-40B4-BE49-F238E27FC236}">
                    <a16:creationId xmlns:a16="http://schemas.microsoft.com/office/drawing/2014/main" id="{88F90DEE-A57F-1C00-1CE7-78FEA5EB6492}"/>
                  </a:ext>
                </a:extLst>
              </p:cNvPr>
              <p:cNvSpPr/>
              <p:nvPr/>
            </p:nvSpPr>
            <p:spPr>
              <a:xfrm>
                <a:off x="6232358" y="3579395"/>
                <a:ext cx="348916" cy="348916"/>
              </a:xfrm>
              <a:prstGeom prst="ellipse">
                <a:avLst/>
              </a:prstGeom>
              <a:solidFill>
                <a:sysClr val="window" lastClr="FFFFFF"/>
              </a:solidFill>
              <a:ln w="15875" cap="flat" cmpd="sng" algn="ctr">
                <a:solidFill>
                  <a:srgbClr val="4F81BD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HG丸ｺﾞｼｯｸM-PRO" panose="020F0600000000000000" pitchFamily="50" charset="-128"/>
                  <a:cs typeface="+mn-cs"/>
                </a:endParaRPr>
              </a:p>
            </p:txBody>
          </p:sp>
          <p:sp>
            <p:nvSpPr>
              <p:cNvPr id="540" name="円弧 539">
                <a:extLst>
                  <a:ext uri="{FF2B5EF4-FFF2-40B4-BE49-F238E27FC236}">
                    <a16:creationId xmlns:a16="http://schemas.microsoft.com/office/drawing/2014/main" id="{0E31D4F5-6338-26FB-21BE-260AA44BB979}"/>
                  </a:ext>
                </a:extLst>
              </p:cNvPr>
              <p:cNvSpPr/>
              <p:nvPr/>
            </p:nvSpPr>
            <p:spPr>
              <a:xfrm>
                <a:off x="6304714" y="3637714"/>
                <a:ext cx="216000" cy="216000"/>
              </a:xfrm>
              <a:prstGeom prst="arc">
                <a:avLst>
                  <a:gd name="adj1" fmla="val 11233230"/>
                  <a:gd name="adj2" fmla="val 5797097"/>
                </a:avLst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none"/>
                <a:tailEnd type="triangle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HG丸ｺﾞｼｯｸM-PRO" panose="020F06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19B596A4-B808-7AD0-FD72-5469B36FAE5D}"/>
              </a:ext>
            </a:extLst>
          </p:cNvPr>
          <p:cNvGrpSpPr/>
          <p:nvPr/>
        </p:nvGrpSpPr>
        <p:grpSpPr>
          <a:xfrm>
            <a:off x="6889159" y="35614127"/>
            <a:ext cx="457478" cy="366228"/>
            <a:chOff x="7000641" y="15660364"/>
            <a:chExt cx="504057" cy="432049"/>
          </a:xfrm>
        </p:grpSpPr>
        <p:sp>
          <p:nvSpPr>
            <p:cNvPr id="535" name="二等辺三角形 534">
              <a:extLst>
                <a:ext uri="{FF2B5EF4-FFF2-40B4-BE49-F238E27FC236}">
                  <a16:creationId xmlns:a16="http://schemas.microsoft.com/office/drawing/2014/main" id="{F9E49C2A-37F9-C2E4-5F61-C9432DFD0EB9}"/>
                </a:ext>
              </a:extLst>
            </p:cNvPr>
            <p:cNvSpPr/>
            <p:nvPr/>
          </p:nvSpPr>
          <p:spPr bwMode="auto">
            <a:xfrm rot="16200000">
              <a:off x="7036700" y="15624366"/>
              <a:ext cx="432000" cy="503996"/>
            </a:xfrm>
            <a:prstGeom prst="triangl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536" name="正方形/長方形 535">
              <a:extLst>
                <a:ext uri="{FF2B5EF4-FFF2-40B4-BE49-F238E27FC236}">
                  <a16:creationId xmlns:a16="http://schemas.microsoft.com/office/drawing/2014/main" id="{6108BBD5-0DEC-7925-5AF2-CE6DD945142A}"/>
                </a:ext>
              </a:extLst>
            </p:cNvPr>
            <p:cNvSpPr/>
            <p:nvPr/>
          </p:nvSpPr>
          <p:spPr bwMode="auto">
            <a:xfrm>
              <a:off x="7000641" y="15660365"/>
              <a:ext cx="162078" cy="432048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endParaRPr>
            </a:p>
          </p:txBody>
        </p:sp>
      </p:grp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368E9982-9DC1-FD52-1386-AF4902B331A8}"/>
              </a:ext>
            </a:extLst>
          </p:cNvPr>
          <p:cNvCxnSpPr>
            <a:cxnSpLocks/>
            <a:stCxn id="537" idx="0"/>
            <a:endCxn id="544" idx="6"/>
          </p:cNvCxnSpPr>
          <p:nvPr/>
        </p:nvCxnSpPr>
        <p:spPr bwMode="auto">
          <a:xfrm flipV="1">
            <a:off x="12378879" y="35779870"/>
            <a:ext cx="679718" cy="717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10961588-B057-FCE0-83B7-454E59DEC27B}"/>
              </a:ext>
            </a:extLst>
          </p:cNvPr>
          <p:cNvGrpSpPr/>
          <p:nvPr/>
        </p:nvGrpSpPr>
        <p:grpSpPr>
          <a:xfrm rot="10800000">
            <a:off x="11463926" y="35614127"/>
            <a:ext cx="457478" cy="366228"/>
            <a:chOff x="7000641" y="15660364"/>
            <a:chExt cx="504057" cy="432049"/>
          </a:xfrm>
        </p:grpSpPr>
        <p:sp>
          <p:nvSpPr>
            <p:cNvPr id="533" name="二等辺三角形 532">
              <a:extLst>
                <a:ext uri="{FF2B5EF4-FFF2-40B4-BE49-F238E27FC236}">
                  <a16:creationId xmlns:a16="http://schemas.microsoft.com/office/drawing/2014/main" id="{792F8C7A-1276-3FCB-6201-F0B412EED3A5}"/>
                </a:ext>
              </a:extLst>
            </p:cNvPr>
            <p:cNvSpPr/>
            <p:nvPr/>
          </p:nvSpPr>
          <p:spPr bwMode="auto">
            <a:xfrm rot="16200000">
              <a:off x="7036700" y="15624366"/>
              <a:ext cx="432000" cy="503996"/>
            </a:xfrm>
            <a:prstGeom prst="triangl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534" name="正方形/長方形 533">
              <a:extLst>
                <a:ext uri="{FF2B5EF4-FFF2-40B4-BE49-F238E27FC236}">
                  <a16:creationId xmlns:a16="http://schemas.microsoft.com/office/drawing/2014/main" id="{31A3B5E4-A4AE-1F5E-277A-B4FAF61BD5A2}"/>
                </a:ext>
              </a:extLst>
            </p:cNvPr>
            <p:cNvSpPr/>
            <p:nvPr/>
          </p:nvSpPr>
          <p:spPr bwMode="auto">
            <a:xfrm>
              <a:off x="7000641" y="15660365"/>
              <a:ext cx="162078" cy="432048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endParaRPr>
            </a:p>
          </p:txBody>
        </p:sp>
      </p:grpSp>
      <p:sp>
        <p:nvSpPr>
          <p:cNvPr id="79" name="テキスト ボックス 1267">
            <a:extLst>
              <a:ext uri="{FF2B5EF4-FFF2-40B4-BE49-F238E27FC236}">
                <a16:creationId xmlns:a16="http://schemas.microsoft.com/office/drawing/2014/main" id="{74BFAB3E-615D-3EBB-5716-5365153A770D}"/>
              </a:ext>
            </a:extLst>
          </p:cNvPr>
          <p:cNvSpPr txBox="1"/>
          <p:nvPr/>
        </p:nvSpPr>
        <p:spPr>
          <a:xfrm>
            <a:off x="7085220" y="35414344"/>
            <a:ext cx="382631" cy="2277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ANT</a:t>
            </a: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0" name="テキスト ボックス 1268">
            <a:extLst>
              <a:ext uri="{FF2B5EF4-FFF2-40B4-BE49-F238E27FC236}">
                <a16:creationId xmlns:a16="http://schemas.microsoft.com/office/drawing/2014/main" id="{0F63A813-5747-0C7B-4F1D-C97BD19F53A0}"/>
              </a:ext>
            </a:extLst>
          </p:cNvPr>
          <p:cNvSpPr txBox="1"/>
          <p:nvPr/>
        </p:nvSpPr>
        <p:spPr>
          <a:xfrm>
            <a:off x="11333218" y="35414344"/>
            <a:ext cx="382631" cy="2277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ANT</a:t>
            </a: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1" name="テキスト ボックス 1269">
            <a:extLst>
              <a:ext uri="{FF2B5EF4-FFF2-40B4-BE49-F238E27FC236}">
                <a16:creationId xmlns:a16="http://schemas.microsoft.com/office/drawing/2014/main" id="{DA45C7C1-5338-0577-C299-6DE60066B361}"/>
              </a:ext>
            </a:extLst>
          </p:cNvPr>
          <p:cNvSpPr txBox="1"/>
          <p:nvPr/>
        </p:nvSpPr>
        <p:spPr>
          <a:xfrm>
            <a:off x="6497036" y="36080287"/>
            <a:ext cx="327346" cy="2277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CIR</a:t>
            </a: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2" name="テキスト ボックス 1270">
            <a:extLst>
              <a:ext uri="{FF2B5EF4-FFF2-40B4-BE49-F238E27FC236}">
                <a16:creationId xmlns:a16="http://schemas.microsoft.com/office/drawing/2014/main" id="{E515A897-55D7-C5ED-3DF6-D4811612B054}"/>
              </a:ext>
            </a:extLst>
          </p:cNvPr>
          <p:cNvSpPr txBox="1"/>
          <p:nvPr/>
        </p:nvSpPr>
        <p:spPr>
          <a:xfrm>
            <a:off x="11986756" y="36080287"/>
            <a:ext cx="327346" cy="2277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CIR</a:t>
            </a: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C702B4D8-73B5-0E6C-755B-5A71840A07F1}"/>
              </a:ext>
            </a:extLst>
          </p:cNvPr>
          <p:cNvGrpSpPr/>
          <p:nvPr/>
        </p:nvGrpSpPr>
        <p:grpSpPr>
          <a:xfrm>
            <a:off x="10638875" y="31551869"/>
            <a:ext cx="4630629" cy="3462908"/>
            <a:chOff x="11393191" y="10691812"/>
            <a:chExt cx="5102110" cy="3744416"/>
          </a:xfrm>
        </p:grpSpPr>
        <p:grpSp>
          <p:nvGrpSpPr>
            <p:cNvPr id="452" name="グループ化 451">
              <a:extLst>
                <a:ext uri="{FF2B5EF4-FFF2-40B4-BE49-F238E27FC236}">
                  <a16:creationId xmlns:a16="http://schemas.microsoft.com/office/drawing/2014/main" id="{15210666-DA86-25BF-D71C-8F5946AC3A1A}"/>
                </a:ext>
              </a:extLst>
            </p:cNvPr>
            <p:cNvGrpSpPr/>
            <p:nvPr/>
          </p:nvGrpSpPr>
          <p:grpSpPr>
            <a:xfrm>
              <a:off x="11393191" y="10691812"/>
              <a:ext cx="5102110" cy="3744416"/>
              <a:chOff x="11753230" y="11051852"/>
              <a:chExt cx="5102110" cy="3744416"/>
            </a:xfrm>
          </p:grpSpPr>
          <p:sp>
            <p:nvSpPr>
              <p:cNvPr id="454" name="四角形: 角を丸くする 453">
                <a:extLst>
                  <a:ext uri="{FF2B5EF4-FFF2-40B4-BE49-F238E27FC236}">
                    <a16:creationId xmlns:a16="http://schemas.microsoft.com/office/drawing/2014/main" id="{0EBE0D33-8638-2428-4036-643A66F21DB8}"/>
                  </a:ext>
                </a:extLst>
              </p:cNvPr>
              <p:cNvSpPr/>
              <p:nvPr/>
            </p:nvSpPr>
            <p:spPr bwMode="auto">
              <a:xfrm>
                <a:off x="12234956" y="11051852"/>
                <a:ext cx="4620384" cy="3744416"/>
              </a:xfrm>
              <a:prstGeom prst="roundRect">
                <a:avLst>
                  <a:gd name="adj" fmla="val 11146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grpSp>
            <p:nvGrpSpPr>
              <p:cNvPr id="455" name="グループ化 454">
                <a:extLst>
                  <a:ext uri="{FF2B5EF4-FFF2-40B4-BE49-F238E27FC236}">
                    <a16:creationId xmlns:a16="http://schemas.microsoft.com/office/drawing/2014/main" id="{658D736E-BAB1-74DA-FF15-28CFB181485A}"/>
                  </a:ext>
                </a:extLst>
              </p:cNvPr>
              <p:cNvGrpSpPr/>
              <p:nvPr/>
            </p:nvGrpSpPr>
            <p:grpSpPr>
              <a:xfrm flipH="1">
                <a:off x="11958780" y="13716148"/>
                <a:ext cx="504056" cy="432048"/>
                <a:chOff x="10632464" y="3825044"/>
                <a:chExt cx="336037" cy="288032"/>
              </a:xfrm>
            </p:grpSpPr>
            <p:sp>
              <p:nvSpPr>
                <p:cNvPr id="531" name="二等辺三角形 530">
                  <a:extLst>
                    <a:ext uri="{FF2B5EF4-FFF2-40B4-BE49-F238E27FC236}">
                      <a16:creationId xmlns:a16="http://schemas.microsoft.com/office/drawing/2014/main" id="{315B6017-72A4-DE93-B6E1-DE052DA2D538}"/>
                    </a:ext>
                  </a:extLst>
                </p:cNvPr>
                <p:cNvSpPr/>
                <p:nvPr/>
              </p:nvSpPr>
              <p:spPr bwMode="auto">
                <a:xfrm rot="16200000">
                  <a:off x="10656503" y="3801045"/>
                  <a:ext cx="288000" cy="335997"/>
                </a:xfrm>
                <a:prstGeom prst="triangl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532" name="正方形/長方形 531">
                  <a:extLst>
                    <a:ext uri="{FF2B5EF4-FFF2-40B4-BE49-F238E27FC236}">
                      <a16:creationId xmlns:a16="http://schemas.microsoft.com/office/drawing/2014/main" id="{33F19221-EFA8-E350-1B31-EFFB3BD27E35}"/>
                    </a:ext>
                  </a:extLst>
                </p:cNvPr>
                <p:cNvSpPr/>
                <p:nvPr/>
              </p:nvSpPr>
              <p:spPr bwMode="auto">
                <a:xfrm>
                  <a:off x="10632464" y="3825044"/>
                  <a:ext cx="108052" cy="288032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456" name="テキスト ボックス 287">
                <a:extLst>
                  <a:ext uri="{FF2B5EF4-FFF2-40B4-BE49-F238E27FC236}">
                    <a16:creationId xmlns:a16="http://schemas.microsoft.com/office/drawing/2014/main" id="{5BA4987A-7529-2782-0324-2909EB5953EA}"/>
                  </a:ext>
                </a:extLst>
              </p:cNvPr>
              <p:cNvSpPr txBox="1"/>
              <p:nvPr/>
            </p:nvSpPr>
            <p:spPr>
              <a:xfrm flipH="1">
                <a:off x="11753230" y="13500124"/>
                <a:ext cx="4215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ANT</a:t>
                </a:r>
                <a:endPara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57" name="正方形/長方形 456">
                <a:extLst>
                  <a:ext uri="{FF2B5EF4-FFF2-40B4-BE49-F238E27FC236}">
                    <a16:creationId xmlns:a16="http://schemas.microsoft.com/office/drawing/2014/main" id="{1B385E05-85D2-9D84-5DFC-8C19AB6B88AE}"/>
                  </a:ext>
                </a:extLst>
              </p:cNvPr>
              <p:cNvSpPr/>
              <p:nvPr/>
            </p:nvSpPr>
            <p:spPr bwMode="auto">
              <a:xfrm flipH="1">
                <a:off x="13788188" y="12347995"/>
                <a:ext cx="2779120" cy="195044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458" name="テキスト ボックス 241">
                <a:extLst>
                  <a:ext uri="{FF2B5EF4-FFF2-40B4-BE49-F238E27FC236}">
                    <a16:creationId xmlns:a16="http://schemas.microsoft.com/office/drawing/2014/main" id="{CEA1B4F0-72BF-B34C-B2B3-A906DBD19D97}"/>
                  </a:ext>
                </a:extLst>
              </p:cNvPr>
              <p:cNvSpPr txBox="1"/>
              <p:nvPr/>
            </p:nvSpPr>
            <p:spPr>
              <a:xfrm flipH="1">
                <a:off x="14909803" y="12420004"/>
                <a:ext cx="16575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TH</a:t>
                </a:r>
                <a:r>
                  <a:rPr lang="en-US" altLang="ja-JP" sz="18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z</a:t>
                </a:r>
                <a:r>
                  <a:rPr lang="ja-JP" altLang="en-US" sz="18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0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CMOS RX</a:t>
                </a:r>
                <a:endParaRPr kumimoji="0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59" name="正方形/長方形 458">
                <a:extLst>
                  <a:ext uri="{FF2B5EF4-FFF2-40B4-BE49-F238E27FC236}">
                    <a16:creationId xmlns:a16="http://schemas.microsoft.com/office/drawing/2014/main" id="{25E9AB18-A5D5-5C3F-5688-CC85AA486DC8}"/>
                  </a:ext>
                </a:extLst>
              </p:cNvPr>
              <p:cNvSpPr/>
              <p:nvPr/>
            </p:nvSpPr>
            <p:spPr bwMode="auto">
              <a:xfrm flipH="1" flipV="1">
                <a:off x="13896200" y="13002294"/>
                <a:ext cx="1872208" cy="1260142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grpSp>
            <p:nvGrpSpPr>
              <p:cNvPr id="460" name="グループ化 459">
                <a:extLst>
                  <a:ext uri="{FF2B5EF4-FFF2-40B4-BE49-F238E27FC236}">
                    <a16:creationId xmlns:a16="http://schemas.microsoft.com/office/drawing/2014/main" id="{216CBFF0-66B5-AF16-5E10-C15B44136FFF}"/>
                  </a:ext>
                </a:extLst>
              </p:cNvPr>
              <p:cNvGrpSpPr/>
              <p:nvPr/>
            </p:nvGrpSpPr>
            <p:grpSpPr>
              <a:xfrm flipH="1" flipV="1">
                <a:off x="14076260" y="13733164"/>
                <a:ext cx="360000" cy="360000"/>
                <a:chOff x="9120336" y="3248980"/>
                <a:chExt cx="360000" cy="360000"/>
              </a:xfrm>
            </p:grpSpPr>
            <p:sp>
              <p:nvSpPr>
                <p:cNvPr id="528" name="楕円 527">
                  <a:extLst>
                    <a:ext uri="{FF2B5EF4-FFF2-40B4-BE49-F238E27FC236}">
                      <a16:creationId xmlns:a16="http://schemas.microsoft.com/office/drawing/2014/main" id="{D3539924-9D75-1D0A-BC24-6BB4CA963CEE}"/>
                    </a:ext>
                  </a:extLst>
                </p:cNvPr>
                <p:cNvSpPr/>
                <p:nvPr/>
              </p:nvSpPr>
              <p:spPr bwMode="auto">
                <a:xfrm>
                  <a:off x="9120336" y="3248980"/>
                  <a:ext cx="360000" cy="360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cxnSp>
              <p:nvCxnSpPr>
                <p:cNvPr id="529" name="直線コネクタ 528">
                  <a:extLst>
                    <a:ext uri="{FF2B5EF4-FFF2-40B4-BE49-F238E27FC236}">
                      <a16:creationId xmlns:a16="http://schemas.microsoft.com/office/drawing/2014/main" id="{63CE2365-39AD-8EC8-C113-654F92D5A647}"/>
                    </a:ext>
                  </a:extLst>
                </p:cNvPr>
                <p:cNvCxnSpPr>
                  <a:stCxn id="528" idx="1"/>
                  <a:endCxn id="528" idx="5"/>
                </p:cNvCxnSpPr>
                <p:nvPr/>
              </p:nvCxnSpPr>
              <p:spPr bwMode="auto">
                <a:xfrm>
                  <a:off x="9173057" y="3301701"/>
                  <a:ext cx="254558" cy="254558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0" name="直線コネクタ 529">
                  <a:extLst>
                    <a:ext uri="{FF2B5EF4-FFF2-40B4-BE49-F238E27FC236}">
                      <a16:creationId xmlns:a16="http://schemas.microsoft.com/office/drawing/2014/main" id="{AB82D398-2230-7FD4-12AB-C5E31EA60BBB}"/>
                    </a:ext>
                  </a:extLst>
                </p:cNvPr>
                <p:cNvCxnSpPr>
                  <a:stCxn id="528" idx="7"/>
                  <a:endCxn id="528" idx="3"/>
                </p:cNvCxnSpPr>
                <p:nvPr/>
              </p:nvCxnSpPr>
              <p:spPr bwMode="auto">
                <a:xfrm flipH="1">
                  <a:off x="9173057" y="3301701"/>
                  <a:ext cx="254558" cy="254558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61" name="楕円 460">
                <a:extLst>
                  <a:ext uri="{FF2B5EF4-FFF2-40B4-BE49-F238E27FC236}">
                    <a16:creationId xmlns:a16="http://schemas.microsoft.com/office/drawing/2014/main" id="{3C73EF21-FEF4-21CD-BA81-15F7CC8E92B4}"/>
                  </a:ext>
                </a:extLst>
              </p:cNvPr>
              <p:cNvSpPr/>
              <p:nvPr/>
            </p:nvSpPr>
            <p:spPr bwMode="auto">
              <a:xfrm flipH="1" flipV="1">
                <a:off x="13860204" y="13877140"/>
                <a:ext cx="72000" cy="72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cxnSp>
            <p:nvCxnSpPr>
              <p:cNvPr id="462" name="直線コネクタ 461">
                <a:extLst>
                  <a:ext uri="{FF2B5EF4-FFF2-40B4-BE49-F238E27FC236}">
                    <a16:creationId xmlns:a16="http://schemas.microsoft.com/office/drawing/2014/main" id="{1E69B331-30D1-7E9F-C787-0B21E7B144CD}"/>
                  </a:ext>
                </a:extLst>
              </p:cNvPr>
              <p:cNvCxnSpPr>
                <a:cxnSpLocks/>
                <a:stCxn id="528" idx="6"/>
                <a:endCxn id="461" idx="2"/>
              </p:cNvCxnSpPr>
              <p:nvPr/>
            </p:nvCxnSpPr>
            <p:spPr bwMode="auto">
              <a:xfrm flipH="1" flipV="1">
                <a:off x="13932204" y="13913140"/>
                <a:ext cx="144056" cy="24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463" name="二等辺三角形 462">
                <a:extLst>
                  <a:ext uri="{FF2B5EF4-FFF2-40B4-BE49-F238E27FC236}">
                    <a16:creationId xmlns:a16="http://schemas.microsoft.com/office/drawing/2014/main" id="{74E105A7-EB33-5FC5-2B1E-F8455A29E005}"/>
                  </a:ext>
                </a:extLst>
              </p:cNvPr>
              <p:cNvSpPr/>
              <p:nvPr/>
            </p:nvSpPr>
            <p:spPr bwMode="auto">
              <a:xfrm rot="16200000" flipH="1" flipV="1">
                <a:off x="14562304" y="13787128"/>
                <a:ext cx="288000" cy="252000"/>
              </a:xfrm>
              <a:prstGeom prst="triangl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grpSp>
            <p:nvGrpSpPr>
              <p:cNvPr id="464" name="グループ化 463">
                <a:extLst>
                  <a:ext uri="{FF2B5EF4-FFF2-40B4-BE49-F238E27FC236}">
                    <a16:creationId xmlns:a16="http://schemas.microsoft.com/office/drawing/2014/main" id="{C830DBEF-C233-E6FA-C25C-2ED7C3D96FD3}"/>
                  </a:ext>
                </a:extLst>
              </p:cNvPr>
              <p:cNvGrpSpPr/>
              <p:nvPr/>
            </p:nvGrpSpPr>
            <p:grpSpPr>
              <a:xfrm flipH="1" flipV="1">
                <a:off x="14904352" y="13733164"/>
                <a:ext cx="360000" cy="360000"/>
                <a:chOff x="9120336" y="3248980"/>
                <a:chExt cx="360000" cy="360000"/>
              </a:xfrm>
            </p:grpSpPr>
            <p:sp>
              <p:nvSpPr>
                <p:cNvPr id="525" name="楕円 524">
                  <a:extLst>
                    <a:ext uri="{FF2B5EF4-FFF2-40B4-BE49-F238E27FC236}">
                      <a16:creationId xmlns:a16="http://schemas.microsoft.com/office/drawing/2014/main" id="{CD11D6F3-5543-F53D-0E4A-5E14842E419C}"/>
                    </a:ext>
                  </a:extLst>
                </p:cNvPr>
                <p:cNvSpPr/>
                <p:nvPr/>
              </p:nvSpPr>
              <p:spPr bwMode="auto">
                <a:xfrm>
                  <a:off x="9120336" y="3248980"/>
                  <a:ext cx="360000" cy="360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cxnSp>
              <p:nvCxnSpPr>
                <p:cNvPr id="526" name="直線コネクタ 525">
                  <a:extLst>
                    <a:ext uri="{FF2B5EF4-FFF2-40B4-BE49-F238E27FC236}">
                      <a16:creationId xmlns:a16="http://schemas.microsoft.com/office/drawing/2014/main" id="{61E1AB5E-6796-B942-A823-0CE31D558057}"/>
                    </a:ext>
                  </a:extLst>
                </p:cNvPr>
                <p:cNvCxnSpPr>
                  <a:stCxn id="525" idx="1"/>
                  <a:endCxn id="525" idx="5"/>
                </p:cNvCxnSpPr>
                <p:nvPr/>
              </p:nvCxnSpPr>
              <p:spPr bwMode="auto">
                <a:xfrm>
                  <a:off x="9173057" y="3301701"/>
                  <a:ext cx="254558" cy="254558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7" name="直線コネクタ 526">
                  <a:extLst>
                    <a:ext uri="{FF2B5EF4-FFF2-40B4-BE49-F238E27FC236}">
                      <a16:creationId xmlns:a16="http://schemas.microsoft.com/office/drawing/2014/main" id="{69F2A878-01B1-1BCB-4480-9D6F8AE229EF}"/>
                    </a:ext>
                  </a:extLst>
                </p:cNvPr>
                <p:cNvCxnSpPr>
                  <a:stCxn id="525" idx="7"/>
                  <a:endCxn id="525" idx="3"/>
                </p:cNvCxnSpPr>
                <p:nvPr/>
              </p:nvCxnSpPr>
              <p:spPr bwMode="auto">
                <a:xfrm flipH="1">
                  <a:off x="9173057" y="3301701"/>
                  <a:ext cx="254558" cy="254558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65" name="楕円 464">
                <a:extLst>
                  <a:ext uri="{FF2B5EF4-FFF2-40B4-BE49-F238E27FC236}">
                    <a16:creationId xmlns:a16="http://schemas.microsoft.com/office/drawing/2014/main" id="{61FC1982-00DA-0F37-2BD7-EA7A1A8BCE77}"/>
                  </a:ext>
                </a:extLst>
              </p:cNvPr>
              <p:cNvSpPr/>
              <p:nvPr/>
            </p:nvSpPr>
            <p:spPr bwMode="auto">
              <a:xfrm flipH="1" flipV="1">
                <a:off x="15732412" y="13877148"/>
                <a:ext cx="72000" cy="72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466" name="楕円 465">
                <a:extLst>
                  <a:ext uri="{FF2B5EF4-FFF2-40B4-BE49-F238E27FC236}">
                    <a16:creationId xmlns:a16="http://schemas.microsoft.com/office/drawing/2014/main" id="{0CC67367-EA7D-D537-D771-F12145E76FC8}"/>
                  </a:ext>
                </a:extLst>
              </p:cNvPr>
              <p:cNvSpPr/>
              <p:nvPr/>
            </p:nvSpPr>
            <p:spPr bwMode="auto">
              <a:xfrm flipH="1" flipV="1">
                <a:off x="15048336" y="12966293"/>
                <a:ext cx="72000" cy="72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467" name="楕円 466">
                <a:extLst>
                  <a:ext uri="{FF2B5EF4-FFF2-40B4-BE49-F238E27FC236}">
                    <a16:creationId xmlns:a16="http://schemas.microsoft.com/office/drawing/2014/main" id="{082B16E7-A006-D610-E944-F1BA0FDD764A}"/>
                  </a:ext>
                </a:extLst>
              </p:cNvPr>
              <p:cNvSpPr/>
              <p:nvPr/>
            </p:nvSpPr>
            <p:spPr bwMode="auto">
              <a:xfrm flipH="1" flipV="1">
                <a:off x="14220236" y="12966293"/>
                <a:ext cx="72000" cy="72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468" name="二等辺三角形 467">
                <a:extLst>
                  <a:ext uri="{FF2B5EF4-FFF2-40B4-BE49-F238E27FC236}">
                    <a16:creationId xmlns:a16="http://schemas.microsoft.com/office/drawing/2014/main" id="{59E7623A-754C-79B0-E223-C0CC708668E3}"/>
                  </a:ext>
                </a:extLst>
              </p:cNvPr>
              <p:cNvSpPr/>
              <p:nvPr/>
            </p:nvSpPr>
            <p:spPr bwMode="auto">
              <a:xfrm flipH="1" flipV="1">
                <a:off x="14940348" y="13254325"/>
                <a:ext cx="288000" cy="252000"/>
              </a:xfrm>
              <a:prstGeom prst="triangl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469" name="二等辺三角形 468">
                <a:extLst>
                  <a:ext uri="{FF2B5EF4-FFF2-40B4-BE49-F238E27FC236}">
                    <a16:creationId xmlns:a16="http://schemas.microsoft.com/office/drawing/2014/main" id="{24F94059-5361-324B-8188-D5D6C14A4904}"/>
                  </a:ext>
                </a:extLst>
              </p:cNvPr>
              <p:cNvSpPr/>
              <p:nvPr/>
            </p:nvSpPr>
            <p:spPr bwMode="auto">
              <a:xfrm flipH="1" flipV="1">
                <a:off x="14112224" y="13074305"/>
                <a:ext cx="288000" cy="252000"/>
              </a:xfrm>
              <a:prstGeom prst="triangl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470" name="二等辺三角形 469">
                <a:extLst>
                  <a:ext uri="{FF2B5EF4-FFF2-40B4-BE49-F238E27FC236}">
                    <a16:creationId xmlns:a16="http://schemas.microsoft.com/office/drawing/2014/main" id="{CBDEF135-45FC-116D-05EE-A7DFA534A037}"/>
                  </a:ext>
                </a:extLst>
              </p:cNvPr>
              <p:cNvSpPr/>
              <p:nvPr/>
            </p:nvSpPr>
            <p:spPr bwMode="auto">
              <a:xfrm rot="16200000" flipH="1" flipV="1">
                <a:off x="15354392" y="13787159"/>
                <a:ext cx="288000" cy="252000"/>
              </a:xfrm>
              <a:prstGeom prst="triangl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cxnSp>
            <p:nvCxnSpPr>
              <p:cNvPr id="471" name="直線コネクタ 470">
                <a:extLst>
                  <a:ext uri="{FF2B5EF4-FFF2-40B4-BE49-F238E27FC236}">
                    <a16:creationId xmlns:a16="http://schemas.microsoft.com/office/drawing/2014/main" id="{258E5143-7D14-BDB0-01F7-A43C5EE09491}"/>
                  </a:ext>
                </a:extLst>
              </p:cNvPr>
              <p:cNvCxnSpPr>
                <a:cxnSpLocks/>
                <a:stCxn id="463" idx="3"/>
                <a:endCxn id="528" idx="2"/>
              </p:cNvCxnSpPr>
              <p:nvPr/>
            </p:nvCxnSpPr>
            <p:spPr bwMode="auto">
              <a:xfrm flipH="1">
                <a:off x="14436260" y="13913128"/>
                <a:ext cx="144044" cy="36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472" name="直線コネクタ 471">
                <a:extLst>
                  <a:ext uri="{FF2B5EF4-FFF2-40B4-BE49-F238E27FC236}">
                    <a16:creationId xmlns:a16="http://schemas.microsoft.com/office/drawing/2014/main" id="{8743D8D4-148B-A317-335A-9360D028A195}"/>
                  </a:ext>
                </a:extLst>
              </p:cNvPr>
              <p:cNvCxnSpPr>
                <a:cxnSpLocks/>
                <a:stCxn id="469" idx="0"/>
                <a:endCxn id="500" idx="0"/>
              </p:cNvCxnSpPr>
              <p:nvPr/>
            </p:nvCxnSpPr>
            <p:spPr bwMode="auto">
              <a:xfrm>
                <a:off x="14256224" y="13326305"/>
                <a:ext cx="4" cy="72036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3" name="直線コネクタ 472">
                <a:extLst>
                  <a:ext uri="{FF2B5EF4-FFF2-40B4-BE49-F238E27FC236}">
                    <a16:creationId xmlns:a16="http://schemas.microsoft.com/office/drawing/2014/main" id="{D216C7C2-1784-D924-F272-C8F44D541546}"/>
                  </a:ext>
                </a:extLst>
              </p:cNvPr>
              <p:cNvCxnSpPr>
                <a:cxnSpLocks/>
                <a:stCxn id="463" idx="0"/>
                <a:endCxn id="525" idx="6"/>
              </p:cNvCxnSpPr>
              <p:nvPr/>
            </p:nvCxnSpPr>
            <p:spPr bwMode="auto">
              <a:xfrm>
                <a:off x="14832304" y="13913128"/>
                <a:ext cx="72048" cy="36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4" name="直線コネクタ 473">
                <a:extLst>
                  <a:ext uri="{FF2B5EF4-FFF2-40B4-BE49-F238E27FC236}">
                    <a16:creationId xmlns:a16="http://schemas.microsoft.com/office/drawing/2014/main" id="{8B8D62F8-8C92-97D4-DE9C-D645FFA1E23F}"/>
                  </a:ext>
                </a:extLst>
              </p:cNvPr>
              <p:cNvCxnSpPr>
                <a:cxnSpLocks/>
                <a:stCxn id="467" idx="0"/>
                <a:endCxn id="469" idx="3"/>
              </p:cNvCxnSpPr>
              <p:nvPr/>
            </p:nvCxnSpPr>
            <p:spPr bwMode="auto">
              <a:xfrm flipH="1">
                <a:off x="14256224" y="13038293"/>
                <a:ext cx="12" cy="36012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5" name="直線コネクタ 474">
                <a:extLst>
                  <a:ext uri="{FF2B5EF4-FFF2-40B4-BE49-F238E27FC236}">
                    <a16:creationId xmlns:a16="http://schemas.microsoft.com/office/drawing/2014/main" id="{E186BCCF-5830-6DE6-77F0-32E2CECA6E8A}"/>
                  </a:ext>
                </a:extLst>
              </p:cNvPr>
              <p:cNvCxnSpPr>
                <a:cxnSpLocks/>
                <a:stCxn id="468" idx="0"/>
                <a:endCxn id="525" idx="4"/>
              </p:cNvCxnSpPr>
              <p:nvPr/>
            </p:nvCxnSpPr>
            <p:spPr bwMode="auto">
              <a:xfrm>
                <a:off x="15084348" y="13506325"/>
                <a:ext cx="4" cy="226839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476" name="直線コネクタ 475">
                <a:extLst>
                  <a:ext uri="{FF2B5EF4-FFF2-40B4-BE49-F238E27FC236}">
                    <a16:creationId xmlns:a16="http://schemas.microsoft.com/office/drawing/2014/main" id="{67A98CDE-2FAD-F03F-998A-92E9BFAAC184}"/>
                  </a:ext>
                </a:extLst>
              </p:cNvPr>
              <p:cNvCxnSpPr>
                <a:cxnSpLocks/>
                <a:stCxn id="466" idx="0"/>
                <a:endCxn id="468" idx="3"/>
              </p:cNvCxnSpPr>
              <p:nvPr/>
            </p:nvCxnSpPr>
            <p:spPr bwMode="auto">
              <a:xfrm>
                <a:off x="15084336" y="13038293"/>
                <a:ext cx="12" cy="216032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7" name="直線コネクタ 476">
                <a:extLst>
                  <a:ext uri="{FF2B5EF4-FFF2-40B4-BE49-F238E27FC236}">
                    <a16:creationId xmlns:a16="http://schemas.microsoft.com/office/drawing/2014/main" id="{023F124C-0AD4-9CFC-E3B6-57A2932E965F}"/>
                  </a:ext>
                </a:extLst>
              </p:cNvPr>
              <p:cNvCxnSpPr>
                <a:cxnSpLocks/>
                <a:stCxn id="525" idx="2"/>
                <a:endCxn id="470" idx="3"/>
              </p:cNvCxnSpPr>
              <p:nvPr/>
            </p:nvCxnSpPr>
            <p:spPr bwMode="auto">
              <a:xfrm flipV="1">
                <a:off x="15264352" y="13913159"/>
                <a:ext cx="108040" cy="5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478" name="直線コネクタ 477">
                <a:extLst>
                  <a:ext uri="{FF2B5EF4-FFF2-40B4-BE49-F238E27FC236}">
                    <a16:creationId xmlns:a16="http://schemas.microsoft.com/office/drawing/2014/main" id="{B3A0B38C-F5FE-F25F-045F-A64751FD8C0B}"/>
                  </a:ext>
                </a:extLst>
              </p:cNvPr>
              <p:cNvCxnSpPr>
                <a:cxnSpLocks/>
                <a:stCxn id="470" idx="0"/>
                <a:endCxn id="465" idx="6"/>
              </p:cNvCxnSpPr>
              <p:nvPr/>
            </p:nvCxnSpPr>
            <p:spPr bwMode="auto">
              <a:xfrm flipV="1">
                <a:off x="15624392" y="13913148"/>
                <a:ext cx="108020" cy="11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479" name="グループ化 478">
                <a:extLst>
                  <a:ext uri="{FF2B5EF4-FFF2-40B4-BE49-F238E27FC236}">
                    <a16:creationId xmlns:a16="http://schemas.microsoft.com/office/drawing/2014/main" id="{D998E1F8-CD85-5972-220A-4853014E4BA8}"/>
                  </a:ext>
                </a:extLst>
              </p:cNvPr>
              <p:cNvGrpSpPr/>
              <p:nvPr/>
            </p:nvGrpSpPr>
            <p:grpSpPr>
              <a:xfrm flipH="1">
                <a:off x="14420815" y="12354225"/>
                <a:ext cx="432048" cy="504048"/>
                <a:chOff x="8724292" y="1664804"/>
                <a:chExt cx="432048" cy="504048"/>
              </a:xfrm>
            </p:grpSpPr>
            <p:sp>
              <p:nvSpPr>
                <p:cNvPr id="512" name="正方形/長方形 511">
                  <a:extLst>
                    <a:ext uri="{FF2B5EF4-FFF2-40B4-BE49-F238E27FC236}">
                      <a16:creationId xmlns:a16="http://schemas.microsoft.com/office/drawing/2014/main" id="{C2466F64-5DD6-0F05-7D9F-1F33859FD538}"/>
                    </a:ext>
                  </a:extLst>
                </p:cNvPr>
                <p:cNvSpPr/>
                <p:nvPr/>
              </p:nvSpPr>
              <p:spPr bwMode="auto">
                <a:xfrm>
                  <a:off x="8724292" y="1700808"/>
                  <a:ext cx="432048" cy="4325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grpSp>
              <p:nvGrpSpPr>
                <p:cNvPr id="513" name="グループ化 512">
                  <a:extLst>
                    <a:ext uri="{FF2B5EF4-FFF2-40B4-BE49-F238E27FC236}">
                      <a16:creationId xmlns:a16="http://schemas.microsoft.com/office/drawing/2014/main" id="{671F5147-AAAF-7F0D-5955-9175C0753B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903805" y="1881336"/>
                  <a:ext cx="73025" cy="216023"/>
                  <a:chOff x="4340225" y="2657475"/>
                  <a:chExt cx="73025" cy="279400"/>
                </a:xfrm>
              </p:grpSpPr>
              <p:sp>
                <p:nvSpPr>
                  <p:cNvPr id="522" name="Line 1107">
                    <a:extLst>
                      <a:ext uri="{FF2B5EF4-FFF2-40B4-BE49-F238E27FC236}">
                        <a16:creationId xmlns:a16="http://schemas.microsoft.com/office/drawing/2014/main" id="{A305142D-C9C1-18DF-DB19-CCD63455A7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76738" y="2657475"/>
                    <a:ext cx="0" cy="279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523" name="Rectangle 1108">
                    <a:extLst>
                      <a:ext uri="{FF2B5EF4-FFF2-40B4-BE49-F238E27FC236}">
                        <a16:creationId xmlns:a16="http://schemas.microsoft.com/office/drawing/2014/main" id="{43D103AF-5E50-E588-580B-7FF79F4359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43400" y="2719009"/>
                    <a:ext cx="69850" cy="155953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524" name="Freeform 1109">
                    <a:extLst>
                      <a:ext uri="{FF2B5EF4-FFF2-40B4-BE49-F238E27FC236}">
                        <a16:creationId xmlns:a16="http://schemas.microsoft.com/office/drawing/2014/main" id="{A7831F03-ECDB-09E9-E7E3-B41D3B2313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0225" y="2714171"/>
                    <a:ext cx="71438" cy="163211"/>
                  </a:xfrm>
                  <a:custGeom>
                    <a:avLst/>
                    <a:gdLst>
                      <a:gd name="T0" fmla="*/ 2147483646 w 45"/>
                      <a:gd name="T1" fmla="*/ 0 h 99"/>
                      <a:gd name="T2" fmla="*/ 0 w 45"/>
                      <a:gd name="T3" fmla="*/ 2147483646 h 99"/>
                      <a:gd name="T4" fmla="*/ 2147483646 w 45"/>
                      <a:gd name="T5" fmla="*/ 2147483646 h 99"/>
                      <a:gd name="T6" fmla="*/ 2147483646 w 45"/>
                      <a:gd name="T7" fmla="*/ 2147483646 h 99"/>
                      <a:gd name="T8" fmla="*/ 2147483646 w 45"/>
                      <a:gd name="T9" fmla="*/ 2147483646 h 99"/>
                      <a:gd name="T10" fmla="*/ 0 w 45"/>
                      <a:gd name="T11" fmla="*/ 2147483646 h 99"/>
                      <a:gd name="T12" fmla="*/ 2147483646 w 45"/>
                      <a:gd name="T13" fmla="*/ 2147483646 h 99"/>
                      <a:gd name="T14" fmla="*/ 2147483646 w 45"/>
                      <a:gd name="T15" fmla="*/ 2147483646 h 9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5" h="99">
                        <a:moveTo>
                          <a:pt x="23" y="0"/>
                        </a:moveTo>
                        <a:lnTo>
                          <a:pt x="0" y="11"/>
                        </a:lnTo>
                        <a:lnTo>
                          <a:pt x="45" y="26"/>
                        </a:lnTo>
                        <a:lnTo>
                          <a:pt x="1" y="44"/>
                        </a:lnTo>
                        <a:lnTo>
                          <a:pt x="45" y="59"/>
                        </a:lnTo>
                        <a:lnTo>
                          <a:pt x="0" y="75"/>
                        </a:lnTo>
                        <a:lnTo>
                          <a:pt x="45" y="93"/>
                        </a:lnTo>
                        <a:lnTo>
                          <a:pt x="24" y="9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  <p:cxnSp>
              <p:nvCxnSpPr>
                <p:cNvPr id="514" name="直線コネクタ 513">
                  <a:extLst>
                    <a:ext uri="{FF2B5EF4-FFF2-40B4-BE49-F238E27FC236}">
                      <a16:creationId xmlns:a16="http://schemas.microsoft.com/office/drawing/2014/main" id="{012D4E00-0A0E-9890-3239-07B9F7A9197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940316" y="1700808"/>
                  <a:ext cx="0" cy="108012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5" name="直線コネクタ 514">
                  <a:extLst>
                    <a:ext uri="{FF2B5EF4-FFF2-40B4-BE49-F238E27FC236}">
                      <a16:creationId xmlns:a16="http://schemas.microsoft.com/office/drawing/2014/main" id="{4F47FE69-01D3-797A-8FC3-CEB77F47035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8832304" y="1808820"/>
                  <a:ext cx="108012" cy="108012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6" name="直線コネクタ 515">
                  <a:extLst>
                    <a:ext uri="{FF2B5EF4-FFF2-40B4-BE49-F238E27FC236}">
                      <a16:creationId xmlns:a16="http://schemas.microsoft.com/office/drawing/2014/main" id="{C63720EA-06A7-81E5-09CA-6893A2F29B2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940316" y="1808820"/>
                  <a:ext cx="108012" cy="108012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7" name="直線コネクタ 516">
                  <a:extLst>
                    <a:ext uri="{FF2B5EF4-FFF2-40B4-BE49-F238E27FC236}">
                      <a16:creationId xmlns:a16="http://schemas.microsoft.com/office/drawing/2014/main" id="{18324096-40B4-DAC8-DC7F-A8101801D59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048328" y="1916832"/>
                  <a:ext cx="0" cy="180020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8" name="直線コネクタ 517">
                  <a:extLst>
                    <a:ext uri="{FF2B5EF4-FFF2-40B4-BE49-F238E27FC236}">
                      <a16:creationId xmlns:a16="http://schemas.microsoft.com/office/drawing/2014/main" id="{2E995B0D-4BF9-D32D-C09C-8DD337B4E8E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832304" y="1916832"/>
                  <a:ext cx="0" cy="180020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19" name="楕円 518">
                  <a:extLst>
                    <a:ext uri="{FF2B5EF4-FFF2-40B4-BE49-F238E27FC236}">
                      <a16:creationId xmlns:a16="http://schemas.microsoft.com/office/drawing/2014/main" id="{ADF97FBF-46BB-5830-4C4B-7A737633F16A}"/>
                    </a:ext>
                  </a:extLst>
                </p:cNvPr>
                <p:cNvSpPr/>
                <p:nvPr/>
              </p:nvSpPr>
              <p:spPr bwMode="auto">
                <a:xfrm flipV="1">
                  <a:off x="9012324" y="2096852"/>
                  <a:ext cx="72000" cy="72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520" name="楕円 519">
                  <a:extLst>
                    <a:ext uri="{FF2B5EF4-FFF2-40B4-BE49-F238E27FC236}">
                      <a16:creationId xmlns:a16="http://schemas.microsoft.com/office/drawing/2014/main" id="{C58404A8-767A-0CAC-671E-BBEFCE77A4E2}"/>
                    </a:ext>
                  </a:extLst>
                </p:cNvPr>
                <p:cNvSpPr/>
                <p:nvPr/>
              </p:nvSpPr>
              <p:spPr bwMode="auto">
                <a:xfrm flipV="1">
                  <a:off x="8796300" y="2096852"/>
                  <a:ext cx="72000" cy="72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521" name="楕円 520">
                  <a:extLst>
                    <a:ext uri="{FF2B5EF4-FFF2-40B4-BE49-F238E27FC236}">
                      <a16:creationId xmlns:a16="http://schemas.microsoft.com/office/drawing/2014/main" id="{7D856C09-B62C-967F-AD95-047BC41C0CA1}"/>
                    </a:ext>
                  </a:extLst>
                </p:cNvPr>
                <p:cNvSpPr/>
                <p:nvPr/>
              </p:nvSpPr>
              <p:spPr bwMode="auto">
                <a:xfrm flipV="1">
                  <a:off x="8904312" y="1664804"/>
                  <a:ext cx="72000" cy="72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</p:grpSp>
          <p:cxnSp>
            <p:nvCxnSpPr>
              <p:cNvPr id="480" name="コネクタ: カギ線 479">
                <a:extLst>
                  <a:ext uri="{FF2B5EF4-FFF2-40B4-BE49-F238E27FC236}">
                    <a16:creationId xmlns:a16="http://schemas.microsoft.com/office/drawing/2014/main" id="{0789C9CC-C2C3-FAB0-CB88-4ABD0D3630B0}"/>
                  </a:ext>
                </a:extLst>
              </p:cNvPr>
              <p:cNvCxnSpPr>
                <a:cxnSpLocks/>
                <a:stCxn id="520" idx="0"/>
                <a:endCxn id="466" idx="4"/>
              </p:cNvCxnSpPr>
              <p:nvPr/>
            </p:nvCxnSpPr>
            <p:spPr bwMode="auto">
              <a:xfrm rot="16200000" flipH="1">
                <a:off x="14860585" y="12742543"/>
                <a:ext cx="108020" cy="339481"/>
              </a:xfrm>
              <a:prstGeom prst="bentConnector3">
                <a:avLst>
                  <a:gd name="adj1" fmla="val 50000"/>
                </a:avLst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1" name="コネクタ: カギ線 480">
                <a:extLst>
                  <a:ext uri="{FF2B5EF4-FFF2-40B4-BE49-F238E27FC236}">
                    <a16:creationId xmlns:a16="http://schemas.microsoft.com/office/drawing/2014/main" id="{1B5ACA18-2A53-E23C-97DA-3CE2E904F8C3}"/>
                  </a:ext>
                </a:extLst>
              </p:cNvPr>
              <p:cNvCxnSpPr>
                <a:cxnSpLocks/>
                <a:stCxn id="519" idx="0"/>
                <a:endCxn id="467" idx="4"/>
              </p:cNvCxnSpPr>
              <p:nvPr/>
            </p:nvCxnSpPr>
            <p:spPr bwMode="auto">
              <a:xfrm rot="5400000">
                <a:off x="14338524" y="12775985"/>
                <a:ext cx="108020" cy="272595"/>
              </a:xfrm>
              <a:prstGeom prst="bentConnector3">
                <a:avLst>
                  <a:gd name="adj1" fmla="val 50000"/>
                </a:avLst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2" name="直線コネクタ 481">
                <a:extLst>
                  <a:ext uri="{FF2B5EF4-FFF2-40B4-BE49-F238E27FC236}">
                    <a16:creationId xmlns:a16="http://schemas.microsoft.com/office/drawing/2014/main" id="{C8445665-8D3F-C070-2E2E-C75A85CE5846}"/>
                  </a:ext>
                </a:extLst>
              </p:cNvPr>
              <p:cNvCxnSpPr>
                <a:stCxn id="465" idx="2"/>
                <a:endCxn id="510" idx="6"/>
              </p:cNvCxnSpPr>
              <p:nvPr/>
            </p:nvCxnSpPr>
            <p:spPr bwMode="auto">
              <a:xfrm flipV="1">
                <a:off x="15804412" y="13913132"/>
                <a:ext cx="288032" cy="16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483" name="グループ化 482">
                <a:extLst>
                  <a:ext uri="{FF2B5EF4-FFF2-40B4-BE49-F238E27FC236}">
                    <a16:creationId xmlns:a16="http://schemas.microsoft.com/office/drawing/2014/main" id="{E9E4421E-18EF-9BC5-3DF1-4D6E947C52B4}"/>
                  </a:ext>
                </a:extLst>
              </p:cNvPr>
              <p:cNvGrpSpPr/>
              <p:nvPr/>
            </p:nvGrpSpPr>
            <p:grpSpPr>
              <a:xfrm flipH="1">
                <a:off x="16056464" y="13805128"/>
                <a:ext cx="216000" cy="216000"/>
                <a:chOff x="6672064" y="3825044"/>
                <a:chExt cx="216000" cy="216000"/>
              </a:xfrm>
            </p:grpSpPr>
            <p:sp>
              <p:nvSpPr>
                <p:cNvPr id="509" name="正方形/長方形 508">
                  <a:extLst>
                    <a:ext uri="{FF2B5EF4-FFF2-40B4-BE49-F238E27FC236}">
                      <a16:creationId xmlns:a16="http://schemas.microsoft.com/office/drawing/2014/main" id="{C740A7F4-2E4C-7911-6E40-BCDF0918BF11}"/>
                    </a:ext>
                  </a:extLst>
                </p:cNvPr>
                <p:cNvSpPr/>
                <p:nvPr/>
              </p:nvSpPr>
              <p:spPr bwMode="auto">
                <a:xfrm>
                  <a:off x="6672064" y="3825044"/>
                  <a:ext cx="216000" cy="216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510" name="楕円 509">
                  <a:extLst>
                    <a:ext uri="{FF2B5EF4-FFF2-40B4-BE49-F238E27FC236}">
                      <a16:creationId xmlns:a16="http://schemas.microsoft.com/office/drawing/2014/main" id="{C9715E59-60E0-87C3-912A-5CC4346B357C}"/>
                    </a:ext>
                  </a:extLst>
                </p:cNvPr>
                <p:cNvSpPr/>
                <p:nvPr/>
              </p:nvSpPr>
              <p:spPr bwMode="auto">
                <a:xfrm>
                  <a:off x="6708084" y="3861048"/>
                  <a:ext cx="144000" cy="14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511" name="楕円 510">
                  <a:extLst>
                    <a:ext uri="{FF2B5EF4-FFF2-40B4-BE49-F238E27FC236}">
                      <a16:creationId xmlns:a16="http://schemas.microsoft.com/office/drawing/2014/main" id="{4BA7BE8D-51C7-1A30-DF9E-0CEE5E1E6D46}"/>
                    </a:ext>
                  </a:extLst>
                </p:cNvPr>
                <p:cNvSpPr/>
                <p:nvPr/>
              </p:nvSpPr>
              <p:spPr bwMode="auto">
                <a:xfrm>
                  <a:off x="6764205" y="3917185"/>
                  <a:ext cx="36000" cy="36000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484" name="テキスト ボックス 268">
                <a:extLst>
                  <a:ext uri="{FF2B5EF4-FFF2-40B4-BE49-F238E27FC236}">
                    <a16:creationId xmlns:a16="http://schemas.microsoft.com/office/drawing/2014/main" id="{80A25B5B-F0EA-42D5-CA15-1BAE839E976E}"/>
                  </a:ext>
                </a:extLst>
              </p:cNvPr>
              <p:cNvSpPr txBox="1"/>
              <p:nvPr/>
            </p:nvSpPr>
            <p:spPr>
              <a:xfrm flipH="1">
                <a:off x="15456687" y="13074305"/>
                <a:ext cx="275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IC</a:t>
                </a:r>
                <a:endParaRPr kumimoji="0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85" name="正方形/長方形 484">
                <a:extLst>
                  <a:ext uri="{FF2B5EF4-FFF2-40B4-BE49-F238E27FC236}">
                    <a16:creationId xmlns:a16="http://schemas.microsoft.com/office/drawing/2014/main" id="{7B579E05-3370-4FE0-6D21-A90F86B27368}"/>
                  </a:ext>
                </a:extLst>
              </p:cNvPr>
              <p:cNvSpPr/>
              <p:nvPr/>
            </p:nvSpPr>
            <p:spPr bwMode="auto">
              <a:xfrm flipH="1">
                <a:off x="15415180" y="11771932"/>
                <a:ext cx="864096" cy="504056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multiplier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x6</a:t>
                </a:r>
                <a:endPara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86" name="正方形/長方形 485">
                <a:extLst>
                  <a:ext uri="{FF2B5EF4-FFF2-40B4-BE49-F238E27FC236}">
                    <a16:creationId xmlns:a16="http://schemas.microsoft.com/office/drawing/2014/main" id="{BAEE1D40-8C79-80D4-D4CA-B4C6B9DCE75B}"/>
                  </a:ext>
                </a:extLst>
              </p:cNvPr>
              <p:cNvSpPr/>
              <p:nvPr/>
            </p:nvSpPr>
            <p:spPr bwMode="auto">
              <a:xfrm flipH="1">
                <a:off x="15127148" y="11771932"/>
                <a:ext cx="288032" cy="504056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charset="0"/>
                    <a:ea typeface="ＭＳ Ｐゴシック" pitchFamily="50" charset="-128"/>
                  </a:rPr>
                  <a:t>BPF</a:t>
                </a:r>
                <a:endParaRPr kumimoji="1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grpSp>
            <p:nvGrpSpPr>
              <p:cNvPr id="487" name="グループ化 486">
                <a:extLst>
                  <a:ext uri="{FF2B5EF4-FFF2-40B4-BE49-F238E27FC236}">
                    <a16:creationId xmlns:a16="http://schemas.microsoft.com/office/drawing/2014/main" id="{467C8E03-B3F6-7BB0-E2FE-B978EDCB8573}"/>
                  </a:ext>
                </a:extLst>
              </p:cNvPr>
              <p:cNvGrpSpPr/>
              <p:nvPr/>
            </p:nvGrpSpPr>
            <p:grpSpPr>
              <a:xfrm flipH="1">
                <a:off x="12440650" y="13692180"/>
                <a:ext cx="504000" cy="504000"/>
                <a:chOff x="9372364" y="3753036"/>
                <a:chExt cx="504000" cy="504000"/>
              </a:xfrm>
            </p:grpSpPr>
            <p:sp>
              <p:nvSpPr>
                <p:cNvPr id="507" name="正方形/長方形 506">
                  <a:extLst>
                    <a:ext uri="{FF2B5EF4-FFF2-40B4-BE49-F238E27FC236}">
                      <a16:creationId xmlns:a16="http://schemas.microsoft.com/office/drawing/2014/main" id="{5E8ABF2A-827F-B20A-FE84-C8827ACDDDEE}"/>
                    </a:ext>
                  </a:extLst>
                </p:cNvPr>
                <p:cNvSpPr/>
                <p:nvPr/>
              </p:nvSpPr>
              <p:spPr bwMode="auto">
                <a:xfrm>
                  <a:off x="9372364" y="3753036"/>
                  <a:ext cx="504000" cy="504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508" name="二等辺三角形 507">
                  <a:extLst>
                    <a:ext uri="{FF2B5EF4-FFF2-40B4-BE49-F238E27FC236}">
                      <a16:creationId xmlns:a16="http://schemas.microsoft.com/office/drawing/2014/main" id="{4D756C96-2E33-D0AC-B9FF-56AD8166C890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9498352" y="3879048"/>
                  <a:ext cx="288000" cy="252000"/>
                </a:xfrm>
                <a:prstGeom prst="triangl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</p:grpSp>
          <p:cxnSp>
            <p:nvCxnSpPr>
              <p:cNvPr id="488" name="直線コネクタ 487">
                <a:extLst>
                  <a:ext uri="{FF2B5EF4-FFF2-40B4-BE49-F238E27FC236}">
                    <a16:creationId xmlns:a16="http://schemas.microsoft.com/office/drawing/2014/main" id="{3E92DFBA-868B-F1C1-5EED-7A342E730B0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3572164" y="13914303"/>
                <a:ext cx="288040" cy="0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89" name="楕円 488">
                <a:extLst>
                  <a:ext uri="{FF2B5EF4-FFF2-40B4-BE49-F238E27FC236}">
                    <a16:creationId xmlns:a16="http://schemas.microsoft.com/office/drawing/2014/main" id="{BE1F4BA8-59E0-31C0-9BEF-01B736B93BBE}"/>
                  </a:ext>
                </a:extLst>
              </p:cNvPr>
              <p:cNvSpPr/>
              <p:nvPr/>
            </p:nvSpPr>
            <p:spPr bwMode="auto">
              <a:xfrm flipH="1">
                <a:off x="13481478" y="13686373"/>
                <a:ext cx="504000" cy="504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Right">
                  <a:rot lat="600000" lon="17400000" rev="0"/>
                </a:camera>
                <a:lightRig rig="threePt" dir="t"/>
              </a:scene3d>
              <a:sp3d extrusionH="165100" contourW="12700">
                <a:extrusionClr>
                  <a:srgbClr val="FFFFFF"/>
                </a:extrusionClr>
                <a:contourClr>
                  <a:srgbClr val="000000"/>
                </a:contour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490" name="正方形/長方形 489">
                <a:extLst>
                  <a:ext uri="{FF2B5EF4-FFF2-40B4-BE49-F238E27FC236}">
                    <a16:creationId xmlns:a16="http://schemas.microsoft.com/office/drawing/2014/main" id="{9D726444-8549-9979-8090-4DE6A620E43B}"/>
                  </a:ext>
                </a:extLst>
              </p:cNvPr>
              <p:cNvSpPr/>
              <p:nvPr/>
            </p:nvSpPr>
            <p:spPr bwMode="auto">
              <a:xfrm flipH="1">
                <a:off x="13664787" y="13902397"/>
                <a:ext cx="144016" cy="720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Right">
                  <a:rot lat="600000" lon="17400000" rev="0"/>
                </a:camera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cxnSp>
            <p:nvCxnSpPr>
              <p:cNvPr id="491" name="コネクタ: カギ線 490">
                <a:extLst>
                  <a:ext uri="{FF2B5EF4-FFF2-40B4-BE49-F238E27FC236}">
                    <a16:creationId xmlns:a16="http://schemas.microsoft.com/office/drawing/2014/main" id="{FB73DF08-F017-5B0A-0C19-B9D0187B067A}"/>
                  </a:ext>
                </a:extLst>
              </p:cNvPr>
              <p:cNvCxnSpPr>
                <a:cxnSpLocks/>
                <a:stCxn id="485" idx="1"/>
                <a:endCxn id="492" idx="1"/>
              </p:cNvCxnSpPr>
              <p:nvPr/>
            </p:nvCxnSpPr>
            <p:spPr bwMode="auto">
              <a:xfrm flipV="1">
                <a:off x="16279276" y="11555908"/>
                <a:ext cx="12700" cy="468052"/>
              </a:xfrm>
              <a:prstGeom prst="bentConnector3">
                <a:avLst>
                  <a:gd name="adj1" fmla="val 1800000"/>
                </a:avLst>
              </a:prstGeom>
              <a:solidFill>
                <a:srgbClr val="BBE0E3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492" name="正方形/長方形 491">
                <a:extLst>
                  <a:ext uri="{FF2B5EF4-FFF2-40B4-BE49-F238E27FC236}">
                    <a16:creationId xmlns:a16="http://schemas.microsoft.com/office/drawing/2014/main" id="{312FA32F-1363-CE12-1DEA-0D1BDA28B3BB}"/>
                  </a:ext>
                </a:extLst>
              </p:cNvPr>
              <p:cNvSpPr/>
              <p:nvPr/>
            </p:nvSpPr>
            <p:spPr bwMode="auto">
              <a:xfrm flipH="1">
                <a:off x="15055140" y="11411892"/>
                <a:ext cx="1224136" cy="288032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Synthesizer</a:t>
                </a:r>
                <a:endParaRPr kumimoji="1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493" name="テキスト ボックス 285">
                <a:extLst>
                  <a:ext uri="{FF2B5EF4-FFF2-40B4-BE49-F238E27FC236}">
                    <a16:creationId xmlns:a16="http://schemas.microsoft.com/office/drawing/2014/main" id="{A2D0A52A-FDAA-6BF3-2628-0316639295B8}"/>
                  </a:ext>
                </a:extLst>
              </p:cNvPr>
              <p:cNvSpPr txBox="1"/>
              <p:nvPr/>
            </p:nvSpPr>
            <p:spPr>
              <a:xfrm flipH="1">
                <a:off x="13433924" y="13476156"/>
                <a:ext cx="3542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WG</a:t>
                </a:r>
                <a:endPara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94" name="テキスト ボックス 286">
                <a:extLst>
                  <a:ext uri="{FF2B5EF4-FFF2-40B4-BE49-F238E27FC236}">
                    <a16:creationId xmlns:a16="http://schemas.microsoft.com/office/drawing/2014/main" id="{2952263A-066F-07EC-3630-85FFD45FB512}"/>
                  </a:ext>
                </a:extLst>
              </p:cNvPr>
              <p:cNvSpPr txBox="1"/>
              <p:nvPr/>
            </p:nvSpPr>
            <p:spPr>
              <a:xfrm flipH="1">
                <a:off x="12463692" y="13500124"/>
                <a:ext cx="4055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LNA</a:t>
                </a:r>
                <a:endPara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95" name="正方形/長方形 494">
                <a:extLst>
                  <a:ext uri="{FF2B5EF4-FFF2-40B4-BE49-F238E27FC236}">
                    <a16:creationId xmlns:a16="http://schemas.microsoft.com/office/drawing/2014/main" id="{79944461-45BB-EE5A-6130-D237B75D9D03}"/>
                  </a:ext>
                </a:extLst>
              </p:cNvPr>
              <p:cNvSpPr/>
              <p:nvPr/>
            </p:nvSpPr>
            <p:spPr bwMode="auto">
              <a:xfrm flipH="1">
                <a:off x="12944706" y="13692180"/>
                <a:ext cx="504000" cy="5040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496" name="テキスト ボックス 289">
                <a:extLst>
                  <a:ext uri="{FF2B5EF4-FFF2-40B4-BE49-F238E27FC236}">
                    <a16:creationId xmlns:a16="http://schemas.microsoft.com/office/drawing/2014/main" id="{C0968C9B-B62A-6D16-98FA-3F5CFC3C4993}"/>
                  </a:ext>
                </a:extLst>
              </p:cNvPr>
              <p:cNvSpPr txBox="1"/>
              <p:nvPr/>
            </p:nvSpPr>
            <p:spPr>
              <a:xfrm flipH="1">
                <a:off x="12999992" y="13866393"/>
                <a:ext cx="3767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BPF</a:t>
                </a:r>
                <a:endPara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97" name="テキスト ボックス 293">
                <a:extLst>
                  <a:ext uri="{FF2B5EF4-FFF2-40B4-BE49-F238E27FC236}">
                    <a16:creationId xmlns:a16="http://schemas.microsoft.com/office/drawing/2014/main" id="{31DDD972-4C10-6226-7D72-B6B5536BC8A7}"/>
                  </a:ext>
                </a:extLst>
              </p:cNvPr>
              <p:cNvSpPr txBox="1"/>
              <p:nvPr/>
            </p:nvSpPr>
            <p:spPr>
              <a:xfrm rot="5400000" flipH="1">
                <a:off x="16306085" y="11647854"/>
                <a:ext cx="641201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11.7GHz</a:t>
                </a:r>
                <a:endParaRPr kumimoji="0" lang="ja-JP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98" name="テキスト ボックス 294">
                <a:extLst>
                  <a:ext uri="{FF2B5EF4-FFF2-40B4-BE49-F238E27FC236}">
                    <a16:creationId xmlns:a16="http://schemas.microsoft.com/office/drawing/2014/main" id="{28C0A028-6999-D3ED-1F17-A99032A27819}"/>
                  </a:ext>
                </a:extLst>
              </p:cNvPr>
              <p:cNvSpPr txBox="1"/>
              <p:nvPr/>
            </p:nvSpPr>
            <p:spPr>
              <a:xfrm flipH="1">
                <a:off x="13909883" y="12059964"/>
                <a:ext cx="641201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70.2GHz</a:t>
                </a:r>
                <a:endParaRPr kumimoji="0" lang="ja-JP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99" name="テキスト ボックス 298">
                <a:extLst>
                  <a:ext uri="{FF2B5EF4-FFF2-40B4-BE49-F238E27FC236}">
                    <a16:creationId xmlns:a16="http://schemas.microsoft.com/office/drawing/2014/main" id="{7C7D5C58-1CD6-6540-EC73-CBD802342D03}"/>
                  </a:ext>
                </a:extLst>
              </p:cNvPr>
              <p:cNvSpPr txBox="1"/>
              <p:nvPr/>
            </p:nvSpPr>
            <p:spPr>
              <a:xfrm flipH="1">
                <a:off x="15699658" y="13650369"/>
                <a:ext cx="737381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60.48GHz</a:t>
                </a:r>
                <a:endParaRPr kumimoji="0" lang="ja-JP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00" name="正方形/長方形 499">
                <a:extLst>
                  <a:ext uri="{FF2B5EF4-FFF2-40B4-BE49-F238E27FC236}">
                    <a16:creationId xmlns:a16="http://schemas.microsoft.com/office/drawing/2014/main" id="{55210E7F-C308-7922-8F36-308D5A07B128}"/>
                  </a:ext>
                </a:extLst>
              </p:cNvPr>
              <p:cNvSpPr/>
              <p:nvPr/>
            </p:nvSpPr>
            <p:spPr bwMode="auto">
              <a:xfrm flipH="1">
                <a:off x="14148228" y="13398341"/>
                <a:ext cx="216000" cy="216024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rPr>
                  <a:t>x2</a:t>
                </a:r>
                <a:endPara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cxnSp>
            <p:nvCxnSpPr>
              <p:cNvPr id="501" name="直線コネクタ 500">
                <a:extLst>
                  <a:ext uri="{FF2B5EF4-FFF2-40B4-BE49-F238E27FC236}">
                    <a16:creationId xmlns:a16="http://schemas.microsoft.com/office/drawing/2014/main" id="{12A346C5-A9B5-6BB6-2DF1-C747EDB1BDAA}"/>
                  </a:ext>
                </a:extLst>
              </p:cNvPr>
              <p:cNvCxnSpPr>
                <a:cxnSpLocks/>
                <a:stCxn id="500" idx="2"/>
                <a:endCxn id="528" idx="4"/>
              </p:cNvCxnSpPr>
              <p:nvPr/>
            </p:nvCxnSpPr>
            <p:spPr bwMode="auto">
              <a:xfrm>
                <a:off x="14256228" y="13614365"/>
                <a:ext cx="32" cy="118799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502" name="テキスト ボックス 303">
                <a:extLst>
                  <a:ext uri="{FF2B5EF4-FFF2-40B4-BE49-F238E27FC236}">
                    <a16:creationId xmlns:a16="http://schemas.microsoft.com/office/drawing/2014/main" id="{287FDF5B-3007-A9F3-BCB9-E07F20F0FDA4}"/>
                  </a:ext>
                </a:extLst>
              </p:cNvPr>
              <p:cNvSpPr txBox="1"/>
              <p:nvPr/>
            </p:nvSpPr>
            <p:spPr>
              <a:xfrm flipH="1">
                <a:off x="12939181" y="14262437"/>
                <a:ext cx="83356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271.08GHz</a:t>
                </a:r>
                <a:endParaRPr kumimoji="0" lang="ja-JP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503" name="直線コネクタ 502">
                <a:extLst>
                  <a:ext uri="{FF2B5EF4-FFF2-40B4-BE49-F238E27FC236}">
                    <a16:creationId xmlns:a16="http://schemas.microsoft.com/office/drawing/2014/main" id="{407827D0-0FDB-5154-B52C-41C89C51D873}"/>
                  </a:ext>
                </a:extLst>
              </p:cNvPr>
              <p:cNvCxnSpPr>
                <a:cxnSpLocks/>
                <a:endCxn id="502" idx="0"/>
              </p:cNvCxnSpPr>
              <p:nvPr/>
            </p:nvCxnSpPr>
            <p:spPr bwMode="auto">
              <a:xfrm flipH="1">
                <a:off x="13355962" y="14118421"/>
                <a:ext cx="121026" cy="144016"/>
              </a:xfrm>
              <a:prstGeom prst="line">
                <a:avLst/>
              </a:prstGeom>
              <a:solidFill>
                <a:srgbClr val="BBE0E3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04" name="テキスト ボックス 311">
                <a:extLst>
                  <a:ext uri="{FF2B5EF4-FFF2-40B4-BE49-F238E27FC236}">
                    <a16:creationId xmlns:a16="http://schemas.microsoft.com/office/drawing/2014/main" id="{F7141CC6-302F-DBD9-266A-3FC350C3C087}"/>
                  </a:ext>
                </a:extLst>
              </p:cNvPr>
              <p:cNvSpPr txBox="1"/>
              <p:nvPr/>
            </p:nvSpPr>
            <p:spPr>
              <a:xfrm flipH="1">
                <a:off x="14227277" y="11843940"/>
                <a:ext cx="3238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LO</a:t>
                </a:r>
                <a:endParaRPr kumimoji="0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05" name="テキスト ボックス 312">
                <a:extLst>
                  <a:ext uri="{FF2B5EF4-FFF2-40B4-BE49-F238E27FC236}">
                    <a16:creationId xmlns:a16="http://schemas.microsoft.com/office/drawing/2014/main" id="{F79F9BCE-CB4B-0D16-502A-4B21E68F33BB}"/>
                  </a:ext>
                </a:extLst>
              </p:cNvPr>
              <p:cNvSpPr txBox="1"/>
              <p:nvPr/>
            </p:nvSpPr>
            <p:spPr>
              <a:xfrm flipH="1">
                <a:off x="16217726" y="1407618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IF</a:t>
                </a:r>
                <a:endParaRPr kumimoji="0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506" name="コネクタ: カギ線 505">
                <a:extLst>
                  <a:ext uri="{FF2B5EF4-FFF2-40B4-BE49-F238E27FC236}">
                    <a16:creationId xmlns:a16="http://schemas.microsoft.com/office/drawing/2014/main" id="{F2E91485-726D-4153-696D-558F662FA833}"/>
                  </a:ext>
                </a:extLst>
              </p:cNvPr>
              <p:cNvCxnSpPr>
                <a:cxnSpLocks/>
                <a:stCxn id="512" idx="0"/>
                <a:endCxn id="486" idx="3"/>
              </p:cNvCxnSpPr>
              <p:nvPr/>
            </p:nvCxnSpPr>
            <p:spPr bwMode="auto">
              <a:xfrm rot="5400000" flipH="1" flipV="1">
                <a:off x="14698858" y="11961940"/>
                <a:ext cx="366269" cy="490309"/>
              </a:xfrm>
              <a:prstGeom prst="bentConnector2">
                <a:avLst/>
              </a:prstGeom>
              <a:solidFill>
                <a:srgbClr val="BBE0E3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sp>
          <p:nvSpPr>
            <p:cNvPr id="453" name="テキスト ボックス 1273">
              <a:extLst>
                <a:ext uri="{FF2B5EF4-FFF2-40B4-BE49-F238E27FC236}">
                  <a16:creationId xmlns:a16="http://schemas.microsoft.com/office/drawing/2014/main" id="{BF435E02-E4ED-1D29-1697-1E69C96CF1BE}"/>
                </a:ext>
              </a:extLst>
            </p:cNvPr>
            <p:cNvSpPr txBox="1"/>
            <p:nvPr/>
          </p:nvSpPr>
          <p:spPr>
            <a:xfrm>
              <a:off x="12522583" y="10763820"/>
              <a:ext cx="226741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THz-wave receiver</a:t>
              </a:r>
              <a:endParaRPr lang="en-US" altLang="ja-JP" b="1" baseline="30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1B3D269B-FA80-EF68-9D98-92EAEE6A6ED6}"/>
              </a:ext>
            </a:extLst>
          </p:cNvPr>
          <p:cNvGrpSpPr/>
          <p:nvPr/>
        </p:nvGrpSpPr>
        <p:grpSpPr>
          <a:xfrm>
            <a:off x="7281279" y="35880504"/>
            <a:ext cx="4249330" cy="1598265"/>
            <a:chOff x="8292162" y="17820604"/>
            <a:chExt cx="4681988" cy="1728192"/>
          </a:xfrm>
        </p:grpSpPr>
        <p:sp>
          <p:nvSpPr>
            <p:cNvPr id="394" name="正方形/長方形 393">
              <a:extLst>
                <a:ext uri="{FF2B5EF4-FFF2-40B4-BE49-F238E27FC236}">
                  <a16:creationId xmlns:a16="http://schemas.microsoft.com/office/drawing/2014/main" id="{D145443C-501E-EB7E-8164-8F85FEA4D76B}"/>
                </a:ext>
              </a:extLst>
            </p:cNvPr>
            <p:cNvSpPr/>
            <p:nvPr/>
          </p:nvSpPr>
          <p:spPr>
            <a:xfrm>
              <a:off x="8296846" y="17892612"/>
              <a:ext cx="4608512" cy="165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395" name="テキスト ボックス 1303">
              <a:extLst>
                <a:ext uri="{FF2B5EF4-FFF2-40B4-BE49-F238E27FC236}">
                  <a16:creationId xmlns:a16="http://schemas.microsoft.com/office/drawing/2014/main" id="{0C8D7F09-16D1-3B05-E612-56C92E16753E}"/>
                </a:ext>
              </a:extLst>
            </p:cNvPr>
            <p:cNvSpPr txBox="1"/>
            <p:nvPr/>
          </p:nvSpPr>
          <p:spPr>
            <a:xfrm>
              <a:off x="12257286" y="18540684"/>
              <a:ext cx="716864" cy="32658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000" b="1" i="1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f</a:t>
              </a:r>
              <a:r>
                <a:rPr kumimoji="1" lang="en-US" altLang="ja-JP" sz="2000" b="1" baseline="-2500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 </a:t>
              </a:r>
              <a:r>
                <a:rPr kumimoji="1" lang="en-US" altLang="ja-JP" sz="2000" b="1" baseline="-25000" dirty="0">
                  <a:solidFill>
                    <a:prstClr val="black"/>
                  </a:solidFill>
                  <a:ea typeface="ＭＳ Ｐゴシック"/>
                </a:rPr>
                <a:t>GHz</a:t>
              </a:r>
              <a:r>
                <a:rPr kumimoji="1" lang="en-US" altLang="ja-JP" sz="2000" b="1" dirty="0">
                  <a:solidFill>
                    <a:prstClr val="black"/>
                  </a:solidFill>
                  <a:ea typeface="ＭＳ Ｐゴシック"/>
                </a:rPr>
                <a:t> </a:t>
              </a:r>
              <a:endParaRPr kumimoji="1" lang="ja-JP" altLang="en-US" sz="2000" b="1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96" name="テキスト ボックス 1348">
              <a:extLst>
                <a:ext uri="{FF2B5EF4-FFF2-40B4-BE49-F238E27FC236}">
                  <a16:creationId xmlns:a16="http://schemas.microsoft.com/office/drawing/2014/main" id="{0DFD6560-5C4B-B22A-CDAA-F33A71282C66}"/>
                </a:ext>
              </a:extLst>
            </p:cNvPr>
            <p:cNvSpPr txBox="1"/>
            <p:nvPr/>
          </p:nvSpPr>
          <p:spPr>
            <a:xfrm>
              <a:off x="9815697" y="17964620"/>
              <a:ext cx="492690" cy="2769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77C4ED"/>
              </a:solidFill>
            </a:ln>
          </p:spPr>
          <p:txBody>
            <a:bodyPr wrap="none" lIns="36000" tIns="0" rIns="3600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b="1" dirty="0">
                  <a:solidFill>
                    <a:srgbClr val="77C4ED"/>
                  </a:solidFill>
                </a:rPr>
                <a:t>Ch2</a:t>
              </a:r>
              <a:endParaRPr kumimoji="1" lang="ja-JP" altLang="en-US" b="1" dirty="0">
                <a:solidFill>
                  <a:srgbClr val="77C4ED"/>
                </a:solidFill>
              </a:endParaRPr>
            </a:p>
          </p:txBody>
        </p:sp>
        <p:cxnSp>
          <p:nvCxnSpPr>
            <p:cNvPr id="397" name="直線コネクタ 396">
              <a:extLst>
                <a:ext uri="{FF2B5EF4-FFF2-40B4-BE49-F238E27FC236}">
                  <a16:creationId xmlns:a16="http://schemas.microsoft.com/office/drawing/2014/main" id="{2878C08B-C1AE-BF76-452C-9CCC716D7C3C}"/>
                </a:ext>
              </a:extLst>
            </p:cNvPr>
            <p:cNvCxnSpPr>
              <a:cxnSpLocks/>
              <a:stCxn id="396" idx="2"/>
              <a:endCxn id="405" idx="0"/>
            </p:cNvCxnSpPr>
            <p:nvPr/>
          </p:nvCxnSpPr>
          <p:spPr>
            <a:xfrm>
              <a:off x="10062042" y="18241619"/>
              <a:ext cx="129682" cy="299382"/>
            </a:xfrm>
            <a:prstGeom prst="line">
              <a:avLst/>
            </a:prstGeom>
            <a:ln>
              <a:solidFill>
                <a:srgbClr val="77C4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Text Box 462">
              <a:extLst>
                <a:ext uri="{FF2B5EF4-FFF2-40B4-BE49-F238E27FC236}">
                  <a16:creationId xmlns:a16="http://schemas.microsoft.com/office/drawing/2014/main" id="{623A092D-08D5-3FF7-C2FC-F8F80A64D6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89134" y="17820604"/>
              <a:ext cx="186589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sz="2000" b="1" i="1" u="sng" dirty="0">
                  <a:solidFill>
                    <a:srgbClr val="00B0F0"/>
                  </a:solidFill>
                </a:rPr>
                <a:t>IEEE 803.15.3e </a:t>
              </a:r>
            </a:p>
          </p:txBody>
        </p:sp>
        <p:grpSp>
          <p:nvGrpSpPr>
            <p:cNvPr id="399" name="グループ化 398">
              <a:extLst>
                <a:ext uri="{FF2B5EF4-FFF2-40B4-BE49-F238E27FC236}">
                  <a16:creationId xmlns:a16="http://schemas.microsoft.com/office/drawing/2014/main" id="{36C4FAE2-36C4-BDA4-01BC-3CA71AE8806B}"/>
                </a:ext>
              </a:extLst>
            </p:cNvPr>
            <p:cNvGrpSpPr/>
            <p:nvPr/>
          </p:nvGrpSpPr>
          <p:grpSpPr>
            <a:xfrm>
              <a:off x="8292162" y="17955328"/>
              <a:ext cx="4325160" cy="1438419"/>
              <a:chOff x="7768611" y="18099344"/>
              <a:chExt cx="5424779" cy="1438419"/>
            </a:xfrm>
          </p:grpSpPr>
          <p:sp>
            <p:nvSpPr>
              <p:cNvPr id="400" name="台形 399">
                <a:extLst>
                  <a:ext uri="{FF2B5EF4-FFF2-40B4-BE49-F238E27FC236}">
                    <a16:creationId xmlns:a16="http://schemas.microsoft.com/office/drawing/2014/main" id="{5DCA4F83-1A5F-4EBE-00A6-2851D9ADE28A}"/>
                  </a:ext>
                </a:extLst>
              </p:cNvPr>
              <p:cNvSpPr/>
              <p:nvPr/>
            </p:nvSpPr>
            <p:spPr>
              <a:xfrm>
                <a:off x="11789350" y="18681713"/>
                <a:ext cx="1044000" cy="382533"/>
              </a:xfrm>
              <a:prstGeom prst="trapezoid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rtlCol="0" anchor="ctr" anchorCtr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 </a:t>
                </a:r>
                <a:endPara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/>
                  <a:cs typeface="+mn-cs"/>
                </a:endParaRPr>
              </a:p>
            </p:txBody>
          </p:sp>
          <p:sp>
            <p:nvSpPr>
              <p:cNvPr id="401" name="テキスト ボックス 1304">
                <a:extLst>
                  <a:ext uri="{FF2B5EF4-FFF2-40B4-BE49-F238E27FC236}">
                    <a16:creationId xmlns:a16="http://schemas.microsoft.com/office/drawing/2014/main" id="{297938CC-63F0-D5DA-73B7-4A1650F2F89D}"/>
                  </a:ext>
                </a:extLst>
              </p:cNvPr>
              <p:cNvSpPr txBox="1"/>
              <p:nvPr/>
            </p:nvSpPr>
            <p:spPr>
              <a:xfrm>
                <a:off x="8296846" y="19260764"/>
                <a:ext cx="70532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b="1" dirty="0">
                    <a:solidFill>
                      <a:prstClr val="black"/>
                    </a:solidFill>
                    <a:ea typeface="ＭＳ Ｐゴシック"/>
                  </a:rPr>
                  <a:t>57.24</a:t>
                </a:r>
                <a:endParaRPr kumimoji="1" lang="ja-JP" altLang="en-US" b="1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402" name="テキスト ボックス 1309">
                <a:extLst>
                  <a:ext uri="{FF2B5EF4-FFF2-40B4-BE49-F238E27FC236}">
                    <a16:creationId xmlns:a16="http://schemas.microsoft.com/office/drawing/2014/main" id="{9F2DAE4B-BBB5-B8D9-A909-21518A7EF704}"/>
                  </a:ext>
                </a:extLst>
              </p:cNvPr>
              <p:cNvSpPr txBox="1"/>
              <p:nvPr/>
            </p:nvSpPr>
            <p:spPr>
              <a:xfrm>
                <a:off x="7768611" y="18099344"/>
                <a:ext cx="1356476" cy="36933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dirty="0">
                    <a:solidFill>
                      <a:prstClr val="black"/>
                    </a:solidFill>
                    <a:ea typeface="ＭＳ Ｐゴシック"/>
                  </a:rPr>
                  <a:t>BW(GHz</a:t>
                </a:r>
                <a:r>
                  <a:rPr kumimoji="1" lang="en-US" altLang="ja-JP" sz="1600" dirty="0">
                    <a:solidFill>
                      <a:prstClr val="black"/>
                    </a:solidFill>
                    <a:ea typeface="ＭＳ Ｐゴシック"/>
                  </a:rPr>
                  <a:t>)</a:t>
                </a:r>
                <a:endParaRPr kumimoji="1" lang="ja-JP" altLang="en-US" sz="1600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403" name="テキスト ボックス 1310">
                <a:extLst>
                  <a:ext uri="{FF2B5EF4-FFF2-40B4-BE49-F238E27FC236}">
                    <a16:creationId xmlns:a16="http://schemas.microsoft.com/office/drawing/2014/main" id="{05B06832-1534-8D16-4509-07D735D2AE75}"/>
                  </a:ext>
                </a:extLst>
              </p:cNvPr>
              <p:cNvSpPr txBox="1"/>
              <p:nvPr/>
            </p:nvSpPr>
            <p:spPr>
              <a:xfrm>
                <a:off x="7864798" y="18695733"/>
                <a:ext cx="5468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dirty="0">
                    <a:solidFill>
                      <a:prstClr val="black"/>
                    </a:solidFill>
                    <a:ea typeface="ＭＳ Ｐゴシック"/>
                  </a:rPr>
                  <a:t>2.16</a:t>
                </a:r>
                <a:endParaRPr kumimoji="1" lang="ja-JP" altLang="en-US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404" name="台形 403">
                <a:extLst>
                  <a:ext uri="{FF2B5EF4-FFF2-40B4-BE49-F238E27FC236}">
                    <a16:creationId xmlns:a16="http://schemas.microsoft.com/office/drawing/2014/main" id="{744AADEE-C318-4C9F-76F4-DD35BB66300A}"/>
                  </a:ext>
                </a:extLst>
              </p:cNvPr>
              <p:cNvSpPr/>
              <p:nvPr/>
            </p:nvSpPr>
            <p:spPr>
              <a:xfrm>
                <a:off x="8593268" y="18685017"/>
                <a:ext cx="1044000" cy="382533"/>
              </a:xfrm>
              <a:prstGeom prst="trapezoid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rtlCol="0" anchor="ctr" anchorCtr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kumimoji="1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 </a:t>
                </a:r>
                <a:endParaRPr lang="en-US" altLang="ja-JP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台形 404">
                <a:extLst>
                  <a:ext uri="{FF2B5EF4-FFF2-40B4-BE49-F238E27FC236}">
                    <a16:creationId xmlns:a16="http://schemas.microsoft.com/office/drawing/2014/main" id="{0F02A5E1-9D87-AF81-0EBB-DD01B3D79237}"/>
                  </a:ext>
                </a:extLst>
              </p:cNvPr>
              <p:cNvSpPr/>
              <p:nvPr/>
            </p:nvSpPr>
            <p:spPr>
              <a:xfrm>
                <a:off x="9629110" y="18685017"/>
                <a:ext cx="1044000" cy="382533"/>
              </a:xfrm>
              <a:prstGeom prst="trapezoid">
                <a:avLst/>
              </a:prstGeom>
              <a:solidFill>
                <a:srgbClr val="77C4ED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rtlCol="0" anchor="ctr" anchorCtr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 </a:t>
                </a:r>
                <a:endParaRPr lang="en-US" altLang="ja-JP" sz="1400" kern="0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406" name="台形 405">
                <a:extLst>
                  <a:ext uri="{FF2B5EF4-FFF2-40B4-BE49-F238E27FC236}">
                    <a16:creationId xmlns:a16="http://schemas.microsoft.com/office/drawing/2014/main" id="{BC96F237-E588-CA4B-B424-32BF496FBE79}"/>
                  </a:ext>
                </a:extLst>
              </p:cNvPr>
              <p:cNvSpPr/>
              <p:nvPr/>
            </p:nvSpPr>
            <p:spPr>
              <a:xfrm>
                <a:off x="10657030" y="18685017"/>
                <a:ext cx="1148400" cy="382533"/>
              </a:xfrm>
              <a:prstGeom prst="trapezoid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rtlCol="0" anchor="ctr" anchorCtr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 </a:t>
                </a:r>
                <a:endPara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/>
                  <a:cs typeface="+mn-cs"/>
                </a:endParaRPr>
              </a:p>
            </p:txBody>
          </p:sp>
          <p:sp>
            <p:nvSpPr>
              <p:cNvPr id="407" name="テキスト ボックス 1366">
                <a:extLst>
                  <a:ext uri="{FF2B5EF4-FFF2-40B4-BE49-F238E27FC236}">
                    <a16:creationId xmlns:a16="http://schemas.microsoft.com/office/drawing/2014/main" id="{689C65C6-04A6-8FB8-BF24-4000C7E1BBE6}"/>
                  </a:ext>
                </a:extLst>
              </p:cNvPr>
              <p:cNvSpPr txBox="1"/>
              <p:nvPr/>
            </p:nvSpPr>
            <p:spPr>
              <a:xfrm>
                <a:off x="9350319" y="19092387"/>
                <a:ext cx="2412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sz="1400" dirty="0">
                    <a:solidFill>
                      <a:prstClr val="black"/>
                    </a:solidFill>
                    <a:ea typeface="ＭＳ Ｐゴシック"/>
                  </a:rPr>
                  <a:t>59</a:t>
                </a:r>
                <a:endParaRPr kumimoji="1" lang="ja-JP" altLang="en-US" sz="1400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408" name="テキスト ボックス 1367">
                <a:extLst>
                  <a:ext uri="{FF2B5EF4-FFF2-40B4-BE49-F238E27FC236}">
                    <a16:creationId xmlns:a16="http://schemas.microsoft.com/office/drawing/2014/main" id="{3003E531-9639-144F-0CA7-839C4B43F18D}"/>
                  </a:ext>
                </a:extLst>
              </p:cNvPr>
              <p:cNvSpPr txBox="1"/>
              <p:nvPr/>
            </p:nvSpPr>
            <p:spPr>
              <a:xfrm>
                <a:off x="9841446" y="19092391"/>
                <a:ext cx="2412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sz="1400" dirty="0">
                    <a:solidFill>
                      <a:prstClr val="black"/>
                    </a:solidFill>
                    <a:ea typeface="ＭＳ Ｐゴシック"/>
                  </a:rPr>
                  <a:t>60</a:t>
                </a:r>
                <a:endParaRPr kumimoji="1" lang="ja-JP" altLang="en-US" sz="1400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409" name="テキスト ボックス 1368">
                <a:extLst>
                  <a:ext uri="{FF2B5EF4-FFF2-40B4-BE49-F238E27FC236}">
                    <a16:creationId xmlns:a16="http://schemas.microsoft.com/office/drawing/2014/main" id="{345BBADE-D329-97CF-8203-28038EB28C39}"/>
                  </a:ext>
                </a:extLst>
              </p:cNvPr>
              <p:cNvSpPr txBox="1"/>
              <p:nvPr/>
            </p:nvSpPr>
            <p:spPr>
              <a:xfrm>
                <a:off x="10332573" y="19092391"/>
                <a:ext cx="2412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sz="1400" dirty="0">
                    <a:solidFill>
                      <a:prstClr val="black"/>
                    </a:solidFill>
                    <a:ea typeface="ＭＳ Ｐゴシック"/>
                  </a:rPr>
                  <a:t>61</a:t>
                </a:r>
                <a:endParaRPr kumimoji="1" lang="ja-JP" altLang="en-US" sz="1400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410" name="テキスト ボックス 1369">
                <a:extLst>
                  <a:ext uri="{FF2B5EF4-FFF2-40B4-BE49-F238E27FC236}">
                    <a16:creationId xmlns:a16="http://schemas.microsoft.com/office/drawing/2014/main" id="{AA902A49-7B5C-B002-BB54-78A116C03781}"/>
                  </a:ext>
                </a:extLst>
              </p:cNvPr>
              <p:cNvSpPr txBox="1"/>
              <p:nvPr/>
            </p:nvSpPr>
            <p:spPr>
              <a:xfrm>
                <a:off x="10823701" y="19092391"/>
                <a:ext cx="2412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sz="1400" dirty="0">
                    <a:solidFill>
                      <a:prstClr val="black"/>
                    </a:solidFill>
                    <a:ea typeface="ＭＳ Ｐゴシック"/>
                  </a:rPr>
                  <a:t>62</a:t>
                </a:r>
              </a:p>
            </p:txBody>
          </p:sp>
          <p:sp>
            <p:nvSpPr>
              <p:cNvPr id="411" name="テキスト ボックス 1370">
                <a:extLst>
                  <a:ext uri="{FF2B5EF4-FFF2-40B4-BE49-F238E27FC236}">
                    <a16:creationId xmlns:a16="http://schemas.microsoft.com/office/drawing/2014/main" id="{2540A7BD-45AF-5262-E2F2-89084501601C}"/>
                  </a:ext>
                </a:extLst>
              </p:cNvPr>
              <p:cNvSpPr txBox="1"/>
              <p:nvPr/>
            </p:nvSpPr>
            <p:spPr>
              <a:xfrm>
                <a:off x="11314827" y="19092391"/>
                <a:ext cx="2412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sz="1400" dirty="0">
                    <a:solidFill>
                      <a:prstClr val="black"/>
                    </a:solidFill>
                    <a:ea typeface="ＭＳ Ｐゴシック"/>
                  </a:rPr>
                  <a:t>63</a:t>
                </a:r>
                <a:endParaRPr kumimoji="1" lang="ja-JP" altLang="en-US" sz="1400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412" name="テキスト ボックス 1371">
                <a:extLst>
                  <a:ext uri="{FF2B5EF4-FFF2-40B4-BE49-F238E27FC236}">
                    <a16:creationId xmlns:a16="http://schemas.microsoft.com/office/drawing/2014/main" id="{99DB6E44-53D1-4DFC-5D83-D0D616EA28C2}"/>
                  </a:ext>
                </a:extLst>
              </p:cNvPr>
              <p:cNvSpPr txBox="1"/>
              <p:nvPr/>
            </p:nvSpPr>
            <p:spPr>
              <a:xfrm>
                <a:off x="11805955" y="19092391"/>
                <a:ext cx="2412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sz="1400" dirty="0">
                    <a:solidFill>
                      <a:prstClr val="black"/>
                    </a:solidFill>
                    <a:ea typeface="ＭＳ Ｐゴシック"/>
                  </a:rPr>
                  <a:t>64</a:t>
                </a:r>
                <a:endParaRPr kumimoji="1" lang="ja-JP" altLang="en-US" sz="1400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413" name="テキスト ボックス 1372">
                <a:extLst>
                  <a:ext uri="{FF2B5EF4-FFF2-40B4-BE49-F238E27FC236}">
                    <a16:creationId xmlns:a16="http://schemas.microsoft.com/office/drawing/2014/main" id="{ACF3DC4E-D348-514B-9FC7-7081478F42FF}"/>
                  </a:ext>
                </a:extLst>
              </p:cNvPr>
              <p:cNvSpPr txBox="1"/>
              <p:nvPr/>
            </p:nvSpPr>
            <p:spPr>
              <a:xfrm>
                <a:off x="8859193" y="19092391"/>
                <a:ext cx="2412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sz="1400" dirty="0">
                    <a:solidFill>
                      <a:prstClr val="black"/>
                    </a:solidFill>
                    <a:ea typeface="ＭＳ Ｐゴシック"/>
                  </a:rPr>
                  <a:t>58</a:t>
                </a:r>
                <a:endParaRPr kumimoji="1" lang="ja-JP" altLang="en-US" sz="1400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414" name="テキスト ボックス 1373">
                <a:extLst>
                  <a:ext uri="{FF2B5EF4-FFF2-40B4-BE49-F238E27FC236}">
                    <a16:creationId xmlns:a16="http://schemas.microsoft.com/office/drawing/2014/main" id="{F54A0A5D-2F41-DA9F-7C9F-7E7B20BE1170}"/>
                  </a:ext>
                </a:extLst>
              </p:cNvPr>
              <p:cNvSpPr txBox="1"/>
              <p:nvPr/>
            </p:nvSpPr>
            <p:spPr>
              <a:xfrm>
                <a:off x="8368065" y="19091210"/>
                <a:ext cx="2412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sz="1400" dirty="0">
                    <a:solidFill>
                      <a:prstClr val="black"/>
                    </a:solidFill>
                    <a:ea typeface="ＭＳ Ｐゴシック"/>
                  </a:rPr>
                  <a:t>57</a:t>
                </a:r>
                <a:endParaRPr kumimoji="1" lang="ja-JP" altLang="en-US" sz="1400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415" name="テキスト ボックス 1466">
                <a:extLst>
                  <a:ext uri="{FF2B5EF4-FFF2-40B4-BE49-F238E27FC236}">
                    <a16:creationId xmlns:a16="http://schemas.microsoft.com/office/drawing/2014/main" id="{AF935C12-7374-6BD8-0E3A-4D756F4241A0}"/>
                  </a:ext>
                </a:extLst>
              </p:cNvPr>
              <p:cNvSpPr txBox="1"/>
              <p:nvPr/>
            </p:nvSpPr>
            <p:spPr>
              <a:xfrm>
                <a:off x="12304842" y="19116748"/>
                <a:ext cx="2412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sz="1400" dirty="0">
                    <a:solidFill>
                      <a:prstClr val="black"/>
                    </a:solidFill>
                    <a:ea typeface="ＭＳ Ｐゴシック"/>
                  </a:rPr>
                  <a:t>65</a:t>
                </a:r>
                <a:endParaRPr kumimoji="1" lang="ja-JP" altLang="en-US" sz="1400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grpSp>
            <p:nvGrpSpPr>
              <p:cNvPr id="416" name="グループ化 415">
                <a:extLst>
                  <a:ext uri="{FF2B5EF4-FFF2-40B4-BE49-F238E27FC236}">
                    <a16:creationId xmlns:a16="http://schemas.microsoft.com/office/drawing/2014/main" id="{21C6F831-97E8-128A-8EC8-B6EBB908290A}"/>
                  </a:ext>
                </a:extLst>
              </p:cNvPr>
              <p:cNvGrpSpPr/>
              <p:nvPr/>
            </p:nvGrpSpPr>
            <p:grpSpPr>
              <a:xfrm>
                <a:off x="8457535" y="19040344"/>
                <a:ext cx="4735855" cy="62613"/>
                <a:chOff x="8457535" y="19040344"/>
                <a:chExt cx="4735855" cy="62613"/>
              </a:xfrm>
            </p:grpSpPr>
            <p:cxnSp>
              <p:nvCxnSpPr>
                <p:cNvPr id="432" name="直線矢印コネクタ 431">
                  <a:extLst>
                    <a:ext uri="{FF2B5EF4-FFF2-40B4-BE49-F238E27FC236}">
                      <a16:creationId xmlns:a16="http://schemas.microsoft.com/office/drawing/2014/main" id="{D21CA8E3-8ABD-5DC9-DB79-A8FB04800E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457535" y="19071106"/>
                  <a:ext cx="4735855" cy="0"/>
                </a:xfrm>
                <a:prstGeom prst="straightConnector1">
                  <a:avLst/>
                </a:prstGeom>
                <a:noFill/>
                <a:ln w="317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ffectLst/>
              </p:spPr>
            </p:cxnSp>
            <p:sp>
              <p:nvSpPr>
                <p:cNvPr id="433" name="正方形/長方形 432">
                  <a:extLst>
                    <a:ext uri="{FF2B5EF4-FFF2-40B4-BE49-F238E27FC236}">
                      <a16:creationId xmlns:a16="http://schemas.microsoft.com/office/drawing/2014/main" id="{8E7CF230-CBAE-E84A-7CE8-A50156EF43DF}"/>
                    </a:ext>
                  </a:extLst>
                </p:cNvPr>
                <p:cNvSpPr/>
                <p:nvPr/>
              </p:nvSpPr>
              <p:spPr>
                <a:xfrm>
                  <a:off x="8961108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34" name="正方形/長方形 433">
                  <a:extLst>
                    <a:ext uri="{FF2B5EF4-FFF2-40B4-BE49-F238E27FC236}">
                      <a16:creationId xmlns:a16="http://schemas.microsoft.com/office/drawing/2014/main" id="{E9E4AD90-5705-D7AC-5129-D6B85B48178A}"/>
                    </a:ext>
                  </a:extLst>
                </p:cNvPr>
                <p:cNvSpPr/>
                <p:nvPr/>
              </p:nvSpPr>
              <p:spPr>
                <a:xfrm>
                  <a:off x="9207184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35" name="正方形/長方形 434">
                  <a:extLst>
                    <a:ext uri="{FF2B5EF4-FFF2-40B4-BE49-F238E27FC236}">
                      <a16:creationId xmlns:a16="http://schemas.microsoft.com/office/drawing/2014/main" id="{A547E4AB-6332-DDCE-35F2-41E78E530DCA}"/>
                    </a:ext>
                  </a:extLst>
                </p:cNvPr>
                <p:cNvSpPr/>
                <p:nvPr/>
              </p:nvSpPr>
              <p:spPr>
                <a:xfrm>
                  <a:off x="9453260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36" name="正方形/長方形 435">
                  <a:extLst>
                    <a:ext uri="{FF2B5EF4-FFF2-40B4-BE49-F238E27FC236}">
                      <a16:creationId xmlns:a16="http://schemas.microsoft.com/office/drawing/2014/main" id="{F6CA0524-2522-8B6C-002B-26BAAD23CE75}"/>
                    </a:ext>
                  </a:extLst>
                </p:cNvPr>
                <p:cNvSpPr/>
                <p:nvPr/>
              </p:nvSpPr>
              <p:spPr>
                <a:xfrm>
                  <a:off x="9699336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37" name="正方形/長方形 436">
                  <a:extLst>
                    <a:ext uri="{FF2B5EF4-FFF2-40B4-BE49-F238E27FC236}">
                      <a16:creationId xmlns:a16="http://schemas.microsoft.com/office/drawing/2014/main" id="{34362123-FEED-EB5B-22EE-C0FF73004C1E}"/>
                    </a:ext>
                  </a:extLst>
                </p:cNvPr>
                <p:cNvSpPr/>
                <p:nvPr/>
              </p:nvSpPr>
              <p:spPr>
                <a:xfrm>
                  <a:off x="9945412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38" name="正方形/長方形 437">
                  <a:extLst>
                    <a:ext uri="{FF2B5EF4-FFF2-40B4-BE49-F238E27FC236}">
                      <a16:creationId xmlns:a16="http://schemas.microsoft.com/office/drawing/2014/main" id="{38B9F43A-A770-B39B-1534-28470EB20B5C}"/>
                    </a:ext>
                  </a:extLst>
                </p:cNvPr>
                <p:cNvSpPr/>
                <p:nvPr/>
              </p:nvSpPr>
              <p:spPr>
                <a:xfrm>
                  <a:off x="10191488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39" name="正方形/長方形 438">
                  <a:extLst>
                    <a:ext uri="{FF2B5EF4-FFF2-40B4-BE49-F238E27FC236}">
                      <a16:creationId xmlns:a16="http://schemas.microsoft.com/office/drawing/2014/main" id="{0C29B52F-5A6E-5D29-DC44-A48B518F0D0C}"/>
                    </a:ext>
                  </a:extLst>
                </p:cNvPr>
                <p:cNvSpPr/>
                <p:nvPr/>
              </p:nvSpPr>
              <p:spPr>
                <a:xfrm>
                  <a:off x="10437564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40" name="正方形/長方形 439">
                  <a:extLst>
                    <a:ext uri="{FF2B5EF4-FFF2-40B4-BE49-F238E27FC236}">
                      <a16:creationId xmlns:a16="http://schemas.microsoft.com/office/drawing/2014/main" id="{E5367E56-5D56-9FDF-39E8-6167E4F671E0}"/>
                    </a:ext>
                  </a:extLst>
                </p:cNvPr>
                <p:cNvSpPr/>
                <p:nvPr/>
              </p:nvSpPr>
              <p:spPr>
                <a:xfrm>
                  <a:off x="10683640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41" name="正方形/長方形 440">
                  <a:extLst>
                    <a:ext uri="{FF2B5EF4-FFF2-40B4-BE49-F238E27FC236}">
                      <a16:creationId xmlns:a16="http://schemas.microsoft.com/office/drawing/2014/main" id="{2DAE3CCA-BF56-857D-EBC9-DA9411B38B73}"/>
                    </a:ext>
                  </a:extLst>
                </p:cNvPr>
                <p:cNvSpPr/>
                <p:nvPr/>
              </p:nvSpPr>
              <p:spPr>
                <a:xfrm>
                  <a:off x="10929716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42" name="正方形/長方形 441">
                  <a:extLst>
                    <a:ext uri="{FF2B5EF4-FFF2-40B4-BE49-F238E27FC236}">
                      <a16:creationId xmlns:a16="http://schemas.microsoft.com/office/drawing/2014/main" id="{AF88D6FF-AF42-2BD6-31AD-7AB380556D8F}"/>
                    </a:ext>
                  </a:extLst>
                </p:cNvPr>
                <p:cNvSpPr/>
                <p:nvPr/>
              </p:nvSpPr>
              <p:spPr>
                <a:xfrm>
                  <a:off x="11175792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43" name="正方形/長方形 442">
                  <a:extLst>
                    <a:ext uri="{FF2B5EF4-FFF2-40B4-BE49-F238E27FC236}">
                      <a16:creationId xmlns:a16="http://schemas.microsoft.com/office/drawing/2014/main" id="{7BD88EE9-1463-1327-F937-B669D7F253B6}"/>
                    </a:ext>
                  </a:extLst>
                </p:cNvPr>
                <p:cNvSpPr/>
                <p:nvPr/>
              </p:nvSpPr>
              <p:spPr>
                <a:xfrm>
                  <a:off x="11421868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44" name="正方形/長方形 443">
                  <a:extLst>
                    <a:ext uri="{FF2B5EF4-FFF2-40B4-BE49-F238E27FC236}">
                      <a16:creationId xmlns:a16="http://schemas.microsoft.com/office/drawing/2014/main" id="{C0EA9180-9949-DACD-51A9-D084F8A24226}"/>
                    </a:ext>
                  </a:extLst>
                </p:cNvPr>
                <p:cNvSpPr/>
                <p:nvPr/>
              </p:nvSpPr>
              <p:spPr>
                <a:xfrm>
                  <a:off x="11667944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45" name="正方形/長方形 444">
                  <a:extLst>
                    <a:ext uri="{FF2B5EF4-FFF2-40B4-BE49-F238E27FC236}">
                      <a16:creationId xmlns:a16="http://schemas.microsoft.com/office/drawing/2014/main" id="{9D3FB963-B3E9-1F15-341C-581FD0067C2E}"/>
                    </a:ext>
                  </a:extLst>
                </p:cNvPr>
                <p:cNvSpPr/>
                <p:nvPr/>
              </p:nvSpPr>
              <p:spPr>
                <a:xfrm>
                  <a:off x="11914024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46" name="正方形/長方形 445">
                  <a:extLst>
                    <a:ext uri="{FF2B5EF4-FFF2-40B4-BE49-F238E27FC236}">
                      <a16:creationId xmlns:a16="http://schemas.microsoft.com/office/drawing/2014/main" id="{FEDE385E-BA34-0DB0-3EA7-C58E3426AA30}"/>
                    </a:ext>
                  </a:extLst>
                </p:cNvPr>
                <p:cNvSpPr/>
                <p:nvPr/>
              </p:nvSpPr>
              <p:spPr>
                <a:xfrm>
                  <a:off x="8715032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47" name="正方形/長方形 446">
                  <a:extLst>
                    <a:ext uri="{FF2B5EF4-FFF2-40B4-BE49-F238E27FC236}">
                      <a16:creationId xmlns:a16="http://schemas.microsoft.com/office/drawing/2014/main" id="{25671995-6423-A3A0-AA64-25BA3FB864EB}"/>
                    </a:ext>
                  </a:extLst>
                </p:cNvPr>
                <p:cNvSpPr/>
                <p:nvPr/>
              </p:nvSpPr>
              <p:spPr>
                <a:xfrm>
                  <a:off x="8468956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48" name="正方形/長方形 447">
                  <a:extLst>
                    <a:ext uri="{FF2B5EF4-FFF2-40B4-BE49-F238E27FC236}">
                      <a16:creationId xmlns:a16="http://schemas.microsoft.com/office/drawing/2014/main" id="{D8D7A21E-F2AA-9738-B4C6-9808366ED280}"/>
                    </a:ext>
                  </a:extLst>
                </p:cNvPr>
                <p:cNvSpPr/>
                <p:nvPr/>
              </p:nvSpPr>
              <p:spPr>
                <a:xfrm>
                  <a:off x="12160977" y="19040344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49" name="正方形/長方形 448">
                  <a:extLst>
                    <a:ext uri="{FF2B5EF4-FFF2-40B4-BE49-F238E27FC236}">
                      <a16:creationId xmlns:a16="http://schemas.microsoft.com/office/drawing/2014/main" id="{A7940B18-C145-DD13-DCA1-5B21605827AC}"/>
                    </a:ext>
                  </a:extLst>
                </p:cNvPr>
                <p:cNvSpPr/>
                <p:nvPr/>
              </p:nvSpPr>
              <p:spPr>
                <a:xfrm>
                  <a:off x="12407053" y="19040344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50" name="正方形/長方形 449">
                  <a:extLst>
                    <a:ext uri="{FF2B5EF4-FFF2-40B4-BE49-F238E27FC236}">
                      <a16:creationId xmlns:a16="http://schemas.microsoft.com/office/drawing/2014/main" id="{67341C0E-E2B4-5709-741F-5CECE6735D2B}"/>
                    </a:ext>
                  </a:extLst>
                </p:cNvPr>
                <p:cNvSpPr/>
                <p:nvPr/>
              </p:nvSpPr>
              <p:spPr>
                <a:xfrm>
                  <a:off x="12653133" y="19040344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51" name="正方形/長方形 450">
                  <a:extLst>
                    <a:ext uri="{FF2B5EF4-FFF2-40B4-BE49-F238E27FC236}">
                      <a16:creationId xmlns:a16="http://schemas.microsoft.com/office/drawing/2014/main" id="{436C6678-566A-EFD1-C7DF-CD82308160FB}"/>
                    </a:ext>
                  </a:extLst>
                </p:cNvPr>
                <p:cNvSpPr/>
                <p:nvPr/>
              </p:nvSpPr>
              <p:spPr>
                <a:xfrm>
                  <a:off x="12902972" y="19042359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</p:grpSp>
          <p:sp>
            <p:nvSpPr>
              <p:cNvPr id="417" name="テキスト ボックス 1473">
                <a:extLst>
                  <a:ext uri="{FF2B5EF4-FFF2-40B4-BE49-F238E27FC236}">
                    <a16:creationId xmlns:a16="http://schemas.microsoft.com/office/drawing/2014/main" id="{3DF5099E-1F3F-DACE-0C25-F84FA9C44DDE}"/>
                  </a:ext>
                </a:extLst>
              </p:cNvPr>
              <p:cNvSpPr txBox="1"/>
              <p:nvPr/>
            </p:nvSpPr>
            <p:spPr>
              <a:xfrm>
                <a:off x="12808897" y="19116748"/>
                <a:ext cx="2412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sz="1400" dirty="0">
                    <a:solidFill>
                      <a:prstClr val="black"/>
                    </a:solidFill>
                    <a:ea typeface="ＭＳ Ｐゴシック"/>
                  </a:rPr>
                  <a:t>66</a:t>
                </a:r>
                <a:endParaRPr kumimoji="1" lang="ja-JP" altLang="en-US" sz="1400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418" name="テキスト ボックス 1475">
                <a:extLst>
                  <a:ext uri="{FF2B5EF4-FFF2-40B4-BE49-F238E27FC236}">
                    <a16:creationId xmlns:a16="http://schemas.microsoft.com/office/drawing/2014/main" id="{BD7A8919-30D2-071F-04B6-914790CE87BF}"/>
                  </a:ext>
                </a:extLst>
              </p:cNvPr>
              <p:cNvSpPr txBox="1"/>
              <p:nvPr/>
            </p:nvSpPr>
            <p:spPr>
              <a:xfrm>
                <a:off x="12473310" y="19260764"/>
                <a:ext cx="70532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b="1" dirty="0">
                    <a:solidFill>
                      <a:prstClr val="black"/>
                    </a:solidFill>
                    <a:ea typeface="ＭＳ Ｐゴシック"/>
                  </a:rPr>
                  <a:t>65.88</a:t>
                </a:r>
                <a:endParaRPr kumimoji="1" lang="ja-JP" altLang="en-US" b="1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grpSp>
            <p:nvGrpSpPr>
              <p:cNvPr id="419" name="グループ化 418">
                <a:extLst>
                  <a:ext uri="{FF2B5EF4-FFF2-40B4-BE49-F238E27FC236}">
                    <a16:creationId xmlns:a16="http://schemas.microsoft.com/office/drawing/2014/main" id="{CC13D5E2-8E10-52FB-14F1-5BA7F638900E}"/>
                  </a:ext>
                </a:extLst>
              </p:cNvPr>
              <p:cNvGrpSpPr/>
              <p:nvPr/>
            </p:nvGrpSpPr>
            <p:grpSpPr>
              <a:xfrm>
                <a:off x="8494310" y="18396668"/>
                <a:ext cx="4444956" cy="747466"/>
                <a:chOff x="8494310" y="16685481"/>
                <a:chExt cx="4444956" cy="2458653"/>
              </a:xfrm>
            </p:grpSpPr>
            <p:cxnSp>
              <p:nvCxnSpPr>
                <p:cNvPr id="420" name="直線コネクタ 419">
                  <a:extLst>
                    <a:ext uri="{FF2B5EF4-FFF2-40B4-BE49-F238E27FC236}">
                      <a16:creationId xmlns:a16="http://schemas.microsoft.com/office/drawing/2014/main" id="{6BF17399-0D78-443E-4472-0C4C0228DD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89896" y="16685481"/>
                  <a:ext cx="0" cy="245865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bg1">
                      <a:lumMod val="50000"/>
                    </a:schemeClr>
                  </a:solidFill>
                  <a:prstDash val="sys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1" name="直線コネクタ 420">
                  <a:extLst>
                    <a:ext uri="{FF2B5EF4-FFF2-40B4-BE49-F238E27FC236}">
                      <a16:creationId xmlns:a16="http://schemas.microsoft.com/office/drawing/2014/main" id="{68F8EF79-AD1E-4B9A-AF41-F5E6EA7149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848590" y="16685481"/>
                  <a:ext cx="1" cy="236240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bg1">
                      <a:lumMod val="50000"/>
                    </a:schemeClr>
                  </a:solidFill>
                  <a:prstDash val="sys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2" name="直線コネクタ 421">
                  <a:extLst>
                    <a:ext uri="{FF2B5EF4-FFF2-40B4-BE49-F238E27FC236}">
                      <a16:creationId xmlns:a16="http://schemas.microsoft.com/office/drawing/2014/main" id="{8D4F69A7-2D75-18F2-6960-BB6B09F6EB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977110" y="16685481"/>
                  <a:ext cx="422" cy="2367899"/>
                </a:xfrm>
                <a:prstGeom prst="lin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3" name="直線コネクタ 422">
                  <a:extLst>
                    <a:ext uri="{FF2B5EF4-FFF2-40B4-BE49-F238E27FC236}">
                      <a16:creationId xmlns:a16="http://schemas.microsoft.com/office/drawing/2014/main" id="{763B523F-F2AA-801F-05D3-8319E73B3F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64214" y="16685481"/>
                  <a:ext cx="1573" cy="2364406"/>
                </a:xfrm>
                <a:prstGeom prst="lin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4" name="直線コネクタ 423">
                  <a:extLst>
                    <a:ext uri="{FF2B5EF4-FFF2-40B4-BE49-F238E27FC236}">
                      <a16:creationId xmlns:a16="http://schemas.microsoft.com/office/drawing/2014/main" id="{5E8A1E03-228C-D829-F354-6921D8F768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967046" y="16685481"/>
                  <a:ext cx="5357" cy="236440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5" name="直線コネクタ 424">
                  <a:extLst>
                    <a:ext uri="{FF2B5EF4-FFF2-40B4-BE49-F238E27FC236}">
                      <a16:creationId xmlns:a16="http://schemas.microsoft.com/office/drawing/2014/main" id="{E67DD139-CF41-ECD4-E3A6-58F73132B6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66058" y="16685481"/>
                  <a:ext cx="402" cy="236440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6" name="直線コネクタ 425">
                  <a:extLst>
                    <a:ext uri="{FF2B5EF4-FFF2-40B4-BE49-F238E27FC236}">
                      <a16:creationId xmlns:a16="http://schemas.microsoft.com/office/drawing/2014/main" id="{35D57A16-5C13-DCE1-9D14-7640D6AA71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945232" y="16685481"/>
                  <a:ext cx="11940" cy="238269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7" name="直線コネクタ 426">
                  <a:extLst>
                    <a:ext uri="{FF2B5EF4-FFF2-40B4-BE49-F238E27FC236}">
                      <a16:creationId xmlns:a16="http://schemas.microsoft.com/office/drawing/2014/main" id="{E21FDD64-D904-9A52-5E1A-511EB30204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434807" y="16685481"/>
                  <a:ext cx="4534" cy="238103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8" name="直線コネクタ 427">
                  <a:extLst>
                    <a:ext uri="{FF2B5EF4-FFF2-40B4-BE49-F238E27FC236}">
                      <a16:creationId xmlns:a16="http://schemas.microsoft.com/office/drawing/2014/main" id="{C5674F53-0D84-6131-7002-3DA2A62A67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494310" y="16685481"/>
                  <a:ext cx="422" cy="236789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9" name="直線コネクタ 428">
                  <a:extLst>
                    <a:ext uri="{FF2B5EF4-FFF2-40B4-BE49-F238E27FC236}">
                      <a16:creationId xmlns:a16="http://schemas.microsoft.com/office/drawing/2014/main" id="{9586BFAE-F0EE-A466-F428-4969BC3CF8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935346" y="16685481"/>
                  <a:ext cx="4534" cy="238103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0" name="直線コネクタ 429">
                  <a:extLst>
                    <a:ext uri="{FF2B5EF4-FFF2-40B4-BE49-F238E27FC236}">
                      <a16:creationId xmlns:a16="http://schemas.microsoft.com/office/drawing/2014/main" id="{6F9F6E81-0E77-0D57-5D06-1B4CAE30C0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424162" y="16685481"/>
                  <a:ext cx="4534" cy="238103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1" name="直線コネクタ 430">
                  <a:extLst>
                    <a:ext uri="{FF2B5EF4-FFF2-40B4-BE49-F238E27FC236}">
                      <a16:creationId xmlns:a16="http://schemas.microsoft.com/office/drawing/2014/main" id="{948989DC-6712-E74E-4216-5B830ED6A9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934732" y="16685481"/>
                  <a:ext cx="4534" cy="238103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9C37DDA4-1D1A-D8A3-395B-25A2962B8E26}"/>
              </a:ext>
            </a:extLst>
          </p:cNvPr>
          <p:cNvCxnSpPr>
            <a:cxnSpLocks/>
            <a:endCxn id="71" idx="2"/>
          </p:cNvCxnSpPr>
          <p:nvPr/>
        </p:nvCxnSpPr>
        <p:spPr>
          <a:xfrm flipV="1">
            <a:off x="8756898" y="35737112"/>
            <a:ext cx="69932" cy="343175"/>
          </a:xfrm>
          <a:prstGeom prst="line">
            <a:avLst/>
          </a:prstGeom>
          <a:ln w="12700">
            <a:solidFill>
              <a:srgbClr val="77C4E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" name="図 85" descr="ロゴ&#10;&#10;自動的に生成された説明">
            <a:extLst>
              <a:ext uri="{FF2B5EF4-FFF2-40B4-BE49-F238E27FC236}">
                <a16:creationId xmlns:a16="http://schemas.microsoft.com/office/drawing/2014/main" id="{97562AD2-BA0B-FC14-921B-18DF8F66EC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3987" y="35147966"/>
            <a:ext cx="2025968" cy="2064426"/>
          </a:xfrm>
          <a:prstGeom prst="rect">
            <a:avLst/>
          </a:prstGeom>
        </p:spPr>
      </p:pic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A4C6418E-8A35-761D-69D4-9AC10EB0B1DA}"/>
              </a:ext>
            </a:extLst>
          </p:cNvPr>
          <p:cNvCxnSpPr>
            <a:cxnSpLocks/>
          </p:cNvCxnSpPr>
          <p:nvPr/>
        </p:nvCxnSpPr>
        <p:spPr bwMode="auto">
          <a:xfrm flipV="1">
            <a:off x="5785059" y="35866410"/>
            <a:ext cx="629987" cy="5232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8" name="コネクタ: 曲線 87">
            <a:extLst>
              <a:ext uri="{FF2B5EF4-FFF2-40B4-BE49-F238E27FC236}">
                <a16:creationId xmlns:a16="http://schemas.microsoft.com/office/drawing/2014/main" id="{FFBC378F-FE49-529E-6660-7D20B7CBA236}"/>
              </a:ext>
            </a:extLst>
          </p:cNvPr>
          <p:cNvCxnSpPr>
            <a:cxnSpLocks/>
            <a:stCxn id="546" idx="3"/>
            <a:endCxn id="121" idx="4"/>
          </p:cNvCxnSpPr>
          <p:nvPr/>
        </p:nvCxnSpPr>
        <p:spPr>
          <a:xfrm>
            <a:off x="14927682" y="35784114"/>
            <a:ext cx="1004845" cy="1095291"/>
          </a:xfrm>
          <a:prstGeom prst="curvedConnector4">
            <a:avLst>
              <a:gd name="adj1" fmla="val 46748"/>
              <a:gd name="adj2" fmla="val 119302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lg" len="lg"/>
          </a:ln>
          <a:effectLst/>
        </p:spPr>
      </p:cxn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FD5DB631-3212-019F-A380-4E1AD6163CF6}"/>
              </a:ext>
            </a:extLst>
          </p:cNvPr>
          <p:cNvGrpSpPr/>
          <p:nvPr/>
        </p:nvGrpSpPr>
        <p:grpSpPr>
          <a:xfrm>
            <a:off x="15475057" y="35540078"/>
            <a:ext cx="2127143" cy="1539125"/>
            <a:chOff x="15802027" y="14796268"/>
            <a:chExt cx="2647947" cy="1880268"/>
          </a:xfrm>
        </p:grpSpPr>
        <p:pic>
          <p:nvPicPr>
            <p:cNvPr id="392" name="図 391" descr="パソコンの画面&#10;&#10;自動的に生成された説明">
              <a:extLst>
                <a:ext uri="{FF2B5EF4-FFF2-40B4-BE49-F238E27FC236}">
                  <a16:creationId xmlns:a16="http://schemas.microsoft.com/office/drawing/2014/main" id="{B7A5DD02-03FE-F3A3-84D4-7A8AB3D28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02027" y="14796268"/>
              <a:ext cx="2647947" cy="1880268"/>
            </a:xfrm>
            <a:prstGeom prst="rect">
              <a:avLst/>
            </a:prstGeom>
          </p:spPr>
        </p:pic>
        <p:sp>
          <p:nvSpPr>
            <p:cNvPr id="393" name="Text Box 462">
              <a:extLst>
                <a:ext uri="{FF2B5EF4-FFF2-40B4-BE49-F238E27FC236}">
                  <a16:creationId xmlns:a16="http://schemas.microsoft.com/office/drawing/2014/main" id="{03C78B9E-D5AC-B051-A530-E52613402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46043" y="15156308"/>
              <a:ext cx="2377253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800" b="1" i="1" dirty="0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THz + </a:t>
              </a:r>
              <a:r>
                <a:rPr lang="en-US" altLang="ja-JP" sz="2800" b="1" i="1" dirty="0" err="1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mmW</a:t>
              </a:r>
              <a:endParaRPr lang="en-US" altLang="ja-JP" sz="2800" b="1" i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2800" b="1" i="1" dirty="0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Hybrid !!</a:t>
              </a:r>
            </a:p>
          </p:txBody>
        </p:sp>
      </p:grpSp>
      <p:sp>
        <p:nvSpPr>
          <p:cNvPr id="90" name="テキスト ボックス 1521">
            <a:extLst>
              <a:ext uri="{FF2B5EF4-FFF2-40B4-BE49-F238E27FC236}">
                <a16:creationId xmlns:a16="http://schemas.microsoft.com/office/drawing/2014/main" id="{805008BA-0AFF-FF08-1A41-58979ADDA66D}"/>
              </a:ext>
            </a:extLst>
          </p:cNvPr>
          <p:cNvSpPr txBox="1"/>
          <p:nvPr/>
        </p:nvSpPr>
        <p:spPr>
          <a:xfrm>
            <a:off x="8759224" y="34159254"/>
            <a:ext cx="286610" cy="25617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b="1" i="1" dirty="0">
                <a:solidFill>
                  <a:srgbClr val="FF0000">
                    <a:alpha val="7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RF</a:t>
            </a:r>
          </a:p>
        </p:txBody>
      </p:sp>
      <p:sp>
        <p:nvSpPr>
          <p:cNvPr id="91" name="テキスト ボックス 1522">
            <a:extLst>
              <a:ext uri="{FF2B5EF4-FFF2-40B4-BE49-F238E27FC236}">
                <a16:creationId xmlns:a16="http://schemas.microsoft.com/office/drawing/2014/main" id="{4C0A6D4A-20F2-17FB-DE0D-F438B82609EC}"/>
              </a:ext>
            </a:extLst>
          </p:cNvPr>
          <p:cNvSpPr txBox="1"/>
          <p:nvPr/>
        </p:nvSpPr>
        <p:spPr>
          <a:xfrm>
            <a:off x="10026141" y="35680721"/>
            <a:ext cx="286610" cy="25617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b="1" i="1" dirty="0">
                <a:solidFill>
                  <a:srgbClr val="33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RF</a:t>
            </a:r>
          </a:p>
        </p:txBody>
      </p: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0F7554C2-ADBF-7944-0A29-49115F847D42}"/>
              </a:ext>
            </a:extLst>
          </p:cNvPr>
          <p:cNvGrpSpPr/>
          <p:nvPr/>
        </p:nvGrpSpPr>
        <p:grpSpPr>
          <a:xfrm>
            <a:off x="345652" y="25897259"/>
            <a:ext cx="3104303" cy="3830570"/>
            <a:chOff x="1316596" y="1628800"/>
            <a:chExt cx="3329941" cy="4032448"/>
          </a:xfrm>
        </p:grpSpPr>
        <p:pic>
          <p:nvPicPr>
            <p:cNvPr id="382" name="図 381" descr="回路 が含まれている画像&#10;&#10;自動的に生成された説明">
              <a:extLst>
                <a:ext uri="{FF2B5EF4-FFF2-40B4-BE49-F238E27FC236}">
                  <a16:creationId xmlns:a16="http://schemas.microsoft.com/office/drawing/2014/main" id="{D2FB0464-691E-BA99-5A9C-0F1AC568A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16867" t="12000" r="7527" b="19333"/>
            <a:stretch/>
          </p:blipFill>
          <p:spPr>
            <a:xfrm>
              <a:off x="1316596" y="1628800"/>
              <a:ext cx="3329941" cy="4032448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sp>
          <p:nvSpPr>
            <p:cNvPr id="383" name="テキスト ボックス 351">
              <a:extLst>
                <a:ext uri="{FF2B5EF4-FFF2-40B4-BE49-F238E27FC236}">
                  <a16:creationId xmlns:a16="http://schemas.microsoft.com/office/drawing/2014/main" id="{81A9080D-0C84-7E08-CF70-89EE82F5C496}"/>
                </a:ext>
              </a:extLst>
            </p:cNvPr>
            <p:cNvSpPr txBox="1"/>
            <p:nvPr/>
          </p:nvSpPr>
          <p:spPr>
            <a:xfrm>
              <a:off x="4124907" y="3212976"/>
              <a:ext cx="443216" cy="239711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ANT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84" name="テキスト ボックス 352">
              <a:extLst>
                <a:ext uri="{FF2B5EF4-FFF2-40B4-BE49-F238E27FC236}">
                  <a16:creationId xmlns:a16="http://schemas.microsoft.com/office/drawing/2014/main" id="{11AAEBF0-3475-0B00-EF71-F05480533D8C}"/>
                </a:ext>
              </a:extLst>
            </p:cNvPr>
            <p:cNvSpPr txBox="1"/>
            <p:nvPr/>
          </p:nvSpPr>
          <p:spPr>
            <a:xfrm>
              <a:off x="1892656" y="3231733"/>
              <a:ext cx="1432649" cy="239711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TH</a:t>
              </a:r>
              <a:r>
                <a:rPr lang="en-US" altLang="ja-JP" sz="16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z</a:t>
              </a:r>
              <a:r>
                <a:rPr lang="ja-JP" altLang="en-US" sz="16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CMOS TX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85" name="テキスト ボックス 353">
              <a:extLst>
                <a:ext uri="{FF2B5EF4-FFF2-40B4-BE49-F238E27FC236}">
                  <a16:creationId xmlns:a16="http://schemas.microsoft.com/office/drawing/2014/main" id="{388C92C0-1E63-2CBF-B172-7196C6AAB30E}"/>
                </a:ext>
              </a:extLst>
            </p:cNvPr>
            <p:cNvSpPr txBox="1"/>
            <p:nvPr/>
          </p:nvSpPr>
          <p:spPr>
            <a:xfrm>
              <a:off x="1770168" y="4960239"/>
              <a:ext cx="2131558" cy="269675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b="1" dirty="0" err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mmW</a:t>
              </a:r>
              <a:r>
                <a: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transceiver</a:t>
              </a:r>
              <a:endParaRPr lang="en-US" altLang="ja-JP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86" name="テキスト ボックス 354">
              <a:extLst>
                <a:ext uri="{FF2B5EF4-FFF2-40B4-BE49-F238E27FC236}">
                  <a16:creationId xmlns:a16="http://schemas.microsoft.com/office/drawing/2014/main" id="{E54CB351-9EFD-336C-8373-0C5B6859E9D6}"/>
                </a:ext>
              </a:extLst>
            </p:cNvPr>
            <p:cNvSpPr txBox="1"/>
            <p:nvPr/>
          </p:nvSpPr>
          <p:spPr>
            <a:xfrm>
              <a:off x="3810875" y="3698521"/>
              <a:ext cx="466625" cy="239711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AMP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87" name="テキスト ボックス 355">
              <a:extLst>
                <a:ext uri="{FF2B5EF4-FFF2-40B4-BE49-F238E27FC236}">
                  <a16:creationId xmlns:a16="http://schemas.microsoft.com/office/drawing/2014/main" id="{2B1F0DF6-4CEC-62E4-7B42-B5C8E656FE45}"/>
                </a:ext>
              </a:extLst>
            </p:cNvPr>
            <p:cNvSpPr txBox="1"/>
            <p:nvPr/>
          </p:nvSpPr>
          <p:spPr>
            <a:xfrm>
              <a:off x="2792759" y="4401108"/>
              <a:ext cx="466625" cy="239711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AMP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88" name="テキスト ボックス 356">
              <a:extLst>
                <a:ext uri="{FF2B5EF4-FFF2-40B4-BE49-F238E27FC236}">
                  <a16:creationId xmlns:a16="http://schemas.microsoft.com/office/drawing/2014/main" id="{4AADCEE8-A662-830F-A72D-9E2717B4AD98}"/>
                </a:ext>
              </a:extLst>
            </p:cNvPr>
            <p:cNvSpPr txBox="1"/>
            <p:nvPr/>
          </p:nvSpPr>
          <p:spPr>
            <a:xfrm>
              <a:off x="3260812" y="3717032"/>
              <a:ext cx="407321" cy="239711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BPF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89" name="テキスト ボックス 357">
              <a:extLst>
                <a:ext uri="{FF2B5EF4-FFF2-40B4-BE49-F238E27FC236}">
                  <a16:creationId xmlns:a16="http://schemas.microsoft.com/office/drawing/2014/main" id="{7C0B1B65-F49A-1588-C65D-C87EF3E4E007}"/>
                </a:ext>
              </a:extLst>
            </p:cNvPr>
            <p:cNvSpPr txBox="1"/>
            <p:nvPr/>
          </p:nvSpPr>
          <p:spPr>
            <a:xfrm>
              <a:off x="2324708" y="2708920"/>
              <a:ext cx="263745" cy="239711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x6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90" name="テキスト ボックス 358">
              <a:extLst>
                <a:ext uri="{FF2B5EF4-FFF2-40B4-BE49-F238E27FC236}">
                  <a16:creationId xmlns:a16="http://schemas.microsoft.com/office/drawing/2014/main" id="{434470DF-DEE4-AA76-6511-991258F58577}"/>
                </a:ext>
              </a:extLst>
            </p:cNvPr>
            <p:cNvSpPr txBox="1"/>
            <p:nvPr/>
          </p:nvSpPr>
          <p:spPr>
            <a:xfrm>
              <a:off x="2360712" y="2312876"/>
              <a:ext cx="1237570" cy="239711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Synthesizer</a:t>
              </a:r>
            </a:p>
          </p:txBody>
        </p:sp>
        <p:sp>
          <p:nvSpPr>
            <p:cNvPr id="391" name="テキスト ボックス 359">
              <a:extLst>
                <a:ext uri="{FF2B5EF4-FFF2-40B4-BE49-F238E27FC236}">
                  <a16:creationId xmlns:a16="http://schemas.microsoft.com/office/drawing/2014/main" id="{3453C2EF-512F-E865-6F21-2E7F7C5C67EC}"/>
                </a:ext>
              </a:extLst>
            </p:cNvPr>
            <p:cNvSpPr txBox="1"/>
            <p:nvPr/>
          </p:nvSpPr>
          <p:spPr>
            <a:xfrm>
              <a:off x="1598321" y="1774994"/>
              <a:ext cx="2583821" cy="269675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THz-wave transmitter</a:t>
              </a:r>
              <a:endParaRPr lang="en-US" altLang="ja-JP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F72D527F-989C-9ABB-6550-CE7FFDB67C71}"/>
              </a:ext>
            </a:extLst>
          </p:cNvPr>
          <p:cNvGrpSpPr/>
          <p:nvPr/>
        </p:nvGrpSpPr>
        <p:grpSpPr>
          <a:xfrm>
            <a:off x="3422241" y="31590537"/>
            <a:ext cx="4568441" cy="3490835"/>
            <a:chOff x="3396815" y="10691812"/>
            <a:chExt cx="5033590" cy="3774613"/>
          </a:xfrm>
        </p:grpSpPr>
        <p:grpSp>
          <p:nvGrpSpPr>
            <p:cNvPr id="296" name="グループ化 295">
              <a:extLst>
                <a:ext uri="{FF2B5EF4-FFF2-40B4-BE49-F238E27FC236}">
                  <a16:creationId xmlns:a16="http://schemas.microsoft.com/office/drawing/2014/main" id="{5504FFBF-7375-999D-9799-950C00B957BE}"/>
                </a:ext>
              </a:extLst>
            </p:cNvPr>
            <p:cNvGrpSpPr/>
            <p:nvPr/>
          </p:nvGrpSpPr>
          <p:grpSpPr>
            <a:xfrm>
              <a:off x="3396815" y="10691812"/>
              <a:ext cx="5033590" cy="3774613"/>
              <a:chOff x="3388430" y="10835828"/>
              <a:chExt cx="5033590" cy="3774613"/>
            </a:xfrm>
          </p:grpSpPr>
          <p:sp>
            <p:nvSpPr>
              <p:cNvPr id="298" name="四角形: 角を丸くする 297">
                <a:extLst>
                  <a:ext uri="{FF2B5EF4-FFF2-40B4-BE49-F238E27FC236}">
                    <a16:creationId xmlns:a16="http://schemas.microsoft.com/office/drawing/2014/main" id="{C7741F2E-EBEA-E934-04EF-97070865D1EE}"/>
                  </a:ext>
                </a:extLst>
              </p:cNvPr>
              <p:cNvSpPr/>
              <p:nvPr/>
            </p:nvSpPr>
            <p:spPr bwMode="auto">
              <a:xfrm flipH="1">
                <a:off x="3388430" y="10835828"/>
                <a:ext cx="4620384" cy="3744416"/>
              </a:xfrm>
              <a:prstGeom prst="roundRect">
                <a:avLst>
                  <a:gd name="adj" fmla="val 11146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grpSp>
            <p:nvGrpSpPr>
              <p:cNvPr id="299" name="グループ化 298">
                <a:extLst>
                  <a:ext uri="{FF2B5EF4-FFF2-40B4-BE49-F238E27FC236}">
                    <a16:creationId xmlns:a16="http://schemas.microsoft.com/office/drawing/2014/main" id="{BFF17C2E-44FB-2D25-283F-965DB4856602}"/>
                  </a:ext>
                </a:extLst>
              </p:cNvPr>
              <p:cNvGrpSpPr/>
              <p:nvPr/>
            </p:nvGrpSpPr>
            <p:grpSpPr>
              <a:xfrm>
                <a:off x="7780934" y="13500124"/>
                <a:ext cx="504056" cy="432048"/>
                <a:chOff x="10632464" y="3825044"/>
                <a:chExt cx="336037" cy="288032"/>
              </a:xfrm>
            </p:grpSpPr>
            <p:sp>
              <p:nvSpPr>
                <p:cNvPr id="380" name="二等辺三角形 379">
                  <a:extLst>
                    <a:ext uri="{FF2B5EF4-FFF2-40B4-BE49-F238E27FC236}">
                      <a16:creationId xmlns:a16="http://schemas.microsoft.com/office/drawing/2014/main" id="{1CD01E95-AFA6-8BB7-FFFB-5F751BF7DC37}"/>
                    </a:ext>
                  </a:extLst>
                </p:cNvPr>
                <p:cNvSpPr/>
                <p:nvPr/>
              </p:nvSpPr>
              <p:spPr bwMode="auto">
                <a:xfrm rot="16200000">
                  <a:off x="10656503" y="3801045"/>
                  <a:ext cx="288000" cy="335997"/>
                </a:xfrm>
                <a:prstGeom prst="triangl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381" name="正方形/長方形 380">
                  <a:extLst>
                    <a:ext uri="{FF2B5EF4-FFF2-40B4-BE49-F238E27FC236}">
                      <a16:creationId xmlns:a16="http://schemas.microsoft.com/office/drawing/2014/main" id="{4487AECA-F2FB-51C9-4FB7-F6B7E159C9A5}"/>
                    </a:ext>
                  </a:extLst>
                </p:cNvPr>
                <p:cNvSpPr/>
                <p:nvPr/>
              </p:nvSpPr>
              <p:spPr bwMode="auto">
                <a:xfrm>
                  <a:off x="10632464" y="3825044"/>
                  <a:ext cx="108052" cy="288032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300" name="テキスト ボックス 1129">
                <a:extLst>
                  <a:ext uri="{FF2B5EF4-FFF2-40B4-BE49-F238E27FC236}">
                    <a16:creationId xmlns:a16="http://schemas.microsoft.com/office/drawing/2014/main" id="{11C4799B-D3CE-C1E7-E5C0-DFA54012B35A}"/>
                  </a:ext>
                </a:extLst>
              </p:cNvPr>
              <p:cNvSpPr txBox="1"/>
              <p:nvPr/>
            </p:nvSpPr>
            <p:spPr>
              <a:xfrm>
                <a:off x="8000430" y="13284100"/>
                <a:ext cx="4215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ANT</a:t>
                </a:r>
                <a:endPara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01" name="正方形/長方形 300">
                <a:extLst>
                  <a:ext uri="{FF2B5EF4-FFF2-40B4-BE49-F238E27FC236}">
                    <a16:creationId xmlns:a16="http://schemas.microsoft.com/office/drawing/2014/main" id="{A0C4D094-A5F4-C6B3-96A8-48E38B093926}"/>
                  </a:ext>
                </a:extLst>
              </p:cNvPr>
              <p:cNvSpPr/>
              <p:nvPr/>
            </p:nvSpPr>
            <p:spPr bwMode="auto">
              <a:xfrm>
                <a:off x="3676462" y="12131971"/>
                <a:ext cx="2779120" cy="195044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302" name="テキスト ボックス 1131">
                <a:extLst>
                  <a:ext uri="{FF2B5EF4-FFF2-40B4-BE49-F238E27FC236}">
                    <a16:creationId xmlns:a16="http://schemas.microsoft.com/office/drawing/2014/main" id="{F116BCBD-4BA3-E30F-4F37-8FCD18757A0E}"/>
                  </a:ext>
                </a:extLst>
              </p:cNvPr>
              <p:cNvSpPr txBox="1"/>
              <p:nvPr/>
            </p:nvSpPr>
            <p:spPr>
              <a:xfrm>
                <a:off x="3676462" y="12203980"/>
                <a:ext cx="16575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TH</a:t>
                </a:r>
                <a:r>
                  <a:rPr lang="en-US" altLang="ja-JP" sz="18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z</a:t>
                </a:r>
                <a:r>
                  <a:rPr lang="ja-JP" altLang="en-US" sz="18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0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CMOS TX</a:t>
                </a:r>
                <a:endParaRPr kumimoji="0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03" name="正方形/長方形 302">
                <a:extLst>
                  <a:ext uri="{FF2B5EF4-FFF2-40B4-BE49-F238E27FC236}">
                    <a16:creationId xmlns:a16="http://schemas.microsoft.com/office/drawing/2014/main" id="{3C2B3B2B-8FF7-1899-31C6-1677D1732EAD}"/>
                  </a:ext>
                </a:extLst>
              </p:cNvPr>
              <p:cNvSpPr/>
              <p:nvPr/>
            </p:nvSpPr>
            <p:spPr bwMode="auto">
              <a:xfrm flipV="1">
                <a:off x="4475362" y="12786270"/>
                <a:ext cx="1872208" cy="1260142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grpSp>
            <p:nvGrpSpPr>
              <p:cNvPr id="304" name="グループ化 303">
                <a:extLst>
                  <a:ext uri="{FF2B5EF4-FFF2-40B4-BE49-F238E27FC236}">
                    <a16:creationId xmlns:a16="http://schemas.microsoft.com/office/drawing/2014/main" id="{8A562387-C928-CB19-00D7-F307B224C9E2}"/>
                  </a:ext>
                </a:extLst>
              </p:cNvPr>
              <p:cNvGrpSpPr/>
              <p:nvPr/>
            </p:nvGrpSpPr>
            <p:grpSpPr>
              <a:xfrm flipV="1">
                <a:off x="5807510" y="13517140"/>
                <a:ext cx="360000" cy="360000"/>
                <a:chOff x="9120336" y="3248980"/>
                <a:chExt cx="360000" cy="360000"/>
              </a:xfrm>
            </p:grpSpPr>
            <p:sp>
              <p:nvSpPr>
                <p:cNvPr id="377" name="楕円 376">
                  <a:extLst>
                    <a:ext uri="{FF2B5EF4-FFF2-40B4-BE49-F238E27FC236}">
                      <a16:creationId xmlns:a16="http://schemas.microsoft.com/office/drawing/2014/main" id="{10E31626-EE00-8298-128C-DE0B8215DC60}"/>
                    </a:ext>
                  </a:extLst>
                </p:cNvPr>
                <p:cNvSpPr/>
                <p:nvPr/>
              </p:nvSpPr>
              <p:spPr bwMode="auto">
                <a:xfrm>
                  <a:off x="9120336" y="3248980"/>
                  <a:ext cx="360000" cy="360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cxnSp>
              <p:nvCxnSpPr>
                <p:cNvPr id="378" name="直線コネクタ 377">
                  <a:extLst>
                    <a:ext uri="{FF2B5EF4-FFF2-40B4-BE49-F238E27FC236}">
                      <a16:creationId xmlns:a16="http://schemas.microsoft.com/office/drawing/2014/main" id="{B06E1199-FABE-3373-3FB2-8AF0C10C5985}"/>
                    </a:ext>
                  </a:extLst>
                </p:cNvPr>
                <p:cNvCxnSpPr>
                  <a:stCxn id="377" idx="1"/>
                  <a:endCxn id="377" idx="5"/>
                </p:cNvCxnSpPr>
                <p:nvPr/>
              </p:nvCxnSpPr>
              <p:spPr bwMode="auto">
                <a:xfrm>
                  <a:off x="9173057" y="3301701"/>
                  <a:ext cx="254558" cy="254558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9" name="直線コネクタ 378">
                  <a:extLst>
                    <a:ext uri="{FF2B5EF4-FFF2-40B4-BE49-F238E27FC236}">
                      <a16:creationId xmlns:a16="http://schemas.microsoft.com/office/drawing/2014/main" id="{7D9557BC-2D0C-43F1-CD24-EC01958262EC}"/>
                    </a:ext>
                  </a:extLst>
                </p:cNvPr>
                <p:cNvCxnSpPr>
                  <a:stCxn id="377" idx="7"/>
                  <a:endCxn id="377" idx="3"/>
                </p:cNvCxnSpPr>
                <p:nvPr/>
              </p:nvCxnSpPr>
              <p:spPr bwMode="auto">
                <a:xfrm flipH="1">
                  <a:off x="9173057" y="3301701"/>
                  <a:ext cx="254558" cy="254558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05" name="楕円 304">
                <a:extLst>
                  <a:ext uri="{FF2B5EF4-FFF2-40B4-BE49-F238E27FC236}">
                    <a16:creationId xmlns:a16="http://schemas.microsoft.com/office/drawing/2014/main" id="{2B3C3E1F-0F7C-0817-799B-3DA10F44ECB9}"/>
                  </a:ext>
                </a:extLst>
              </p:cNvPr>
              <p:cNvSpPr/>
              <p:nvPr/>
            </p:nvSpPr>
            <p:spPr bwMode="auto">
              <a:xfrm flipV="1">
                <a:off x="6311566" y="13661116"/>
                <a:ext cx="72000" cy="72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cxnSp>
            <p:nvCxnSpPr>
              <p:cNvPr id="306" name="直線コネクタ 305">
                <a:extLst>
                  <a:ext uri="{FF2B5EF4-FFF2-40B4-BE49-F238E27FC236}">
                    <a16:creationId xmlns:a16="http://schemas.microsoft.com/office/drawing/2014/main" id="{3410501E-5B0A-C684-CC76-B70D99502943}"/>
                  </a:ext>
                </a:extLst>
              </p:cNvPr>
              <p:cNvCxnSpPr>
                <a:cxnSpLocks/>
                <a:stCxn id="377" idx="6"/>
                <a:endCxn id="305" idx="2"/>
              </p:cNvCxnSpPr>
              <p:nvPr/>
            </p:nvCxnSpPr>
            <p:spPr bwMode="auto">
              <a:xfrm flipV="1">
                <a:off x="6167510" y="13697116"/>
                <a:ext cx="144056" cy="24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307" name="二等辺三角形 306">
                <a:extLst>
                  <a:ext uri="{FF2B5EF4-FFF2-40B4-BE49-F238E27FC236}">
                    <a16:creationId xmlns:a16="http://schemas.microsoft.com/office/drawing/2014/main" id="{52DABEBF-738D-592A-1384-64FC722C2E43}"/>
                  </a:ext>
                </a:extLst>
              </p:cNvPr>
              <p:cNvSpPr/>
              <p:nvPr/>
            </p:nvSpPr>
            <p:spPr bwMode="auto">
              <a:xfrm rot="16200000" flipV="1">
                <a:off x="5393466" y="13571104"/>
                <a:ext cx="288000" cy="252000"/>
              </a:xfrm>
              <a:prstGeom prst="triangl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grpSp>
            <p:nvGrpSpPr>
              <p:cNvPr id="308" name="グループ化 307">
                <a:extLst>
                  <a:ext uri="{FF2B5EF4-FFF2-40B4-BE49-F238E27FC236}">
                    <a16:creationId xmlns:a16="http://schemas.microsoft.com/office/drawing/2014/main" id="{11342F95-904D-4D66-C330-17987A4E8C3E}"/>
                  </a:ext>
                </a:extLst>
              </p:cNvPr>
              <p:cNvGrpSpPr/>
              <p:nvPr/>
            </p:nvGrpSpPr>
            <p:grpSpPr>
              <a:xfrm flipV="1">
                <a:off x="4979418" y="13517140"/>
                <a:ext cx="360000" cy="360000"/>
                <a:chOff x="9120336" y="3248980"/>
                <a:chExt cx="360000" cy="360000"/>
              </a:xfrm>
            </p:grpSpPr>
            <p:sp>
              <p:nvSpPr>
                <p:cNvPr id="374" name="楕円 373">
                  <a:extLst>
                    <a:ext uri="{FF2B5EF4-FFF2-40B4-BE49-F238E27FC236}">
                      <a16:creationId xmlns:a16="http://schemas.microsoft.com/office/drawing/2014/main" id="{D7063ECB-1F46-7431-157A-CD89892C1DE2}"/>
                    </a:ext>
                  </a:extLst>
                </p:cNvPr>
                <p:cNvSpPr/>
                <p:nvPr/>
              </p:nvSpPr>
              <p:spPr bwMode="auto">
                <a:xfrm>
                  <a:off x="9120336" y="3248980"/>
                  <a:ext cx="360000" cy="360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cxnSp>
              <p:nvCxnSpPr>
                <p:cNvPr id="375" name="直線コネクタ 374">
                  <a:extLst>
                    <a:ext uri="{FF2B5EF4-FFF2-40B4-BE49-F238E27FC236}">
                      <a16:creationId xmlns:a16="http://schemas.microsoft.com/office/drawing/2014/main" id="{A85FAA9B-045B-0824-64AE-BC00E940F5CB}"/>
                    </a:ext>
                  </a:extLst>
                </p:cNvPr>
                <p:cNvCxnSpPr>
                  <a:stCxn id="374" idx="1"/>
                  <a:endCxn id="374" idx="5"/>
                </p:cNvCxnSpPr>
                <p:nvPr/>
              </p:nvCxnSpPr>
              <p:spPr bwMode="auto">
                <a:xfrm>
                  <a:off x="9173057" y="3301701"/>
                  <a:ext cx="254558" cy="254558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6" name="直線コネクタ 375">
                  <a:extLst>
                    <a:ext uri="{FF2B5EF4-FFF2-40B4-BE49-F238E27FC236}">
                      <a16:creationId xmlns:a16="http://schemas.microsoft.com/office/drawing/2014/main" id="{81CDD856-7F4B-B72D-ACF5-DEF830B5CC33}"/>
                    </a:ext>
                  </a:extLst>
                </p:cNvPr>
                <p:cNvCxnSpPr>
                  <a:stCxn id="374" idx="7"/>
                  <a:endCxn id="374" idx="3"/>
                </p:cNvCxnSpPr>
                <p:nvPr/>
              </p:nvCxnSpPr>
              <p:spPr bwMode="auto">
                <a:xfrm flipH="1">
                  <a:off x="9173057" y="3301701"/>
                  <a:ext cx="254558" cy="254558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09" name="楕円 308">
                <a:extLst>
                  <a:ext uri="{FF2B5EF4-FFF2-40B4-BE49-F238E27FC236}">
                    <a16:creationId xmlns:a16="http://schemas.microsoft.com/office/drawing/2014/main" id="{89F66FFC-2AC9-966A-519A-C50439B2FD2F}"/>
                  </a:ext>
                </a:extLst>
              </p:cNvPr>
              <p:cNvSpPr/>
              <p:nvPr/>
            </p:nvSpPr>
            <p:spPr bwMode="auto">
              <a:xfrm flipV="1">
                <a:off x="4439358" y="13661124"/>
                <a:ext cx="72000" cy="72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310" name="楕円 309">
                <a:extLst>
                  <a:ext uri="{FF2B5EF4-FFF2-40B4-BE49-F238E27FC236}">
                    <a16:creationId xmlns:a16="http://schemas.microsoft.com/office/drawing/2014/main" id="{F5562965-26D7-4E1A-A129-D14FBFA2588C}"/>
                  </a:ext>
                </a:extLst>
              </p:cNvPr>
              <p:cNvSpPr/>
              <p:nvPr/>
            </p:nvSpPr>
            <p:spPr bwMode="auto">
              <a:xfrm flipV="1">
                <a:off x="5123434" y="12750269"/>
                <a:ext cx="72000" cy="72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311" name="楕円 310">
                <a:extLst>
                  <a:ext uri="{FF2B5EF4-FFF2-40B4-BE49-F238E27FC236}">
                    <a16:creationId xmlns:a16="http://schemas.microsoft.com/office/drawing/2014/main" id="{8C8D7E18-F4D6-4E55-00BE-14E4BDC084BD}"/>
                  </a:ext>
                </a:extLst>
              </p:cNvPr>
              <p:cNvSpPr/>
              <p:nvPr/>
            </p:nvSpPr>
            <p:spPr bwMode="auto">
              <a:xfrm flipV="1">
                <a:off x="5951534" y="12750269"/>
                <a:ext cx="72000" cy="72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312" name="二等辺三角形 311">
                <a:extLst>
                  <a:ext uri="{FF2B5EF4-FFF2-40B4-BE49-F238E27FC236}">
                    <a16:creationId xmlns:a16="http://schemas.microsoft.com/office/drawing/2014/main" id="{45AE3182-7ED5-F112-4EAF-553736D29D52}"/>
                  </a:ext>
                </a:extLst>
              </p:cNvPr>
              <p:cNvSpPr/>
              <p:nvPr/>
            </p:nvSpPr>
            <p:spPr bwMode="auto">
              <a:xfrm flipV="1">
                <a:off x="5015422" y="13038301"/>
                <a:ext cx="288000" cy="252000"/>
              </a:xfrm>
              <a:prstGeom prst="triangl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313" name="二等辺三角形 312">
                <a:extLst>
                  <a:ext uri="{FF2B5EF4-FFF2-40B4-BE49-F238E27FC236}">
                    <a16:creationId xmlns:a16="http://schemas.microsoft.com/office/drawing/2014/main" id="{D3BD324F-012B-BBC0-4B1D-1A985821819F}"/>
                  </a:ext>
                </a:extLst>
              </p:cNvPr>
              <p:cNvSpPr/>
              <p:nvPr/>
            </p:nvSpPr>
            <p:spPr bwMode="auto">
              <a:xfrm flipV="1">
                <a:off x="5843546" y="12858281"/>
                <a:ext cx="288000" cy="252000"/>
              </a:xfrm>
              <a:prstGeom prst="triangl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314" name="二等辺三角形 313">
                <a:extLst>
                  <a:ext uri="{FF2B5EF4-FFF2-40B4-BE49-F238E27FC236}">
                    <a16:creationId xmlns:a16="http://schemas.microsoft.com/office/drawing/2014/main" id="{8D998227-297F-10F9-6C47-03A813066FB1}"/>
                  </a:ext>
                </a:extLst>
              </p:cNvPr>
              <p:cNvSpPr/>
              <p:nvPr/>
            </p:nvSpPr>
            <p:spPr bwMode="auto">
              <a:xfrm rot="16200000" flipV="1">
                <a:off x="4601378" y="13571135"/>
                <a:ext cx="288000" cy="252000"/>
              </a:xfrm>
              <a:prstGeom prst="triangl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cxnSp>
            <p:nvCxnSpPr>
              <p:cNvPr id="315" name="直線コネクタ 314">
                <a:extLst>
                  <a:ext uri="{FF2B5EF4-FFF2-40B4-BE49-F238E27FC236}">
                    <a16:creationId xmlns:a16="http://schemas.microsoft.com/office/drawing/2014/main" id="{72FDB266-7F93-47F0-F948-2D3EBB9E6D54}"/>
                  </a:ext>
                </a:extLst>
              </p:cNvPr>
              <p:cNvCxnSpPr>
                <a:cxnSpLocks/>
                <a:stCxn id="307" idx="0"/>
                <a:endCxn id="377" idx="2"/>
              </p:cNvCxnSpPr>
              <p:nvPr/>
            </p:nvCxnSpPr>
            <p:spPr bwMode="auto">
              <a:xfrm>
                <a:off x="5663466" y="13697104"/>
                <a:ext cx="144044" cy="36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16" name="直線コネクタ 315">
                <a:extLst>
                  <a:ext uri="{FF2B5EF4-FFF2-40B4-BE49-F238E27FC236}">
                    <a16:creationId xmlns:a16="http://schemas.microsoft.com/office/drawing/2014/main" id="{1F6BF369-B080-4C31-7701-24EB0269E670}"/>
                  </a:ext>
                </a:extLst>
              </p:cNvPr>
              <p:cNvCxnSpPr>
                <a:cxnSpLocks/>
                <a:stCxn id="313" idx="0"/>
                <a:endCxn id="345" idx="0"/>
              </p:cNvCxnSpPr>
              <p:nvPr/>
            </p:nvCxnSpPr>
            <p:spPr bwMode="auto">
              <a:xfrm flipH="1">
                <a:off x="5987542" y="13110281"/>
                <a:ext cx="4" cy="72036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7" name="直線コネクタ 316">
                <a:extLst>
                  <a:ext uri="{FF2B5EF4-FFF2-40B4-BE49-F238E27FC236}">
                    <a16:creationId xmlns:a16="http://schemas.microsoft.com/office/drawing/2014/main" id="{657073CB-77B6-CB45-2382-2316FC06D68B}"/>
                  </a:ext>
                </a:extLst>
              </p:cNvPr>
              <p:cNvCxnSpPr>
                <a:cxnSpLocks/>
                <a:stCxn id="307" idx="3"/>
                <a:endCxn id="374" idx="6"/>
              </p:cNvCxnSpPr>
              <p:nvPr/>
            </p:nvCxnSpPr>
            <p:spPr bwMode="auto">
              <a:xfrm flipH="1">
                <a:off x="5339418" y="13697104"/>
                <a:ext cx="72048" cy="36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8" name="直線コネクタ 317">
                <a:extLst>
                  <a:ext uri="{FF2B5EF4-FFF2-40B4-BE49-F238E27FC236}">
                    <a16:creationId xmlns:a16="http://schemas.microsoft.com/office/drawing/2014/main" id="{B9AAB95B-ABDC-D087-7D3C-2AD7A5375AD8}"/>
                  </a:ext>
                </a:extLst>
              </p:cNvPr>
              <p:cNvCxnSpPr>
                <a:cxnSpLocks/>
                <a:stCxn id="311" idx="0"/>
                <a:endCxn id="313" idx="3"/>
              </p:cNvCxnSpPr>
              <p:nvPr/>
            </p:nvCxnSpPr>
            <p:spPr bwMode="auto">
              <a:xfrm>
                <a:off x="5987534" y="12822269"/>
                <a:ext cx="12" cy="36012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9" name="直線コネクタ 318">
                <a:extLst>
                  <a:ext uri="{FF2B5EF4-FFF2-40B4-BE49-F238E27FC236}">
                    <a16:creationId xmlns:a16="http://schemas.microsoft.com/office/drawing/2014/main" id="{C26352FE-AD2F-E339-E03B-031E64E9AA20}"/>
                  </a:ext>
                </a:extLst>
              </p:cNvPr>
              <p:cNvCxnSpPr>
                <a:cxnSpLocks/>
                <a:stCxn id="312" idx="0"/>
                <a:endCxn id="374" idx="4"/>
              </p:cNvCxnSpPr>
              <p:nvPr/>
            </p:nvCxnSpPr>
            <p:spPr bwMode="auto">
              <a:xfrm flipH="1">
                <a:off x="5159418" y="13290301"/>
                <a:ext cx="4" cy="226839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20" name="直線コネクタ 319">
                <a:extLst>
                  <a:ext uri="{FF2B5EF4-FFF2-40B4-BE49-F238E27FC236}">
                    <a16:creationId xmlns:a16="http://schemas.microsoft.com/office/drawing/2014/main" id="{0563E158-EA73-FFC8-70E5-29DECE762E64}"/>
                  </a:ext>
                </a:extLst>
              </p:cNvPr>
              <p:cNvCxnSpPr>
                <a:cxnSpLocks/>
                <a:stCxn id="310" idx="0"/>
                <a:endCxn id="312" idx="3"/>
              </p:cNvCxnSpPr>
              <p:nvPr/>
            </p:nvCxnSpPr>
            <p:spPr bwMode="auto">
              <a:xfrm flipH="1">
                <a:off x="5159422" y="12822269"/>
                <a:ext cx="12" cy="216032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1" name="直線コネクタ 320">
                <a:extLst>
                  <a:ext uri="{FF2B5EF4-FFF2-40B4-BE49-F238E27FC236}">
                    <a16:creationId xmlns:a16="http://schemas.microsoft.com/office/drawing/2014/main" id="{B3D08F06-1356-54B5-FA47-42B21DFCDE08}"/>
                  </a:ext>
                </a:extLst>
              </p:cNvPr>
              <p:cNvCxnSpPr>
                <a:cxnSpLocks/>
                <a:stCxn id="374" idx="2"/>
                <a:endCxn id="314" idx="0"/>
              </p:cNvCxnSpPr>
              <p:nvPr/>
            </p:nvCxnSpPr>
            <p:spPr bwMode="auto">
              <a:xfrm flipH="1" flipV="1">
                <a:off x="4871378" y="13697135"/>
                <a:ext cx="108040" cy="5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322" name="直線コネクタ 321">
                <a:extLst>
                  <a:ext uri="{FF2B5EF4-FFF2-40B4-BE49-F238E27FC236}">
                    <a16:creationId xmlns:a16="http://schemas.microsoft.com/office/drawing/2014/main" id="{68E52DCE-EE12-CCDF-3652-0EB83DE73C0D}"/>
                  </a:ext>
                </a:extLst>
              </p:cNvPr>
              <p:cNvCxnSpPr>
                <a:cxnSpLocks/>
                <a:stCxn id="314" idx="3"/>
                <a:endCxn id="309" idx="6"/>
              </p:cNvCxnSpPr>
              <p:nvPr/>
            </p:nvCxnSpPr>
            <p:spPr bwMode="auto">
              <a:xfrm flipH="1" flipV="1">
                <a:off x="4511358" y="13697124"/>
                <a:ext cx="108020" cy="11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23" name="グループ化 322">
                <a:extLst>
                  <a:ext uri="{FF2B5EF4-FFF2-40B4-BE49-F238E27FC236}">
                    <a16:creationId xmlns:a16="http://schemas.microsoft.com/office/drawing/2014/main" id="{C26A5194-FD5D-2C7F-7BA3-6C3BCA354AD7}"/>
                  </a:ext>
                </a:extLst>
              </p:cNvPr>
              <p:cNvGrpSpPr/>
              <p:nvPr/>
            </p:nvGrpSpPr>
            <p:grpSpPr>
              <a:xfrm>
                <a:off x="5390907" y="12138201"/>
                <a:ext cx="432048" cy="504048"/>
                <a:chOff x="8724292" y="1664804"/>
                <a:chExt cx="432048" cy="504048"/>
              </a:xfrm>
            </p:grpSpPr>
            <p:sp>
              <p:nvSpPr>
                <p:cNvPr id="361" name="正方形/長方形 360">
                  <a:extLst>
                    <a:ext uri="{FF2B5EF4-FFF2-40B4-BE49-F238E27FC236}">
                      <a16:creationId xmlns:a16="http://schemas.microsoft.com/office/drawing/2014/main" id="{AD5FA4CA-D48E-C4FA-9867-7E8492A51A0B}"/>
                    </a:ext>
                  </a:extLst>
                </p:cNvPr>
                <p:cNvSpPr/>
                <p:nvPr/>
              </p:nvSpPr>
              <p:spPr bwMode="auto">
                <a:xfrm>
                  <a:off x="8724292" y="1700808"/>
                  <a:ext cx="432048" cy="4325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grpSp>
              <p:nvGrpSpPr>
                <p:cNvPr id="362" name="グループ化 361">
                  <a:extLst>
                    <a:ext uri="{FF2B5EF4-FFF2-40B4-BE49-F238E27FC236}">
                      <a16:creationId xmlns:a16="http://schemas.microsoft.com/office/drawing/2014/main" id="{B6836C81-B976-67AE-241F-C5E8242624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903805" y="1881336"/>
                  <a:ext cx="73025" cy="216023"/>
                  <a:chOff x="4340225" y="2657475"/>
                  <a:chExt cx="73025" cy="279400"/>
                </a:xfrm>
              </p:grpSpPr>
              <p:sp>
                <p:nvSpPr>
                  <p:cNvPr id="371" name="Line 1107">
                    <a:extLst>
                      <a:ext uri="{FF2B5EF4-FFF2-40B4-BE49-F238E27FC236}">
                        <a16:creationId xmlns:a16="http://schemas.microsoft.com/office/drawing/2014/main" id="{CD465658-9EC2-D6F7-985F-7D62666CDB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76738" y="2657475"/>
                    <a:ext cx="0" cy="279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372" name="Rectangle 1108">
                    <a:extLst>
                      <a:ext uri="{FF2B5EF4-FFF2-40B4-BE49-F238E27FC236}">
                        <a16:creationId xmlns:a16="http://schemas.microsoft.com/office/drawing/2014/main" id="{42D80FB0-5C87-0900-E2CD-3C39815B8C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43400" y="2719009"/>
                    <a:ext cx="69850" cy="155953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373" name="Freeform 1109">
                    <a:extLst>
                      <a:ext uri="{FF2B5EF4-FFF2-40B4-BE49-F238E27FC236}">
                        <a16:creationId xmlns:a16="http://schemas.microsoft.com/office/drawing/2014/main" id="{32177C7D-87C8-95DC-11AA-D8C4F12B68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0225" y="2714171"/>
                    <a:ext cx="71438" cy="163211"/>
                  </a:xfrm>
                  <a:custGeom>
                    <a:avLst/>
                    <a:gdLst>
                      <a:gd name="T0" fmla="*/ 2147483646 w 45"/>
                      <a:gd name="T1" fmla="*/ 0 h 99"/>
                      <a:gd name="T2" fmla="*/ 0 w 45"/>
                      <a:gd name="T3" fmla="*/ 2147483646 h 99"/>
                      <a:gd name="T4" fmla="*/ 2147483646 w 45"/>
                      <a:gd name="T5" fmla="*/ 2147483646 h 99"/>
                      <a:gd name="T6" fmla="*/ 2147483646 w 45"/>
                      <a:gd name="T7" fmla="*/ 2147483646 h 99"/>
                      <a:gd name="T8" fmla="*/ 2147483646 w 45"/>
                      <a:gd name="T9" fmla="*/ 2147483646 h 99"/>
                      <a:gd name="T10" fmla="*/ 0 w 45"/>
                      <a:gd name="T11" fmla="*/ 2147483646 h 99"/>
                      <a:gd name="T12" fmla="*/ 2147483646 w 45"/>
                      <a:gd name="T13" fmla="*/ 2147483646 h 99"/>
                      <a:gd name="T14" fmla="*/ 2147483646 w 45"/>
                      <a:gd name="T15" fmla="*/ 2147483646 h 9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5" h="99">
                        <a:moveTo>
                          <a:pt x="23" y="0"/>
                        </a:moveTo>
                        <a:lnTo>
                          <a:pt x="0" y="11"/>
                        </a:lnTo>
                        <a:lnTo>
                          <a:pt x="45" y="26"/>
                        </a:lnTo>
                        <a:lnTo>
                          <a:pt x="1" y="44"/>
                        </a:lnTo>
                        <a:lnTo>
                          <a:pt x="45" y="59"/>
                        </a:lnTo>
                        <a:lnTo>
                          <a:pt x="0" y="75"/>
                        </a:lnTo>
                        <a:lnTo>
                          <a:pt x="45" y="93"/>
                        </a:lnTo>
                        <a:lnTo>
                          <a:pt x="24" y="9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  <p:cxnSp>
              <p:nvCxnSpPr>
                <p:cNvPr id="363" name="直線コネクタ 362">
                  <a:extLst>
                    <a:ext uri="{FF2B5EF4-FFF2-40B4-BE49-F238E27FC236}">
                      <a16:creationId xmlns:a16="http://schemas.microsoft.com/office/drawing/2014/main" id="{98A35FFB-4083-241A-2832-040A4DEC233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940316" y="1700808"/>
                  <a:ext cx="0" cy="108012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4" name="直線コネクタ 363">
                  <a:extLst>
                    <a:ext uri="{FF2B5EF4-FFF2-40B4-BE49-F238E27FC236}">
                      <a16:creationId xmlns:a16="http://schemas.microsoft.com/office/drawing/2014/main" id="{B3DB9A02-96F2-A80A-72B8-00C8A927F1D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8832304" y="1808820"/>
                  <a:ext cx="108012" cy="108012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5" name="直線コネクタ 364">
                  <a:extLst>
                    <a:ext uri="{FF2B5EF4-FFF2-40B4-BE49-F238E27FC236}">
                      <a16:creationId xmlns:a16="http://schemas.microsoft.com/office/drawing/2014/main" id="{9B1D6762-BC24-1983-2072-2F7D25F663C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940316" y="1808820"/>
                  <a:ext cx="108012" cy="108012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6" name="直線コネクタ 365">
                  <a:extLst>
                    <a:ext uri="{FF2B5EF4-FFF2-40B4-BE49-F238E27FC236}">
                      <a16:creationId xmlns:a16="http://schemas.microsoft.com/office/drawing/2014/main" id="{5BF52C8C-8298-7464-E06C-7C0F09B158B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048328" y="1916832"/>
                  <a:ext cx="0" cy="180020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7" name="直線コネクタ 366">
                  <a:extLst>
                    <a:ext uri="{FF2B5EF4-FFF2-40B4-BE49-F238E27FC236}">
                      <a16:creationId xmlns:a16="http://schemas.microsoft.com/office/drawing/2014/main" id="{2EABC9AD-00AC-BC1E-D21B-77DCB9B9953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832304" y="1916832"/>
                  <a:ext cx="0" cy="180020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68" name="楕円 367">
                  <a:extLst>
                    <a:ext uri="{FF2B5EF4-FFF2-40B4-BE49-F238E27FC236}">
                      <a16:creationId xmlns:a16="http://schemas.microsoft.com/office/drawing/2014/main" id="{B062D651-38AF-DC64-B2B9-23AEAD17CC01}"/>
                    </a:ext>
                  </a:extLst>
                </p:cNvPr>
                <p:cNvSpPr/>
                <p:nvPr/>
              </p:nvSpPr>
              <p:spPr bwMode="auto">
                <a:xfrm flipV="1">
                  <a:off x="9012324" y="2096852"/>
                  <a:ext cx="72000" cy="72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369" name="楕円 368">
                  <a:extLst>
                    <a:ext uri="{FF2B5EF4-FFF2-40B4-BE49-F238E27FC236}">
                      <a16:creationId xmlns:a16="http://schemas.microsoft.com/office/drawing/2014/main" id="{470BA589-D283-C7AB-46ED-9B2B0873AFF0}"/>
                    </a:ext>
                  </a:extLst>
                </p:cNvPr>
                <p:cNvSpPr/>
                <p:nvPr/>
              </p:nvSpPr>
              <p:spPr bwMode="auto">
                <a:xfrm flipV="1">
                  <a:off x="8796300" y="2096852"/>
                  <a:ext cx="72000" cy="72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370" name="楕円 369">
                  <a:extLst>
                    <a:ext uri="{FF2B5EF4-FFF2-40B4-BE49-F238E27FC236}">
                      <a16:creationId xmlns:a16="http://schemas.microsoft.com/office/drawing/2014/main" id="{46147CF3-A206-A533-42AC-A8922C18CF06}"/>
                    </a:ext>
                  </a:extLst>
                </p:cNvPr>
                <p:cNvSpPr/>
                <p:nvPr/>
              </p:nvSpPr>
              <p:spPr bwMode="auto">
                <a:xfrm flipV="1">
                  <a:off x="8904312" y="1664804"/>
                  <a:ext cx="72000" cy="72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</p:grpSp>
          <p:cxnSp>
            <p:nvCxnSpPr>
              <p:cNvPr id="324" name="コネクタ: カギ線 323">
                <a:extLst>
                  <a:ext uri="{FF2B5EF4-FFF2-40B4-BE49-F238E27FC236}">
                    <a16:creationId xmlns:a16="http://schemas.microsoft.com/office/drawing/2014/main" id="{266B4298-BB68-762A-D022-85FB77EFE262}"/>
                  </a:ext>
                </a:extLst>
              </p:cNvPr>
              <p:cNvCxnSpPr>
                <a:cxnSpLocks/>
                <a:stCxn id="369" idx="0"/>
                <a:endCxn id="310" idx="4"/>
              </p:cNvCxnSpPr>
              <p:nvPr/>
            </p:nvCxnSpPr>
            <p:spPr bwMode="auto">
              <a:xfrm rot="5400000">
                <a:off x="5275165" y="12526519"/>
                <a:ext cx="108020" cy="339481"/>
              </a:xfrm>
              <a:prstGeom prst="bentConnector3">
                <a:avLst>
                  <a:gd name="adj1" fmla="val 50000"/>
                </a:avLst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5" name="コネクタ: カギ線 324">
                <a:extLst>
                  <a:ext uri="{FF2B5EF4-FFF2-40B4-BE49-F238E27FC236}">
                    <a16:creationId xmlns:a16="http://schemas.microsoft.com/office/drawing/2014/main" id="{39484083-A956-D9C0-0B0F-62EDFFA839F3}"/>
                  </a:ext>
                </a:extLst>
              </p:cNvPr>
              <p:cNvCxnSpPr>
                <a:cxnSpLocks/>
                <a:stCxn id="368" idx="0"/>
                <a:endCxn id="311" idx="4"/>
              </p:cNvCxnSpPr>
              <p:nvPr/>
            </p:nvCxnSpPr>
            <p:spPr bwMode="auto">
              <a:xfrm rot="16200000" flipH="1">
                <a:off x="5797226" y="12559961"/>
                <a:ext cx="108020" cy="272595"/>
              </a:xfrm>
              <a:prstGeom prst="bentConnector3">
                <a:avLst>
                  <a:gd name="adj1" fmla="val 50000"/>
                </a:avLst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6" name="直線コネクタ 325">
                <a:extLst>
                  <a:ext uri="{FF2B5EF4-FFF2-40B4-BE49-F238E27FC236}">
                    <a16:creationId xmlns:a16="http://schemas.microsoft.com/office/drawing/2014/main" id="{468CB28C-5B3B-20DC-2258-5306E72EAA01}"/>
                  </a:ext>
                </a:extLst>
              </p:cNvPr>
              <p:cNvCxnSpPr>
                <a:stCxn id="309" idx="2"/>
                <a:endCxn id="359" idx="6"/>
              </p:cNvCxnSpPr>
              <p:nvPr/>
            </p:nvCxnSpPr>
            <p:spPr bwMode="auto">
              <a:xfrm flipH="1" flipV="1">
                <a:off x="4151326" y="13697108"/>
                <a:ext cx="288032" cy="16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grpSp>
            <p:nvGrpSpPr>
              <p:cNvPr id="327" name="グループ化 326">
                <a:extLst>
                  <a:ext uri="{FF2B5EF4-FFF2-40B4-BE49-F238E27FC236}">
                    <a16:creationId xmlns:a16="http://schemas.microsoft.com/office/drawing/2014/main" id="{C5903B9D-EC54-1120-6400-9CCA81BE670E}"/>
                  </a:ext>
                </a:extLst>
              </p:cNvPr>
              <p:cNvGrpSpPr/>
              <p:nvPr/>
            </p:nvGrpSpPr>
            <p:grpSpPr>
              <a:xfrm>
                <a:off x="3971306" y="13589104"/>
                <a:ext cx="216000" cy="216000"/>
                <a:chOff x="6672064" y="3825044"/>
                <a:chExt cx="216000" cy="216000"/>
              </a:xfrm>
            </p:grpSpPr>
            <p:sp>
              <p:nvSpPr>
                <p:cNvPr id="358" name="正方形/長方形 357">
                  <a:extLst>
                    <a:ext uri="{FF2B5EF4-FFF2-40B4-BE49-F238E27FC236}">
                      <a16:creationId xmlns:a16="http://schemas.microsoft.com/office/drawing/2014/main" id="{79600FE2-FC30-78FD-DFDF-D18B795DB038}"/>
                    </a:ext>
                  </a:extLst>
                </p:cNvPr>
                <p:cNvSpPr/>
                <p:nvPr/>
              </p:nvSpPr>
              <p:spPr bwMode="auto">
                <a:xfrm>
                  <a:off x="6672064" y="3825044"/>
                  <a:ext cx="216000" cy="216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359" name="楕円 358">
                  <a:extLst>
                    <a:ext uri="{FF2B5EF4-FFF2-40B4-BE49-F238E27FC236}">
                      <a16:creationId xmlns:a16="http://schemas.microsoft.com/office/drawing/2014/main" id="{49BF0271-A0EE-F807-266A-B0C4587861F5}"/>
                    </a:ext>
                  </a:extLst>
                </p:cNvPr>
                <p:cNvSpPr/>
                <p:nvPr/>
              </p:nvSpPr>
              <p:spPr bwMode="auto">
                <a:xfrm>
                  <a:off x="6708084" y="3861048"/>
                  <a:ext cx="144000" cy="14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360" name="楕円 359">
                  <a:extLst>
                    <a:ext uri="{FF2B5EF4-FFF2-40B4-BE49-F238E27FC236}">
                      <a16:creationId xmlns:a16="http://schemas.microsoft.com/office/drawing/2014/main" id="{50DF8DC6-579A-E887-3C0D-085F969E4E67}"/>
                    </a:ext>
                  </a:extLst>
                </p:cNvPr>
                <p:cNvSpPr/>
                <p:nvPr/>
              </p:nvSpPr>
              <p:spPr bwMode="auto">
                <a:xfrm>
                  <a:off x="6764205" y="3917185"/>
                  <a:ext cx="36000" cy="36000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328" name="テキスト ボックス 1157">
                <a:extLst>
                  <a:ext uri="{FF2B5EF4-FFF2-40B4-BE49-F238E27FC236}">
                    <a16:creationId xmlns:a16="http://schemas.microsoft.com/office/drawing/2014/main" id="{68398DDA-B4E2-A8EA-C183-ABF7A1E125E6}"/>
                  </a:ext>
                </a:extLst>
              </p:cNvPr>
              <p:cNvSpPr txBox="1"/>
              <p:nvPr/>
            </p:nvSpPr>
            <p:spPr>
              <a:xfrm>
                <a:off x="4511366" y="12858281"/>
                <a:ext cx="275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IC</a:t>
                </a:r>
                <a:endParaRPr kumimoji="0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29" name="正方形/長方形 328">
                <a:extLst>
                  <a:ext uri="{FF2B5EF4-FFF2-40B4-BE49-F238E27FC236}">
                    <a16:creationId xmlns:a16="http://schemas.microsoft.com/office/drawing/2014/main" id="{1E33D6FB-CB4D-E897-BAFB-BE37F891AE64}"/>
                  </a:ext>
                </a:extLst>
              </p:cNvPr>
              <p:cNvSpPr/>
              <p:nvPr/>
            </p:nvSpPr>
            <p:spPr bwMode="auto">
              <a:xfrm>
                <a:off x="3964494" y="11555908"/>
                <a:ext cx="864096" cy="504056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multiplier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x6</a:t>
                </a:r>
                <a:endPara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30" name="正方形/長方形 329">
                <a:extLst>
                  <a:ext uri="{FF2B5EF4-FFF2-40B4-BE49-F238E27FC236}">
                    <a16:creationId xmlns:a16="http://schemas.microsoft.com/office/drawing/2014/main" id="{953E551F-2B1B-5421-2EAF-8B0835EFFC50}"/>
                  </a:ext>
                </a:extLst>
              </p:cNvPr>
              <p:cNvSpPr/>
              <p:nvPr/>
            </p:nvSpPr>
            <p:spPr bwMode="auto">
              <a:xfrm>
                <a:off x="4828590" y="11555908"/>
                <a:ext cx="288032" cy="504056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charset="0"/>
                    <a:ea typeface="ＭＳ Ｐゴシック" pitchFamily="50" charset="-128"/>
                  </a:rPr>
                  <a:t>BPF</a:t>
                </a:r>
                <a:endParaRPr kumimoji="1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grpSp>
            <p:nvGrpSpPr>
              <p:cNvPr id="331" name="グループ化 330">
                <a:extLst>
                  <a:ext uri="{FF2B5EF4-FFF2-40B4-BE49-F238E27FC236}">
                    <a16:creationId xmlns:a16="http://schemas.microsoft.com/office/drawing/2014/main" id="{5BD35829-3C2A-65EF-3D75-212740411EDE}"/>
                  </a:ext>
                </a:extLst>
              </p:cNvPr>
              <p:cNvGrpSpPr/>
              <p:nvPr/>
            </p:nvGrpSpPr>
            <p:grpSpPr>
              <a:xfrm>
                <a:off x="7299120" y="13476156"/>
                <a:ext cx="504000" cy="504000"/>
                <a:chOff x="9372364" y="3753036"/>
                <a:chExt cx="504000" cy="504000"/>
              </a:xfrm>
            </p:grpSpPr>
            <p:sp>
              <p:nvSpPr>
                <p:cNvPr id="356" name="正方形/長方形 355">
                  <a:extLst>
                    <a:ext uri="{FF2B5EF4-FFF2-40B4-BE49-F238E27FC236}">
                      <a16:creationId xmlns:a16="http://schemas.microsoft.com/office/drawing/2014/main" id="{82DFED24-F1D4-D8D6-2931-009299482F15}"/>
                    </a:ext>
                  </a:extLst>
                </p:cNvPr>
                <p:cNvSpPr/>
                <p:nvPr/>
              </p:nvSpPr>
              <p:spPr bwMode="auto">
                <a:xfrm>
                  <a:off x="9372364" y="3753036"/>
                  <a:ext cx="504000" cy="504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357" name="二等辺三角形 356">
                  <a:extLst>
                    <a:ext uri="{FF2B5EF4-FFF2-40B4-BE49-F238E27FC236}">
                      <a16:creationId xmlns:a16="http://schemas.microsoft.com/office/drawing/2014/main" id="{6725A102-1989-8710-379B-72F7355EDDF2}"/>
                    </a:ext>
                  </a:extLst>
                </p:cNvPr>
                <p:cNvSpPr/>
                <p:nvPr/>
              </p:nvSpPr>
              <p:spPr bwMode="auto">
                <a:xfrm rot="16200000" flipV="1">
                  <a:off x="9498352" y="3879048"/>
                  <a:ext cx="288000" cy="252000"/>
                </a:xfrm>
                <a:prstGeom prst="triangl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</p:grpSp>
          <p:cxnSp>
            <p:nvCxnSpPr>
              <p:cNvPr id="332" name="直線コネクタ 331">
                <a:extLst>
                  <a:ext uri="{FF2B5EF4-FFF2-40B4-BE49-F238E27FC236}">
                    <a16:creationId xmlns:a16="http://schemas.microsoft.com/office/drawing/2014/main" id="{D3FC0130-4EF2-991E-204C-69934E9E58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83566" y="13698279"/>
                <a:ext cx="288040" cy="0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33" name="楕円 332">
                <a:extLst>
                  <a:ext uri="{FF2B5EF4-FFF2-40B4-BE49-F238E27FC236}">
                    <a16:creationId xmlns:a16="http://schemas.microsoft.com/office/drawing/2014/main" id="{64F30C49-BCE8-BBC7-4DCA-CA727CB86DF0}"/>
                  </a:ext>
                </a:extLst>
              </p:cNvPr>
              <p:cNvSpPr/>
              <p:nvPr/>
            </p:nvSpPr>
            <p:spPr bwMode="auto">
              <a:xfrm>
                <a:off x="6399019" y="13470349"/>
                <a:ext cx="504000" cy="504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Right">
                  <a:rot lat="600000" lon="17400000" rev="0"/>
                </a:camera>
                <a:lightRig rig="threePt" dir="t"/>
              </a:scene3d>
              <a:sp3d extrusionH="165100" contourW="12700">
                <a:extrusionClr>
                  <a:srgbClr val="FFFFFF"/>
                </a:extrusionClr>
                <a:contourClr>
                  <a:srgbClr val="000000"/>
                </a:contour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334" name="正方形/長方形 333">
                <a:extLst>
                  <a:ext uri="{FF2B5EF4-FFF2-40B4-BE49-F238E27FC236}">
                    <a16:creationId xmlns:a16="http://schemas.microsoft.com/office/drawing/2014/main" id="{687DC176-3A79-36DC-9A77-84169EFD6311}"/>
                  </a:ext>
                </a:extLst>
              </p:cNvPr>
              <p:cNvSpPr/>
              <p:nvPr/>
            </p:nvSpPr>
            <p:spPr bwMode="auto">
              <a:xfrm>
                <a:off x="6579039" y="13686373"/>
                <a:ext cx="144016" cy="720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Right">
                  <a:rot lat="600000" lon="17400000" rev="0"/>
                </a:camera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cxnSp>
            <p:nvCxnSpPr>
              <p:cNvPr id="335" name="コネクタ: カギ線 334">
                <a:extLst>
                  <a:ext uri="{FF2B5EF4-FFF2-40B4-BE49-F238E27FC236}">
                    <a16:creationId xmlns:a16="http://schemas.microsoft.com/office/drawing/2014/main" id="{A90C2038-F380-B2B1-0CAD-9C28E5F96CCB}"/>
                  </a:ext>
                </a:extLst>
              </p:cNvPr>
              <p:cNvCxnSpPr>
                <a:cxnSpLocks/>
                <a:stCxn id="329" idx="1"/>
                <a:endCxn id="336" idx="1"/>
              </p:cNvCxnSpPr>
              <p:nvPr/>
            </p:nvCxnSpPr>
            <p:spPr bwMode="auto">
              <a:xfrm rot="10800000">
                <a:off x="3964494" y="11339884"/>
                <a:ext cx="12700" cy="468052"/>
              </a:xfrm>
              <a:prstGeom prst="bentConnector3">
                <a:avLst>
                  <a:gd name="adj1" fmla="val 1800000"/>
                </a:avLst>
              </a:prstGeom>
              <a:solidFill>
                <a:srgbClr val="BBE0E3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336" name="正方形/長方形 335">
                <a:extLst>
                  <a:ext uri="{FF2B5EF4-FFF2-40B4-BE49-F238E27FC236}">
                    <a16:creationId xmlns:a16="http://schemas.microsoft.com/office/drawing/2014/main" id="{95568301-105E-7185-2A25-B2B895077704}"/>
                  </a:ext>
                </a:extLst>
              </p:cNvPr>
              <p:cNvSpPr/>
              <p:nvPr/>
            </p:nvSpPr>
            <p:spPr bwMode="auto">
              <a:xfrm>
                <a:off x="3964494" y="11195868"/>
                <a:ext cx="1224136" cy="288032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Synthesizer</a:t>
                </a:r>
                <a:endParaRPr kumimoji="1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337" name="テキスト ボックス 1166">
                <a:extLst>
                  <a:ext uri="{FF2B5EF4-FFF2-40B4-BE49-F238E27FC236}">
                    <a16:creationId xmlns:a16="http://schemas.microsoft.com/office/drawing/2014/main" id="{81193D79-D9FA-813A-A041-FACC3CEBA235}"/>
                  </a:ext>
                </a:extLst>
              </p:cNvPr>
              <p:cNvSpPr txBox="1"/>
              <p:nvPr/>
            </p:nvSpPr>
            <p:spPr>
              <a:xfrm>
                <a:off x="6455582" y="13260132"/>
                <a:ext cx="3542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WG</a:t>
                </a:r>
                <a:endPara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38" name="テキスト ボックス 1167">
                <a:extLst>
                  <a:ext uri="{FF2B5EF4-FFF2-40B4-BE49-F238E27FC236}">
                    <a16:creationId xmlns:a16="http://schemas.microsoft.com/office/drawing/2014/main" id="{64A23860-C1B2-8AE5-A58D-AB5AC3C9C386}"/>
                  </a:ext>
                </a:extLst>
              </p:cNvPr>
              <p:cNvSpPr txBox="1"/>
              <p:nvPr/>
            </p:nvSpPr>
            <p:spPr>
              <a:xfrm>
                <a:off x="7348870" y="13284100"/>
                <a:ext cx="4312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AMP</a:t>
                </a:r>
                <a:endPara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39" name="正方形/長方形 338">
                <a:extLst>
                  <a:ext uri="{FF2B5EF4-FFF2-40B4-BE49-F238E27FC236}">
                    <a16:creationId xmlns:a16="http://schemas.microsoft.com/office/drawing/2014/main" id="{0806BAD9-5EAC-B8FF-BF9C-BE0A85E90EF9}"/>
                  </a:ext>
                </a:extLst>
              </p:cNvPr>
              <p:cNvSpPr/>
              <p:nvPr/>
            </p:nvSpPr>
            <p:spPr bwMode="auto">
              <a:xfrm>
                <a:off x="6795064" y="13476156"/>
                <a:ext cx="504000" cy="5040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340" name="テキスト ボックス 1169">
                <a:extLst>
                  <a:ext uri="{FF2B5EF4-FFF2-40B4-BE49-F238E27FC236}">
                    <a16:creationId xmlns:a16="http://schemas.microsoft.com/office/drawing/2014/main" id="{431E6FF5-C0C4-69BB-92DE-3248B863B0B9}"/>
                  </a:ext>
                </a:extLst>
              </p:cNvPr>
              <p:cNvSpPr txBox="1"/>
              <p:nvPr/>
            </p:nvSpPr>
            <p:spPr>
              <a:xfrm>
                <a:off x="6867072" y="13650369"/>
                <a:ext cx="3767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BPF</a:t>
                </a:r>
                <a:endPara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341" name="コネクタ: カギ線 340">
                <a:extLst>
                  <a:ext uri="{FF2B5EF4-FFF2-40B4-BE49-F238E27FC236}">
                    <a16:creationId xmlns:a16="http://schemas.microsoft.com/office/drawing/2014/main" id="{6CD0B977-E5A5-ABC2-1E87-6C0B11120A51}"/>
                  </a:ext>
                </a:extLst>
              </p:cNvPr>
              <p:cNvCxnSpPr>
                <a:cxnSpLocks/>
                <a:stCxn id="359" idx="4"/>
                <a:endCxn id="354" idx="3"/>
              </p:cNvCxnSpPr>
              <p:nvPr/>
            </p:nvCxnSpPr>
            <p:spPr bwMode="auto">
              <a:xfrm rot="16200000" flipH="1">
                <a:off x="3958380" y="13890054"/>
                <a:ext cx="559108" cy="317216"/>
              </a:xfrm>
              <a:prstGeom prst="bentConnector2">
                <a:avLst/>
              </a:prstGeom>
              <a:solidFill>
                <a:srgbClr val="BBE0E3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342" name="テキスト ボックス 1171">
                <a:extLst>
                  <a:ext uri="{FF2B5EF4-FFF2-40B4-BE49-F238E27FC236}">
                    <a16:creationId xmlns:a16="http://schemas.microsoft.com/office/drawing/2014/main" id="{E01D4EF1-79F6-004B-EB33-BF2A5ABECC04}"/>
                  </a:ext>
                </a:extLst>
              </p:cNvPr>
              <p:cNvSpPr txBox="1"/>
              <p:nvPr/>
            </p:nvSpPr>
            <p:spPr>
              <a:xfrm rot="16200000">
                <a:off x="3296484" y="11431830"/>
                <a:ext cx="641201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11.7GHz</a:t>
                </a:r>
                <a:endParaRPr kumimoji="0" lang="ja-JP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3" name="テキスト ボックス 1172">
                <a:extLst>
                  <a:ext uri="{FF2B5EF4-FFF2-40B4-BE49-F238E27FC236}">
                    <a16:creationId xmlns:a16="http://schemas.microsoft.com/office/drawing/2014/main" id="{CD9E53B4-DF7E-05F2-42E9-046CFC0E50D8}"/>
                  </a:ext>
                </a:extLst>
              </p:cNvPr>
              <p:cNvSpPr txBox="1"/>
              <p:nvPr/>
            </p:nvSpPr>
            <p:spPr>
              <a:xfrm>
                <a:off x="5692686" y="11843940"/>
                <a:ext cx="641201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70.2GHz</a:t>
                </a:r>
                <a:endParaRPr kumimoji="0" lang="ja-JP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4" name="テキスト ボックス 1173">
                <a:extLst>
                  <a:ext uri="{FF2B5EF4-FFF2-40B4-BE49-F238E27FC236}">
                    <a16:creationId xmlns:a16="http://schemas.microsoft.com/office/drawing/2014/main" id="{A0532DC2-BA3C-2482-2412-DBD8E7BA6CA9}"/>
                  </a:ext>
                </a:extLst>
              </p:cNvPr>
              <p:cNvSpPr txBox="1"/>
              <p:nvPr/>
            </p:nvSpPr>
            <p:spPr>
              <a:xfrm>
                <a:off x="3806731" y="13434345"/>
                <a:ext cx="737381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60.48GHz</a:t>
                </a:r>
                <a:endParaRPr kumimoji="0" lang="ja-JP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5" name="正方形/長方形 344">
                <a:extLst>
                  <a:ext uri="{FF2B5EF4-FFF2-40B4-BE49-F238E27FC236}">
                    <a16:creationId xmlns:a16="http://schemas.microsoft.com/office/drawing/2014/main" id="{9CCED740-0167-EA44-3EB4-E502B1BF1EF3}"/>
                  </a:ext>
                </a:extLst>
              </p:cNvPr>
              <p:cNvSpPr/>
              <p:nvPr/>
            </p:nvSpPr>
            <p:spPr bwMode="auto">
              <a:xfrm>
                <a:off x="5879542" y="13182317"/>
                <a:ext cx="216000" cy="216024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rPr>
                  <a:t>x2</a:t>
                </a:r>
                <a:endPara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cxnSp>
            <p:nvCxnSpPr>
              <p:cNvPr id="346" name="直線コネクタ 345">
                <a:extLst>
                  <a:ext uri="{FF2B5EF4-FFF2-40B4-BE49-F238E27FC236}">
                    <a16:creationId xmlns:a16="http://schemas.microsoft.com/office/drawing/2014/main" id="{E66F6E1D-7FD4-BB0D-C3D5-0765497FB884}"/>
                  </a:ext>
                </a:extLst>
              </p:cNvPr>
              <p:cNvCxnSpPr>
                <a:cxnSpLocks/>
                <a:stCxn id="345" idx="2"/>
                <a:endCxn id="377" idx="4"/>
              </p:cNvCxnSpPr>
              <p:nvPr/>
            </p:nvCxnSpPr>
            <p:spPr bwMode="auto">
              <a:xfrm flipH="1">
                <a:off x="5987510" y="13398341"/>
                <a:ext cx="32" cy="118799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347" name="テキスト ボックス 1177">
                <a:extLst>
                  <a:ext uri="{FF2B5EF4-FFF2-40B4-BE49-F238E27FC236}">
                    <a16:creationId xmlns:a16="http://schemas.microsoft.com/office/drawing/2014/main" id="{7C6A1602-38D4-064B-9D38-9427731BA369}"/>
                  </a:ext>
                </a:extLst>
              </p:cNvPr>
              <p:cNvSpPr txBox="1"/>
              <p:nvPr/>
            </p:nvSpPr>
            <p:spPr>
              <a:xfrm>
                <a:off x="6471027" y="14046413"/>
                <a:ext cx="83356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271.08GHz</a:t>
                </a:r>
                <a:endParaRPr kumimoji="0" lang="ja-JP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348" name="直線コネクタ 347">
                <a:extLst>
                  <a:ext uri="{FF2B5EF4-FFF2-40B4-BE49-F238E27FC236}">
                    <a16:creationId xmlns:a16="http://schemas.microsoft.com/office/drawing/2014/main" id="{49B86291-9194-F63A-5E55-726082A44EDD}"/>
                  </a:ext>
                </a:extLst>
              </p:cNvPr>
              <p:cNvCxnSpPr>
                <a:cxnSpLocks/>
                <a:endCxn id="347" idx="0"/>
              </p:cNvCxnSpPr>
              <p:nvPr/>
            </p:nvCxnSpPr>
            <p:spPr bwMode="auto">
              <a:xfrm>
                <a:off x="6766782" y="13902397"/>
                <a:ext cx="121026" cy="144016"/>
              </a:xfrm>
              <a:prstGeom prst="line">
                <a:avLst/>
              </a:prstGeom>
              <a:solidFill>
                <a:srgbClr val="BBE0E3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49" name="テキスト ボックス 1180">
                <a:extLst>
                  <a:ext uri="{FF2B5EF4-FFF2-40B4-BE49-F238E27FC236}">
                    <a16:creationId xmlns:a16="http://schemas.microsoft.com/office/drawing/2014/main" id="{39168F70-AC16-BF80-3ED5-46177DB67EB2}"/>
                  </a:ext>
                </a:extLst>
              </p:cNvPr>
              <p:cNvSpPr txBox="1"/>
              <p:nvPr/>
            </p:nvSpPr>
            <p:spPr>
              <a:xfrm>
                <a:off x="5692686" y="11627916"/>
                <a:ext cx="3238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LO</a:t>
                </a:r>
                <a:endParaRPr kumimoji="0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50" name="テキスト ボックス 1181">
                <a:extLst>
                  <a:ext uri="{FF2B5EF4-FFF2-40B4-BE49-F238E27FC236}">
                    <a16:creationId xmlns:a16="http://schemas.microsoft.com/office/drawing/2014/main" id="{DA53A33B-EF80-DDED-0CE1-9F5C3741A6A6}"/>
                  </a:ext>
                </a:extLst>
              </p:cNvPr>
              <p:cNvSpPr txBox="1"/>
              <p:nvPr/>
            </p:nvSpPr>
            <p:spPr>
              <a:xfrm>
                <a:off x="3751958" y="13860164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IF</a:t>
                </a:r>
                <a:endParaRPr kumimoji="0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grpSp>
            <p:nvGrpSpPr>
              <p:cNvPr id="351" name="グループ化 350">
                <a:extLst>
                  <a:ext uri="{FF2B5EF4-FFF2-40B4-BE49-F238E27FC236}">
                    <a16:creationId xmlns:a16="http://schemas.microsoft.com/office/drawing/2014/main" id="{D7A37945-F4E1-7B38-F592-E420E575F4B6}"/>
                  </a:ext>
                </a:extLst>
              </p:cNvPr>
              <p:cNvGrpSpPr/>
              <p:nvPr/>
            </p:nvGrpSpPr>
            <p:grpSpPr>
              <a:xfrm rot="10800000">
                <a:off x="4396542" y="14148196"/>
                <a:ext cx="360040" cy="360040"/>
                <a:chOff x="9372364" y="3753036"/>
                <a:chExt cx="504000" cy="504000"/>
              </a:xfrm>
            </p:grpSpPr>
            <p:sp>
              <p:nvSpPr>
                <p:cNvPr id="354" name="正方形/長方形 353">
                  <a:extLst>
                    <a:ext uri="{FF2B5EF4-FFF2-40B4-BE49-F238E27FC236}">
                      <a16:creationId xmlns:a16="http://schemas.microsoft.com/office/drawing/2014/main" id="{F3A863C2-AD91-C8BB-D4DE-F2E383471BA0}"/>
                    </a:ext>
                  </a:extLst>
                </p:cNvPr>
                <p:cNvSpPr/>
                <p:nvPr/>
              </p:nvSpPr>
              <p:spPr bwMode="auto">
                <a:xfrm>
                  <a:off x="9372364" y="3753036"/>
                  <a:ext cx="504000" cy="504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355" name="二等辺三角形 354">
                  <a:extLst>
                    <a:ext uri="{FF2B5EF4-FFF2-40B4-BE49-F238E27FC236}">
                      <a16:creationId xmlns:a16="http://schemas.microsoft.com/office/drawing/2014/main" id="{3047E424-A8D4-ACF5-50A8-6A312C1C0D97}"/>
                    </a:ext>
                  </a:extLst>
                </p:cNvPr>
                <p:cNvSpPr/>
                <p:nvPr/>
              </p:nvSpPr>
              <p:spPr bwMode="auto">
                <a:xfrm rot="16200000" flipV="1">
                  <a:off x="9498352" y="3879048"/>
                  <a:ext cx="288000" cy="252000"/>
                </a:xfrm>
                <a:prstGeom prst="triangl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352" name="テキスト ボックス 1183">
                <a:extLst>
                  <a:ext uri="{FF2B5EF4-FFF2-40B4-BE49-F238E27FC236}">
                    <a16:creationId xmlns:a16="http://schemas.microsoft.com/office/drawing/2014/main" id="{23F5663F-E2E5-EBEF-80B9-70FCE0C03E4D}"/>
                  </a:ext>
                </a:extLst>
              </p:cNvPr>
              <p:cNvSpPr txBox="1"/>
              <p:nvPr/>
            </p:nvSpPr>
            <p:spPr>
              <a:xfrm>
                <a:off x="3964494" y="14364220"/>
                <a:ext cx="4312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AMP</a:t>
                </a:r>
                <a:endPara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353" name="コネクタ: カギ線 352">
                <a:extLst>
                  <a:ext uri="{FF2B5EF4-FFF2-40B4-BE49-F238E27FC236}">
                    <a16:creationId xmlns:a16="http://schemas.microsoft.com/office/drawing/2014/main" id="{337170F6-390B-E1EC-40EA-71AFCF9208DA}"/>
                  </a:ext>
                </a:extLst>
              </p:cNvPr>
              <p:cNvCxnSpPr>
                <a:cxnSpLocks/>
                <a:stCxn id="361" idx="0"/>
                <a:endCxn id="330" idx="3"/>
              </p:cNvCxnSpPr>
              <p:nvPr/>
            </p:nvCxnSpPr>
            <p:spPr bwMode="auto">
              <a:xfrm rot="16200000" flipV="1">
                <a:off x="5178643" y="11745916"/>
                <a:ext cx="366269" cy="490309"/>
              </a:xfrm>
              <a:prstGeom prst="bentConnector2">
                <a:avLst/>
              </a:prstGeom>
              <a:solidFill>
                <a:srgbClr val="BBE0E3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sp>
          <p:nvSpPr>
            <p:cNvPr id="297" name="テキスト ボックス 1272">
              <a:extLst>
                <a:ext uri="{FF2B5EF4-FFF2-40B4-BE49-F238E27FC236}">
                  <a16:creationId xmlns:a16="http://schemas.microsoft.com/office/drawing/2014/main" id="{B1EBB854-E843-2EC4-FD16-B33F0B167F5A}"/>
                </a:ext>
              </a:extLst>
            </p:cNvPr>
            <p:cNvSpPr txBox="1"/>
            <p:nvPr/>
          </p:nvSpPr>
          <p:spPr>
            <a:xfrm>
              <a:off x="4912471" y="10763820"/>
              <a:ext cx="265399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THz-wave transmitter</a:t>
              </a:r>
              <a:endParaRPr lang="en-US" altLang="ja-JP" b="1" baseline="30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21388A13-4B93-A554-AEB2-0CD72611E972}"/>
              </a:ext>
            </a:extLst>
          </p:cNvPr>
          <p:cNvGrpSpPr/>
          <p:nvPr/>
        </p:nvGrpSpPr>
        <p:grpSpPr>
          <a:xfrm>
            <a:off x="7281281" y="30552954"/>
            <a:ext cx="4350435" cy="3902814"/>
            <a:chOff x="7792790" y="10023995"/>
            <a:chExt cx="4793387" cy="4220083"/>
          </a:xfrm>
        </p:grpSpPr>
        <p:grpSp>
          <p:nvGrpSpPr>
            <p:cNvPr id="133" name="グループ化 132">
              <a:extLst>
                <a:ext uri="{FF2B5EF4-FFF2-40B4-BE49-F238E27FC236}">
                  <a16:creationId xmlns:a16="http://schemas.microsoft.com/office/drawing/2014/main" id="{D1AD032E-8503-4E9B-C7CF-B700ED27E5E1}"/>
                </a:ext>
              </a:extLst>
            </p:cNvPr>
            <p:cNvGrpSpPr/>
            <p:nvPr/>
          </p:nvGrpSpPr>
          <p:grpSpPr>
            <a:xfrm>
              <a:off x="7792790" y="10043740"/>
              <a:ext cx="4793387" cy="4200338"/>
              <a:chOff x="8008814" y="10072768"/>
              <a:chExt cx="4793387" cy="4200338"/>
            </a:xfrm>
          </p:grpSpPr>
          <p:sp>
            <p:nvSpPr>
              <p:cNvPr id="135" name="正方形/長方形 134">
                <a:extLst>
                  <a:ext uri="{FF2B5EF4-FFF2-40B4-BE49-F238E27FC236}">
                    <a16:creationId xmlns:a16="http://schemas.microsoft.com/office/drawing/2014/main" id="{2FE53D8B-C293-D2CA-80C1-72489BBE3354}"/>
                  </a:ext>
                </a:extLst>
              </p:cNvPr>
              <p:cNvSpPr/>
              <p:nvPr/>
            </p:nvSpPr>
            <p:spPr>
              <a:xfrm>
                <a:off x="8080822" y="10072768"/>
                <a:ext cx="4608512" cy="31683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grpSp>
            <p:nvGrpSpPr>
              <p:cNvPr id="136" name="グループ化 135">
                <a:extLst>
                  <a:ext uri="{FF2B5EF4-FFF2-40B4-BE49-F238E27FC236}">
                    <a16:creationId xmlns:a16="http://schemas.microsoft.com/office/drawing/2014/main" id="{69144990-3FA7-77A0-788F-106716FAD552}"/>
                  </a:ext>
                </a:extLst>
              </p:cNvPr>
              <p:cNvGrpSpPr/>
              <p:nvPr/>
            </p:nvGrpSpPr>
            <p:grpSpPr>
              <a:xfrm>
                <a:off x="8008814" y="10072768"/>
                <a:ext cx="4793387" cy="4200338"/>
                <a:chOff x="7720782" y="10072768"/>
                <a:chExt cx="4793387" cy="4200338"/>
              </a:xfrm>
            </p:grpSpPr>
            <p:sp>
              <p:nvSpPr>
                <p:cNvPr id="137" name="台形 136">
                  <a:extLst>
                    <a:ext uri="{FF2B5EF4-FFF2-40B4-BE49-F238E27FC236}">
                      <a16:creationId xmlns:a16="http://schemas.microsoft.com/office/drawing/2014/main" id="{BE9C50C4-4FBA-F681-F16B-2263583C44F0}"/>
                    </a:ext>
                  </a:extLst>
                </p:cNvPr>
                <p:cNvSpPr/>
                <p:nvPr/>
              </p:nvSpPr>
              <p:spPr>
                <a:xfrm>
                  <a:off x="8455167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38" name="台形 137">
                  <a:extLst>
                    <a:ext uri="{FF2B5EF4-FFF2-40B4-BE49-F238E27FC236}">
                      <a16:creationId xmlns:a16="http://schemas.microsoft.com/office/drawing/2014/main" id="{EF3FF525-32B8-7699-5D3A-CDD405F2C624}"/>
                    </a:ext>
                  </a:extLst>
                </p:cNvPr>
                <p:cNvSpPr/>
                <p:nvPr/>
              </p:nvSpPr>
              <p:spPr>
                <a:xfrm>
                  <a:off x="8562043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39" name="台形 138">
                  <a:extLst>
                    <a:ext uri="{FF2B5EF4-FFF2-40B4-BE49-F238E27FC236}">
                      <a16:creationId xmlns:a16="http://schemas.microsoft.com/office/drawing/2014/main" id="{84728CC1-4590-BEE4-D788-35FF32EF5BDE}"/>
                    </a:ext>
                  </a:extLst>
                </p:cNvPr>
                <p:cNvSpPr/>
                <p:nvPr/>
              </p:nvSpPr>
              <p:spPr>
                <a:xfrm>
                  <a:off x="8668919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0" name="台形 139">
                  <a:extLst>
                    <a:ext uri="{FF2B5EF4-FFF2-40B4-BE49-F238E27FC236}">
                      <a16:creationId xmlns:a16="http://schemas.microsoft.com/office/drawing/2014/main" id="{B8C0447E-AB6A-D097-B3FA-7966F13465F2}"/>
                    </a:ext>
                  </a:extLst>
                </p:cNvPr>
                <p:cNvSpPr/>
                <p:nvPr/>
              </p:nvSpPr>
              <p:spPr>
                <a:xfrm>
                  <a:off x="8775796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>
                    <a:alpha val="50000"/>
                  </a:sys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1" name="台形 140">
                  <a:extLst>
                    <a:ext uri="{FF2B5EF4-FFF2-40B4-BE49-F238E27FC236}">
                      <a16:creationId xmlns:a16="http://schemas.microsoft.com/office/drawing/2014/main" id="{853458A5-8E46-BBAD-A845-D2224FF75F37}"/>
                    </a:ext>
                  </a:extLst>
                </p:cNvPr>
                <p:cNvSpPr/>
                <p:nvPr/>
              </p:nvSpPr>
              <p:spPr>
                <a:xfrm>
                  <a:off x="8882672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2" name="台形 141">
                  <a:extLst>
                    <a:ext uri="{FF2B5EF4-FFF2-40B4-BE49-F238E27FC236}">
                      <a16:creationId xmlns:a16="http://schemas.microsoft.com/office/drawing/2014/main" id="{58E1A042-04BB-5CD6-39C6-41DF914306E6}"/>
                    </a:ext>
                  </a:extLst>
                </p:cNvPr>
                <p:cNvSpPr/>
                <p:nvPr/>
              </p:nvSpPr>
              <p:spPr>
                <a:xfrm>
                  <a:off x="8989548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3" name="台形 142">
                  <a:extLst>
                    <a:ext uri="{FF2B5EF4-FFF2-40B4-BE49-F238E27FC236}">
                      <a16:creationId xmlns:a16="http://schemas.microsoft.com/office/drawing/2014/main" id="{38D0E3B2-52B8-8FD6-FA50-F3230F4B3C66}"/>
                    </a:ext>
                  </a:extLst>
                </p:cNvPr>
                <p:cNvSpPr/>
                <p:nvPr/>
              </p:nvSpPr>
              <p:spPr>
                <a:xfrm>
                  <a:off x="9096423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4" name="台形 143">
                  <a:extLst>
                    <a:ext uri="{FF2B5EF4-FFF2-40B4-BE49-F238E27FC236}">
                      <a16:creationId xmlns:a16="http://schemas.microsoft.com/office/drawing/2014/main" id="{BC7DA786-C521-4826-A9A6-0FE63112B0E5}"/>
                    </a:ext>
                  </a:extLst>
                </p:cNvPr>
                <p:cNvSpPr/>
                <p:nvPr/>
              </p:nvSpPr>
              <p:spPr>
                <a:xfrm>
                  <a:off x="9203300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5" name="台形 144">
                  <a:extLst>
                    <a:ext uri="{FF2B5EF4-FFF2-40B4-BE49-F238E27FC236}">
                      <a16:creationId xmlns:a16="http://schemas.microsoft.com/office/drawing/2014/main" id="{9C1BB2C5-EFF9-11F9-9BBA-733A8BA4A796}"/>
                    </a:ext>
                  </a:extLst>
                </p:cNvPr>
                <p:cNvSpPr/>
                <p:nvPr/>
              </p:nvSpPr>
              <p:spPr>
                <a:xfrm>
                  <a:off x="9310176" y="10443643"/>
                  <a:ext cx="106877" cy="382533"/>
                </a:xfrm>
                <a:prstGeom prst="trapezoid">
                  <a:avLst/>
                </a:prstGeom>
                <a:solidFill>
                  <a:srgbClr val="FF00FF">
                    <a:alpha val="50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6" name="台形 145">
                  <a:extLst>
                    <a:ext uri="{FF2B5EF4-FFF2-40B4-BE49-F238E27FC236}">
                      <a16:creationId xmlns:a16="http://schemas.microsoft.com/office/drawing/2014/main" id="{B6BF6DDA-3FFC-7D91-A1CC-5B22BA97DA31}"/>
                    </a:ext>
                  </a:extLst>
                </p:cNvPr>
                <p:cNvSpPr/>
                <p:nvPr/>
              </p:nvSpPr>
              <p:spPr>
                <a:xfrm>
                  <a:off x="9417053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7" name="台形 146">
                  <a:extLst>
                    <a:ext uri="{FF2B5EF4-FFF2-40B4-BE49-F238E27FC236}">
                      <a16:creationId xmlns:a16="http://schemas.microsoft.com/office/drawing/2014/main" id="{B14F5047-B73D-7866-519F-7803F89FE58F}"/>
                    </a:ext>
                  </a:extLst>
                </p:cNvPr>
                <p:cNvSpPr/>
                <p:nvPr/>
              </p:nvSpPr>
              <p:spPr>
                <a:xfrm>
                  <a:off x="9523929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8" name="台形 147">
                  <a:extLst>
                    <a:ext uri="{FF2B5EF4-FFF2-40B4-BE49-F238E27FC236}">
                      <a16:creationId xmlns:a16="http://schemas.microsoft.com/office/drawing/2014/main" id="{9F5EF395-5BE1-5452-8A2E-6D2D07AC7F7E}"/>
                    </a:ext>
                  </a:extLst>
                </p:cNvPr>
                <p:cNvSpPr/>
                <p:nvPr/>
              </p:nvSpPr>
              <p:spPr>
                <a:xfrm>
                  <a:off x="9630805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9" name="台形 148">
                  <a:extLst>
                    <a:ext uri="{FF2B5EF4-FFF2-40B4-BE49-F238E27FC236}">
                      <a16:creationId xmlns:a16="http://schemas.microsoft.com/office/drawing/2014/main" id="{D56C030E-D337-29AC-9479-903FDA0F1941}"/>
                    </a:ext>
                  </a:extLst>
                </p:cNvPr>
                <p:cNvSpPr/>
                <p:nvPr/>
              </p:nvSpPr>
              <p:spPr>
                <a:xfrm>
                  <a:off x="9737680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50" name="台形 149">
                  <a:extLst>
                    <a:ext uri="{FF2B5EF4-FFF2-40B4-BE49-F238E27FC236}">
                      <a16:creationId xmlns:a16="http://schemas.microsoft.com/office/drawing/2014/main" id="{1A5D84BA-4AF6-0258-FA4E-7D1D809758CA}"/>
                    </a:ext>
                  </a:extLst>
                </p:cNvPr>
                <p:cNvSpPr/>
                <p:nvPr/>
              </p:nvSpPr>
              <p:spPr>
                <a:xfrm>
                  <a:off x="9844557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51" name="台形 150">
                  <a:extLst>
                    <a:ext uri="{FF2B5EF4-FFF2-40B4-BE49-F238E27FC236}">
                      <a16:creationId xmlns:a16="http://schemas.microsoft.com/office/drawing/2014/main" id="{E89924CC-C26C-3D82-C417-A6D2A7928015}"/>
                    </a:ext>
                  </a:extLst>
                </p:cNvPr>
                <p:cNvSpPr/>
                <p:nvPr/>
              </p:nvSpPr>
              <p:spPr>
                <a:xfrm>
                  <a:off x="9951432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52" name="台形 151">
                  <a:extLst>
                    <a:ext uri="{FF2B5EF4-FFF2-40B4-BE49-F238E27FC236}">
                      <a16:creationId xmlns:a16="http://schemas.microsoft.com/office/drawing/2014/main" id="{1378CA38-EC57-84E8-8395-9CA7D335C01A}"/>
                    </a:ext>
                  </a:extLst>
                </p:cNvPr>
                <p:cNvSpPr/>
                <p:nvPr/>
              </p:nvSpPr>
              <p:spPr>
                <a:xfrm>
                  <a:off x="10058309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53" name="台形 152">
                  <a:extLst>
                    <a:ext uri="{FF2B5EF4-FFF2-40B4-BE49-F238E27FC236}">
                      <a16:creationId xmlns:a16="http://schemas.microsoft.com/office/drawing/2014/main" id="{836119F7-9638-BD4D-790F-791AE3E47749}"/>
                    </a:ext>
                  </a:extLst>
                </p:cNvPr>
                <p:cNvSpPr/>
                <p:nvPr/>
              </p:nvSpPr>
              <p:spPr>
                <a:xfrm>
                  <a:off x="10165185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54" name="台形 153">
                  <a:extLst>
                    <a:ext uri="{FF2B5EF4-FFF2-40B4-BE49-F238E27FC236}">
                      <a16:creationId xmlns:a16="http://schemas.microsoft.com/office/drawing/2014/main" id="{5A5CC021-EA7E-D6BF-A61B-237951B9D6FB}"/>
                    </a:ext>
                  </a:extLst>
                </p:cNvPr>
                <p:cNvSpPr/>
                <p:nvPr/>
              </p:nvSpPr>
              <p:spPr>
                <a:xfrm>
                  <a:off x="10272061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55" name="台形 154">
                  <a:extLst>
                    <a:ext uri="{FF2B5EF4-FFF2-40B4-BE49-F238E27FC236}">
                      <a16:creationId xmlns:a16="http://schemas.microsoft.com/office/drawing/2014/main" id="{37EB8800-AF7C-5625-91B5-B35AD2019CCA}"/>
                    </a:ext>
                  </a:extLst>
                </p:cNvPr>
                <p:cNvSpPr/>
                <p:nvPr/>
              </p:nvSpPr>
              <p:spPr>
                <a:xfrm>
                  <a:off x="10378937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56" name="台形 155">
                  <a:extLst>
                    <a:ext uri="{FF2B5EF4-FFF2-40B4-BE49-F238E27FC236}">
                      <a16:creationId xmlns:a16="http://schemas.microsoft.com/office/drawing/2014/main" id="{A15B8E67-EA55-3CAA-43C1-643E93B7B63D}"/>
                    </a:ext>
                  </a:extLst>
                </p:cNvPr>
                <p:cNvSpPr/>
                <p:nvPr/>
              </p:nvSpPr>
              <p:spPr>
                <a:xfrm>
                  <a:off x="10485813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57" name="台形 156">
                  <a:extLst>
                    <a:ext uri="{FF2B5EF4-FFF2-40B4-BE49-F238E27FC236}">
                      <a16:creationId xmlns:a16="http://schemas.microsoft.com/office/drawing/2014/main" id="{44B31B66-3FA6-0598-F7AD-814BF48397DF}"/>
                    </a:ext>
                  </a:extLst>
                </p:cNvPr>
                <p:cNvSpPr/>
                <p:nvPr/>
              </p:nvSpPr>
              <p:spPr>
                <a:xfrm>
                  <a:off x="10592690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58" name="台形 157">
                  <a:extLst>
                    <a:ext uri="{FF2B5EF4-FFF2-40B4-BE49-F238E27FC236}">
                      <a16:creationId xmlns:a16="http://schemas.microsoft.com/office/drawing/2014/main" id="{F655C55A-EBB3-F711-260D-42848F5E2D41}"/>
                    </a:ext>
                  </a:extLst>
                </p:cNvPr>
                <p:cNvSpPr/>
                <p:nvPr/>
              </p:nvSpPr>
              <p:spPr>
                <a:xfrm>
                  <a:off x="10699566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59" name="台形 158">
                  <a:extLst>
                    <a:ext uri="{FF2B5EF4-FFF2-40B4-BE49-F238E27FC236}">
                      <a16:creationId xmlns:a16="http://schemas.microsoft.com/office/drawing/2014/main" id="{8FD6DE4D-ACED-0907-2EB3-8DE6FE8FEFB0}"/>
                    </a:ext>
                  </a:extLst>
                </p:cNvPr>
                <p:cNvSpPr/>
                <p:nvPr/>
              </p:nvSpPr>
              <p:spPr>
                <a:xfrm>
                  <a:off x="10806442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60" name="台形 159">
                  <a:extLst>
                    <a:ext uri="{FF2B5EF4-FFF2-40B4-BE49-F238E27FC236}">
                      <a16:creationId xmlns:a16="http://schemas.microsoft.com/office/drawing/2014/main" id="{13F426F4-03DA-DB19-2DC8-4BF4E56F4632}"/>
                    </a:ext>
                  </a:extLst>
                </p:cNvPr>
                <p:cNvSpPr/>
                <p:nvPr/>
              </p:nvSpPr>
              <p:spPr>
                <a:xfrm>
                  <a:off x="10913317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61" name="テキスト ボックス 883">
                  <a:extLst>
                    <a:ext uri="{FF2B5EF4-FFF2-40B4-BE49-F238E27FC236}">
                      <a16:creationId xmlns:a16="http://schemas.microsoft.com/office/drawing/2014/main" id="{AEDE5BF4-31FF-B346-C8BC-18AFF6F20114}"/>
                    </a:ext>
                  </a:extLst>
                </p:cNvPr>
                <p:cNvSpPr txBox="1"/>
                <p:nvPr/>
              </p:nvSpPr>
              <p:spPr>
                <a:xfrm>
                  <a:off x="11797305" y="12511838"/>
                  <a:ext cx="716864" cy="326587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kumimoji="1" lang="en-US" altLang="ja-JP" sz="2000" b="1" i="1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ＭＳ Ｐゴシック"/>
                      <a:cs typeface="Calibri" panose="020F0502020204030204" pitchFamily="34" charset="0"/>
                    </a:rPr>
                    <a:t>f</a:t>
                  </a:r>
                  <a:r>
                    <a:rPr kumimoji="1" lang="en-US" altLang="ja-JP" sz="2000" b="1" baseline="-250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ＭＳ Ｐゴシック"/>
                      <a:cs typeface="Calibri" panose="020F0502020204030204" pitchFamily="34" charset="0"/>
                    </a:rPr>
                    <a:t> </a:t>
                  </a:r>
                  <a:r>
                    <a:rPr kumimoji="1" lang="en-US" altLang="ja-JP" sz="2000" b="1" baseline="-25000" dirty="0">
                      <a:solidFill>
                        <a:prstClr val="black"/>
                      </a:solidFill>
                      <a:ea typeface="ＭＳ Ｐゴシック"/>
                    </a:rPr>
                    <a:t>GHz</a:t>
                  </a:r>
                  <a:r>
                    <a:rPr kumimoji="1" lang="en-US" altLang="ja-JP" sz="2000" b="1" dirty="0">
                      <a:solidFill>
                        <a:prstClr val="black"/>
                      </a:solidFill>
                      <a:ea typeface="ＭＳ Ｐゴシック"/>
                    </a:rPr>
                    <a:t> </a:t>
                  </a:r>
                  <a:endParaRPr kumimoji="1" lang="ja-JP" altLang="en-US" sz="2000" b="1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sp>
              <p:nvSpPr>
                <p:cNvPr id="162" name="テキスト ボックス 884">
                  <a:extLst>
                    <a:ext uri="{FF2B5EF4-FFF2-40B4-BE49-F238E27FC236}">
                      <a16:creationId xmlns:a16="http://schemas.microsoft.com/office/drawing/2014/main" id="{092B7750-0FAA-8931-85E3-D8A3F1C9F818}"/>
                    </a:ext>
                  </a:extLst>
                </p:cNvPr>
                <p:cNvSpPr txBox="1"/>
                <p:nvPr/>
              </p:nvSpPr>
              <p:spPr>
                <a:xfrm>
                  <a:off x="8093220" y="13017382"/>
                  <a:ext cx="705322" cy="2260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kumimoji="1" lang="en-US" altLang="ja-JP" b="1" dirty="0">
                      <a:solidFill>
                        <a:prstClr val="black"/>
                      </a:solidFill>
                      <a:ea typeface="ＭＳ Ｐゴシック"/>
                    </a:rPr>
                    <a:t>252.72</a:t>
                  </a:r>
                  <a:endParaRPr kumimoji="1" lang="ja-JP" altLang="en-US" b="1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sp>
              <p:nvSpPr>
                <p:cNvPr id="163" name="台形 162">
                  <a:extLst>
                    <a:ext uri="{FF2B5EF4-FFF2-40B4-BE49-F238E27FC236}">
                      <a16:creationId xmlns:a16="http://schemas.microsoft.com/office/drawing/2014/main" id="{B29789A6-9237-54C8-9999-6C5859F6462A}"/>
                    </a:ext>
                  </a:extLst>
                </p:cNvPr>
                <p:cNvSpPr/>
                <p:nvPr/>
              </p:nvSpPr>
              <p:spPr>
                <a:xfrm>
                  <a:off x="8454577" y="11740830"/>
                  <a:ext cx="641679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64" name="台形 163">
                  <a:extLst>
                    <a:ext uri="{FF2B5EF4-FFF2-40B4-BE49-F238E27FC236}">
                      <a16:creationId xmlns:a16="http://schemas.microsoft.com/office/drawing/2014/main" id="{DDA56BDC-3A7D-C8D9-E9BF-9F1A2B1E74AC}"/>
                    </a:ext>
                  </a:extLst>
                </p:cNvPr>
                <p:cNvSpPr/>
                <p:nvPr/>
              </p:nvSpPr>
              <p:spPr>
                <a:xfrm>
                  <a:off x="9099927" y="11740830"/>
                  <a:ext cx="641679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US" altLang="ja-JP" sz="1400" kern="0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sp>
              <p:nvSpPr>
                <p:cNvPr id="165" name="台形 164">
                  <a:extLst>
                    <a:ext uri="{FF2B5EF4-FFF2-40B4-BE49-F238E27FC236}">
                      <a16:creationId xmlns:a16="http://schemas.microsoft.com/office/drawing/2014/main" id="{192B0347-23A4-3D09-0D3E-B43ADA8EE3EF}"/>
                    </a:ext>
                  </a:extLst>
                </p:cNvPr>
                <p:cNvSpPr/>
                <p:nvPr/>
              </p:nvSpPr>
              <p:spPr>
                <a:xfrm>
                  <a:off x="9741677" y="11740830"/>
                  <a:ext cx="641679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66" name="台形 165">
                  <a:extLst>
                    <a:ext uri="{FF2B5EF4-FFF2-40B4-BE49-F238E27FC236}">
                      <a16:creationId xmlns:a16="http://schemas.microsoft.com/office/drawing/2014/main" id="{F567F866-F4A0-C884-B33C-4397C20AE662}"/>
                    </a:ext>
                  </a:extLst>
                </p:cNvPr>
                <p:cNvSpPr/>
                <p:nvPr/>
              </p:nvSpPr>
              <p:spPr>
                <a:xfrm>
                  <a:off x="10382033" y="11740830"/>
                  <a:ext cx="641679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67" name="テキスト ボックス 889">
                  <a:extLst>
                    <a:ext uri="{FF2B5EF4-FFF2-40B4-BE49-F238E27FC236}">
                      <a16:creationId xmlns:a16="http://schemas.microsoft.com/office/drawing/2014/main" id="{A896A5C3-2C3C-34EE-FA0F-71218140844C}"/>
                    </a:ext>
                  </a:extLst>
                </p:cNvPr>
                <p:cNvSpPr txBox="1"/>
                <p:nvPr/>
              </p:nvSpPr>
              <p:spPr>
                <a:xfrm>
                  <a:off x="7720782" y="10183140"/>
                  <a:ext cx="1164101" cy="30146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kumimoji="1" lang="en-US" altLang="ja-JP" dirty="0">
                      <a:solidFill>
                        <a:prstClr val="black"/>
                      </a:solidFill>
                      <a:ea typeface="ＭＳ Ｐゴシック"/>
                    </a:rPr>
                    <a:t>BW(GHz</a:t>
                  </a:r>
                  <a:r>
                    <a:rPr kumimoji="1" lang="en-US" altLang="ja-JP" sz="1600" dirty="0">
                      <a:solidFill>
                        <a:prstClr val="black"/>
                      </a:solidFill>
                      <a:ea typeface="ＭＳ Ｐゴシック"/>
                    </a:rPr>
                    <a:t>)</a:t>
                  </a:r>
                  <a:endParaRPr kumimoji="1" lang="ja-JP" altLang="en-US" sz="1600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sp>
              <p:nvSpPr>
                <p:cNvPr id="168" name="テキスト ボックス 890">
                  <a:extLst>
                    <a:ext uri="{FF2B5EF4-FFF2-40B4-BE49-F238E27FC236}">
                      <a16:creationId xmlns:a16="http://schemas.microsoft.com/office/drawing/2014/main" id="{C7302ABB-C6EA-3CA1-0C9E-AAA690BBE834}"/>
                    </a:ext>
                  </a:extLst>
                </p:cNvPr>
                <p:cNvSpPr txBox="1"/>
                <p:nvPr/>
              </p:nvSpPr>
              <p:spPr>
                <a:xfrm>
                  <a:off x="7869635" y="10531805"/>
                  <a:ext cx="448842" cy="2260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kumimoji="1" lang="en-US" altLang="ja-JP" dirty="0">
                      <a:solidFill>
                        <a:prstClr val="black"/>
                      </a:solidFill>
                      <a:ea typeface="ＭＳ Ｐゴシック"/>
                    </a:rPr>
                    <a:t>2.16</a:t>
                  </a:r>
                  <a:endParaRPr kumimoji="1" lang="ja-JP" altLang="en-US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sp>
              <p:nvSpPr>
                <p:cNvPr id="169" name="テキスト ボックス 891">
                  <a:extLst>
                    <a:ext uri="{FF2B5EF4-FFF2-40B4-BE49-F238E27FC236}">
                      <a16:creationId xmlns:a16="http://schemas.microsoft.com/office/drawing/2014/main" id="{9F16F76D-8FD0-736A-0E3E-EDFCA102D87E}"/>
                    </a:ext>
                  </a:extLst>
                </p:cNvPr>
                <p:cNvSpPr txBox="1"/>
                <p:nvPr/>
              </p:nvSpPr>
              <p:spPr>
                <a:xfrm>
                  <a:off x="7854555" y="11165323"/>
                  <a:ext cx="448842" cy="2260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kumimoji="1" lang="en-US" altLang="ja-JP" dirty="0">
                      <a:solidFill>
                        <a:prstClr val="black"/>
                      </a:solidFill>
                      <a:ea typeface="ＭＳ Ｐゴシック"/>
                    </a:rPr>
                    <a:t>8.64</a:t>
                  </a:r>
                  <a:endParaRPr kumimoji="1" lang="ja-JP" altLang="en-US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sp>
              <p:nvSpPr>
                <p:cNvPr id="170" name="テキスト ボックス 892">
                  <a:extLst>
                    <a:ext uri="{FF2B5EF4-FFF2-40B4-BE49-F238E27FC236}">
                      <a16:creationId xmlns:a16="http://schemas.microsoft.com/office/drawing/2014/main" id="{5FB17B12-66CC-3470-048E-289B23167929}"/>
                    </a:ext>
                  </a:extLst>
                </p:cNvPr>
                <p:cNvSpPr txBox="1"/>
                <p:nvPr/>
              </p:nvSpPr>
              <p:spPr>
                <a:xfrm>
                  <a:off x="7798431" y="11807282"/>
                  <a:ext cx="577082" cy="2260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kumimoji="1" lang="en-US" altLang="ja-JP" dirty="0">
                      <a:solidFill>
                        <a:prstClr val="black"/>
                      </a:solidFill>
                      <a:ea typeface="ＭＳ Ｐゴシック"/>
                    </a:rPr>
                    <a:t>12.96</a:t>
                  </a:r>
                  <a:endParaRPr kumimoji="1" lang="ja-JP" altLang="en-US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sp>
              <p:nvSpPr>
                <p:cNvPr id="171" name="テキスト ボックス 893">
                  <a:extLst>
                    <a:ext uri="{FF2B5EF4-FFF2-40B4-BE49-F238E27FC236}">
                      <a16:creationId xmlns:a16="http://schemas.microsoft.com/office/drawing/2014/main" id="{8158C78B-F720-A839-5F1F-49F7CFB5A970}"/>
                    </a:ext>
                  </a:extLst>
                </p:cNvPr>
                <p:cNvSpPr txBox="1"/>
                <p:nvPr/>
              </p:nvSpPr>
              <p:spPr>
                <a:xfrm>
                  <a:off x="7797518" y="12542534"/>
                  <a:ext cx="577082" cy="2260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kumimoji="1" lang="en-US" altLang="ja-JP" dirty="0">
                      <a:solidFill>
                        <a:prstClr val="black"/>
                      </a:solidFill>
                      <a:ea typeface="ＭＳ Ｐゴシック"/>
                    </a:rPr>
                    <a:t>17.28</a:t>
                  </a:r>
                  <a:endParaRPr kumimoji="1" lang="ja-JP" altLang="en-US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sp>
              <p:nvSpPr>
                <p:cNvPr id="172" name="台形 171">
                  <a:extLst>
                    <a:ext uri="{FF2B5EF4-FFF2-40B4-BE49-F238E27FC236}">
                      <a16:creationId xmlns:a16="http://schemas.microsoft.com/office/drawing/2014/main" id="{41C8F44A-2D49-B754-D337-A1090075954F}"/>
                    </a:ext>
                  </a:extLst>
                </p:cNvPr>
                <p:cNvSpPr/>
                <p:nvPr/>
              </p:nvSpPr>
              <p:spPr>
                <a:xfrm>
                  <a:off x="8449252" y="12449349"/>
                  <a:ext cx="855572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>
                    <a:defRPr/>
                  </a:pPr>
                  <a:r>
                    <a:rPr kumimoji="1" lang="en-US" altLang="ja-JP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rPr>
                    <a:t> </a:t>
                  </a:r>
                  <a:endParaRPr lang="en-US" altLang="ja-JP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3" name="台形 172">
                  <a:extLst>
                    <a:ext uri="{FF2B5EF4-FFF2-40B4-BE49-F238E27FC236}">
                      <a16:creationId xmlns:a16="http://schemas.microsoft.com/office/drawing/2014/main" id="{BD25A2B3-660C-8F02-2732-12B603E60D26}"/>
                    </a:ext>
                  </a:extLst>
                </p:cNvPr>
                <p:cNvSpPr/>
                <p:nvPr/>
              </p:nvSpPr>
              <p:spPr>
                <a:xfrm>
                  <a:off x="9304919" y="12449349"/>
                  <a:ext cx="855572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rPr>
                    <a:t> </a:t>
                  </a:r>
                  <a:endParaRPr lang="en-US" altLang="ja-JP" sz="1400" kern="0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sp>
              <p:nvSpPr>
                <p:cNvPr id="174" name="台形 173">
                  <a:extLst>
                    <a:ext uri="{FF2B5EF4-FFF2-40B4-BE49-F238E27FC236}">
                      <a16:creationId xmlns:a16="http://schemas.microsoft.com/office/drawing/2014/main" id="{46C6DA0B-4A8B-78B6-6EAD-76C3FBA83CA1}"/>
                    </a:ext>
                  </a:extLst>
                </p:cNvPr>
                <p:cNvSpPr/>
                <p:nvPr/>
              </p:nvSpPr>
              <p:spPr>
                <a:xfrm>
                  <a:off x="10160586" y="12449349"/>
                  <a:ext cx="855572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rPr>
                    <a:t> </a:t>
                  </a: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cxnSp>
              <p:nvCxnSpPr>
                <p:cNvPr id="175" name="直線コネクタ 174">
                  <a:extLst>
                    <a:ext uri="{FF2B5EF4-FFF2-40B4-BE49-F238E27FC236}">
                      <a16:creationId xmlns:a16="http://schemas.microsoft.com/office/drawing/2014/main" id="{CB4D6DB3-2BB5-526C-6AA5-61499DA20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45880" y="10455645"/>
                  <a:ext cx="0" cy="245865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bg1">
                      <a:lumMod val="50000"/>
                    </a:schemeClr>
                  </a:solidFill>
                  <a:prstDash val="sys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76" name="グループ化 175">
                  <a:extLst>
                    <a:ext uri="{FF2B5EF4-FFF2-40B4-BE49-F238E27FC236}">
                      <a16:creationId xmlns:a16="http://schemas.microsoft.com/office/drawing/2014/main" id="{18C67D5F-D108-A935-E692-D7D8DA63B503}"/>
                    </a:ext>
                  </a:extLst>
                </p:cNvPr>
                <p:cNvGrpSpPr/>
                <p:nvPr/>
              </p:nvGrpSpPr>
              <p:grpSpPr>
                <a:xfrm>
                  <a:off x="8313519" y="14193005"/>
                  <a:ext cx="3703317" cy="80101"/>
                  <a:chOff x="700540" y="5908121"/>
                  <a:chExt cx="8102899" cy="80101"/>
                </a:xfrm>
              </p:grpSpPr>
              <p:cxnSp>
                <p:nvCxnSpPr>
                  <p:cNvPr id="280" name="直線矢印コネクタ 279">
                    <a:extLst>
                      <a:ext uri="{FF2B5EF4-FFF2-40B4-BE49-F238E27FC236}">
                        <a16:creationId xmlns:a16="http://schemas.microsoft.com/office/drawing/2014/main" id="{3CF9F24F-0CF8-F9E4-B121-50A8044CCA7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00540" y="5939965"/>
                    <a:ext cx="8102899" cy="0"/>
                  </a:xfrm>
                  <a:prstGeom prst="straightConnector1">
                    <a:avLst/>
                  </a:prstGeom>
                  <a:noFill/>
                  <a:ln w="317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med" len="med"/>
                    <a:tailEnd type="none" w="med" len="med"/>
                  </a:ln>
                  <a:effectLst/>
                </p:spPr>
              </p:cxnSp>
              <p:sp>
                <p:nvSpPr>
                  <p:cNvPr id="281" name="正方形/長方形 280">
                    <a:extLst>
                      <a:ext uri="{FF2B5EF4-FFF2-40B4-BE49-F238E27FC236}">
                        <a16:creationId xmlns:a16="http://schemas.microsoft.com/office/drawing/2014/main" id="{1B03F6CF-08D5-181E-F992-93AE664B7ECD}"/>
                      </a:ext>
                    </a:extLst>
                  </p:cNvPr>
                  <p:cNvSpPr/>
                  <p:nvPr/>
                </p:nvSpPr>
                <p:spPr>
                  <a:xfrm>
                    <a:off x="1707049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82" name="正方形/長方形 281">
                    <a:extLst>
                      <a:ext uri="{FF2B5EF4-FFF2-40B4-BE49-F238E27FC236}">
                        <a16:creationId xmlns:a16="http://schemas.microsoft.com/office/drawing/2014/main" id="{C460B859-BAC2-D9A3-55DF-5DC2E7EA4C84}"/>
                      </a:ext>
                    </a:extLst>
                  </p:cNvPr>
                  <p:cNvSpPr/>
                  <p:nvPr/>
                </p:nvSpPr>
                <p:spPr>
                  <a:xfrm>
                    <a:off x="2253410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83" name="正方形/長方形 282">
                    <a:extLst>
                      <a:ext uri="{FF2B5EF4-FFF2-40B4-BE49-F238E27FC236}">
                        <a16:creationId xmlns:a16="http://schemas.microsoft.com/office/drawing/2014/main" id="{640F4B83-A10D-D179-7818-32E9BA2A5CD7}"/>
                      </a:ext>
                    </a:extLst>
                  </p:cNvPr>
                  <p:cNvSpPr/>
                  <p:nvPr/>
                </p:nvSpPr>
                <p:spPr>
                  <a:xfrm>
                    <a:off x="2799771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84" name="正方形/長方形 283">
                    <a:extLst>
                      <a:ext uri="{FF2B5EF4-FFF2-40B4-BE49-F238E27FC236}">
                        <a16:creationId xmlns:a16="http://schemas.microsoft.com/office/drawing/2014/main" id="{DBE1108F-46AA-E0FB-13DE-28D15B8E9E19}"/>
                      </a:ext>
                    </a:extLst>
                  </p:cNvPr>
                  <p:cNvSpPr/>
                  <p:nvPr/>
                </p:nvSpPr>
                <p:spPr>
                  <a:xfrm>
                    <a:off x="3346132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85" name="正方形/長方形 284">
                    <a:extLst>
                      <a:ext uri="{FF2B5EF4-FFF2-40B4-BE49-F238E27FC236}">
                        <a16:creationId xmlns:a16="http://schemas.microsoft.com/office/drawing/2014/main" id="{2C2AFC24-35A9-8942-1764-D27045D31BF2}"/>
                      </a:ext>
                    </a:extLst>
                  </p:cNvPr>
                  <p:cNvSpPr/>
                  <p:nvPr/>
                </p:nvSpPr>
                <p:spPr>
                  <a:xfrm>
                    <a:off x="3892493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86" name="正方形/長方形 285">
                    <a:extLst>
                      <a:ext uri="{FF2B5EF4-FFF2-40B4-BE49-F238E27FC236}">
                        <a16:creationId xmlns:a16="http://schemas.microsoft.com/office/drawing/2014/main" id="{0DAA834F-B8D8-9722-30A4-AAD01C415190}"/>
                      </a:ext>
                    </a:extLst>
                  </p:cNvPr>
                  <p:cNvSpPr/>
                  <p:nvPr/>
                </p:nvSpPr>
                <p:spPr>
                  <a:xfrm>
                    <a:off x="4438854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87" name="正方形/長方形 286">
                    <a:extLst>
                      <a:ext uri="{FF2B5EF4-FFF2-40B4-BE49-F238E27FC236}">
                        <a16:creationId xmlns:a16="http://schemas.microsoft.com/office/drawing/2014/main" id="{BEE9B298-EE0E-4E55-BD81-F9A2D1EC004B}"/>
                      </a:ext>
                    </a:extLst>
                  </p:cNvPr>
                  <p:cNvSpPr/>
                  <p:nvPr/>
                </p:nvSpPr>
                <p:spPr>
                  <a:xfrm>
                    <a:off x="4985215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88" name="正方形/長方形 287">
                    <a:extLst>
                      <a:ext uri="{FF2B5EF4-FFF2-40B4-BE49-F238E27FC236}">
                        <a16:creationId xmlns:a16="http://schemas.microsoft.com/office/drawing/2014/main" id="{A350BA91-018B-B7ED-511A-7EFCCD28B6B6}"/>
                      </a:ext>
                    </a:extLst>
                  </p:cNvPr>
                  <p:cNvSpPr/>
                  <p:nvPr/>
                </p:nvSpPr>
                <p:spPr>
                  <a:xfrm>
                    <a:off x="5531576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89" name="正方形/長方形 288">
                    <a:extLst>
                      <a:ext uri="{FF2B5EF4-FFF2-40B4-BE49-F238E27FC236}">
                        <a16:creationId xmlns:a16="http://schemas.microsoft.com/office/drawing/2014/main" id="{8F3E92F9-16BD-2B6A-D5C7-06DC53F3E620}"/>
                      </a:ext>
                    </a:extLst>
                  </p:cNvPr>
                  <p:cNvSpPr/>
                  <p:nvPr/>
                </p:nvSpPr>
                <p:spPr>
                  <a:xfrm>
                    <a:off x="6077937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90" name="正方形/長方形 289">
                    <a:extLst>
                      <a:ext uri="{FF2B5EF4-FFF2-40B4-BE49-F238E27FC236}">
                        <a16:creationId xmlns:a16="http://schemas.microsoft.com/office/drawing/2014/main" id="{2A39CE75-F4B9-0BB1-812E-3CC23A41150A}"/>
                      </a:ext>
                    </a:extLst>
                  </p:cNvPr>
                  <p:cNvSpPr/>
                  <p:nvPr/>
                </p:nvSpPr>
                <p:spPr>
                  <a:xfrm>
                    <a:off x="6624298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91" name="正方形/長方形 290">
                    <a:extLst>
                      <a:ext uri="{FF2B5EF4-FFF2-40B4-BE49-F238E27FC236}">
                        <a16:creationId xmlns:a16="http://schemas.microsoft.com/office/drawing/2014/main" id="{858AABCC-F59B-355D-4247-2B721CC41057}"/>
                      </a:ext>
                    </a:extLst>
                  </p:cNvPr>
                  <p:cNvSpPr/>
                  <p:nvPr/>
                </p:nvSpPr>
                <p:spPr>
                  <a:xfrm>
                    <a:off x="7170659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92" name="正方形/長方形 291">
                    <a:extLst>
                      <a:ext uri="{FF2B5EF4-FFF2-40B4-BE49-F238E27FC236}">
                        <a16:creationId xmlns:a16="http://schemas.microsoft.com/office/drawing/2014/main" id="{F1643BBF-D4F9-B05B-7E96-A052AF84B666}"/>
                      </a:ext>
                    </a:extLst>
                  </p:cNvPr>
                  <p:cNvSpPr/>
                  <p:nvPr/>
                </p:nvSpPr>
                <p:spPr>
                  <a:xfrm>
                    <a:off x="7717020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93" name="正方形/長方形 292">
                    <a:extLst>
                      <a:ext uri="{FF2B5EF4-FFF2-40B4-BE49-F238E27FC236}">
                        <a16:creationId xmlns:a16="http://schemas.microsoft.com/office/drawing/2014/main" id="{99D1B1BD-FBC4-F0C2-8002-2A507E82F6F0}"/>
                      </a:ext>
                    </a:extLst>
                  </p:cNvPr>
                  <p:cNvSpPr/>
                  <p:nvPr/>
                </p:nvSpPr>
                <p:spPr>
                  <a:xfrm>
                    <a:off x="8263377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94" name="正方形/長方形 293">
                    <a:extLst>
                      <a:ext uri="{FF2B5EF4-FFF2-40B4-BE49-F238E27FC236}">
                        <a16:creationId xmlns:a16="http://schemas.microsoft.com/office/drawing/2014/main" id="{411CAEBD-5C35-F072-255F-6DE7C9F39452}"/>
                      </a:ext>
                    </a:extLst>
                  </p:cNvPr>
                  <p:cNvSpPr/>
                  <p:nvPr/>
                </p:nvSpPr>
                <p:spPr>
                  <a:xfrm>
                    <a:off x="1207257" y="5908121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95" name="正方形/長方形 294">
                    <a:extLst>
                      <a:ext uri="{FF2B5EF4-FFF2-40B4-BE49-F238E27FC236}">
                        <a16:creationId xmlns:a16="http://schemas.microsoft.com/office/drawing/2014/main" id="{3A39B989-AA39-2F93-53A1-908BD483B793}"/>
                      </a:ext>
                    </a:extLst>
                  </p:cNvPr>
                  <p:cNvSpPr/>
                  <p:nvPr/>
                </p:nvSpPr>
                <p:spPr>
                  <a:xfrm>
                    <a:off x="725529" y="5909013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</p:grpSp>
            <p:grpSp>
              <p:nvGrpSpPr>
                <p:cNvPr id="177" name="グループ化 176">
                  <a:extLst>
                    <a:ext uri="{FF2B5EF4-FFF2-40B4-BE49-F238E27FC236}">
                      <a16:creationId xmlns:a16="http://schemas.microsoft.com/office/drawing/2014/main" id="{E29D75D7-9E99-DBCB-BEBD-EB287DE6AA8B}"/>
                    </a:ext>
                  </a:extLst>
                </p:cNvPr>
                <p:cNvGrpSpPr/>
                <p:nvPr/>
              </p:nvGrpSpPr>
              <p:grpSpPr>
                <a:xfrm>
                  <a:off x="8324881" y="13484579"/>
                  <a:ext cx="3703317" cy="80101"/>
                  <a:chOff x="700540" y="5908121"/>
                  <a:chExt cx="8102899" cy="80101"/>
                </a:xfrm>
              </p:grpSpPr>
              <p:cxnSp>
                <p:nvCxnSpPr>
                  <p:cNvPr id="264" name="直線矢印コネクタ 263">
                    <a:extLst>
                      <a:ext uri="{FF2B5EF4-FFF2-40B4-BE49-F238E27FC236}">
                        <a16:creationId xmlns:a16="http://schemas.microsoft.com/office/drawing/2014/main" id="{C9B6C441-2E86-4FCF-B18F-02A03A9E5DA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00540" y="5939965"/>
                    <a:ext cx="8102899" cy="0"/>
                  </a:xfrm>
                  <a:prstGeom prst="straightConnector1">
                    <a:avLst/>
                  </a:prstGeom>
                  <a:noFill/>
                  <a:ln w="317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med" len="med"/>
                    <a:tailEnd type="none" w="med" len="med"/>
                  </a:ln>
                  <a:effectLst/>
                </p:spPr>
              </p:cxnSp>
              <p:sp>
                <p:nvSpPr>
                  <p:cNvPr id="265" name="正方形/長方形 264">
                    <a:extLst>
                      <a:ext uri="{FF2B5EF4-FFF2-40B4-BE49-F238E27FC236}">
                        <a16:creationId xmlns:a16="http://schemas.microsoft.com/office/drawing/2014/main" id="{7C91B51A-750E-DC50-FEEB-BB943326229F}"/>
                      </a:ext>
                    </a:extLst>
                  </p:cNvPr>
                  <p:cNvSpPr/>
                  <p:nvPr/>
                </p:nvSpPr>
                <p:spPr>
                  <a:xfrm>
                    <a:off x="1707049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66" name="正方形/長方形 265">
                    <a:extLst>
                      <a:ext uri="{FF2B5EF4-FFF2-40B4-BE49-F238E27FC236}">
                        <a16:creationId xmlns:a16="http://schemas.microsoft.com/office/drawing/2014/main" id="{816FA3CF-E41F-2AD2-B796-D3E245D36D99}"/>
                      </a:ext>
                    </a:extLst>
                  </p:cNvPr>
                  <p:cNvSpPr/>
                  <p:nvPr/>
                </p:nvSpPr>
                <p:spPr>
                  <a:xfrm>
                    <a:off x="2253410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67" name="正方形/長方形 266">
                    <a:extLst>
                      <a:ext uri="{FF2B5EF4-FFF2-40B4-BE49-F238E27FC236}">
                        <a16:creationId xmlns:a16="http://schemas.microsoft.com/office/drawing/2014/main" id="{36A79AEE-33DE-E53F-F979-977701BF0C5C}"/>
                      </a:ext>
                    </a:extLst>
                  </p:cNvPr>
                  <p:cNvSpPr/>
                  <p:nvPr/>
                </p:nvSpPr>
                <p:spPr>
                  <a:xfrm>
                    <a:off x="2799771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68" name="正方形/長方形 267">
                    <a:extLst>
                      <a:ext uri="{FF2B5EF4-FFF2-40B4-BE49-F238E27FC236}">
                        <a16:creationId xmlns:a16="http://schemas.microsoft.com/office/drawing/2014/main" id="{D482263A-3B90-A13F-D77A-090101F21C45}"/>
                      </a:ext>
                    </a:extLst>
                  </p:cNvPr>
                  <p:cNvSpPr/>
                  <p:nvPr/>
                </p:nvSpPr>
                <p:spPr>
                  <a:xfrm>
                    <a:off x="3346132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69" name="正方形/長方形 268">
                    <a:extLst>
                      <a:ext uri="{FF2B5EF4-FFF2-40B4-BE49-F238E27FC236}">
                        <a16:creationId xmlns:a16="http://schemas.microsoft.com/office/drawing/2014/main" id="{0E867B6F-8CA6-A4F9-41DB-BD20CFA752FC}"/>
                      </a:ext>
                    </a:extLst>
                  </p:cNvPr>
                  <p:cNvSpPr/>
                  <p:nvPr/>
                </p:nvSpPr>
                <p:spPr>
                  <a:xfrm>
                    <a:off x="3892493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70" name="正方形/長方形 269">
                    <a:extLst>
                      <a:ext uri="{FF2B5EF4-FFF2-40B4-BE49-F238E27FC236}">
                        <a16:creationId xmlns:a16="http://schemas.microsoft.com/office/drawing/2014/main" id="{6C371915-EC7B-3831-6CCC-D430568257D0}"/>
                      </a:ext>
                    </a:extLst>
                  </p:cNvPr>
                  <p:cNvSpPr/>
                  <p:nvPr/>
                </p:nvSpPr>
                <p:spPr>
                  <a:xfrm>
                    <a:off x="4438854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71" name="正方形/長方形 270">
                    <a:extLst>
                      <a:ext uri="{FF2B5EF4-FFF2-40B4-BE49-F238E27FC236}">
                        <a16:creationId xmlns:a16="http://schemas.microsoft.com/office/drawing/2014/main" id="{861C3909-E5BC-2416-880C-DE220648AECE}"/>
                      </a:ext>
                    </a:extLst>
                  </p:cNvPr>
                  <p:cNvSpPr/>
                  <p:nvPr/>
                </p:nvSpPr>
                <p:spPr>
                  <a:xfrm>
                    <a:off x="4985215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72" name="正方形/長方形 271">
                    <a:extLst>
                      <a:ext uri="{FF2B5EF4-FFF2-40B4-BE49-F238E27FC236}">
                        <a16:creationId xmlns:a16="http://schemas.microsoft.com/office/drawing/2014/main" id="{85422A18-CD4A-C590-AD70-F8AAD4EC3B23}"/>
                      </a:ext>
                    </a:extLst>
                  </p:cNvPr>
                  <p:cNvSpPr/>
                  <p:nvPr/>
                </p:nvSpPr>
                <p:spPr>
                  <a:xfrm>
                    <a:off x="5531576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73" name="正方形/長方形 272">
                    <a:extLst>
                      <a:ext uri="{FF2B5EF4-FFF2-40B4-BE49-F238E27FC236}">
                        <a16:creationId xmlns:a16="http://schemas.microsoft.com/office/drawing/2014/main" id="{E664603E-3062-C3FE-C1C0-D87A1ABC7186}"/>
                      </a:ext>
                    </a:extLst>
                  </p:cNvPr>
                  <p:cNvSpPr/>
                  <p:nvPr/>
                </p:nvSpPr>
                <p:spPr>
                  <a:xfrm>
                    <a:off x="6077937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74" name="正方形/長方形 273">
                    <a:extLst>
                      <a:ext uri="{FF2B5EF4-FFF2-40B4-BE49-F238E27FC236}">
                        <a16:creationId xmlns:a16="http://schemas.microsoft.com/office/drawing/2014/main" id="{0E12F9D3-4814-3ED7-01B5-B193A64B1022}"/>
                      </a:ext>
                    </a:extLst>
                  </p:cNvPr>
                  <p:cNvSpPr/>
                  <p:nvPr/>
                </p:nvSpPr>
                <p:spPr>
                  <a:xfrm>
                    <a:off x="6624298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75" name="正方形/長方形 274">
                    <a:extLst>
                      <a:ext uri="{FF2B5EF4-FFF2-40B4-BE49-F238E27FC236}">
                        <a16:creationId xmlns:a16="http://schemas.microsoft.com/office/drawing/2014/main" id="{FA6D8B35-ED9B-1D66-66F9-4349E1083518}"/>
                      </a:ext>
                    </a:extLst>
                  </p:cNvPr>
                  <p:cNvSpPr/>
                  <p:nvPr/>
                </p:nvSpPr>
                <p:spPr>
                  <a:xfrm>
                    <a:off x="7170659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76" name="正方形/長方形 275">
                    <a:extLst>
                      <a:ext uri="{FF2B5EF4-FFF2-40B4-BE49-F238E27FC236}">
                        <a16:creationId xmlns:a16="http://schemas.microsoft.com/office/drawing/2014/main" id="{37454FA1-8E0F-0789-D4A6-B1D53947FC25}"/>
                      </a:ext>
                    </a:extLst>
                  </p:cNvPr>
                  <p:cNvSpPr/>
                  <p:nvPr/>
                </p:nvSpPr>
                <p:spPr>
                  <a:xfrm>
                    <a:off x="7717020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77" name="正方形/長方形 276">
                    <a:extLst>
                      <a:ext uri="{FF2B5EF4-FFF2-40B4-BE49-F238E27FC236}">
                        <a16:creationId xmlns:a16="http://schemas.microsoft.com/office/drawing/2014/main" id="{9C81C5ED-18E6-8F8C-7AD8-DFAB27B875D5}"/>
                      </a:ext>
                    </a:extLst>
                  </p:cNvPr>
                  <p:cNvSpPr/>
                  <p:nvPr/>
                </p:nvSpPr>
                <p:spPr>
                  <a:xfrm>
                    <a:off x="8263377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78" name="正方形/長方形 277">
                    <a:extLst>
                      <a:ext uri="{FF2B5EF4-FFF2-40B4-BE49-F238E27FC236}">
                        <a16:creationId xmlns:a16="http://schemas.microsoft.com/office/drawing/2014/main" id="{52E7739F-97F5-91CB-EA1C-34E44D5C0AD2}"/>
                      </a:ext>
                    </a:extLst>
                  </p:cNvPr>
                  <p:cNvSpPr/>
                  <p:nvPr/>
                </p:nvSpPr>
                <p:spPr>
                  <a:xfrm>
                    <a:off x="1207257" y="5908121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79" name="正方形/長方形 278">
                    <a:extLst>
                      <a:ext uri="{FF2B5EF4-FFF2-40B4-BE49-F238E27FC236}">
                        <a16:creationId xmlns:a16="http://schemas.microsoft.com/office/drawing/2014/main" id="{6B41F5AE-EFE8-8298-BBE3-CEB98483BCB7}"/>
                      </a:ext>
                    </a:extLst>
                  </p:cNvPr>
                  <p:cNvSpPr/>
                  <p:nvPr/>
                </p:nvSpPr>
                <p:spPr>
                  <a:xfrm>
                    <a:off x="725529" y="5909013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</p:grpSp>
            <p:grpSp>
              <p:nvGrpSpPr>
                <p:cNvPr id="178" name="グループ化 177">
                  <a:extLst>
                    <a:ext uri="{FF2B5EF4-FFF2-40B4-BE49-F238E27FC236}">
                      <a16:creationId xmlns:a16="http://schemas.microsoft.com/office/drawing/2014/main" id="{1B783B0F-ED5C-932B-3A93-2023ACB3A3D7}"/>
                    </a:ext>
                  </a:extLst>
                </p:cNvPr>
                <p:cNvGrpSpPr/>
                <p:nvPr/>
              </p:nvGrpSpPr>
              <p:grpSpPr>
                <a:xfrm>
                  <a:off x="8303074" y="12840313"/>
                  <a:ext cx="3703317" cy="80101"/>
                  <a:chOff x="700540" y="5908121"/>
                  <a:chExt cx="8102899" cy="80101"/>
                </a:xfrm>
              </p:grpSpPr>
              <p:cxnSp>
                <p:nvCxnSpPr>
                  <p:cNvPr id="248" name="直線矢印コネクタ 247">
                    <a:extLst>
                      <a:ext uri="{FF2B5EF4-FFF2-40B4-BE49-F238E27FC236}">
                        <a16:creationId xmlns:a16="http://schemas.microsoft.com/office/drawing/2014/main" id="{B0C9D8A1-019A-4BAC-CBD3-FAD3BD4444C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00540" y="5939965"/>
                    <a:ext cx="8102899" cy="0"/>
                  </a:xfrm>
                  <a:prstGeom prst="straightConnector1">
                    <a:avLst/>
                  </a:prstGeom>
                  <a:noFill/>
                  <a:ln w="317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med" len="med"/>
                    <a:tailEnd type="none" w="med" len="med"/>
                  </a:ln>
                  <a:effectLst/>
                </p:spPr>
              </p:cxnSp>
              <p:sp>
                <p:nvSpPr>
                  <p:cNvPr id="249" name="正方形/長方形 248">
                    <a:extLst>
                      <a:ext uri="{FF2B5EF4-FFF2-40B4-BE49-F238E27FC236}">
                        <a16:creationId xmlns:a16="http://schemas.microsoft.com/office/drawing/2014/main" id="{CDBF916F-BE11-DEE5-53E0-EA0F3E2B1D6D}"/>
                      </a:ext>
                    </a:extLst>
                  </p:cNvPr>
                  <p:cNvSpPr/>
                  <p:nvPr/>
                </p:nvSpPr>
                <p:spPr>
                  <a:xfrm>
                    <a:off x="1707049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50" name="正方形/長方形 249">
                    <a:extLst>
                      <a:ext uri="{FF2B5EF4-FFF2-40B4-BE49-F238E27FC236}">
                        <a16:creationId xmlns:a16="http://schemas.microsoft.com/office/drawing/2014/main" id="{03D9627F-AFC5-16D7-CFF6-56EA922EE2AF}"/>
                      </a:ext>
                    </a:extLst>
                  </p:cNvPr>
                  <p:cNvSpPr/>
                  <p:nvPr/>
                </p:nvSpPr>
                <p:spPr>
                  <a:xfrm>
                    <a:off x="2253410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51" name="正方形/長方形 250">
                    <a:extLst>
                      <a:ext uri="{FF2B5EF4-FFF2-40B4-BE49-F238E27FC236}">
                        <a16:creationId xmlns:a16="http://schemas.microsoft.com/office/drawing/2014/main" id="{06D25ACB-E999-53D0-CF03-E167BE76DCC4}"/>
                      </a:ext>
                    </a:extLst>
                  </p:cNvPr>
                  <p:cNvSpPr/>
                  <p:nvPr/>
                </p:nvSpPr>
                <p:spPr>
                  <a:xfrm>
                    <a:off x="2799771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52" name="正方形/長方形 251">
                    <a:extLst>
                      <a:ext uri="{FF2B5EF4-FFF2-40B4-BE49-F238E27FC236}">
                        <a16:creationId xmlns:a16="http://schemas.microsoft.com/office/drawing/2014/main" id="{F13E5DBD-B761-DA67-3CD7-B0A471CCC307}"/>
                      </a:ext>
                    </a:extLst>
                  </p:cNvPr>
                  <p:cNvSpPr/>
                  <p:nvPr/>
                </p:nvSpPr>
                <p:spPr>
                  <a:xfrm>
                    <a:off x="3346132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53" name="正方形/長方形 252">
                    <a:extLst>
                      <a:ext uri="{FF2B5EF4-FFF2-40B4-BE49-F238E27FC236}">
                        <a16:creationId xmlns:a16="http://schemas.microsoft.com/office/drawing/2014/main" id="{6C1BD68C-8A9B-C210-F225-D812C8423210}"/>
                      </a:ext>
                    </a:extLst>
                  </p:cNvPr>
                  <p:cNvSpPr/>
                  <p:nvPr/>
                </p:nvSpPr>
                <p:spPr>
                  <a:xfrm>
                    <a:off x="3892493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54" name="正方形/長方形 253">
                    <a:extLst>
                      <a:ext uri="{FF2B5EF4-FFF2-40B4-BE49-F238E27FC236}">
                        <a16:creationId xmlns:a16="http://schemas.microsoft.com/office/drawing/2014/main" id="{99893AF7-5930-F3B0-5A75-25C2AE9633C3}"/>
                      </a:ext>
                    </a:extLst>
                  </p:cNvPr>
                  <p:cNvSpPr/>
                  <p:nvPr/>
                </p:nvSpPr>
                <p:spPr>
                  <a:xfrm>
                    <a:off x="4438854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55" name="正方形/長方形 254">
                    <a:extLst>
                      <a:ext uri="{FF2B5EF4-FFF2-40B4-BE49-F238E27FC236}">
                        <a16:creationId xmlns:a16="http://schemas.microsoft.com/office/drawing/2014/main" id="{1BE4F057-B044-338E-89C8-E71DFAF47D13}"/>
                      </a:ext>
                    </a:extLst>
                  </p:cNvPr>
                  <p:cNvSpPr/>
                  <p:nvPr/>
                </p:nvSpPr>
                <p:spPr>
                  <a:xfrm>
                    <a:off x="4985215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56" name="正方形/長方形 255">
                    <a:extLst>
                      <a:ext uri="{FF2B5EF4-FFF2-40B4-BE49-F238E27FC236}">
                        <a16:creationId xmlns:a16="http://schemas.microsoft.com/office/drawing/2014/main" id="{98ED1389-7C99-6DA5-F364-BC1640E29610}"/>
                      </a:ext>
                    </a:extLst>
                  </p:cNvPr>
                  <p:cNvSpPr/>
                  <p:nvPr/>
                </p:nvSpPr>
                <p:spPr>
                  <a:xfrm>
                    <a:off x="5531576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57" name="正方形/長方形 256">
                    <a:extLst>
                      <a:ext uri="{FF2B5EF4-FFF2-40B4-BE49-F238E27FC236}">
                        <a16:creationId xmlns:a16="http://schemas.microsoft.com/office/drawing/2014/main" id="{D83BDB5B-BD23-3613-EC08-91B81F5B24AA}"/>
                      </a:ext>
                    </a:extLst>
                  </p:cNvPr>
                  <p:cNvSpPr/>
                  <p:nvPr/>
                </p:nvSpPr>
                <p:spPr>
                  <a:xfrm>
                    <a:off x="6077937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58" name="正方形/長方形 257">
                    <a:extLst>
                      <a:ext uri="{FF2B5EF4-FFF2-40B4-BE49-F238E27FC236}">
                        <a16:creationId xmlns:a16="http://schemas.microsoft.com/office/drawing/2014/main" id="{0CE0967D-E447-E7F0-62D9-5E0141B219A2}"/>
                      </a:ext>
                    </a:extLst>
                  </p:cNvPr>
                  <p:cNvSpPr/>
                  <p:nvPr/>
                </p:nvSpPr>
                <p:spPr>
                  <a:xfrm>
                    <a:off x="6624298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59" name="正方形/長方形 258">
                    <a:extLst>
                      <a:ext uri="{FF2B5EF4-FFF2-40B4-BE49-F238E27FC236}">
                        <a16:creationId xmlns:a16="http://schemas.microsoft.com/office/drawing/2014/main" id="{C6317263-EF53-BE15-44D7-B42D10B8DFC9}"/>
                      </a:ext>
                    </a:extLst>
                  </p:cNvPr>
                  <p:cNvSpPr/>
                  <p:nvPr/>
                </p:nvSpPr>
                <p:spPr>
                  <a:xfrm>
                    <a:off x="7170659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60" name="正方形/長方形 259">
                    <a:extLst>
                      <a:ext uri="{FF2B5EF4-FFF2-40B4-BE49-F238E27FC236}">
                        <a16:creationId xmlns:a16="http://schemas.microsoft.com/office/drawing/2014/main" id="{DABD1492-9F4B-8791-7A81-9FA6A073A1D8}"/>
                      </a:ext>
                    </a:extLst>
                  </p:cNvPr>
                  <p:cNvSpPr/>
                  <p:nvPr/>
                </p:nvSpPr>
                <p:spPr>
                  <a:xfrm>
                    <a:off x="7717020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61" name="正方形/長方形 260">
                    <a:extLst>
                      <a:ext uri="{FF2B5EF4-FFF2-40B4-BE49-F238E27FC236}">
                        <a16:creationId xmlns:a16="http://schemas.microsoft.com/office/drawing/2014/main" id="{303809F5-D894-237E-4240-5E4854AF0D25}"/>
                      </a:ext>
                    </a:extLst>
                  </p:cNvPr>
                  <p:cNvSpPr/>
                  <p:nvPr/>
                </p:nvSpPr>
                <p:spPr>
                  <a:xfrm>
                    <a:off x="8263377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62" name="正方形/長方形 261">
                    <a:extLst>
                      <a:ext uri="{FF2B5EF4-FFF2-40B4-BE49-F238E27FC236}">
                        <a16:creationId xmlns:a16="http://schemas.microsoft.com/office/drawing/2014/main" id="{FCD68FD0-5FA2-8863-50B1-4E05C518BA82}"/>
                      </a:ext>
                    </a:extLst>
                  </p:cNvPr>
                  <p:cNvSpPr/>
                  <p:nvPr/>
                </p:nvSpPr>
                <p:spPr>
                  <a:xfrm>
                    <a:off x="1207257" y="5908121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63" name="正方形/長方形 262">
                    <a:extLst>
                      <a:ext uri="{FF2B5EF4-FFF2-40B4-BE49-F238E27FC236}">
                        <a16:creationId xmlns:a16="http://schemas.microsoft.com/office/drawing/2014/main" id="{3A42C252-0042-8D94-2CED-02733BA2D531}"/>
                      </a:ext>
                    </a:extLst>
                  </p:cNvPr>
                  <p:cNvSpPr/>
                  <p:nvPr/>
                </p:nvSpPr>
                <p:spPr>
                  <a:xfrm>
                    <a:off x="725529" y="5909013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</p:grpSp>
            <p:grpSp>
              <p:nvGrpSpPr>
                <p:cNvPr id="179" name="グループ化 178">
                  <a:extLst>
                    <a:ext uri="{FF2B5EF4-FFF2-40B4-BE49-F238E27FC236}">
                      <a16:creationId xmlns:a16="http://schemas.microsoft.com/office/drawing/2014/main" id="{CB377D37-7D13-19FA-AC02-0A8C5C06C73A}"/>
                    </a:ext>
                  </a:extLst>
                </p:cNvPr>
                <p:cNvGrpSpPr/>
                <p:nvPr/>
              </p:nvGrpSpPr>
              <p:grpSpPr>
                <a:xfrm>
                  <a:off x="8313460" y="12193875"/>
                  <a:ext cx="3703317" cy="80101"/>
                  <a:chOff x="700540" y="5908121"/>
                  <a:chExt cx="8102899" cy="80101"/>
                </a:xfrm>
              </p:grpSpPr>
              <p:cxnSp>
                <p:nvCxnSpPr>
                  <p:cNvPr id="232" name="直線矢印コネクタ 231">
                    <a:extLst>
                      <a:ext uri="{FF2B5EF4-FFF2-40B4-BE49-F238E27FC236}">
                        <a16:creationId xmlns:a16="http://schemas.microsoft.com/office/drawing/2014/main" id="{E6554682-0B81-B749-85BD-0411E593D8D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00540" y="5939965"/>
                    <a:ext cx="8102899" cy="0"/>
                  </a:xfrm>
                  <a:prstGeom prst="straightConnector1">
                    <a:avLst/>
                  </a:prstGeom>
                  <a:noFill/>
                  <a:ln w="317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med" len="med"/>
                    <a:tailEnd type="none" w="med" len="med"/>
                  </a:ln>
                  <a:effectLst/>
                </p:spPr>
              </p:cxnSp>
              <p:sp>
                <p:nvSpPr>
                  <p:cNvPr id="233" name="正方形/長方形 232">
                    <a:extLst>
                      <a:ext uri="{FF2B5EF4-FFF2-40B4-BE49-F238E27FC236}">
                        <a16:creationId xmlns:a16="http://schemas.microsoft.com/office/drawing/2014/main" id="{41828153-D26B-A46D-64D2-3C7BFF7B5F75}"/>
                      </a:ext>
                    </a:extLst>
                  </p:cNvPr>
                  <p:cNvSpPr/>
                  <p:nvPr/>
                </p:nvSpPr>
                <p:spPr>
                  <a:xfrm>
                    <a:off x="1707049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34" name="正方形/長方形 233">
                    <a:extLst>
                      <a:ext uri="{FF2B5EF4-FFF2-40B4-BE49-F238E27FC236}">
                        <a16:creationId xmlns:a16="http://schemas.microsoft.com/office/drawing/2014/main" id="{CED7F4E8-FFE9-0A10-4228-505199D06CE9}"/>
                      </a:ext>
                    </a:extLst>
                  </p:cNvPr>
                  <p:cNvSpPr/>
                  <p:nvPr/>
                </p:nvSpPr>
                <p:spPr>
                  <a:xfrm>
                    <a:off x="2253410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35" name="正方形/長方形 234">
                    <a:extLst>
                      <a:ext uri="{FF2B5EF4-FFF2-40B4-BE49-F238E27FC236}">
                        <a16:creationId xmlns:a16="http://schemas.microsoft.com/office/drawing/2014/main" id="{307796AF-2EB2-03D5-36CF-A30899828C0E}"/>
                      </a:ext>
                    </a:extLst>
                  </p:cNvPr>
                  <p:cNvSpPr/>
                  <p:nvPr/>
                </p:nvSpPr>
                <p:spPr>
                  <a:xfrm>
                    <a:off x="2799771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36" name="正方形/長方形 235">
                    <a:extLst>
                      <a:ext uri="{FF2B5EF4-FFF2-40B4-BE49-F238E27FC236}">
                        <a16:creationId xmlns:a16="http://schemas.microsoft.com/office/drawing/2014/main" id="{4EDD4837-13DA-FBB3-98C9-B66EC0833C60}"/>
                      </a:ext>
                    </a:extLst>
                  </p:cNvPr>
                  <p:cNvSpPr/>
                  <p:nvPr/>
                </p:nvSpPr>
                <p:spPr>
                  <a:xfrm>
                    <a:off x="3346132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37" name="正方形/長方形 236">
                    <a:extLst>
                      <a:ext uri="{FF2B5EF4-FFF2-40B4-BE49-F238E27FC236}">
                        <a16:creationId xmlns:a16="http://schemas.microsoft.com/office/drawing/2014/main" id="{95339BEE-5B64-2C1E-C150-7381B2CDEA31}"/>
                      </a:ext>
                    </a:extLst>
                  </p:cNvPr>
                  <p:cNvSpPr/>
                  <p:nvPr/>
                </p:nvSpPr>
                <p:spPr>
                  <a:xfrm>
                    <a:off x="3892493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38" name="正方形/長方形 237">
                    <a:extLst>
                      <a:ext uri="{FF2B5EF4-FFF2-40B4-BE49-F238E27FC236}">
                        <a16:creationId xmlns:a16="http://schemas.microsoft.com/office/drawing/2014/main" id="{C4C4B517-A59C-0112-48CF-536A0E2844AD}"/>
                      </a:ext>
                    </a:extLst>
                  </p:cNvPr>
                  <p:cNvSpPr/>
                  <p:nvPr/>
                </p:nvSpPr>
                <p:spPr>
                  <a:xfrm>
                    <a:off x="4438854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39" name="正方形/長方形 238">
                    <a:extLst>
                      <a:ext uri="{FF2B5EF4-FFF2-40B4-BE49-F238E27FC236}">
                        <a16:creationId xmlns:a16="http://schemas.microsoft.com/office/drawing/2014/main" id="{2C5E895B-411A-E1F4-409B-C001ACEA53AE}"/>
                      </a:ext>
                    </a:extLst>
                  </p:cNvPr>
                  <p:cNvSpPr/>
                  <p:nvPr/>
                </p:nvSpPr>
                <p:spPr>
                  <a:xfrm>
                    <a:off x="4985215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40" name="正方形/長方形 239">
                    <a:extLst>
                      <a:ext uri="{FF2B5EF4-FFF2-40B4-BE49-F238E27FC236}">
                        <a16:creationId xmlns:a16="http://schemas.microsoft.com/office/drawing/2014/main" id="{5C334D7D-5E51-3DD8-D62E-7FE037912FF1}"/>
                      </a:ext>
                    </a:extLst>
                  </p:cNvPr>
                  <p:cNvSpPr/>
                  <p:nvPr/>
                </p:nvSpPr>
                <p:spPr>
                  <a:xfrm>
                    <a:off x="5531576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41" name="正方形/長方形 240">
                    <a:extLst>
                      <a:ext uri="{FF2B5EF4-FFF2-40B4-BE49-F238E27FC236}">
                        <a16:creationId xmlns:a16="http://schemas.microsoft.com/office/drawing/2014/main" id="{190BEDF3-2B21-E5B2-69C3-777570E6D8B8}"/>
                      </a:ext>
                    </a:extLst>
                  </p:cNvPr>
                  <p:cNvSpPr/>
                  <p:nvPr/>
                </p:nvSpPr>
                <p:spPr>
                  <a:xfrm>
                    <a:off x="6077937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42" name="正方形/長方形 241">
                    <a:extLst>
                      <a:ext uri="{FF2B5EF4-FFF2-40B4-BE49-F238E27FC236}">
                        <a16:creationId xmlns:a16="http://schemas.microsoft.com/office/drawing/2014/main" id="{05DA3D74-936A-CAC9-601B-7F4ADF086033}"/>
                      </a:ext>
                    </a:extLst>
                  </p:cNvPr>
                  <p:cNvSpPr/>
                  <p:nvPr/>
                </p:nvSpPr>
                <p:spPr>
                  <a:xfrm>
                    <a:off x="6624298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43" name="正方形/長方形 242">
                    <a:extLst>
                      <a:ext uri="{FF2B5EF4-FFF2-40B4-BE49-F238E27FC236}">
                        <a16:creationId xmlns:a16="http://schemas.microsoft.com/office/drawing/2014/main" id="{7B2E489F-9962-0A1E-7D84-065EB2326DA7}"/>
                      </a:ext>
                    </a:extLst>
                  </p:cNvPr>
                  <p:cNvSpPr/>
                  <p:nvPr/>
                </p:nvSpPr>
                <p:spPr>
                  <a:xfrm>
                    <a:off x="7170659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44" name="正方形/長方形 243">
                    <a:extLst>
                      <a:ext uri="{FF2B5EF4-FFF2-40B4-BE49-F238E27FC236}">
                        <a16:creationId xmlns:a16="http://schemas.microsoft.com/office/drawing/2014/main" id="{09771490-2D95-5862-1433-DCFC519DF3DB}"/>
                      </a:ext>
                    </a:extLst>
                  </p:cNvPr>
                  <p:cNvSpPr/>
                  <p:nvPr/>
                </p:nvSpPr>
                <p:spPr>
                  <a:xfrm>
                    <a:off x="7717020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45" name="正方形/長方形 244">
                    <a:extLst>
                      <a:ext uri="{FF2B5EF4-FFF2-40B4-BE49-F238E27FC236}">
                        <a16:creationId xmlns:a16="http://schemas.microsoft.com/office/drawing/2014/main" id="{510D2F6F-2FB1-F8E3-AB94-27D2AB34ADD3}"/>
                      </a:ext>
                    </a:extLst>
                  </p:cNvPr>
                  <p:cNvSpPr/>
                  <p:nvPr/>
                </p:nvSpPr>
                <p:spPr>
                  <a:xfrm>
                    <a:off x="8263377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46" name="正方形/長方形 245">
                    <a:extLst>
                      <a:ext uri="{FF2B5EF4-FFF2-40B4-BE49-F238E27FC236}">
                        <a16:creationId xmlns:a16="http://schemas.microsoft.com/office/drawing/2014/main" id="{057A1BED-FBD8-B3A6-A92F-B33C8CD18010}"/>
                      </a:ext>
                    </a:extLst>
                  </p:cNvPr>
                  <p:cNvSpPr/>
                  <p:nvPr/>
                </p:nvSpPr>
                <p:spPr>
                  <a:xfrm>
                    <a:off x="1207257" y="5908121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47" name="正方形/長方形 246">
                    <a:extLst>
                      <a:ext uri="{FF2B5EF4-FFF2-40B4-BE49-F238E27FC236}">
                        <a16:creationId xmlns:a16="http://schemas.microsoft.com/office/drawing/2014/main" id="{9FB1C3BB-F300-94CE-DFD4-893C55C070E6}"/>
                      </a:ext>
                    </a:extLst>
                  </p:cNvPr>
                  <p:cNvSpPr/>
                  <p:nvPr/>
                </p:nvSpPr>
                <p:spPr>
                  <a:xfrm>
                    <a:off x="725529" y="5909013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</p:grpSp>
            <p:grpSp>
              <p:nvGrpSpPr>
                <p:cNvPr id="180" name="グループ化 179">
                  <a:extLst>
                    <a:ext uri="{FF2B5EF4-FFF2-40B4-BE49-F238E27FC236}">
                      <a16:creationId xmlns:a16="http://schemas.microsoft.com/office/drawing/2014/main" id="{B6AF62F7-A8AC-EEDB-2164-0CF56C1D2EE0}"/>
                    </a:ext>
                  </a:extLst>
                </p:cNvPr>
                <p:cNvGrpSpPr/>
                <p:nvPr/>
              </p:nvGrpSpPr>
              <p:grpSpPr>
                <a:xfrm>
                  <a:off x="8161069" y="12875336"/>
                  <a:ext cx="3738834" cy="177036"/>
                  <a:chOff x="392096" y="6055666"/>
                  <a:chExt cx="8180609" cy="231409"/>
                </a:xfrm>
              </p:grpSpPr>
              <p:sp>
                <p:nvSpPr>
                  <p:cNvPr id="224" name="テキスト ボックス 944">
                    <a:extLst>
                      <a:ext uri="{FF2B5EF4-FFF2-40B4-BE49-F238E27FC236}">
                        <a16:creationId xmlns:a16="http://schemas.microsoft.com/office/drawing/2014/main" id="{B960B782-7686-B858-FC26-A91F4A93D131}"/>
                      </a:ext>
                    </a:extLst>
                  </p:cNvPr>
                  <p:cNvSpPr txBox="1"/>
                  <p:nvPr/>
                </p:nvSpPr>
                <p:spPr>
                  <a:xfrm>
                    <a:off x="2489023" y="6057205"/>
                    <a:ext cx="652377" cy="22986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kumimoji="1" lang="en-US" altLang="ja-JP" sz="1400" dirty="0">
                        <a:solidFill>
                          <a:prstClr val="black"/>
                        </a:solidFill>
                        <a:ea typeface="ＭＳ Ｐゴシック"/>
                      </a:rPr>
                      <a:t>270</a:t>
                    </a:r>
                    <a:endParaRPr kumimoji="1" lang="ja-JP" altLang="en-US" sz="1400" dirty="0">
                      <a:solidFill>
                        <a:prstClr val="black"/>
                      </a:solidFill>
                      <a:ea typeface="ＭＳ Ｐゴシック"/>
                    </a:endParaRPr>
                  </a:p>
                </p:txBody>
              </p:sp>
              <p:sp>
                <p:nvSpPr>
                  <p:cNvPr id="225" name="テキスト ボックス 945">
                    <a:extLst>
                      <a:ext uri="{FF2B5EF4-FFF2-40B4-BE49-F238E27FC236}">
                        <a16:creationId xmlns:a16="http://schemas.microsoft.com/office/drawing/2014/main" id="{E3EF0453-E827-FEC6-2AE1-79C8BADDF9A6}"/>
                      </a:ext>
                    </a:extLst>
                  </p:cNvPr>
                  <p:cNvSpPr txBox="1"/>
                  <p:nvPr/>
                </p:nvSpPr>
                <p:spPr>
                  <a:xfrm>
                    <a:off x="3575283" y="6057210"/>
                    <a:ext cx="652377" cy="22986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kumimoji="1" lang="en-US" altLang="ja-JP" sz="1400" dirty="0">
                        <a:solidFill>
                          <a:prstClr val="black"/>
                        </a:solidFill>
                        <a:ea typeface="ＭＳ Ｐゴシック"/>
                      </a:rPr>
                      <a:t>280</a:t>
                    </a:r>
                    <a:endParaRPr kumimoji="1" lang="ja-JP" altLang="en-US" sz="1400" dirty="0">
                      <a:solidFill>
                        <a:prstClr val="black"/>
                      </a:solidFill>
                      <a:ea typeface="ＭＳ Ｐゴシック"/>
                    </a:endParaRPr>
                  </a:p>
                </p:txBody>
              </p:sp>
              <p:sp>
                <p:nvSpPr>
                  <p:cNvPr id="226" name="テキスト ボックス 946">
                    <a:extLst>
                      <a:ext uri="{FF2B5EF4-FFF2-40B4-BE49-F238E27FC236}">
                        <a16:creationId xmlns:a16="http://schemas.microsoft.com/office/drawing/2014/main" id="{EED1D951-7A13-514B-D704-18CD62B50AAA}"/>
                      </a:ext>
                    </a:extLst>
                  </p:cNvPr>
                  <p:cNvSpPr txBox="1"/>
                  <p:nvPr/>
                </p:nvSpPr>
                <p:spPr>
                  <a:xfrm>
                    <a:off x="4661545" y="6057210"/>
                    <a:ext cx="652377" cy="22986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kumimoji="1" lang="en-US" altLang="ja-JP" sz="1400" dirty="0">
                        <a:solidFill>
                          <a:prstClr val="black"/>
                        </a:solidFill>
                        <a:ea typeface="ＭＳ Ｐゴシック"/>
                      </a:rPr>
                      <a:t>290</a:t>
                    </a:r>
                    <a:endParaRPr kumimoji="1" lang="ja-JP" altLang="en-US" sz="1400" dirty="0">
                      <a:solidFill>
                        <a:prstClr val="black"/>
                      </a:solidFill>
                      <a:ea typeface="ＭＳ Ｐゴシック"/>
                    </a:endParaRPr>
                  </a:p>
                </p:txBody>
              </p:sp>
              <p:sp>
                <p:nvSpPr>
                  <p:cNvPr id="227" name="テキスト ボックス 947">
                    <a:extLst>
                      <a:ext uri="{FF2B5EF4-FFF2-40B4-BE49-F238E27FC236}">
                        <a16:creationId xmlns:a16="http://schemas.microsoft.com/office/drawing/2014/main" id="{4ECB09C9-A514-5CB9-A065-6D689C5A32AA}"/>
                      </a:ext>
                    </a:extLst>
                  </p:cNvPr>
                  <p:cNvSpPr txBox="1"/>
                  <p:nvPr/>
                </p:nvSpPr>
                <p:spPr>
                  <a:xfrm>
                    <a:off x="5747803" y="6057210"/>
                    <a:ext cx="652377" cy="22986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kumimoji="1" lang="en-US" altLang="ja-JP" sz="1400" dirty="0">
                        <a:solidFill>
                          <a:prstClr val="black"/>
                        </a:solidFill>
                        <a:ea typeface="ＭＳ Ｐゴシック"/>
                      </a:rPr>
                      <a:t>300</a:t>
                    </a:r>
                  </a:p>
                </p:txBody>
              </p:sp>
              <p:sp>
                <p:nvSpPr>
                  <p:cNvPr id="228" name="テキスト ボックス 948">
                    <a:extLst>
                      <a:ext uri="{FF2B5EF4-FFF2-40B4-BE49-F238E27FC236}">
                        <a16:creationId xmlns:a16="http://schemas.microsoft.com/office/drawing/2014/main" id="{51EC00D7-F2BB-F500-D81B-0D7ECCC1B0E4}"/>
                      </a:ext>
                    </a:extLst>
                  </p:cNvPr>
                  <p:cNvSpPr txBox="1"/>
                  <p:nvPr/>
                </p:nvSpPr>
                <p:spPr>
                  <a:xfrm>
                    <a:off x="6834067" y="6057210"/>
                    <a:ext cx="652377" cy="22986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kumimoji="1" lang="en-US" altLang="ja-JP" sz="1400" dirty="0">
                        <a:solidFill>
                          <a:prstClr val="black"/>
                        </a:solidFill>
                        <a:ea typeface="ＭＳ Ｐゴシック"/>
                      </a:rPr>
                      <a:t>310</a:t>
                    </a:r>
                    <a:endParaRPr kumimoji="1" lang="ja-JP" altLang="en-US" sz="1400" dirty="0">
                      <a:solidFill>
                        <a:prstClr val="black"/>
                      </a:solidFill>
                      <a:ea typeface="ＭＳ Ｐゴシック"/>
                    </a:endParaRPr>
                  </a:p>
                </p:txBody>
              </p:sp>
              <p:sp>
                <p:nvSpPr>
                  <p:cNvPr id="229" name="テキスト ボックス 949">
                    <a:extLst>
                      <a:ext uri="{FF2B5EF4-FFF2-40B4-BE49-F238E27FC236}">
                        <a16:creationId xmlns:a16="http://schemas.microsoft.com/office/drawing/2014/main" id="{7693EF6F-C701-A7AE-EE19-1461FD1F3A29}"/>
                      </a:ext>
                    </a:extLst>
                  </p:cNvPr>
                  <p:cNvSpPr txBox="1"/>
                  <p:nvPr/>
                </p:nvSpPr>
                <p:spPr>
                  <a:xfrm>
                    <a:off x="7920328" y="6057210"/>
                    <a:ext cx="652377" cy="22986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kumimoji="1" lang="en-US" altLang="ja-JP" sz="1400" dirty="0">
                        <a:solidFill>
                          <a:prstClr val="black"/>
                        </a:solidFill>
                        <a:ea typeface="ＭＳ Ｐゴシック"/>
                      </a:rPr>
                      <a:t>320</a:t>
                    </a:r>
                    <a:endParaRPr kumimoji="1" lang="ja-JP" altLang="en-US" sz="1400" dirty="0">
                      <a:solidFill>
                        <a:prstClr val="black"/>
                      </a:solidFill>
                      <a:ea typeface="ＭＳ Ｐゴシック"/>
                    </a:endParaRPr>
                  </a:p>
                </p:txBody>
              </p:sp>
              <p:sp>
                <p:nvSpPr>
                  <p:cNvPr id="230" name="テキスト ボックス 950">
                    <a:extLst>
                      <a:ext uri="{FF2B5EF4-FFF2-40B4-BE49-F238E27FC236}">
                        <a16:creationId xmlns:a16="http://schemas.microsoft.com/office/drawing/2014/main" id="{D7D86185-277B-A7BA-3903-CC5AB4A21AC1}"/>
                      </a:ext>
                    </a:extLst>
                  </p:cNvPr>
                  <p:cNvSpPr txBox="1"/>
                  <p:nvPr/>
                </p:nvSpPr>
                <p:spPr>
                  <a:xfrm>
                    <a:off x="1369452" y="6057210"/>
                    <a:ext cx="652377" cy="22986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kumimoji="1" lang="en-US" altLang="ja-JP" sz="1400" dirty="0">
                        <a:solidFill>
                          <a:prstClr val="black"/>
                        </a:solidFill>
                        <a:ea typeface="ＭＳ Ｐゴシック"/>
                      </a:rPr>
                      <a:t>260</a:t>
                    </a:r>
                    <a:endParaRPr kumimoji="1" lang="ja-JP" altLang="en-US" sz="1400" dirty="0">
                      <a:solidFill>
                        <a:prstClr val="black"/>
                      </a:solidFill>
                      <a:ea typeface="ＭＳ Ｐゴシック"/>
                    </a:endParaRPr>
                  </a:p>
                </p:txBody>
              </p:sp>
              <p:sp>
                <p:nvSpPr>
                  <p:cNvPr id="231" name="テキスト ボックス 951">
                    <a:extLst>
                      <a:ext uri="{FF2B5EF4-FFF2-40B4-BE49-F238E27FC236}">
                        <a16:creationId xmlns:a16="http://schemas.microsoft.com/office/drawing/2014/main" id="{9C2D2A22-5071-5D1F-3FDA-D6062FF3BF77}"/>
                      </a:ext>
                    </a:extLst>
                  </p:cNvPr>
                  <p:cNvSpPr txBox="1"/>
                  <p:nvPr/>
                </p:nvSpPr>
                <p:spPr>
                  <a:xfrm>
                    <a:off x="392096" y="6055666"/>
                    <a:ext cx="652377" cy="22986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kumimoji="1" lang="en-US" altLang="ja-JP" sz="1400" dirty="0">
                        <a:solidFill>
                          <a:prstClr val="black"/>
                        </a:solidFill>
                        <a:ea typeface="ＭＳ Ｐゴシック"/>
                      </a:rPr>
                      <a:t>250</a:t>
                    </a:r>
                    <a:endParaRPr kumimoji="1" lang="ja-JP" altLang="en-US" sz="1400" dirty="0">
                      <a:solidFill>
                        <a:prstClr val="black"/>
                      </a:solidFill>
                      <a:ea typeface="ＭＳ Ｐゴシック"/>
                    </a:endParaRPr>
                  </a:p>
                </p:txBody>
              </p:sp>
            </p:grpSp>
            <p:sp>
              <p:nvSpPr>
                <p:cNvPr id="181" name="台形 180">
                  <a:extLst>
                    <a:ext uri="{FF2B5EF4-FFF2-40B4-BE49-F238E27FC236}">
                      <a16:creationId xmlns:a16="http://schemas.microsoft.com/office/drawing/2014/main" id="{26C42715-1BBF-7B3C-692E-88736F598CD1}"/>
                    </a:ext>
                  </a:extLst>
                </p:cNvPr>
                <p:cNvSpPr/>
                <p:nvPr/>
              </p:nvSpPr>
              <p:spPr>
                <a:xfrm>
                  <a:off x="11016002" y="10440945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82" name="台形 181">
                  <a:extLst>
                    <a:ext uri="{FF2B5EF4-FFF2-40B4-BE49-F238E27FC236}">
                      <a16:creationId xmlns:a16="http://schemas.microsoft.com/office/drawing/2014/main" id="{FD71C636-02B5-1F21-B762-5ED0A557B52F}"/>
                    </a:ext>
                  </a:extLst>
                </p:cNvPr>
                <p:cNvSpPr/>
                <p:nvPr/>
              </p:nvSpPr>
              <p:spPr>
                <a:xfrm>
                  <a:off x="11122877" y="10440945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83" name="台形 182">
                  <a:extLst>
                    <a:ext uri="{FF2B5EF4-FFF2-40B4-BE49-F238E27FC236}">
                      <a16:creationId xmlns:a16="http://schemas.microsoft.com/office/drawing/2014/main" id="{F90DE93F-B6A0-64AB-65BF-C614155E806B}"/>
                    </a:ext>
                  </a:extLst>
                </p:cNvPr>
                <p:cNvSpPr/>
                <p:nvPr/>
              </p:nvSpPr>
              <p:spPr>
                <a:xfrm>
                  <a:off x="11229754" y="10440945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84" name="台形 183">
                  <a:extLst>
                    <a:ext uri="{FF2B5EF4-FFF2-40B4-BE49-F238E27FC236}">
                      <a16:creationId xmlns:a16="http://schemas.microsoft.com/office/drawing/2014/main" id="{02DDAA00-D07B-93D2-06FC-76AD11209350}"/>
                    </a:ext>
                  </a:extLst>
                </p:cNvPr>
                <p:cNvSpPr/>
                <p:nvPr/>
              </p:nvSpPr>
              <p:spPr>
                <a:xfrm>
                  <a:off x="11336630" y="10440945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85" name="台形 184">
                  <a:extLst>
                    <a:ext uri="{FF2B5EF4-FFF2-40B4-BE49-F238E27FC236}">
                      <a16:creationId xmlns:a16="http://schemas.microsoft.com/office/drawing/2014/main" id="{7E686224-5EF9-9408-C96E-CBA59E09F516}"/>
                    </a:ext>
                  </a:extLst>
                </p:cNvPr>
                <p:cNvSpPr/>
                <p:nvPr/>
              </p:nvSpPr>
              <p:spPr>
                <a:xfrm>
                  <a:off x="11443506" y="10440945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86" name="台形 185">
                  <a:extLst>
                    <a:ext uri="{FF2B5EF4-FFF2-40B4-BE49-F238E27FC236}">
                      <a16:creationId xmlns:a16="http://schemas.microsoft.com/office/drawing/2014/main" id="{112B2369-39D3-01EF-1404-2B59A5CD7AC2}"/>
                    </a:ext>
                  </a:extLst>
                </p:cNvPr>
                <p:cNvSpPr/>
                <p:nvPr/>
              </p:nvSpPr>
              <p:spPr>
                <a:xfrm>
                  <a:off x="11550383" y="10440945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87" name="台形 186">
                  <a:extLst>
                    <a:ext uri="{FF2B5EF4-FFF2-40B4-BE49-F238E27FC236}">
                      <a16:creationId xmlns:a16="http://schemas.microsoft.com/office/drawing/2014/main" id="{3717A9D7-4ADC-53A0-54D1-1B36ECCCB2C1}"/>
                    </a:ext>
                  </a:extLst>
                </p:cNvPr>
                <p:cNvSpPr/>
                <p:nvPr/>
              </p:nvSpPr>
              <p:spPr>
                <a:xfrm>
                  <a:off x="11657258" y="10440945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88" name="台形 187">
                  <a:extLst>
                    <a:ext uri="{FF2B5EF4-FFF2-40B4-BE49-F238E27FC236}">
                      <a16:creationId xmlns:a16="http://schemas.microsoft.com/office/drawing/2014/main" id="{9457D06D-43B4-B6A2-1F8F-C331ABBB6D72}"/>
                    </a:ext>
                  </a:extLst>
                </p:cNvPr>
                <p:cNvSpPr/>
                <p:nvPr/>
              </p:nvSpPr>
              <p:spPr>
                <a:xfrm>
                  <a:off x="11764134" y="10440945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89" name="台形 188">
                  <a:extLst>
                    <a:ext uri="{FF2B5EF4-FFF2-40B4-BE49-F238E27FC236}">
                      <a16:creationId xmlns:a16="http://schemas.microsoft.com/office/drawing/2014/main" id="{FDA12FA2-664D-DD27-14E8-4B3D337F370A}"/>
                    </a:ext>
                  </a:extLst>
                </p:cNvPr>
                <p:cNvSpPr/>
                <p:nvPr/>
              </p:nvSpPr>
              <p:spPr>
                <a:xfrm>
                  <a:off x="11015438" y="12446045"/>
                  <a:ext cx="855572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rPr>
                    <a:t> </a:t>
                  </a: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90" name="台形 189">
                  <a:extLst>
                    <a:ext uri="{FF2B5EF4-FFF2-40B4-BE49-F238E27FC236}">
                      <a16:creationId xmlns:a16="http://schemas.microsoft.com/office/drawing/2014/main" id="{3D11E284-70E8-ECA1-F9DD-0CDBF52CD106}"/>
                    </a:ext>
                  </a:extLst>
                </p:cNvPr>
                <p:cNvSpPr/>
                <p:nvPr/>
              </p:nvSpPr>
              <p:spPr>
                <a:xfrm>
                  <a:off x="11025185" y="11737519"/>
                  <a:ext cx="641679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rPr>
                    <a:t> </a:t>
                  </a: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cxnSp>
              <p:nvCxnSpPr>
                <p:cNvPr id="191" name="直線コネクタ 190">
                  <a:extLst>
                    <a:ext uri="{FF2B5EF4-FFF2-40B4-BE49-F238E27FC236}">
                      <a16:creationId xmlns:a16="http://schemas.microsoft.com/office/drawing/2014/main" id="{627D98CB-D4D7-241B-BCD8-C6D152C845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875544" y="10524350"/>
                  <a:ext cx="1" cy="236240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bg1">
                      <a:lumMod val="50000"/>
                    </a:schemeClr>
                  </a:solidFill>
                  <a:prstDash val="sys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92" name="テキスト ボックス 914">
                  <a:extLst>
                    <a:ext uri="{FF2B5EF4-FFF2-40B4-BE49-F238E27FC236}">
                      <a16:creationId xmlns:a16="http://schemas.microsoft.com/office/drawing/2014/main" id="{83BF12F9-B623-4F5B-8BB7-F5574BDA8E95}"/>
                    </a:ext>
                  </a:extLst>
                </p:cNvPr>
                <p:cNvSpPr txBox="1"/>
                <p:nvPr/>
              </p:nvSpPr>
              <p:spPr>
                <a:xfrm>
                  <a:off x="11514928" y="13014146"/>
                  <a:ext cx="705322" cy="2260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kumimoji="1" lang="en-US" altLang="ja-JP" b="1" dirty="0">
                      <a:solidFill>
                        <a:prstClr val="black"/>
                      </a:solidFill>
                      <a:ea typeface="ＭＳ Ｐゴシック"/>
                    </a:rPr>
                    <a:t>321.84</a:t>
                  </a:r>
                  <a:endParaRPr kumimoji="1" lang="ja-JP" altLang="en-US" b="1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grpSp>
              <p:nvGrpSpPr>
                <p:cNvPr id="193" name="グループ化 192">
                  <a:extLst>
                    <a:ext uri="{FF2B5EF4-FFF2-40B4-BE49-F238E27FC236}">
                      <a16:creationId xmlns:a16="http://schemas.microsoft.com/office/drawing/2014/main" id="{85BA4E79-760F-F06B-07DA-078B8FCD8577}"/>
                    </a:ext>
                  </a:extLst>
                </p:cNvPr>
                <p:cNvGrpSpPr/>
                <p:nvPr/>
              </p:nvGrpSpPr>
              <p:grpSpPr>
                <a:xfrm>
                  <a:off x="8350295" y="10415723"/>
                  <a:ext cx="3458019" cy="2415941"/>
                  <a:chOff x="830418" y="307046"/>
                  <a:chExt cx="7566161" cy="5232347"/>
                </a:xfrm>
              </p:grpSpPr>
              <p:cxnSp>
                <p:nvCxnSpPr>
                  <p:cNvPr id="208" name="直線コネクタ 207">
                    <a:extLst>
                      <a:ext uri="{FF2B5EF4-FFF2-40B4-BE49-F238E27FC236}">
                        <a16:creationId xmlns:a16="http://schemas.microsoft.com/office/drawing/2014/main" id="{D4564A62-F8D9-6DEF-ECEC-5ACCC9EAB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54298" y="307046"/>
                    <a:ext cx="42281" cy="523234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dash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grpSp>
                <p:nvGrpSpPr>
                  <p:cNvPr id="209" name="グループ化 208">
                    <a:extLst>
                      <a:ext uri="{FF2B5EF4-FFF2-40B4-BE49-F238E27FC236}">
                        <a16:creationId xmlns:a16="http://schemas.microsoft.com/office/drawing/2014/main" id="{4190CCCC-8F64-0256-9588-4952B685EBEE}"/>
                      </a:ext>
                    </a:extLst>
                  </p:cNvPr>
                  <p:cNvGrpSpPr/>
                  <p:nvPr/>
                </p:nvGrpSpPr>
                <p:grpSpPr>
                  <a:xfrm>
                    <a:off x="830418" y="343050"/>
                    <a:ext cx="6983820" cy="5196343"/>
                    <a:chOff x="830418" y="343050"/>
                    <a:chExt cx="6983820" cy="5196343"/>
                  </a:xfrm>
                </p:grpSpPr>
                <p:cxnSp>
                  <p:nvCxnSpPr>
                    <p:cNvPr id="210" name="直線コネクタ 209">
                      <a:extLst>
                        <a:ext uri="{FF2B5EF4-FFF2-40B4-BE49-F238E27FC236}">
                          <a16:creationId xmlns:a16="http://schemas.microsoft.com/office/drawing/2014/main" id="{A5540A51-60DD-3EB4-3030-FB95E5421F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800647" y="371488"/>
                      <a:ext cx="923" cy="5128300"/>
                    </a:xfrm>
                    <a:prstGeom prst="lin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11" name="直線コネクタ 210">
                      <a:extLst>
                        <a:ext uri="{FF2B5EF4-FFF2-40B4-BE49-F238E27FC236}">
                          <a16:creationId xmlns:a16="http://schemas.microsoft.com/office/drawing/2014/main" id="{60C133DB-C368-746E-F115-C422B2116E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347008" y="370816"/>
                      <a:ext cx="2860" cy="5128972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12" name="直線コネクタ 211">
                      <a:extLst>
                        <a:ext uri="{FF2B5EF4-FFF2-40B4-BE49-F238E27FC236}">
                          <a16:creationId xmlns:a16="http://schemas.microsoft.com/office/drawing/2014/main" id="{696EEB3C-6B93-65F1-4C8A-0D04512E1FF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89928" y="379054"/>
                      <a:ext cx="3441" cy="5120734"/>
                    </a:xfrm>
                    <a:prstGeom prst="lin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13" name="直線コネクタ 212">
                      <a:extLst>
                        <a:ext uri="{FF2B5EF4-FFF2-40B4-BE49-F238E27FC236}">
                          <a16:creationId xmlns:a16="http://schemas.microsoft.com/office/drawing/2014/main" id="{CC19DDBF-B774-D34D-0F4D-26B8243AD2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38226" y="370816"/>
                      <a:ext cx="1504" cy="5128972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14" name="直線コネクタ 213">
                      <a:extLst>
                        <a:ext uri="{FF2B5EF4-FFF2-40B4-BE49-F238E27FC236}">
                          <a16:creationId xmlns:a16="http://schemas.microsoft.com/office/drawing/2014/main" id="{C5DFBCD8-0D3B-E531-3255-C345A8BFF3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986090" y="379054"/>
                      <a:ext cx="11722" cy="5120735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15" name="直線コネクタ 214">
                      <a:extLst>
                        <a:ext uri="{FF2B5EF4-FFF2-40B4-BE49-F238E27FC236}">
                          <a16:creationId xmlns:a16="http://schemas.microsoft.com/office/drawing/2014/main" id="{9471DB6E-F843-2AD4-37C5-C8B0905C1AE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4532452" y="379054"/>
                      <a:ext cx="5422" cy="512073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16" name="直線コネクタ 215">
                      <a:extLst>
                        <a:ext uri="{FF2B5EF4-FFF2-40B4-BE49-F238E27FC236}">
                          <a16:creationId xmlns:a16="http://schemas.microsoft.com/office/drawing/2014/main" id="{8DD4731A-55BA-28B8-0388-0818DDB7F6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77934" y="379054"/>
                      <a:ext cx="879" cy="512073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17" name="直線コネクタ 216">
                      <a:extLst>
                        <a:ext uri="{FF2B5EF4-FFF2-40B4-BE49-F238E27FC236}">
                          <a16:creationId xmlns:a16="http://schemas.microsoft.com/office/drawing/2014/main" id="{46D9654C-72EE-81A8-EA0C-F63CEFE57D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17064" y="379054"/>
                      <a:ext cx="9040" cy="5120735"/>
                    </a:xfrm>
                    <a:prstGeom prst="line">
                      <a:avLst/>
                    </a:prstGeom>
                    <a:solidFill>
                      <a:sysClr val="window" lastClr="FFFFFF"/>
                    </a:solidFill>
                    <a:ln w="952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18" name="直線コネクタ 217">
                      <a:extLst>
                        <a:ext uri="{FF2B5EF4-FFF2-40B4-BE49-F238E27FC236}">
                          <a16:creationId xmlns:a16="http://schemas.microsoft.com/office/drawing/2014/main" id="{AD107C81-5F7D-86BE-02AC-A9F11A755A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131930" y="379054"/>
                      <a:ext cx="26124" cy="5160339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19" name="直線コネクタ 218">
                      <a:extLst>
                        <a:ext uri="{FF2B5EF4-FFF2-40B4-BE49-F238E27FC236}">
                          <a16:creationId xmlns:a16="http://schemas.microsoft.com/office/drawing/2014/main" id="{D7640A19-BC47-1BD0-7B4C-61561D44B6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717896" y="379054"/>
                      <a:ext cx="16222" cy="512073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20" name="直線コネクタ 219">
                      <a:extLst>
                        <a:ext uri="{FF2B5EF4-FFF2-40B4-BE49-F238E27FC236}">
                          <a16:creationId xmlns:a16="http://schemas.microsoft.com/office/drawing/2014/main" id="{A431965C-1403-D8BD-578F-9A09F6F34F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7264257" y="343050"/>
                      <a:ext cx="9921" cy="5156738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21" name="直線コネクタ 220">
                      <a:extLst>
                        <a:ext uri="{FF2B5EF4-FFF2-40B4-BE49-F238E27FC236}">
                          <a16:creationId xmlns:a16="http://schemas.microsoft.com/office/drawing/2014/main" id="{08A75D9C-529E-7DFA-8642-444EB268CE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7810618" y="379054"/>
                      <a:ext cx="3620" cy="512073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22" name="直線コネクタ 221">
                      <a:extLst>
                        <a:ext uri="{FF2B5EF4-FFF2-40B4-BE49-F238E27FC236}">
                          <a16:creationId xmlns:a16="http://schemas.microsoft.com/office/drawing/2014/main" id="{3AABCDA0-9B83-13C6-FEF1-E907E47348D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30418" y="403830"/>
                      <a:ext cx="923" cy="5128300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23" name="直線コネクタ 222">
                      <a:extLst>
                        <a:ext uri="{FF2B5EF4-FFF2-40B4-BE49-F238E27FC236}">
                          <a16:creationId xmlns:a16="http://schemas.microsoft.com/office/drawing/2014/main" id="{B5C8D4AA-2E7A-74A4-C45C-D58616D6137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311910" y="393739"/>
                      <a:ext cx="923" cy="5128300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194" name="テキスト ボックス 916">
                  <a:extLst>
                    <a:ext uri="{FF2B5EF4-FFF2-40B4-BE49-F238E27FC236}">
                      <a16:creationId xmlns:a16="http://schemas.microsoft.com/office/drawing/2014/main" id="{6F523598-A125-9610-EE29-8412DD1F282E}"/>
                    </a:ext>
                  </a:extLst>
                </p:cNvPr>
                <p:cNvSpPr txBox="1"/>
                <p:nvPr/>
              </p:nvSpPr>
              <p:spPr>
                <a:xfrm>
                  <a:off x="9729118" y="10532690"/>
                  <a:ext cx="853366" cy="27699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ysClr val="window" lastClr="FFFFFF">
                      <a:lumMod val="50000"/>
                    </a:sysClr>
                  </a:solidFill>
                </a:ln>
              </p:spPr>
              <p:txBody>
                <a:bodyPr wrap="none" lIns="36000" tIns="0" rIns="36000" bIns="0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en-US" altLang="ja-JP" dirty="0"/>
                    <a:t>Ch1~32</a:t>
                  </a:r>
                  <a:endParaRPr kumimoji="1" lang="ja-JP" altLang="en-US" dirty="0"/>
                </a:p>
              </p:txBody>
            </p:sp>
            <p:sp>
              <p:nvSpPr>
                <p:cNvPr id="195" name="台形 194">
                  <a:extLst>
                    <a:ext uri="{FF2B5EF4-FFF2-40B4-BE49-F238E27FC236}">
                      <a16:creationId xmlns:a16="http://schemas.microsoft.com/office/drawing/2014/main" id="{6BB7161C-B0D4-F556-6CC0-825D24B87710}"/>
                    </a:ext>
                  </a:extLst>
                </p:cNvPr>
                <p:cNvSpPr/>
                <p:nvPr/>
              </p:nvSpPr>
              <p:spPr>
                <a:xfrm>
                  <a:off x="8455167" y="11047236"/>
                  <a:ext cx="427504" cy="431195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US" altLang="ja-JP" sz="1400" kern="0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sp>
              <p:nvSpPr>
                <p:cNvPr id="196" name="台形 195">
                  <a:extLst>
                    <a:ext uri="{FF2B5EF4-FFF2-40B4-BE49-F238E27FC236}">
                      <a16:creationId xmlns:a16="http://schemas.microsoft.com/office/drawing/2014/main" id="{79FC3335-1066-45F9-525F-BCBEF33CC1B9}"/>
                    </a:ext>
                  </a:extLst>
                </p:cNvPr>
                <p:cNvSpPr/>
                <p:nvPr/>
              </p:nvSpPr>
              <p:spPr>
                <a:xfrm>
                  <a:off x="8882672" y="11047236"/>
                  <a:ext cx="427504" cy="431195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US" altLang="ja-JP" sz="1400" kern="0" noProof="0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sp>
              <p:nvSpPr>
                <p:cNvPr id="197" name="台形 196">
                  <a:extLst>
                    <a:ext uri="{FF2B5EF4-FFF2-40B4-BE49-F238E27FC236}">
                      <a16:creationId xmlns:a16="http://schemas.microsoft.com/office/drawing/2014/main" id="{8116C03C-7BB7-881D-FBFC-DBDFF50C3A07}"/>
                    </a:ext>
                  </a:extLst>
                </p:cNvPr>
                <p:cNvSpPr/>
                <p:nvPr/>
              </p:nvSpPr>
              <p:spPr>
                <a:xfrm>
                  <a:off x="9310176" y="11047236"/>
                  <a:ext cx="427504" cy="431195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98" name="台形 197">
                  <a:extLst>
                    <a:ext uri="{FF2B5EF4-FFF2-40B4-BE49-F238E27FC236}">
                      <a16:creationId xmlns:a16="http://schemas.microsoft.com/office/drawing/2014/main" id="{61E4997D-D11A-D7EC-E217-AA7DC6A82E76}"/>
                    </a:ext>
                  </a:extLst>
                </p:cNvPr>
                <p:cNvSpPr/>
                <p:nvPr/>
              </p:nvSpPr>
              <p:spPr>
                <a:xfrm>
                  <a:off x="9737680" y="11047236"/>
                  <a:ext cx="427504" cy="431195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99" name="台形 198">
                  <a:extLst>
                    <a:ext uri="{FF2B5EF4-FFF2-40B4-BE49-F238E27FC236}">
                      <a16:creationId xmlns:a16="http://schemas.microsoft.com/office/drawing/2014/main" id="{11659243-5A4D-FD6A-DF3D-D1951666A629}"/>
                    </a:ext>
                  </a:extLst>
                </p:cNvPr>
                <p:cNvSpPr/>
                <p:nvPr/>
              </p:nvSpPr>
              <p:spPr>
                <a:xfrm>
                  <a:off x="10165185" y="11047236"/>
                  <a:ext cx="427504" cy="431195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0" name="台形 199">
                  <a:extLst>
                    <a:ext uri="{FF2B5EF4-FFF2-40B4-BE49-F238E27FC236}">
                      <a16:creationId xmlns:a16="http://schemas.microsoft.com/office/drawing/2014/main" id="{82360BB6-B86F-E62A-4D54-849D1AAA1821}"/>
                    </a:ext>
                  </a:extLst>
                </p:cNvPr>
                <p:cNvSpPr/>
                <p:nvPr/>
              </p:nvSpPr>
              <p:spPr>
                <a:xfrm>
                  <a:off x="10592690" y="11047236"/>
                  <a:ext cx="427504" cy="431195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1" name="台形 200">
                  <a:extLst>
                    <a:ext uri="{FF2B5EF4-FFF2-40B4-BE49-F238E27FC236}">
                      <a16:creationId xmlns:a16="http://schemas.microsoft.com/office/drawing/2014/main" id="{56E38A59-AA49-5B7B-1C58-2E685E98EF85}"/>
                    </a:ext>
                  </a:extLst>
                </p:cNvPr>
                <p:cNvSpPr/>
                <p:nvPr/>
              </p:nvSpPr>
              <p:spPr>
                <a:xfrm>
                  <a:off x="11019210" y="11051480"/>
                  <a:ext cx="427504" cy="431195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2" name="台形 201">
                  <a:extLst>
                    <a:ext uri="{FF2B5EF4-FFF2-40B4-BE49-F238E27FC236}">
                      <a16:creationId xmlns:a16="http://schemas.microsoft.com/office/drawing/2014/main" id="{8974D5F9-B09F-510D-E5D0-1A968FAA7400}"/>
                    </a:ext>
                  </a:extLst>
                </p:cNvPr>
                <p:cNvSpPr/>
                <p:nvPr/>
              </p:nvSpPr>
              <p:spPr>
                <a:xfrm>
                  <a:off x="11446715" y="11051480"/>
                  <a:ext cx="427504" cy="431195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3" name="テキスト ボックス 925">
                  <a:extLst>
                    <a:ext uri="{FF2B5EF4-FFF2-40B4-BE49-F238E27FC236}">
                      <a16:creationId xmlns:a16="http://schemas.microsoft.com/office/drawing/2014/main" id="{8C4F860B-A54D-7A0A-96EC-60AFE0CE03E6}"/>
                    </a:ext>
                  </a:extLst>
                </p:cNvPr>
                <p:cNvSpPr txBox="1"/>
                <p:nvPr/>
              </p:nvSpPr>
              <p:spPr>
                <a:xfrm>
                  <a:off x="9664998" y="11140624"/>
                  <a:ext cx="976797" cy="27699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ysClr val="window" lastClr="FFFFFF">
                      <a:lumMod val="50000"/>
                    </a:sysClr>
                  </a:solidFill>
                </a:ln>
              </p:spPr>
              <p:txBody>
                <a:bodyPr wrap="none" lIns="36000" tIns="0" rIns="36000" bIns="0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en-US" altLang="ja-JP" dirty="0"/>
                    <a:t>Ch49~56</a:t>
                  </a:r>
                  <a:endParaRPr kumimoji="1" lang="ja-JP" altLang="en-US" dirty="0"/>
                </a:p>
              </p:txBody>
            </p:sp>
            <p:sp>
              <p:nvSpPr>
                <p:cNvPr id="204" name="テキスト ボックス 926">
                  <a:extLst>
                    <a:ext uri="{FF2B5EF4-FFF2-40B4-BE49-F238E27FC236}">
                      <a16:creationId xmlns:a16="http://schemas.microsoft.com/office/drawing/2014/main" id="{FEF6328B-5899-FE6F-D6BA-2788391681CC}"/>
                    </a:ext>
                  </a:extLst>
                </p:cNvPr>
                <p:cNvSpPr txBox="1"/>
                <p:nvPr/>
              </p:nvSpPr>
              <p:spPr>
                <a:xfrm>
                  <a:off x="9664998" y="11834768"/>
                  <a:ext cx="976797" cy="27699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ysClr val="window" lastClr="FFFFFF">
                      <a:lumMod val="50000"/>
                    </a:sysClr>
                  </a:solidFill>
                </a:ln>
              </p:spPr>
              <p:txBody>
                <a:bodyPr wrap="none" lIns="36000" tIns="0" rIns="36000" bIns="0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en-US" altLang="ja-JP" dirty="0"/>
                    <a:t>Ch57~61</a:t>
                  </a:r>
                  <a:endParaRPr kumimoji="1" lang="ja-JP" altLang="en-US" dirty="0"/>
                </a:p>
              </p:txBody>
            </p:sp>
            <p:sp>
              <p:nvSpPr>
                <p:cNvPr id="205" name="テキスト ボックス 927">
                  <a:extLst>
                    <a:ext uri="{FF2B5EF4-FFF2-40B4-BE49-F238E27FC236}">
                      <a16:creationId xmlns:a16="http://schemas.microsoft.com/office/drawing/2014/main" id="{ABF7A704-EBA5-162E-7CFD-E5F13F83AE60}"/>
                    </a:ext>
                  </a:extLst>
                </p:cNvPr>
                <p:cNvSpPr txBox="1"/>
                <p:nvPr/>
              </p:nvSpPr>
              <p:spPr>
                <a:xfrm>
                  <a:off x="9664998" y="12540080"/>
                  <a:ext cx="976797" cy="27699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ysClr val="window" lastClr="FFFFFF">
                      <a:lumMod val="50000"/>
                    </a:sysClr>
                  </a:solidFill>
                </a:ln>
              </p:spPr>
              <p:txBody>
                <a:bodyPr wrap="none" lIns="36000" tIns="0" rIns="36000" bIns="0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en-US" altLang="ja-JP" dirty="0"/>
                    <a:t>Ch62~63</a:t>
                  </a:r>
                  <a:endParaRPr kumimoji="1" lang="ja-JP" altLang="en-US" dirty="0"/>
                </a:p>
              </p:txBody>
            </p:sp>
            <p:sp>
              <p:nvSpPr>
                <p:cNvPr id="206" name="テキスト ボックス 1016">
                  <a:extLst>
                    <a:ext uri="{FF2B5EF4-FFF2-40B4-BE49-F238E27FC236}">
                      <a16:creationId xmlns:a16="http://schemas.microsoft.com/office/drawing/2014/main" id="{1A96D4A2-8906-23E4-A9A6-3ED912D822CF}"/>
                    </a:ext>
                  </a:extLst>
                </p:cNvPr>
                <p:cNvSpPr txBox="1"/>
                <p:nvPr/>
              </p:nvSpPr>
              <p:spPr>
                <a:xfrm>
                  <a:off x="9120884" y="10072768"/>
                  <a:ext cx="492690" cy="27699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</a:ln>
              </p:spPr>
              <p:txBody>
                <a:bodyPr wrap="none" lIns="36000" tIns="0" rIns="36000" bIns="0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en-US" altLang="ja-JP" b="1" dirty="0">
                      <a:solidFill>
                        <a:srgbClr val="FF00FF"/>
                      </a:solidFill>
                    </a:rPr>
                    <a:t>Ch9</a:t>
                  </a:r>
                  <a:endParaRPr kumimoji="1" lang="ja-JP" altLang="en-US" b="1" dirty="0">
                    <a:solidFill>
                      <a:srgbClr val="FF00FF"/>
                    </a:solidFill>
                  </a:endParaRPr>
                </a:p>
              </p:txBody>
            </p:sp>
            <p:cxnSp>
              <p:nvCxnSpPr>
                <p:cNvPr id="207" name="直線コネクタ 206">
                  <a:extLst>
                    <a:ext uri="{FF2B5EF4-FFF2-40B4-BE49-F238E27FC236}">
                      <a16:creationId xmlns:a16="http://schemas.microsoft.com/office/drawing/2014/main" id="{C4F4EA00-8F9C-7414-9714-968FA79A40E3}"/>
                    </a:ext>
                  </a:extLst>
                </p:cNvPr>
                <p:cNvCxnSpPr>
                  <a:stCxn id="145" idx="0"/>
                  <a:endCxn id="206" idx="2"/>
                </p:cNvCxnSpPr>
                <p:nvPr/>
              </p:nvCxnSpPr>
              <p:spPr>
                <a:xfrm flipV="1">
                  <a:off x="9363615" y="10349767"/>
                  <a:ext cx="3614" cy="93876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4" name="Text Box 462">
              <a:extLst>
                <a:ext uri="{FF2B5EF4-FFF2-40B4-BE49-F238E27FC236}">
                  <a16:creationId xmlns:a16="http://schemas.microsoft.com/office/drawing/2014/main" id="{2E791850-4A47-B272-B409-74A7BBF88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9094" y="10023995"/>
              <a:ext cx="186589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sz="2000" b="1" i="1" u="sng" dirty="0">
                  <a:solidFill>
                    <a:srgbClr val="FF00FF"/>
                  </a:solidFill>
                </a:rPr>
                <a:t>IEEE 803.15.3d </a:t>
              </a:r>
            </a:p>
          </p:txBody>
        </p:sp>
      </p:grpSp>
      <p:cxnSp>
        <p:nvCxnSpPr>
          <p:cNvPr id="112" name="直線矢印コネクタ 111">
            <a:extLst>
              <a:ext uri="{FF2B5EF4-FFF2-40B4-BE49-F238E27FC236}">
                <a16:creationId xmlns:a16="http://schemas.microsoft.com/office/drawing/2014/main" id="{EA03DA49-9B28-A602-64E9-BBD3E2A54854}"/>
              </a:ext>
            </a:extLst>
          </p:cNvPr>
          <p:cNvCxnSpPr>
            <a:cxnSpLocks/>
          </p:cNvCxnSpPr>
          <p:nvPr/>
        </p:nvCxnSpPr>
        <p:spPr>
          <a:xfrm flipH="1">
            <a:off x="2745882" y="26227076"/>
            <a:ext cx="392123" cy="6659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>
            <a:extLst>
              <a:ext uri="{FF2B5EF4-FFF2-40B4-BE49-F238E27FC236}">
                <a16:creationId xmlns:a16="http://schemas.microsoft.com/office/drawing/2014/main" id="{C07AD6F1-5A54-3ECD-90C9-5BA5CA268F6E}"/>
              </a:ext>
            </a:extLst>
          </p:cNvPr>
          <p:cNvCxnSpPr>
            <a:cxnSpLocks/>
          </p:cNvCxnSpPr>
          <p:nvPr/>
        </p:nvCxnSpPr>
        <p:spPr>
          <a:xfrm>
            <a:off x="12207366" y="28888094"/>
            <a:ext cx="3307591" cy="57679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コネクタ: カギ線 113">
            <a:extLst>
              <a:ext uri="{FF2B5EF4-FFF2-40B4-BE49-F238E27FC236}">
                <a16:creationId xmlns:a16="http://schemas.microsoft.com/office/drawing/2014/main" id="{11A2465D-6925-8CC3-519B-6C7F9844D58E}"/>
              </a:ext>
            </a:extLst>
          </p:cNvPr>
          <p:cNvCxnSpPr>
            <a:cxnSpLocks/>
            <a:stCxn id="354" idx="1"/>
            <a:endCxn id="574" idx="0"/>
          </p:cNvCxnSpPr>
          <p:nvPr/>
        </p:nvCxnSpPr>
        <p:spPr bwMode="auto">
          <a:xfrm>
            <a:off x="4663963" y="34820365"/>
            <a:ext cx="1996482" cy="740642"/>
          </a:xfrm>
          <a:prstGeom prst="bentConnector2">
            <a:avLst/>
          </a:prstGeom>
          <a:solidFill>
            <a:srgbClr val="BBE0E3"/>
          </a:solidFill>
          <a:ln w="254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6" name="コネクタ: カギ線 115">
            <a:extLst>
              <a:ext uri="{FF2B5EF4-FFF2-40B4-BE49-F238E27FC236}">
                <a16:creationId xmlns:a16="http://schemas.microsoft.com/office/drawing/2014/main" id="{87F5B489-9F66-F46D-F8F1-1B053B79888F}"/>
              </a:ext>
            </a:extLst>
          </p:cNvPr>
          <p:cNvCxnSpPr>
            <a:cxnSpLocks/>
            <a:stCxn id="537" idx="1"/>
            <a:endCxn id="510" idx="4"/>
          </p:cNvCxnSpPr>
          <p:nvPr/>
        </p:nvCxnSpPr>
        <p:spPr bwMode="auto">
          <a:xfrm rot="5400000" flipH="1" flipV="1">
            <a:off x="12754855" y="33659934"/>
            <a:ext cx="1282909" cy="2492287"/>
          </a:xfrm>
          <a:prstGeom prst="bentConnector3">
            <a:avLst>
              <a:gd name="adj1" fmla="val 50000"/>
            </a:avLst>
          </a:prstGeom>
          <a:solidFill>
            <a:srgbClr val="BBE0E3"/>
          </a:solidFill>
          <a:ln w="254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01F689A6-F79E-692A-05BF-6A59EA747637}"/>
              </a:ext>
            </a:extLst>
          </p:cNvPr>
          <p:cNvCxnSpPr>
            <a:cxnSpLocks/>
          </p:cNvCxnSpPr>
          <p:nvPr/>
        </p:nvCxnSpPr>
        <p:spPr>
          <a:xfrm>
            <a:off x="8874322" y="30819331"/>
            <a:ext cx="302220" cy="3396314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FB421C28-1B96-E447-85F7-738394A554F5}"/>
              </a:ext>
            </a:extLst>
          </p:cNvPr>
          <p:cNvGrpSpPr/>
          <p:nvPr/>
        </p:nvGrpSpPr>
        <p:grpSpPr>
          <a:xfrm>
            <a:off x="3620671" y="37611958"/>
            <a:ext cx="11135494" cy="3871139"/>
            <a:chOff x="3380510" y="16236428"/>
            <a:chExt cx="12269286" cy="4185833"/>
          </a:xfrm>
        </p:grpSpPr>
        <p:pic>
          <p:nvPicPr>
            <p:cNvPr id="124" name="図 123" descr="テーブル, 自転車, 座る, コンピュータ が含まれている画像&#10;&#10;自動的に生成された説明">
              <a:extLst>
                <a:ext uri="{FF2B5EF4-FFF2-40B4-BE49-F238E27FC236}">
                  <a16:creationId xmlns:a16="http://schemas.microsoft.com/office/drawing/2014/main" id="{5AE455DB-BF55-4DBE-F0EA-BFEA11F30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l="211" t="18605" r="5885" b="24439"/>
            <a:stretch/>
          </p:blipFill>
          <p:spPr>
            <a:xfrm>
              <a:off x="3380510" y="16236428"/>
              <a:ext cx="12269286" cy="4185833"/>
            </a:xfrm>
            <a:prstGeom prst="rect">
              <a:avLst/>
            </a:prstGeom>
          </p:spPr>
        </p:pic>
        <p:sp>
          <p:nvSpPr>
            <p:cNvPr id="125" name="Text Box 462">
              <a:extLst>
                <a:ext uri="{FF2B5EF4-FFF2-40B4-BE49-F238E27FC236}">
                  <a16:creationId xmlns:a16="http://schemas.microsoft.com/office/drawing/2014/main" id="{7D1F9AAF-280F-056E-54A4-F352BDADD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4518" y="18478045"/>
              <a:ext cx="2969339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THz-wave transmitter</a:t>
              </a:r>
            </a:p>
            <a:p>
              <a:pPr algn="ctr"/>
              <a: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(in case)</a:t>
              </a:r>
              <a:endParaRPr lang="en-US" altLang="ja-JP" sz="2000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6" name="Text Box 462">
              <a:extLst>
                <a:ext uri="{FF2B5EF4-FFF2-40B4-BE49-F238E27FC236}">
                  <a16:creationId xmlns:a16="http://schemas.microsoft.com/office/drawing/2014/main" id="{8E7156AB-1F43-6496-05A6-AA8FA7A93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7301" y="18478045"/>
              <a:ext cx="2519984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THz-wave receiver</a:t>
              </a:r>
            </a:p>
            <a:p>
              <a:pPr algn="ctr"/>
              <a: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(in case)</a:t>
              </a:r>
              <a:endParaRPr lang="en-US" altLang="ja-JP" sz="2000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7" name="楕円 126">
              <a:extLst>
                <a:ext uri="{FF2B5EF4-FFF2-40B4-BE49-F238E27FC236}">
                  <a16:creationId xmlns:a16="http://schemas.microsoft.com/office/drawing/2014/main" id="{F820919F-5520-6571-7DDD-698B9BC99750}"/>
                </a:ext>
              </a:extLst>
            </p:cNvPr>
            <p:cNvSpPr/>
            <p:nvPr/>
          </p:nvSpPr>
          <p:spPr>
            <a:xfrm>
              <a:off x="5380534" y="18622061"/>
              <a:ext cx="108000" cy="108000"/>
            </a:xfrm>
            <a:prstGeom prst="ellipse">
              <a:avLst/>
            </a:prstGeom>
            <a:noFill/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28" name="楕円 127">
              <a:extLst>
                <a:ext uri="{FF2B5EF4-FFF2-40B4-BE49-F238E27FC236}">
                  <a16:creationId xmlns:a16="http://schemas.microsoft.com/office/drawing/2014/main" id="{D66A5357-8FD5-3357-E77F-F229A077FF11}"/>
                </a:ext>
              </a:extLst>
            </p:cNvPr>
            <p:cNvSpPr/>
            <p:nvPr/>
          </p:nvSpPr>
          <p:spPr>
            <a:xfrm>
              <a:off x="12257286" y="18694069"/>
              <a:ext cx="108000" cy="108000"/>
            </a:xfrm>
            <a:prstGeom prst="ellipse">
              <a:avLst/>
            </a:prstGeom>
            <a:noFill/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29" name="Text Box 462">
              <a:extLst>
                <a:ext uri="{FF2B5EF4-FFF2-40B4-BE49-F238E27FC236}">
                  <a16:creationId xmlns:a16="http://schemas.microsoft.com/office/drawing/2014/main" id="{924F92A8-0E3E-82BA-C726-941677E42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0862" y="18045997"/>
              <a:ext cx="130349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60dB ATT</a:t>
              </a:r>
              <a:endParaRPr lang="en-US" altLang="ja-JP" sz="2000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0" name="テキスト ボックス 1556">
              <a:extLst>
                <a:ext uri="{FF2B5EF4-FFF2-40B4-BE49-F238E27FC236}">
                  <a16:creationId xmlns:a16="http://schemas.microsoft.com/office/drawing/2014/main" id="{D0C27F9B-83B1-F28D-AA46-4BD756E71651}"/>
                </a:ext>
              </a:extLst>
            </p:cNvPr>
            <p:cNvSpPr txBox="1"/>
            <p:nvPr/>
          </p:nvSpPr>
          <p:spPr>
            <a:xfrm>
              <a:off x="7889518" y="16389813"/>
              <a:ext cx="228402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b="1" dirty="0" err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mmW</a:t>
              </a:r>
              <a:r>
                <a: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transceivers</a:t>
              </a:r>
              <a:endParaRPr lang="en-US" altLang="ja-JP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131" name="直線コネクタ 130">
              <a:extLst>
                <a:ext uri="{FF2B5EF4-FFF2-40B4-BE49-F238E27FC236}">
                  <a16:creationId xmlns:a16="http://schemas.microsoft.com/office/drawing/2014/main" id="{51AA110C-029C-DCFA-999A-EF838AE903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2870" y="16605837"/>
              <a:ext cx="432048" cy="37107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>
              <a:extLst>
                <a:ext uri="{FF2B5EF4-FFF2-40B4-BE49-F238E27FC236}">
                  <a16:creationId xmlns:a16="http://schemas.microsoft.com/office/drawing/2014/main" id="{82D0961E-2CCA-473A-3A17-0F8BE8FD9A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60942" y="16605837"/>
              <a:ext cx="360040" cy="50405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ext Box 462">
            <a:extLst>
              <a:ext uri="{FF2B5EF4-FFF2-40B4-BE49-F238E27FC236}">
                <a16:creationId xmlns:a16="http://schemas.microsoft.com/office/drawing/2014/main" id="{23F7BF6D-D499-7B8D-76AC-C7798FF70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674" y="41269551"/>
            <a:ext cx="13113506" cy="5394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3600" u="sng" dirty="0">
                <a:latin typeface="Arial" panose="020B0604020202020204" pitchFamily="34" charset="0"/>
                <a:cs typeface="Arial" panose="020B0604020202020204" pitchFamily="34" charset="0"/>
              </a:rPr>
              <a:t>Demonstration setup (@IEEE 802 Wireless Interim, Jan 15, 2025)</a:t>
            </a:r>
          </a:p>
        </p:txBody>
      </p:sp>
      <p:sp>
        <p:nvSpPr>
          <p:cNvPr id="120" name="楕円 119">
            <a:extLst>
              <a:ext uri="{FF2B5EF4-FFF2-40B4-BE49-F238E27FC236}">
                <a16:creationId xmlns:a16="http://schemas.microsoft.com/office/drawing/2014/main" id="{5E0DCB3C-916C-B122-6D60-1D2D01EED0B9}"/>
              </a:ext>
            </a:extLst>
          </p:cNvPr>
          <p:cNvSpPr/>
          <p:nvPr/>
        </p:nvSpPr>
        <p:spPr>
          <a:xfrm>
            <a:off x="2273586" y="36479854"/>
            <a:ext cx="130693" cy="133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21" name="楕円 120">
            <a:extLst>
              <a:ext uri="{FF2B5EF4-FFF2-40B4-BE49-F238E27FC236}">
                <a16:creationId xmlns:a16="http://schemas.microsoft.com/office/drawing/2014/main" id="{5593930A-50C0-10F0-3827-609FE73D59B0}"/>
              </a:ext>
            </a:extLst>
          </p:cNvPr>
          <p:cNvSpPr/>
          <p:nvPr/>
        </p:nvSpPr>
        <p:spPr>
          <a:xfrm>
            <a:off x="15867180" y="36746231"/>
            <a:ext cx="130693" cy="133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23" name="テキスト ボックス 1578">
            <a:extLst>
              <a:ext uri="{FF2B5EF4-FFF2-40B4-BE49-F238E27FC236}">
                <a16:creationId xmlns:a16="http://schemas.microsoft.com/office/drawing/2014/main" id="{EAFC6A66-341D-ABD9-8F4A-1938586373E4}"/>
              </a:ext>
            </a:extLst>
          </p:cNvPr>
          <p:cNvSpPr txBox="1"/>
          <p:nvPr/>
        </p:nvSpPr>
        <p:spPr>
          <a:xfrm>
            <a:off x="5393098" y="31818247"/>
            <a:ext cx="1912732" cy="204883"/>
          </a:xfrm>
          <a:prstGeom prst="roundRect">
            <a:avLst>
              <a:gd name="adj" fmla="val 13145"/>
            </a:avLst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72000" tIns="36000" rIns="7200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S.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100" dirty="0" err="1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Beppu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, et al., EuMIC2024</a:t>
            </a:r>
          </a:p>
        </p:txBody>
      </p:sp>
      <p:sp>
        <p:nvSpPr>
          <p:cNvPr id="591" name="Text Box 462">
            <a:extLst>
              <a:ext uri="{FF2B5EF4-FFF2-40B4-BE49-F238E27FC236}">
                <a16:creationId xmlns:a16="http://schemas.microsoft.com/office/drawing/2014/main" id="{E82FD573-2A79-61C8-892C-C1A3A84EF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456" y="24955830"/>
            <a:ext cx="24971003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Demonstration of THz wave (3d) + MMW (3e) Hybrid Wireless Communication System</a:t>
            </a:r>
          </a:p>
        </p:txBody>
      </p:sp>
      <p:sp>
        <p:nvSpPr>
          <p:cNvPr id="594" name="テキスト ボックス 593">
            <a:extLst>
              <a:ext uri="{FF2B5EF4-FFF2-40B4-BE49-F238E27FC236}">
                <a16:creationId xmlns:a16="http://schemas.microsoft.com/office/drawing/2014/main" id="{403F380C-DC9F-4D49-E5E3-9395EC736E53}"/>
              </a:ext>
            </a:extLst>
          </p:cNvPr>
          <p:cNvSpPr txBox="1"/>
          <p:nvPr/>
        </p:nvSpPr>
        <p:spPr>
          <a:xfrm>
            <a:off x="19303622" y="26276286"/>
            <a:ext cx="1022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1824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the system</a:t>
            </a:r>
          </a:p>
        </p:txBody>
      </p:sp>
      <p:pic>
        <p:nvPicPr>
          <p:cNvPr id="595" name="図 594">
            <a:extLst>
              <a:ext uri="{FF2B5EF4-FFF2-40B4-BE49-F238E27FC236}">
                <a16:creationId xmlns:a16="http://schemas.microsoft.com/office/drawing/2014/main" id="{19BFAC46-3D19-36DF-CF9E-3E9A79C8D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3186" y="26423215"/>
            <a:ext cx="429160" cy="352474"/>
          </a:xfrm>
          <a:prstGeom prst="rect">
            <a:avLst/>
          </a:prstGeom>
        </p:spPr>
      </p:pic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3C303D22-3308-580D-C227-C9445255442B}"/>
              </a:ext>
            </a:extLst>
          </p:cNvPr>
          <p:cNvCxnSpPr>
            <a:cxnSpLocks/>
          </p:cNvCxnSpPr>
          <p:nvPr/>
        </p:nvCxnSpPr>
        <p:spPr>
          <a:xfrm>
            <a:off x="3509794" y="27213686"/>
            <a:ext cx="1005056" cy="12133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0938B98-B71A-1A78-592E-CFFDA923C5FF}"/>
              </a:ext>
            </a:extLst>
          </p:cNvPr>
          <p:cNvSpPr txBox="1"/>
          <p:nvPr/>
        </p:nvSpPr>
        <p:spPr>
          <a:xfrm>
            <a:off x="914666" y="42040434"/>
            <a:ext cx="151318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January 2025</a:t>
            </a:r>
            <a:endParaRPr lang="en-US" altLang="ja-JP" sz="3200" b="1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B93EB993-D6B2-34C3-1F3A-061865ADD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695" y="42098939"/>
            <a:ext cx="112244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lvl="4" algn="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doc.: IEEE 802.15-25-0057-00-wng0</a:t>
            </a:r>
          </a:p>
        </p:txBody>
      </p:sp>
    </p:spTree>
    <p:extLst>
      <p:ext uri="{BB962C8B-B14F-4D97-AF65-F5344CB8AC3E}">
        <p14:creationId xmlns:p14="http://schemas.microsoft.com/office/powerpoint/2010/main" val="669257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C6A0483E29ED143A1D0EEC045003EB0" ma:contentTypeVersion="9" ma:contentTypeDescription="新しいドキュメントを作成します。" ma:contentTypeScope="" ma:versionID="8843ccdca2b8c231b2a5aebfb2a485e8">
  <xsd:schema xmlns:xsd="http://www.w3.org/2001/XMLSchema" xmlns:xs="http://www.w3.org/2001/XMLSchema" xmlns:p="http://schemas.microsoft.com/office/2006/metadata/properties" xmlns:ns2="61801244-0fe8-4cc0-93f1-f806869e3645" xmlns:ns3="15015216-0149-4a26-b7a8-c472a6b5bf75" targetNamespace="http://schemas.microsoft.com/office/2006/metadata/properties" ma:root="true" ma:fieldsID="8d84c4ab3cdd6422f6d4d1a2852f1c5f" ns2:_="" ns3:_="">
    <xsd:import namespace="61801244-0fe8-4cc0-93f1-f806869e3645"/>
    <xsd:import namespace="15015216-0149-4a26-b7a8-c472a6b5bf7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801244-0fe8-4cc0-93f1-f806869e364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画像タグ" ma:readOnly="false" ma:fieldId="{5cf76f15-5ced-4ddc-b409-7134ff3c332f}" ma:taxonomyMulti="true" ma:sspId="afa5d88d-3070-4a76-8aeb-9490c925d2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15216-0149-4a26-b7a8-c472a6b5bf7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869fc15-731f-4ca6-bd1f-e3b7e328740a}" ma:internalName="TaxCatchAll" ma:showField="CatchAllData" ma:web="15015216-0149-4a26-b7a8-c472a6b5bf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1D7519-F024-482D-8357-9CE0338066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28BF5A-2740-43C8-A7D1-BB8A320DB8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801244-0fe8-4cc0-93f1-f806869e3645"/>
    <ds:schemaRef ds:uri="15015216-0149-4a26-b7a8-c472a6b5bf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3739</TotalTime>
  <Words>834</Words>
  <Application>Microsoft Office PowerPoint</Application>
  <PresentationFormat>ユーザー設定</PresentationFormat>
  <Paragraphs>189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HGMaruGothicMPRO</vt:lpstr>
      <vt:lpstr>Meiryo UI</vt:lpstr>
      <vt:lpstr>ＭＳ Ｐゴシック</vt:lpstr>
      <vt:lpstr>Meiryo</vt:lpstr>
      <vt:lpstr>Meiryo</vt:lpstr>
      <vt:lpstr>Arial</vt:lpstr>
      <vt:lpstr>Calibri</vt:lpstr>
      <vt:lpstr>Calibri Light</vt:lpstr>
      <vt:lpstr>Times New Roman</vt:lpstr>
      <vt:lpstr>Trebuchet MS</vt:lpstr>
      <vt:lpstr>Wingdings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柳沢 光太郎</dc:creator>
  <cp:lastModifiedBy>Keitarou Kondou (HRCP)</cp:lastModifiedBy>
  <cp:revision>27</cp:revision>
  <dcterms:created xsi:type="dcterms:W3CDTF">2023-12-25T02:19:53Z</dcterms:created>
  <dcterms:modified xsi:type="dcterms:W3CDTF">2025-01-14T04:28:54Z</dcterms:modified>
</cp:coreProperties>
</file>