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088" r:id="rId3"/>
    <p:sldId id="258" r:id="rId4"/>
    <p:sldId id="257" r:id="rId5"/>
    <p:sldId id="272" r:id="rId6"/>
    <p:sldId id="275" r:id="rId7"/>
    <p:sldId id="279" r:id="rId8"/>
    <p:sldId id="6262" r:id="rId9"/>
    <p:sldId id="259" r:id="rId10"/>
    <p:sldId id="260" r:id="rId11"/>
    <p:sldId id="6072" r:id="rId12"/>
    <p:sldId id="6073" r:id="rId13"/>
    <p:sldId id="6257" r:id="rId14"/>
    <p:sldId id="6259" r:id="rId15"/>
    <p:sldId id="6261" r:id="rId16"/>
    <p:sldId id="625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AB1FF"/>
    <a:srgbClr val="C77A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1463" autoAdjust="0"/>
    <p:restoredTop sz="94676" autoAdjust="0"/>
  </p:normalViewPr>
  <p:slideViewPr>
    <p:cSldViewPr>
      <p:cViewPr varScale="1">
        <p:scale>
          <a:sx n="95" d="100"/>
          <a:sy n="95" d="100"/>
        </p:scale>
        <p:origin x="1256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171450"/>
            <a:ext cx="2665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750">
              <a:defRPr sz="1400" b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doc.: IEEE 802.15-01/468r0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1450"/>
            <a:ext cx="22844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750">
              <a:defRPr sz="1400" b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November 2001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14800" y="8850313"/>
            <a:ext cx="213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750">
              <a:defRPr sz="10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Robert F. Heile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667000" y="8850313"/>
            <a:ext cx="1371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20750">
              <a:defRPr sz="1000"/>
            </a:lvl1pPr>
          </a:lstStyle>
          <a:p>
            <a:pPr>
              <a:defRPr/>
            </a:pPr>
            <a:r>
              <a:rPr lang="en-US"/>
              <a:t>Page </a:t>
            </a:r>
            <a:fld id="{D5CB87EC-05DA-49A1-AD33-2683CE925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85800" y="3810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85800" y="8850313"/>
            <a:ext cx="7032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20750">
              <a:defRPr/>
            </a:pPr>
            <a:r>
              <a:rPr lang="en-US" sz="1200">
                <a:latin typeface="Times New Roman" charset="0"/>
                <a:ea typeface="ＭＳ Ｐゴシック" charset="0"/>
              </a:rPr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85800" y="8839200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79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15963" y="8851900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41350" y="292100"/>
            <a:ext cx="557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EED6CC-816A-E548-A8CE-9121A88906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282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69BD7D-1DCB-4C55-B36B-7043228FA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78CFC-6982-294A-ABFA-64C1A0D13BCF}"/>
              </a:ext>
            </a:extLst>
          </p:cNvPr>
          <p:cNvSpPr txBox="1"/>
          <p:nvPr userDrawn="1"/>
        </p:nvSpPr>
        <p:spPr>
          <a:xfrm>
            <a:off x="8325853" y="51976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E936D-6A11-C44F-942B-2DED49317366}"/>
              </a:ext>
            </a:extLst>
          </p:cNvPr>
          <p:cNvSpPr txBox="1"/>
          <p:nvPr userDrawn="1"/>
        </p:nvSpPr>
        <p:spPr>
          <a:xfrm>
            <a:off x="7940842" y="51976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E0B8D-1721-C14A-8963-980C6B4ACC25}"/>
              </a:ext>
            </a:extLst>
          </p:cNvPr>
          <p:cNvSpPr txBox="1"/>
          <p:nvPr userDrawn="1"/>
        </p:nvSpPr>
        <p:spPr>
          <a:xfrm>
            <a:off x="7257448" y="48126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1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2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866E6A9-0BB0-4EBF-A5C2-611E2253A3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0E774AB-328E-4169-BDA4-F9A4CFC1EC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A8EF94-304C-B7FD-635E-AF0583FC5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02A73DB-53A7-EE57-E80B-29FDA493A6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042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A035F2-0DBC-CF46-F6BA-1DB19DD0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011B63-8EBA-DC8D-EE07-F5592FED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A33DF5-56A1-ED79-B085-06959A7B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092A-EA3B-4326-8046-CA59278A03E3}" type="datetimeFigureOut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E205EE-380C-ABD6-B544-EAF8C616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8B7E39-8874-627F-A3BD-32EE77A1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0332" y="6475413"/>
            <a:ext cx="179536" cy="184666"/>
          </a:xfrm>
        </p:spPr>
        <p:txBody>
          <a:bodyPr/>
          <a:lstStyle/>
          <a:p>
            <a:fld id="{C35E3F8C-3637-4B62-8884-B69B3F5AE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27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1F8355F-1952-A993-7FC1-3F21F465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092A-EA3B-4326-8046-CA59278A03E3}" type="datetimeFigureOut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890590D-CE4C-F467-7E51-E028AAD5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AF1638-143D-4878-4DD8-63AD2453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0332" y="6475413"/>
            <a:ext cx="179536" cy="184666"/>
          </a:xfrm>
        </p:spPr>
        <p:txBody>
          <a:bodyPr/>
          <a:lstStyle/>
          <a:p>
            <a:fld id="{C35E3F8C-3637-4B62-8884-B69B3F5AE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47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Slide </a:t>
            </a:r>
            <a:fld id="{B0E774AB-328E-4169-BDA4-F9A4CFC1E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3886200" y="349478"/>
            <a:ext cx="4572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18288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1" dirty="0">
                <a:latin typeface="Times New Roman" charset="0"/>
                <a:ea typeface="ＭＳ Ｐゴシック" charset="0"/>
              </a:rPr>
              <a:t>doc.: IEEE 802.15-25-0026-00-wng0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charset="0"/>
                <a:ea typeface="ＭＳ Ｐゴシック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06BDF95-B92A-A917-90F6-D44BC10530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413854"/>
            <a:ext cx="15255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latin typeface="Times New Roman" charset="0"/>
                <a:ea typeface="ＭＳ Ｐゴシック" charset="0"/>
              </a:rPr>
              <a:t>January 2025</a:t>
            </a:r>
            <a:endParaRPr lang="en-US" sz="1200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AB2CC2-B985-EF78-915C-8329A99CE8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91200" y="6469556"/>
            <a:ext cx="273969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ja-JP" sz="1200" dirty="0"/>
              <a:t>Tetsuya Kawanishi, </a:t>
            </a:r>
            <a:r>
              <a:rPr lang="en-US" sz="1200" dirty="0"/>
              <a:t>Waseda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BBE39B-0177-B745-8789-50717D6CC4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500" dirty="0">
                <a:latin typeface="Arial" panose="020B0604020202020204" pitchFamily="34" charset="0"/>
                <a:cs typeface="Arial" panose="020B0604020202020204" pitchFamily="34" charset="0"/>
              </a:rPr>
              <a:t>Results of the </a:t>
            </a:r>
            <a:r>
              <a:rPr lang="en-US" altLang="ja-JP" sz="4500" dirty="0" err="1">
                <a:latin typeface="Arial" panose="020B0604020202020204" pitchFamily="34" charset="0"/>
                <a:cs typeface="Arial" panose="020B0604020202020204" pitchFamily="34" charset="0"/>
              </a:rPr>
              <a:t>ThoR</a:t>
            </a:r>
            <a:r>
              <a:rPr lang="en-US" altLang="ja-JP" sz="4500" dirty="0">
                <a:latin typeface="Arial" panose="020B0604020202020204" pitchFamily="34" charset="0"/>
                <a:cs typeface="Arial" panose="020B0604020202020204" pitchFamily="34" charset="0"/>
              </a:rPr>
              <a:t> Project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42B79C2-D4B2-D302-7E5D-CC6D8F641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58269"/>
            <a:ext cx="6858000" cy="942331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Tetsuya Kawanishi  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Waseda Univ.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6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吹き出し: 四角形 82">
            <a:extLst>
              <a:ext uri="{FF2B5EF4-FFF2-40B4-BE49-F238E27FC236}">
                <a16:creationId xmlns:a16="http://schemas.microsoft.com/office/drawing/2014/main" id="{5B69EE59-7C5E-4839-E82F-F6323EE62BC3}"/>
              </a:ext>
            </a:extLst>
          </p:cNvPr>
          <p:cNvSpPr/>
          <p:nvPr/>
        </p:nvSpPr>
        <p:spPr>
          <a:xfrm>
            <a:off x="5274078" y="910731"/>
            <a:ext cx="3694129" cy="466041"/>
          </a:xfrm>
          <a:prstGeom prst="wedgeRectCallout">
            <a:avLst>
              <a:gd name="adj1" fmla="val -77866"/>
              <a:gd name="adj2" fmla="val 15424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output: 286.2GHz and 288.36GHz</a:t>
            </a:r>
            <a:endParaRPr kumimoji="1" lang="ja-JP" altLang="en-US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吹き出し: 四角形 84">
            <a:extLst>
              <a:ext uri="{FF2B5EF4-FFF2-40B4-BE49-F238E27FC236}">
                <a16:creationId xmlns:a16="http://schemas.microsoft.com/office/drawing/2014/main" id="{82EF6CB7-CC0F-B749-31E6-B12149054DE4}"/>
              </a:ext>
            </a:extLst>
          </p:cNvPr>
          <p:cNvSpPr/>
          <p:nvPr/>
        </p:nvSpPr>
        <p:spPr>
          <a:xfrm>
            <a:off x="6138175" y="3861048"/>
            <a:ext cx="2700299" cy="414183"/>
          </a:xfrm>
          <a:prstGeom prst="wedgeRectCallout">
            <a:avLst>
              <a:gd name="adj1" fmla="val -67593"/>
              <a:gd name="adj2" fmla="val 18448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waveguides (FWS)</a:t>
            </a:r>
            <a:endParaRPr kumimoji="1" lang="ja-JP" altLang="en-US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吹き出し: 四角形 81">
            <a:extLst>
              <a:ext uri="{FF2B5EF4-FFF2-40B4-BE49-F238E27FC236}">
                <a16:creationId xmlns:a16="http://schemas.microsoft.com/office/drawing/2014/main" id="{DB0FF830-6FF7-17A1-2A1C-5E584E520996}"/>
              </a:ext>
            </a:extLst>
          </p:cNvPr>
          <p:cNvSpPr/>
          <p:nvPr/>
        </p:nvSpPr>
        <p:spPr>
          <a:xfrm>
            <a:off x="6008441" y="4874335"/>
            <a:ext cx="2959766" cy="886661"/>
          </a:xfrm>
          <a:prstGeom prst="wedgeRectCallout">
            <a:avLst>
              <a:gd name="adj1" fmla="val -108904"/>
              <a:gd name="adj2" fmla="val -25127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TDD signals are converted into transmission and receiving signals through duplexers</a:t>
            </a:r>
            <a:r>
              <a:rPr kumimoji="1"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8765FEA-EF30-F380-CB10-84848B4B0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5" y="866744"/>
            <a:ext cx="7027074" cy="4894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015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36E57-B685-C300-D6FC-779BA5F65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スライド番号プレースホルダー 3">
            <a:extLst>
              <a:ext uri="{FF2B5EF4-FFF2-40B4-BE49-F238E27FC236}">
                <a16:creationId xmlns:a16="http://schemas.microsoft.com/office/drawing/2014/main" id="{0D3DBE54-234C-0529-CCFA-7CDD59740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1553" y="6475413"/>
            <a:ext cx="157094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557213" indent="-2143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8572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2001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0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7228DBF-4D70-4986-9F93-3EF1DA782E62}" type="slidenum">
              <a:rPr lang="ja-JP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ja-JP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A2CE217-5795-EDE1-6B7F-B9468AC4AC7E}"/>
              </a:ext>
            </a:extLst>
          </p:cNvPr>
          <p:cNvSpPr txBox="1">
            <a:spLocks/>
          </p:cNvSpPr>
          <p:nvPr/>
        </p:nvSpPr>
        <p:spPr>
          <a:xfrm>
            <a:off x="1101349" y="1025012"/>
            <a:ext cx="6941303" cy="3131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000" dirty="0">
                <a:latin typeface="Arial" panose="020B0604020202020204" pitchFamily="34" charset="0"/>
                <a:cs typeface="Arial" panose="020B0604020202020204" pitchFamily="34" charset="0"/>
              </a:rPr>
              <a:t>300GHz</a:t>
            </a:r>
            <a:r>
              <a:rPr lang="ja-JP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000" dirty="0">
                <a:latin typeface="Arial" panose="020B0604020202020204" pitchFamily="34" charset="0"/>
                <a:cs typeface="Arial" panose="020B0604020202020204" pitchFamily="34" charset="0"/>
              </a:rPr>
              <a:t>outdoor</a:t>
            </a:r>
            <a:r>
              <a:rPr lang="ja-JP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000" dirty="0">
                <a:latin typeface="Arial" panose="020B0604020202020204" pitchFamily="34" charset="0"/>
                <a:cs typeface="Arial" panose="020B0604020202020204" pitchFamily="34" charset="0"/>
              </a:rPr>
              <a:t>units (ODUs)</a:t>
            </a:r>
            <a:endParaRPr lang="ja-JP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7342335-C5D4-2DE0-CCA0-9E7F00CE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263" y="1671763"/>
            <a:ext cx="2602654" cy="3711505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6327A5D9-0131-81BC-7D03-C27B9F0B936A}"/>
              </a:ext>
            </a:extLst>
          </p:cNvPr>
          <p:cNvCxnSpPr>
            <a:cxnSpLocks/>
          </p:cNvCxnSpPr>
          <p:nvPr/>
        </p:nvCxnSpPr>
        <p:spPr>
          <a:xfrm flipH="1">
            <a:off x="7798919" y="2699008"/>
            <a:ext cx="302894" cy="1014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29741446-6984-6C83-CECC-44A1B39E20E3}"/>
              </a:ext>
            </a:extLst>
          </p:cNvPr>
          <p:cNvCxnSpPr>
            <a:cxnSpLocks/>
          </p:cNvCxnSpPr>
          <p:nvPr/>
        </p:nvCxnSpPr>
        <p:spPr>
          <a:xfrm flipH="1">
            <a:off x="7014401" y="3689986"/>
            <a:ext cx="1160240" cy="8063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A3150C-8E6B-4D14-B447-97B85153E8D4}"/>
              </a:ext>
            </a:extLst>
          </p:cNvPr>
          <p:cNvSpPr txBox="1"/>
          <p:nvPr/>
        </p:nvSpPr>
        <p:spPr>
          <a:xfrm>
            <a:off x="7988785" y="3389904"/>
            <a:ext cx="7088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b="1" dirty="0"/>
              <a:t>ODU</a:t>
            </a:r>
            <a:r>
              <a:rPr kumimoji="1" lang="en-US" altLang="ja-JP" sz="1500" b="1" dirty="0"/>
              <a:t>1</a:t>
            </a:r>
            <a:endParaRPr kumimoji="1" lang="ja-JP" altLang="en-US" sz="15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1088EFE-E7B1-99F9-6396-CEE11124A836}"/>
              </a:ext>
            </a:extLst>
          </p:cNvPr>
          <p:cNvSpPr txBox="1"/>
          <p:nvPr/>
        </p:nvSpPr>
        <p:spPr>
          <a:xfrm>
            <a:off x="7950366" y="2398926"/>
            <a:ext cx="7088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b="1" dirty="0"/>
              <a:t>ODU</a:t>
            </a:r>
            <a:r>
              <a:rPr kumimoji="1" lang="en-US" altLang="ja-JP" sz="1500" b="1" dirty="0"/>
              <a:t>2</a:t>
            </a:r>
            <a:endParaRPr kumimoji="1" lang="ja-JP" altLang="en-US" sz="1500" b="1" dirty="0"/>
          </a:p>
        </p:txBody>
      </p:sp>
      <p:pic>
        <p:nvPicPr>
          <p:cNvPr id="10" name="図 9" descr="屋外, 建物, ベンチ, 座る が含まれている画像&#10;&#10;自動的に生成された説明">
            <a:extLst>
              <a:ext uri="{FF2B5EF4-FFF2-40B4-BE49-F238E27FC236}">
                <a16:creationId xmlns:a16="http://schemas.microsoft.com/office/drawing/2014/main" id="{B1A09F5B-8313-4B9C-97ED-4646D8498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47" y="1658813"/>
            <a:ext cx="2848379" cy="378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54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D99BD-24A6-D6D3-3B15-39C40896D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1">
            <a:extLst>
              <a:ext uri="{FF2B5EF4-FFF2-40B4-BE49-F238E27FC236}">
                <a16:creationId xmlns:a16="http://schemas.microsoft.com/office/drawing/2014/main" id="{0FC19B9B-E73D-E0A9-B890-2529932A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015552"/>
            <a:ext cx="6172200" cy="313134"/>
          </a:xfrm>
        </p:spPr>
        <p:txBody>
          <a:bodyPr>
            <a:noAutofit/>
          </a:bodyPr>
          <a:lstStyle/>
          <a:p>
            <a:pPr algn="ctr"/>
            <a:r>
              <a:rPr lang="en-US" altLang="ja-JP" sz="3000" dirty="0">
                <a:latin typeface="Arial" panose="020B0604020202020204" pitchFamily="34" charset="0"/>
                <a:cs typeface="Arial" panose="020B0604020202020204" pitchFamily="34" charset="0"/>
              </a:rPr>
              <a:t>RSSI</a:t>
            </a:r>
            <a:r>
              <a:rPr lang="ja-JP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000" dirty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ja-JP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000" dirty="0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ja-JP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000" dirty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lang="ja-JP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スライド番号プレースホルダー 3">
            <a:extLst>
              <a:ext uri="{FF2B5EF4-FFF2-40B4-BE49-F238E27FC236}">
                <a16:creationId xmlns:a16="http://schemas.microsoft.com/office/drawing/2014/main" id="{B3DA67E4-1E24-A5B7-7E6F-E3AAF5E283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1553" y="6475413"/>
            <a:ext cx="157094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557213" indent="-2143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8572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2001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0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7228DBF-4D70-4986-9F93-3EF1DA782E62}" type="slidenum">
              <a:rPr lang="ja-JP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12</a:t>
            </a:fld>
            <a:endParaRPr lang="ja-JP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図 1" descr="グラフ, 散布図&#10;&#10;自動的に生成された説明">
            <a:extLst>
              <a:ext uri="{FF2B5EF4-FFF2-40B4-BE49-F238E27FC236}">
                <a16:creationId xmlns:a16="http://schemas.microsoft.com/office/drawing/2014/main" id="{D16CF7E2-6E51-B3A0-F704-F9F0117ED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92797"/>
            <a:ext cx="6912768" cy="37762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724065-1604-C809-08A6-8249ABE0B094}"/>
              </a:ext>
            </a:extLst>
          </p:cNvPr>
          <p:cNvSpPr txBox="1"/>
          <p:nvPr/>
        </p:nvSpPr>
        <p:spPr>
          <a:xfrm>
            <a:off x="191561" y="1389721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350" dirty="0">
                <a:ea typeface="游明朝" panose="02020400000000000000" pitchFamily="18" charset="-128"/>
              </a:rPr>
              <a:t>February 5th, 2024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0856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5FE7CD-5A4F-0FD2-E30A-D9A070DE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3228"/>
            <a:ext cx="8229600" cy="637580"/>
          </a:xfrm>
        </p:spPr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Link degradation due to weather condition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5865FB-2128-DC0E-C948-22CF82A2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5141" y="6475413"/>
            <a:ext cx="169918" cy="184666"/>
          </a:xfrm>
        </p:spPr>
        <p:txBody>
          <a:bodyPr/>
          <a:lstStyle/>
          <a:p>
            <a:pPr>
              <a:defRPr/>
            </a:pPr>
            <a:fld id="{8D98C7E1-43A8-430A-978D-C9AB08D01DD9}" type="slidenum">
              <a:rPr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F83760B-AE15-0028-E0FE-46587AF99FC2}"/>
              </a:ext>
            </a:extLst>
          </p:cNvPr>
          <p:cNvSpPr txBox="1"/>
          <p:nvPr/>
        </p:nvSpPr>
        <p:spPr>
          <a:xfrm>
            <a:off x="791580" y="1970838"/>
            <a:ext cx="767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Gas attenuation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Rain drop attenuation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Antenna tilt due to wind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54CD2E5-8A22-B00B-A600-95A89341A1F4}"/>
              </a:ext>
            </a:extLst>
          </p:cNvPr>
          <p:cNvGrpSpPr/>
          <p:nvPr/>
        </p:nvGrpSpPr>
        <p:grpSpPr>
          <a:xfrm>
            <a:off x="3167844" y="2942947"/>
            <a:ext cx="4644516" cy="2367290"/>
            <a:chOff x="2899608" y="4552381"/>
            <a:chExt cx="3829037" cy="1690403"/>
          </a:xfrm>
        </p:grpSpPr>
        <p:pic>
          <p:nvPicPr>
            <p:cNvPr id="10" name="図 9" descr="アンテナ - GATAG｜フリーイラスト素材集">
              <a:extLst>
                <a:ext uri="{FF2B5EF4-FFF2-40B4-BE49-F238E27FC236}">
                  <a16:creationId xmlns:a16="http://schemas.microsoft.com/office/drawing/2014/main" id="{42423E1B-0E07-A924-AE95-BCF326786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766" b="36399"/>
            <a:stretch/>
          </p:blipFill>
          <p:spPr>
            <a:xfrm rot="20155801">
              <a:off x="5317362" y="5758254"/>
              <a:ext cx="391465" cy="337447"/>
            </a:xfrm>
            <a:prstGeom prst="rect">
              <a:avLst/>
            </a:prstGeom>
          </p:spPr>
        </p:pic>
        <p:sp>
          <p:nvSpPr>
            <p:cNvPr id="11" name="右矢印 8">
              <a:extLst>
                <a:ext uri="{FF2B5EF4-FFF2-40B4-BE49-F238E27FC236}">
                  <a16:creationId xmlns:a16="http://schemas.microsoft.com/office/drawing/2014/main" id="{07764A34-5CAD-1493-3755-F51611EB2B04}"/>
                </a:ext>
              </a:extLst>
            </p:cNvPr>
            <p:cNvSpPr/>
            <p:nvPr/>
          </p:nvSpPr>
          <p:spPr>
            <a:xfrm rot="1772752">
              <a:off x="4990729" y="5655394"/>
              <a:ext cx="404354" cy="165639"/>
            </a:xfrm>
            <a:prstGeom prst="rightArrow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hangingPunct="1">
                <a:defRPr/>
              </a:pPr>
              <a:endParaRPr kumimoji="1" lang="ja-JP" altLang="en-US" sz="135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2" name="図 11" descr="高層&lt;strong&gt;ビル&lt;/strong&gt; - GATAG｜フリー素材集 壱">
              <a:extLst>
                <a:ext uri="{FF2B5EF4-FFF2-40B4-BE49-F238E27FC236}">
                  <a16:creationId xmlns:a16="http://schemas.microsoft.com/office/drawing/2014/main" id="{31E6B3D9-9A78-9B62-18F3-6139FCF17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608" y="5532932"/>
              <a:ext cx="516445" cy="709852"/>
            </a:xfrm>
            <a:prstGeom prst="rect">
              <a:avLst/>
            </a:prstGeom>
          </p:spPr>
        </p:pic>
        <p:pic>
          <p:nvPicPr>
            <p:cNvPr id="13" name="図 12" descr="高層&lt;strong&gt;ビル&lt;/strong&gt; - GATAG｜フリー素材集 壱">
              <a:extLst>
                <a:ext uri="{FF2B5EF4-FFF2-40B4-BE49-F238E27FC236}">
                  <a16:creationId xmlns:a16="http://schemas.microsoft.com/office/drawing/2014/main" id="{52D88061-7CFF-6CAA-CD60-E32E457D6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350" y="5500246"/>
              <a:ext cx="527295" cy="724765"/>
            </a:xfrm>
            <a:prstGeom prst="rect">
              <a:avLst/>
            </a:prstGeom>
          </p:spPr>
        </p:pic>
        <p:pic>
          <p:nvPicPr>
            <p:cNvPr id="14" name="図 13" descr="アンテナ - GATAG｜フリーイラスト素材集">
              <a:extLst>
                <a:ext uri="{FF2B5EF4-FFF2-40B4-BE49-F238E27FC236}">
                  <a16:creationId xmlns:a16="http://schemas.microsoft.com/office/drawing/2014/main" id="{CACFE16A-1A3C-82EA-65F5-7F6B6C59B4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766" b="36399"/>
            <a:stretch/>
          </p:blipFill>
          <p:spPr>
            <a:xfrm rot="19376573">
              <a:off x="5925888" y="5422625"/>
              <a:ext cx="460839" cy="397249"/>
            </a:xfrm>
            <a:prstGeom prst="rect">
              <a:avLst/>
            </a:prstGeom>
          </p:spPr>
        </p:pic>
        <p:pic>
          <p:nvPicPr>
            <p:cNvPr id="15" name="図 14" descr="アンテナ - GATAG｜フリーイラスト素材集">
              <a:extLst>
                <a:ext uri="{FF2B5EF4-FFF2-40B4-BE49-F238E27FC236}">
                  <a16:creationId xmlns:a16="http://schemas.microsoft.com/office/drawing/2014/main" id="{F158A5C6-6C91-BEAD-00E7-3599C03B0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766" b="36399"/>
            <a:stretch/>
          </p:blipFill>
          <p:spPr>
            <a:xfrm rot="2223427" flipH="1">
              <a:off x="3214321" y="5454677"/>
              <a:ext cx="451943" cy="389580"/>
            </a:xfrm>
            <a:prstGeom prst="rect">
              <a:avLst/>
            </a:prstGeom>
          </p:spPr>
        </p:pic>
        <p:pic>
          <p:nvPicPr>
            <p:cNvPr id="16" name="図 15" descr="[フリーイラスト素材] クリップアート, 人工&lt;strong&gt;衛星&lt;/strong&gt; ...">
              <a:extLst>
                <a:ext uri="{FF2B5EF4-FFF2-40B4-BE49-F238E27FC236}">
                  <a16:creationId xmlns:a16="http://schemas.microsoft.com/office/drawing/2014/main" id="{279562B1-F45F-19BC-3BE0-944FDD63A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91149" y="4552381"/>
              <a:ext cx="747412" cy="506255"/>
            </a:xfrm>
            <a:prstGeom prst="rect">
              <a:avLst/>
            </a:prstGeom>
          </p:spPr>
        </p:pic>
        <p:pic>
          <p:nvPicPr>
            <p:cNvPr id="17" name="図 16" descr="무료 벡터 그래픽: 구름, 비, 날씨 - Pixabay의 무료 이미지 - 157526">
              <a:extLst>
                <a:ext uri="{FF2B5EF4-FFF2-40B4-BE49-F238E27FC236}">
                  <a16:creationId xmlns:a16="http://schemas.microsoft.com/office/drawing/2014/main" id="{40BAE294-19BE-D3CF-01F0-D6FCA96B1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68" y="4898250"/>
              <a:ext cx="1024356" cy="579402"/>
            </a:xfrm>
            <a:prstGeom prst="rect">
              <a:avLst/>
            </a:prstGeom>
          </p:spPr>
        </p:pic>
        <p:sp>
          <p:nvSpPr>
            <p:cNvPr id="18" name="円弧 17">
              <a:extLst>
                <a:ext uri="{FF2B5EF4-FFF2-40B4-BE49-F238E27FC236}">
                  <a16:creationId xmlns:a16="http://schemas.microsoft.com/office/drawing/2014/main" id="{D6A94113-4D43-592C-51A2-8EB525DDB35A}"/>
                </a:ext>
              </a:extLst>
            </p:cNvPr>
            <p:cNvSpPr/>
            <p:nvPr/>
          </p:nvSpPr>
          <p:spPr>
            <a:xfrm rot="13765964">
              <a:off x="3112689" y="5140211"/>
              <a:ext cx="231727" cy="429414"/>
            </a:xfrm>
            <a:prstGeom prst="arc">
              <a:avLst>
                <a:gd name="adj1" fmla="val 18031159"/>
                <a:gd name="adj2" fmla="val 3336861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 eaLnBrk="1" hangingPunct="1">
                <a:defRPr/>
              </a:pPr>
              <a:endParaRPr kumimoji="1" lang="ja-JP" altLang="en-US" sz="135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9" name="円弧 18">
              <a:extLst>
                <a:ext uri="{FF2B5EF4-FFF2-40B4-BE49-F238E27FC236}">
                  <a16:creationId xmlns:a16="http://schemas.microsoft.com/office/drawing/2014/main" id="{DC5417FE-C848-527B-2866-933F6C42B91F}"/>
                </a:ext>
              </a:extLst>
            </p:cNvPr>
            <p:cNvSpPr/>
            <p:nvPr/>
          </p:nvSpPr>
          <p:spPr>
            <a:xfrm rot="13765964">
              <a:off x="3167969" y="5243055"/>
              <a:ext cx="148263" cy="274746"/>
            </a:xfrm>
            <a:prstGeom prst="arc">
              <a:avLst>
                <a:gd name="adj1" fmla="val 18031159"/>
                <a:gd name="adj2" fmla="val 3336861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 eaLnBrk="1" hangingPunct="1">
                <a:defRPr/>
              </a:pPr>
              <a:endParaRPr kumimoji="1" lang="ja-JP" altLang="en-US" sz="135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EB44ACCB-F7EC-2D66-E721-64863191F726}"/>
                </a:ext>
              </a:extLst>
            </p:cNvPr>
            <p:cNvGrpSpPr/>
            <p:nvPr/>
          </p:nvGrpSpPr>
          <p:grpSpPr>
            <a:xfrm flipV="1">
              <a:off x="3089535" y="5761252"/>
              <a:ext cx="429414" cy="231727"/>
              <a:chOff x="1037920" y="922413"/>
              <a:chExt cx="429414" cy="231727"/>
            </a:xfrm>
          </p:grpSpPr>
          <p:sp>
            <p:nvSpPr>
              <p:cNvPr id="35" name="円弧 34">
                <a:extLst>
                  <a:ext uri="{FF2B5EF4-FFF2-40B4-BE49-F238E27FC236}">
                    <a16:creationId xmlns:a16="http://schemas.microsoft.com/office/drawing/2014/main" id="{B0C9E853-0EDE-C79F-DE9B-902DAB612E4E}"/>
                  </a:ext>
                </a:extLst>
              </p:cNvPr>
              <p:cNvSpPr/>
              <p:nvPr/>
            </p:nvSpPr>
            <p:spPr>
              <a:xfrm rot="13765964">
                <a:off x="1136763" y="823570"/>
                <a:ext cx="231727" cy="429414"/>
              </a:xfrm>
              <a:prstGeom prst="arc">
                <a:avLst>
                  <a:gd name="adj1" fmla="val 18031159"/>
                  <a:gd name="adj2" fmla="val 3336861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 eaLnBrk="1" hangingPunct="1">
                  <a:defRPr/>
                </a:pPr>
                <a:endParaRPr kumimoji="1" lang="ja-JP" altLang="en-US" sz="135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39E4F66D-31FE-3E91-BDC1-673E09BF50F1}"/>
                  </a:ext>
                </a:extLst>
              </p:cNvPr>
              <p:cNvSpPr/>
              <p:nvPr/>
            </p:nvSpPr>
            <p:spPr>
              <a:xfrm rot="13765964">
                <a:off x="1192043" y="926414"/>
                <a:ext cx="148263" cy="274746"/>
              </a:xfrm>
              <a:prstGeom prst="arc">
                <a:avLst>
                  <a:gd name="adj1" fmla="val 18031159"/>
                  <a:gd name="adj2" fmla="val 3336861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 eaLnBrk="1" hangingPunct="1">
                  <a:defRPr/>
                </a:pPr>
                <a:endParaRPr kumimoji="1" lang="ja-JP" altLang="en-US" sz="135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左右矢印 18">
              <a:extLst>
                <a:ext uri="{FF2B5EF4-FFF2-40B4-BE49-F238E27FC236}">
                  <a16:creationId xmlns:a16="http://schemas.microsoft.com/office/drawing/2014/main" id="{BC654F0A-424F-41E4-9A69-83A0921AF441}"/>
                </a:ext>
              </a:extLst>
            </p:cNvPr>
            <p:cNvSpPr/>
            <p:nvPr/>
          </p:nvSpPr>
          <p:spPr>
            <a:xfrm>
              <a:off x="3640929" y="5459296"/>
              <a:ext cx="2308748" cy="314039"/>
            </a:xfrm>
            <a:prstGeom prst="leftRightArrow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hangingPunct="1">
                <a:defRPr/>
              </a:pPr>
              <a:endParaRPr kumimoji="1" lang="ja-JP" altLang="en-US" sz="135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2" name="楕円 281">
              <a:extLst>
                <a:ext uri="{FF2B5EF4-FFF2-40B4-BE49-F238E27FC236}">
                  <a16:creationId xmlns:a16="http://schemas.microsoft.com/office/drawing/2014/main" id="{1F7569D5-408B-70BD-AA0F-8012ACB06359}"/>
                </a:ext>
              </a:extLst>
            </p:cNvPr>
            <p:cNvSpPr/>
            <p:nvPr/>
          </p:nvSpPr>
          <p:spPr>
            <a:xfrm rot="18789971">
              <a:off x="5750971" y="5899659"/>
              <a:ext cx="454646" cy="128889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hangingPunct="1">
                <a:defRPr/>
              </a:pPr>
              <a:endParaRPr kumimoji="1" lang="ja-JP" altLang="en-US" sz="135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3" name="楕円 282">
              <a:extLst>
                <a:ext uri="{FF2B5EF4-FFF2-40B4-BE49-F238E27FC236}">
                  <a16:creationId xmlns:a16="http://schemas.microsoft.com/office/drawing/2014/main" id="{04F62228-F6D3-0521-0317-2042071F438D}"/>
                </a:ext>
              </a:extLst>
            </p:cNvPr>
            <p:cNvSpPr/>
            <p:nvPr/>
          </p:nvSpPr>
          <p:spPr>
            <a:xfrm rot="2810029" flipV="1">
              <a:off x="5865394" y="5191556"/>
              <a:ext cx="315767" cy="79038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hangingPunct="1">
                <a:defRPr/>
              </a:pPr>
              <a:endParaRPr kumimoji="1" lang="ja-JP" altLang="en-US" sz="135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4" name="台形 23">
              <a:extLst>
                <a:ext uri="{FF2B5EF4-FFF2-40B4-BE49-F238E27FC236}">
                  <a16:creationId xmlns:a16="http://schemas.microsoft.com/office/drawing/2014/main" id="{9B7969B2-C8BD-5FD4-0356-6552F83A665F}"/>
                </a:ext>
              </a:extLst>
            </p:cNvPr>
            <p:cNvSpPr/>
            <p:nvPr/>
          </p:nvSpPr>
          <p:spPr>
            <a:xfrm rot="8226783">
              <a:off x="3579929" y="5987294"/>
              <a:ext cx="106879" cy="127499"/>
            </a:xfrm>
            <a:prstGeom prst="trapezoid">
              <a:avLst/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hangingPunct="1">
                <a:defRPr/>
              </a:pPr>
              <a:endParaRPr kumimoji="1" lang="ja-JP" altLang="en-US" sz="135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5" name="円弧 24">
              <a:extLst>
                <a:ext uri="{FF2B5EF4-FFF2-40B4-BE49-F238E27FC236}">
                  <a16:creationId xmlns:a16="http://schemas.microsoft.com/office/drawing/2014/main" id="{A41E3E71-F816-028C-A7E4-2CDB3BF415A6}"/>
                </a:ext>
              </a:extLst>
            </p:cNvPr>
            <p:cNvSpPr/>
            <p:nvPr/>
          </p:nvSpPr>
          <p:spPr>
            <a:xfrm rot="8664526">
              <a:off x="3242032" y="5810949"/>
              <a:ext cx="586026" cy="288223"/>
            </a:xfrm>
            <a:prstGeom prst="arc">
              <a:avLst>
                <a:gd name="adj1" fmla="val 11617771"/>
                <a:gd name="adj2" fmla="val 20464535"/>
              </a:avLst>
            </a:prstGeom>
            <a:ln w="19050">
              <a:solidFill>
                <a:srgbClr val="0070C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 eaLnBrk="1" hangingPunct="1">
                <a:defRPr/>
              </a:pPr>
              <a:endParaRPr kumimoji="1" lang="ja-JP" altLang="en-US" sz="135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7" name="フリーフォーム 24">
              <a:extLst>
                <a:ext uri="{FF2B5EF4-FFF2-40B4-BE49-F238E27FC236}">
                  <a16:creationId xmlns:a16="http://schemas.microsoft.com/office/drawing/2014/main" id="{63548E95-5CED-274F-9241-2E26AB027866}"/>
                </a:ext>
              </a:extLst>
            </p:cNvPr>
            <p:cNvSpPr/>
            <p:nvPr/>
          </p:nvSpPr>
          <p:spPr>
            <a:xfrm>
              <a:off x="3565240" y="5259344"/>
              <a:ext cx="933995" cy="195954"/>
            </a:xfrm>
            <a:custGeom>
              <a:avLst/>
              <a:gdLst>
                <a:gd name="connsiteX0" fmla="*/ 933995 w 933995"/>
                <a:gd name="connsiteY0" fmla="*/ 0 h 195954"/>
                <a:gd name="connsiteX1" fmla="*/ 241663 w 933995"/>
                <a:gd name="connsiteY1" fmla="*/ 176348 h 195954"/>
                <a:gd name="connsiteX2" fmla="*/ 111035 w 933995"/>
                <a:gd name="connsiteY2" fmla="*/ 189411 h 195954"/>
                <a:gd name="connsiteX3" fmla="*/ 39189 w 933995"/>
                <a:gd name="connsiteY3" fmla="*/ 156754 h 195954"/>
                <a:gd name="connsiteX4" fmla="*/ 0 w 933995"/>
                <a:gd name="connsiteY4" fmla="*/ 117566 h 1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995" h="195954">
                  <a:moveTo>
                    <a:pt x="933995" y="0"/>
                  </a:moveTo>
                  <a:lnTo>
                    <a:pt x="241663" y="176348"/>
                  </a:lnTo>
                  <a:cubicBezTo>
                    <a:pt x="104503" y="207916"/>
                    <a:pt x="144781" y="192677"/>
                    <a:pt x="111035" y="189411"/>
                  </a:cubicBezTo>
                  <a:cubicBezTo>
                    <a:pt x="77289" y="186145"/>
                    <a:pt x="57695" y="168728"/>
                    <a:pt x="39189" y="156754"/>
                  </a:cubicBezTo>
                  <a:cubicBezTo>
                    <a:pt x="20683" y="144780"/>
                    <a:pt x="10341" y="131173"/>
                    <a:pt x="0" y="117566"/>
                  </a:cubicBezTo>
                </a:path>
              </a:pathLst>
            </a:cu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hangingPunct="1">
                <a:defRPr/>
              </a:pPr>
              <a:endParaRPr kumimoji="1" lang="ja-JP" altLang="en-US" sz="135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8" name="フリーフォーム 25">
              <a:extLst>
                <a:ext uri="{FF2B5EF4-FFF2-40B4-BE49-F238E27FC236}">
                  <a16:creationId xmlns:a16="http://schemas.microsoft.com/office/drawing/2014/main" id="{2683723E-99DD-225D-F22E-6E1A40578807}"/>
                </a:ext>
              </a:extLst>
            </p:cNvPr>
            <p:cNvSpPr/>
            <p:nvPr/>
          </p:nvSpPr>
          <p:spPr>
            <a:xfrm>
              <a:off x="3572563" y="5195292"/>
              <a:ext cx="871288" cy="195954"/>
            </a:xfrm>
            <a:custGeom>
              <a:avLst/>
              <a:gdLst>
                <a:gd name="connsiteX0" fmla="*/ 933995 w 933995"/>
                <a:gd name="connsiteY0" fmla="*/ 0 h 195954"/>
                <a:gd name="connsiteX1" fmla="*/ 241663 w 933995"/>
                <a:gd name="connsiteY1" fmla="*/ 176348 h 195954"/>
                <a:gd name="connsiteX2" fmla="*/ 111035 w 933995"/>
                <a:gd name="connsiteY2" fmla="*/ 189411 h 195954"/>
                <a:gd name="connsiteX3" fmla="*/ 39189 w 933995"/>
                <a:gd name="connsiteY3" fmla="*/ 156754 h 195954"/>
                <a:gd name="connsiteX4" fmla="*/ 0 w 933995"/>
                <a:gd name="connsiteY4" fmla="*/ 117566 h 1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995" h="195954">
                  <a:moveTo>
                    <a:pt x="933995" y="0"/>
                  </a:moveTo>
                  <a:lnTo>
                    <a:pt x="241663" y="176348"/>
                  </a:lnTo>
                  <a:cubicBezTo>
                    <a:pt x="104503" y="207916"/>
                    <a:pt x="144781" y="192677"/>
                    <a:pt x="111035" y="189411"/>
                  </a:cubicBezTo>
                  <a:cubicBezTo>
                    <a:pt x="77289" y="186145"/>
                    <a:pt x="57695" y="168728"/>
                    <a:pt x="39189" y="156754"/>
                  </a:cubicBezTo>
                  <a:cubicBezTo>
                    <a:pt x="20683" y="144780"/>
                    <a:pt x="10341" y="131173"/>
                    <a:pt x="0" y="117566"/>
                  </a:cubicBezTo>
                </a:path>
              </a:pathLst>
            </a:cu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hangingPunct="1">
                <a:defRPr/>
              </a:pPr>
              <a:endParaRPr kumimoji="1" lang="ja-JP" altLang="en-US" sz="135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9" name="フリーフォーム 26">
              <a:extLst>
                <a:ext uri="{FF2B5EF4-FFF2-40B4-BE49-F238E27FC236}">
                  <a16:creationId xmlns:a16="http://schemas.microsoft.com/office/drawing/2014/main" id="{45169FED-02F4-1651-3AB3-7EFAC9C5227E}"/>
                </a:ext>
              </a:extLst>
            </p:cNvPr>
            <p:cNvSpPr/>
            <p:nvPr/>
          </p:nvSpPr>
          <p:spPr>
            <a:xfrm>
              <a:off x="3593401" y="5151379"/>
              <a:ext cx="806588" cy="171658"/>
            </a:xfrm>
            <a:custGeom>
              <a:avLst/>
              <a:gdLst>
                <a:gd name="connsiteX0" fmla="*/ 933995 w 933995"/>
                <a:gd name="connsiteY0" fmla="*/ 0 h 195954"/>
                <a:gd name="connsiteX1" fmla="*/ 241663 w 933995"/>
                <a:gd name="connsiteY1" fmla="*/ 176348 h 195954"/>
                <a:gd name="connsiteX2" fmla="*/ 111035 w 933995"/>
                <a:gd name="connsiteY2" fmla="*/ 189411 h 195954"/>
                <a:gd name="connsiteX3" fmla="*/ 39189 w 933995"/>
                <a:gd name="connsiteY3" fmla="*/ 156754 h 195954"/>
                <a:gd name="connsiteX4" fmla="*/ 0 w 933995"/>
                <a:gd name="connsiteY4" fmla="*/ 117566 h 1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995" h="195954">
                  <a:moveTo>
                    <a:pt x="933995" y="0"/>
                  </a:moveTo>
                  <a:lnTo>
                    <a:pt x="241663" y="176348"/>
                  </a:lnTo>
                  <a:cubicBezTo>
                    <a:pt x="104503" y="207916"/>
                    <a:pt x="144781" y="192677"/>
                    <a:pt x="111035" y="189411"/>
                  </a:cubicBezTo>
                  <a:cubicBezTo>
                    <a:pt x="77289" y="186145"/>
                    <a:pt x="57695" y="168728"/>
                    <a:pt x="39189" y="156754"/>
                  </a:cubicBezTo>
                  <a:cubicBezTo>
                    <a:pt x="20683" y="144780"/>
                    <a:pt x="10341" y="131173"/>
                    <a:pt x="0" y="117566"/>
                  </a:cubicBezTo>
                </a:path>
              </a:pathLst>
            </a:cu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hangingPunct="1">
                <a:defRPr/>
              </a:pPr>
              <a:endParaRPr kumimoji="1" lang="ja-JP" altLang="en-US" sz="135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30" name="図 29" descr="&lt;strong&gt;葉っぱ&lt;/strong&gt; - GATAG｜フリーイラスト素材集">
              <a:extLst>
                <a:ext uri="{FF2B5EF4-FFF2-40B4-BE49-F238E27FC236}">
                  <a16:creationId xmlns:a16="http://schemas.microsoft.com/office/drawing/2014/main" id="{0BB9EF99-CCA4-A3C8-8BDE-ED81DF0E4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828" y="5151859"/>
              <a:ext cx="132073" cy="168842"/>
            </a:xfrm>
            <a:prstGeom prst="rect">
              <a:avLst/>
            </a:prstGeom>
          </p:spPr>
        </p:pic>
        <p:pic>
          <p:nvPicPr>
            <p:cNvPr id="31" name="図 30" descr="&lt;strong&gt;葉っぱ&lt;/strong&gt; - GATAG｜フリーイラスト素材集">
              <a:extLst>
                <a:ext uri="{FF2B5EF4-FFF2-40B4-BE49-F238E27FC236}">
                  <a16:creationId xmlns:a16="http://schemas.microsoft.com/office/drawing/2014/main" id="{0DF50B90-CC1A-594E-E87D-86EB4AB43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002255" y="5284120"/>
              <a:ext cx="132073" cy="168842"/>
            </a:xfrm>
            <a:prstGeom prst="rect">
              <a:avLst/>
            </a:prstGeom>
          </p:spPr>
        </p:pic>
        <p:pic>
          <p:nvPicPr>
            <p:cNvPr id="32" name="図 31" descr="&lt;strong&gt;葉っぱ&lt;/strong&gt; - GATAG｜フリーイラスト素材集">
              <a:extLst>
                <a:ext uri="{FF2B5EF4-FFF2-40B4-BE49-F238E27FC236}">
                  <a16:creationId xmlns:a16="http://schemas.microsoft.com/office/drawing/2014/main" id="{F939EDC5-6502-520F-EEF0-32EB8F561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513544" y="5265562"/>
              <a:ext cx="132073" cy="168842"/>
            </a:xfrm>
            <a:prstGeom prst="rect">
              <a:avLst/>
            </a:prstGeom>
          </p:spPr>
        </p:pic>
        <p:pic>
          <p:nvPicPr>
            <p:cNvPr id="33" name="図 32" descr="&lt;strong&gt;葉っぱ&lt;/strong&gt; - GATAG｜フリーイラスト素材集">
              <a:extLst>
                <a:ext uri="{FF2B5EF4-FFF2-40B4-BE49-F238E27FC236}">
                  <a16:creationId xmlns:a16="http://schemas.microsoft.com/office/drawing/2014/main" id="{DD96EAE4-C40F-5A4D-C934-580719EEA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213221" y="5150949"/>
              <a:ext cx="132073" cy="168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4201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0D3546-5E2A-45E6-9A4D-58D1C7C4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1570"/>
            <a:ext cx="9144000" cy="621509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Antenna tilt due to wind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EBAC21-1A9B-D04B-EFB3-12FA2A4BB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682" y="1336645"/>
            <a:ext cx="17423472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C3B763-3396-20A3-D1D6-CD5F3F843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08" y="1388107"/>
            <a:ext cx="14183432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11C6306-4545-7A82-F102-6635DFF7F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56" y="1336645"/>
            <a:ext cx="17794331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C9B8ACD-B9E1-881B-CE16-7D5983FBE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07" y="1720253"/>
            <a:ext cx="17098991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EB8DA289-3FAF-2448-82AA-5A0093CEF9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507" y="1938852"/>
          <a:ext cx="4318732" cy="331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760" imgH="3000960" progId="Origin95.Graph">
                  <p:embed/>
                </p:oleObj>
              </mc:Choice>
              <mc:Fallback>
                <p:oleObj name="Graph" r:id="rId2" imgW="3920760" imgH="3000960" progId="Origin95.Graph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EB8DA289-3FAF-2448-82AA-5A0093CEF9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07" y="1938852"/>
                        <a:ext cx="4318732" cy="3315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FCC1784-0CC0-7975-54C1-C55FB46E740B}"/>
              </a:ext>
            </a:extLst>
          </p:cNvPr>
          <p:cNvSpPr txBox="1"/>
          <p:nvPr/>
        </p:nvSpPr>
        <p:spPr>
          <a:xfrm>
            <a:off x="4472200" y="2530952"/>
            <a:ext cx="2062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ja-JP" sz="1800" dirty="0"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With some margin </a:t>
            </a:r>
            <a:endParaRPr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BD37AA10-4E37-FB9D-4625-314760681B2D}"/>
              </a:ext>
            </a:extLst>
          </p:cNvPr>
          <p:cNvSpPr/>
          <p:nvPr/>
        </p:nvSpPr>
        <p:spPr>
          <a:xfrm>
            <a:off x="4301972" y="3050958"/>
            <a:ext cx="756084" cy="7560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EA65DA-F117-ED70-5C35-50F5D443C78A}"/>
              </a:ext>
            </a:extLst>
          </p:cNvPr>
          <p:cNvSpPr txBox="1"/>
          <p:nvPr/>
        </p:nvSpPr>
        <p:spPr>
          <a:xfrm>
            <a:off x="311815" y="5433511"/>
            <a:ext cx="216286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ja-JP" sz="1350" dirty="0"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APT/AWG/REP-81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6D6B45-C0E5-14CE-0BB9-3DE09DF4B97F}"/>
              </a:ext>
            </a:extLst>
          </p:cNvPr>
          <p:cNvSpPr txBox="1"/>
          <p:nvPr/>
        </p:nvSpPr>
        <p:spPr>
          <a:xfrm>
            <a:off x="1169623" y="1938852"/>
            <a:ext cx="1724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ja-JP" sz="1800" dirty="0"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99.99%: 15m/s</a:t>
            </a:r>
            <a:endParaRPr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33779D6-1616-B921-F378-AAE8BA0F6DC4}"/>
              </a:ext>
            </a:extLst>
          </p:cNvPr>
          <p:cNvSpPr txBox="1"/>
          <p:nvPr/>
        </p:nvSpPr>
        <p:spPr>
          <a:xfrm>
            <a:off x="5814138" y="3186626"/>
            <a:ext cx="259054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ja-JP" sz="2700" dirty="0"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0.4deg (20m/s)</a:t>
            </a:r>
            <a:endParaRPr lang="ja-JP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15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0D3546-5E2A-45E6-9A4D-58D1C7C4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7405"/>
            <a:ext cx="9144000" cy="621509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Example of 300GHz fixed wireless system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D2B038-DDB2-A5E4-0B23-D3ED09D7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6154" y="5547961"/>
            <a:ext cx="169918" cy="184666"/>
          </a:xfrm>
        </p:spPr>
        <p:txBody>
          <a:bodyPr/>
          <a:lstStyle/>
          <a:p>
            <a:pPr>
              <a:defRPr/>
            </a:pPr>
            <a:fld id="{8D98C7E1-43A8-430A-978D-C9AB08D01DD9}" type="slidenum">
              <a:rPr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EBAC21-1A9B-D04B-EFB3-12FA2A4BB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682" y="1312480"/>
            <a:ext cx="17423472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C3B763-3396-20A3-D1D6-CD5F3F843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08" y="1363942"/>
            <a:ext cx="14183432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11C6306-4545-7A82-F102-6635DFF7F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56" y="1312480"/>
            <a:ext cx="17794331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 11">
                <a:extLst>
                  <a:ext uri="{FF2B5EF4-FFF2-40B4-BE49-F238E27FC236}">
                    <a16:creationId xmlns:a16="http://schemas.microsoft.com/office/drawing/2014/main" id="{FE8B25DA-F7A4-9231-7740-7331EF369B3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17694" y="1745369"/>
              <a:ext cx="5292588" cy="365760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578760">
                      <a:extLst>
                        <a:ext uri="{9D8B030D-6E8A-4147-A177-3AD203B41FA5}">
                          <a16:colId xmlns:a16="http://schemas.microsoft.com/office/drawing/2014/main" val="2880837161"/>
                        </a:ext>
                      </a:extLst>
                    </a:gridCol>
                    <a:gridCol w="1713828">
                      <a:extLst>
                        <a:ext uri="{9D8B030D-6E8A-4147-A177-3AD203B41FA5}">
                          <a16:colId xmlns:a16="http://schemas.microsoft.com/office/drawing/2014/main" val="352591343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Transmission distance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500 m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66518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Bandwidth</a:t>
                          </a:r>
                          <a:endParaRPr lang="ja-JP" sz="2400" dirty="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 GHz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260312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Radiation power</a:t>
                          </a:r>
                          <a:endParaRPr lang="ja-JP" sz="2400" dirty="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 mW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25157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Antenna gain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ja-JP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48.1 dBi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462668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Antenna diameter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104.7 mm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08100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Roll off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0.25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14050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Bitrate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 Gb/s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55740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Availability rate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99.99%</a:t>
                          </a:r>
                          <a:endParaRPr lang="ja-JP" sz="2400" dirty="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04204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Tolerable rain rate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50 mm/h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92832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Tolerable wind speed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20 m/s</a:t>
                          </a:r>
                          <a:endParaRPr lang="ja-JP" sz="2400" dirty="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76339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 11">
                <a:extLst>
                  <a:ext uri="{FF2B5EF4-FFF2-40B4-BE49-F238E27FC236}">
                    <a16:creationId xmlns:a16="http://schemas.microsoft.com/office/drawing/2014/main" id="{FE8B25DA-F7A4-9231-7740-7331EF369B3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17694" y="1745369"/>
              <a:ext cx="5292588" cy="365760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578760">
                      <a:extLst>
                        <a:ext uri="{9D8B030D-6E8A-4147-A177-3AD203B41FA5}">
                          <a16:colId xmlns:a16="http://schemas.microsoft.com/office/drawing/2014/main" val="2880837161"/>
                        </a:ext>
                      </a:extLst>
                    </a:gridCol>
                    <a:gridCol w="1713828">
                      <a:extLst>
                        <a:ext uri="{9D8B030D-6E8A-4147-A177-3AD203B41FA5}">
                          <a16:colId xmlns:a16="http://schemas.microsoft.com/office/drawing/2014/main" val="352591343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Transmission distance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500 m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66518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Bandwidth</a:t>
                          </a:r>
                          <a:endParaRPr lang="ja-JP" sz="2400" dirty="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 GHz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260312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Radiation power</a:t>
                          </a:r>
                          <a:endParaRPr lang="ja-JP" sz="2400" dirty="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 mW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25157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0" t="-325000" r="-48129" b="-65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48.1 dBi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462668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Antenna diameter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104.7 mm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08100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Roll off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0.25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14050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Bitrate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 Gb/s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55740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Availability rate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99.99%</a:t>
                          </a:r>
                          <a:endParaRPr lang="ja-JP" sz="2400" dirty="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04204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Tolerable rain rate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50 mm/h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92832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Tolerable wind speed</a:t>
                          </a:r>
                          <a:endParaRPr lang="ja-JP" sz="240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20 m/s</a:t>
                          </a:r>
                          <a:endParaRPr lang="ja-JP" sz="2400" dirty="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763394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49948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D99BD-24A6-D6D3-3B15-39C40896D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1">
            <a:extLst>
              <a:ext uri="{FF2B5EF4-FFF2-40B4-BE49-F238E27FC236}">
                <a16:creationId xmlns:a16="http://schemas.microsoft.com/office/drawing/2014/main" id="{0FC19B9B-E73D-E0A9-B890-2529932A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385" y="1268760"/>
            <a:ext cx="6172200" cy="313134"/>
          </a:xfrm>
        </p:spPr>
        <p:txBody>
          <a:bodyPr>
            <a:noAutofit/>
          </a:bodyPr>
          <a:lstStyle/>
          <a:p>
            <a:pPr algn="ctr"/>
            <a:r>
              <a:rPr lang="en-US" altLang="ja-JP" sz="30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ja-JP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スライド番号プレースホルダー 3">
            <a:extLst>
              <a:ext uri="{FF2B5EF4-FFF2-40B4-BE49-F238E27FC236}">
                <a16:creationId xmlns:a16="http://schemas.microsoft.com/office/drawing/2014/main" id="{B3DA67E4-1E24-A5B7-7E6F-E3AAF5E283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25141" y="6475413"/>
            <a:ext cx="169918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557213" indent="-2143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8572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2001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0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7228DBF-4D70-4986-9F93-3EF1DA782E62}" type="slidenum">
              <a:rPr lang="ja-JP" altLang="en-US" smtClean="0">
                <a:solidFill>
                  <a:srgbClr val="898989"/>
                </a:solidFill>
                <a:cs typeface="Arial" panose="020B0604020202020204" pitchFamily="34" charset="0"/>
              </a:rPr>
              <a:pPr/>
              <a:t>16</a:t>
            </a:fld>
            <a:endParaRPr lang="ja-JP" altLang="en-U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B867EF-2973-EB7D-06A9-270A5226B667}"/>
              </a:ext>
            </a:extLst>
          </p:cNvPr>
          <p:cNvSpPr txBox="1"/>
          <p:nvPr/>
        </p:nvSpPr>
        <p:spPr>
          <a:xfrm>
            <a:off x="791580" y="1970838"/>
            <a:ext cx="76755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300 GHz outdoor transceivers have</a:t>
            </a:r>
            <a:r>
              <a:rPr lang="ja-JP" alt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ja-JP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been developed for high-speed point-to-point fixed wireless links.</a:t>
            </a:r>
          </a:p>
          <a:p>
            <a:pPr algn="just"/>
            <a:endParaRPr lang="en-US" altLang="ja-JP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altLang="ja-JP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IEEE802.15.3e compliant 60 GHz transceivers are used as baseband and IF units. </a:t>
            </a:r>
          </a:p>
          <a:p>
            <a:pPr algn="just"/>
            <a:endParaRPr lang="en-US" altLang="ja-JP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altLang="ja-JP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Long-term transmission experiments under various weather conditions </a:t>
            </a:r>
            <a:r>
              <a:rPr lang="en-US" altLang="ja-JP" sz="24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underway.</a:t>
            </a:r>
            <a:endParaRPr lang="ja-JP" altLang="ja-JP" sz="2400" b="1" dirty="0"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0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65A64-6E57-D6CB-1530-5BFD22A60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2520541b.jpg">
            <a:extLst>
              <a:ext uri="{FF2B5EF4-FFF2-40B4-BE49-F238E27FC236}">
                <a16:creationId xmlns:a16="http://schemas.microsoft.com/office/drawing/2014/main" id="{CFA16D40-2EB1-DD4A-F7F6-4B25DF59A8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2056" y="161091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" name="AutoShape 4" descr="2520542a.jpg">
            <a:extLst>
              <a:ext uri="{FF2B5EF4-FFF2-40B4-BE49-F238E27FC236}">
                <a16:creationId xmlns:a16="http://schemas.microsoft.com/office/drawing/2014/main" id="{EDF9F8B0-6D6E-2BD3-2212-C7CFF318FA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3627" y="187186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5651BED-4ABB-7C1F-EFD7-D6F3264CF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373" y="1610916"/>
            <a:ext cx="6195256" cy="336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69056" tIns="34529" rIns="69056" bIns="3452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3300" b="1" kern="0" dirty="0"/>
              <a:t>DISCLAIMER</a:t>
            </a:r>
          </a:p>
          <a:p>
            <a:pPr>
              <a:defRPr/>
            </a:pPr>
            <a:endParaRPr lang="en-US" sz="2400" b="1" kern="0" dirty="0"/>
          </a:p>
          <a:p>
            <a:pPr algn="l"/>
            <a:r>
              <a:rPr lang="en-US" sz="2400" b="1" kern="0" dirty="0"/>
              <a:t>The use of any particular/specific brands of components, equipment, or instruments as a part of the demonstration and presentation does not constitute an endorsement of those brands by IEEE, IEEE SA, or the IEEE LMSC.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C9EC13B-3B2E-1E8E-3372-A8666DCA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93695" y="6475413"/>
            <a:ext cx="432811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4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CC202-B90E-510C-A1F5-3D1765B4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906A5-EFBE-8E3B-D586-9FBC1B7A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680089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Overviews of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ThoR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Project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56D0DC-AE6A-1E42-EB0B-02F80EC6B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43" y="1704433"/>
            <a:ext cx="8188778" cy="40379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ja-JP" b="1" i="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ThoR:TeraHertz</a:t>
            </a:r>
            <a:r>
              <a:rPr lang="en-US" altLang="ja-JP" b="1" i="0" dirty="0">
                <a:solidFill>
                  <a:srgbClr val="3A3A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end-to-end wireless systems supporting ultra high data Rate applications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b="0" i="0" dirty="0">
                <a:solidFill>
                  <a:srgbClr val="3A3A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joint EU-Japan project to provide technical solutions for the data networks beyond 5G based on 300 GHz RF wireless links.</a:t>
            </a:r>
          </a:p>
          <a:p>
            <a:pPr marL="0" indent="0">
              <a:buNone/>
            </a:pPr>
            <a:endParaRPr lang="en-US" altLang="ja-JP" dirty="0">
              <a:solidFill>
                <a:srgbClr val="3A3A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Coordinator:		</a:t>
            </a:r>
            <a:r>
              <a:rPr lang="en-US" altLang="ja-JP" b="0" i="0" dirty="0">
                <a:solidFill>
                  <a:srgbClr val="3A3A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Prof. Thomas Kürner, TUBS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 Coordinator:	</a:t>
            </a:r>
            <a:r>
              <a:rPr lang="en-US" altLang="ja-JP" b="0" i="0" dirty="0">
                <a:solidFill>
                  <a:srgbClr val="3A3A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Prof. Tetsuya Kawanishi, Waseda University</a:t>
            </a:r>
          </a:p>
          <a:p>
            <a:pPr marL="0" indent="0">
              <a:buNone/>
            </a:pPr>
            <a:r>
              <a:rPr kumimoji="1" lang="en-US" altLang="ja-JP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date: 			01-Jul-2018</a:t>
            </a:r>
          </a:p>
          <a:p>
            <a:pPr marL="0" indent="0">
              <a:buNone/>
            </a:pPr>
            <a:r>
              <a:rPr kumimoji="1" lang="en-US" altLang="ja-JP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date:			30-Jun-2022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cost:		1,498,879 EUR + 185,915,477 JPY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ja-JP" b="0" i="0" dirty="0">
              <a:solidFill>
                <a:srgbClr val="3A3A3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8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BB4B83-5FCA-2F74-217F-54FC5833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69" y="981853"/>
            <a:ext cx="7886700" cy="680089"/>
          </a:xfrm>
        </p:spPr>
        <p:txBody>
          <a:bodyPr>
            <a:normAutofit/>
          </a:bodyPr>
          <a:lstStyle/>
          <a:p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ThoR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0" i="0" dirty="0">
                <a:solidFill>
                  <a:srgbClr val="3A3A3A"/>
                </a:solidFill>
                <a:effectLst/>
                <a:latin typeface="-apple-system"/>
              </a:rPr>
              <a:t>Consortium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079D68-3B7B-8477-20DB-D5B119A0F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39" y="1764776"/>
            <a:ext cx="4156481" cy="343128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15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partners</a:t>
            </a:r>
            <a:r>
              <a:rPr lang="en-US" altLang="ja-JP" sz="15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5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by the EC in Horizon 2020</a:t>
            </a:r>
          </a:p>
          <a:p>
            <a:pPr marL="0" indent="0">
              <a:buNone/>
            </a:pPr>
            <a:endParaRPr kumimoji="1" lang="en-US" altLang="ja-JP" sz="1500" dirty="0">
              <a:solidFill>
                <a:srgbClr val="3A3A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en-US" altLang="ja-JP" sz="15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Braunschweig (EC Coordinator), Germany</a:t>
            </a:r>
          </a:p>
          <a:p>
            <a:pPr marL="0" indent="0">
              <a:buNone/>
            </a:pPr>
            <a:r>
              <a:rPr kumimoji="1" lang="en-US" altLang="ja-JP" sz="15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 Telekom, Germany</a:t>
            </a:r>
          </a:p>
          <a:p>
            <a:pPr marL="0" indent="0">
              <a:buNone/>
            </a:pPr>
            <a:r>
              <a:rPr kumimoji="1" lang="en-US" altLang="ja-JP" sz="15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Fraunhofer IAF, Germany</a:t>
            </a:r>
          </a:p>
          <a:p>
            <a:pPr marL="0" indent="0">
              <a:buNone/>
            </a:pPr>
            <a:r>
              <a:rPr kumimoji="1" lang="en-US" altLang="ja-JP" sz="1500" dirty="0" err="1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Siklu</a:t>
            </a:r>
            <a:r>
              <a:rPr kumimoji="1" lang="en-US" altLang="ja-JP" sz="15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Communications, Israel</a:t>
            </a:r>
          </a:p>
          <a:p>
            <a:pPr marL="0" indent="0">
              <a:buNone/>
            </a:pPr>
            <a:r>
              <a:rPr kumimoji="1" lang="en-US" altLang="ja-JP" sz="15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Lille, France</a:t>
            </a:r>
          </a:p>
          <a:p>
            <a:pPr marL="0" indent="0">
              <a:buNone/>
            </a:pPr>
            <a:r>
              <a:rPr kumimoji="1" lang="en-US" altLang="ja-JP" sz="15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Stuttgart, Germany</a:t>
            </a:r>
          </a:p>
          <a:p>
            <a:pPr marL="0" indent="0">
              <a:buNone/>
            </a:pPr>
            <a:r>
              <a:rPr kumimoji="1" lang="en-US" altLang="ja-JP" sz="15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Vivid Components, UK</a:t>
            </a:r>
            <a:endParaRPr kumimoji="1" lang="ja-JP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ECDEFF-9D99-0DF0-7B69-AF2E785E6D0F}"/>
              </a:ext>
            </a:extLst>
          </p:cNvPr>
          <p:cNvSpPr txBox="1"/>
          <p:nvPr/>
        </p:nvSpPr>
        <p:spPr>
          <a:xfrm>
            <a:off x="4572000" y="1764775"/>
            <a:ext cx="3982453" cy="2162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ja-JP" sz="15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Japanese partners funded by NICT, Japan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en-US" altLang="ja-JP" sz="1500" dirty="0">
              <a:solidFill>
                <a:srgbClr val="3A3A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ja-JP" sz="15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Waseda University (Japanese Coordinator)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ja-JP" sz="15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Chiba Institute of Technology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ja-JP" sz="15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Gifu University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ja-JP" sz="15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 Corporation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ja-JP" sz="15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HRCP R&amp;D Partnership</a:t>
            </a:r>
          </a:p>
        </p:txBody>
      </p:sp>
    </p:spTree>
    <p:extLst>
      <p:ext uri="{BB962C8B-B14F-4D97-AF65-F5344CB8AC3E}">
        <p14:creationId xmlns:p14="http://schemas.microsoft.com/office/powerpoint/2010/main" val="114721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687" y="1131094"/>
            <a:ext cx="8632626" cy="638459"/>
          </a:xfrm>
        </p:spPr>
        <p:txBody>
          <a:bodyPr/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ThoR approach: Demonstrating the Capability of 300 GHz Backhaul/ Fronthaul links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 21"/>
          <p:cNvPicPr>
            <a:picLocks noGrp="1"/>
          </p:cNvPicPr>
          <p:nvPr>
            <p:ph idx="4294967295"/>
          </p:nvPr>
        </p:nvPicPr>
        <p:blipFill>
          <a:blip r:embed="rId2"/>
          <a:stretch/>
        </p:blipFill>
        <p:spPr bwMode="auto">
          <a:xfrm>
            <a:off x="341545" y="1769554"/>
            <a:ext cx="8546768" cy="271682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 bwMode="auto">
          <a:xfrm>
            <a:off x="4265802" y="2272892"/>
            <a:ext cx="1409351" cy="59771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4518520" y="2686050"/>
            <a:ext cx="967880" cy="59771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solidFill>
                <a:srgbClr val="C00000"/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3315748" y="4486373"/>
            <a:ext cx="690767" cy="622883"/>
          </a:xfrm>
          <a:prstGeom prst="rect">
            <a:avLst/>
          </a:prstGeom>
          <a:solidFill>
            <a:srgbClr val="FF0000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err="1">
                <a:solidFill>
                  <a:schemeClr val="bg1"/>
                </a:solidFill>
              </a:rPr>
              <a:t>Photonic</a:t>
            </a:r>
            <a:r>
              <a:rPr lang="de-DE" sz="900" dirty="0">
                <a:solidFill>
                  <a:schemeClr val="bg1"/>
                </a:solidFill>
              </a:rPr>
              <a:t> LO</a:t>
            </a:r>
          </a:p>
        </p:txBody>
      </p:sp>
      <p:cxnSp>
        <p:nvCxnSpPr>
          <p:cNvPr id="8" name="Gerader Verbinder 7"/>
          <p:cNvCxnSpPr/>
          <p:nvPr/>
        </p:nvCxnSpPr>
        <p:spPr bwMode="auto">
          <a:xfrm>
            <a:off x="3598877" y="3820661"/>
            <a:ext cx="0" cy="665712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19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987" y="1051024"/>
            <a:ext cx="8281594" cy="468677"/>
          </a:xfrm>
        </p:spPr>
        <p:txBody>
          <a:bodyPr>
            <a:normAutofit fontScale="90000"/>
          </a:bodyPr>
          <a:lstStyle/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Networking Interface and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Baseband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Modem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9869" y="2830618"/>
            <a:ext cx="3956529" cy="2421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In the ThoR hardware demonstrator two types of modems have been used:</a:t>
            </a:r>
          </a:p>
          <a:p>
            <a:pPr marL="0" indent="0">
              <a:buNone/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lvl="1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FDD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modems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71463" lvl="2" indent="0">
              <a:buNone/>
            </a:pP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oeprating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at 70/80 GHz</a:t>
            </a:r>
          </a:p>
          <a:p>
            <a:pPr marL="271463" lvl="2" indent="0">
              <a:buNone/>
            </a:pP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4 2x2 GHz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aggregated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lvl="1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TDD modems</a:t>
            </a:r>
          </a:p>
          <a:p>
            <a:pPr marL="271463" lvl="2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operating at 60 GHz and at a bandwidth of 2.16 GHz</a:t>
            </a:r>
          </a:p>
          <a:p>
            <a:pPr marL="271463" lvl="2" indent="0">
              <a:buNone/>
            </a:pPr>
            <a:r>
              <a:rPr kumimoji="1"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used to demonstrate, that 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IEEE Std 802.15.3e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IFS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backhaul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963" y="2748908"/>
            <a:ext cx="4734018" cy="238451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144328" y="5297503"/>
            <a:ext cx="36724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ThoR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Deliverable D3.5 available at https://thorproject.eu/results/deliverables/.Testing "Report of 60 GHz TRX Module"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C014AE-1720-2A4E-7D1A-551B6FFB41EB}"/>
              </a:ext>
            </a:extLst>
          </p:cNvPr>
          <p:cNvSpPr txBox="1"/>
          <p:nvPr/>
        </p:nvSpPr>
        <p:spPr>
          <a:xfrm>
            <a:off x="249869" y="1763855"/>
            <a:ext cx="8407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The ThoR demonstrator uses a super-heterodyne concept where the RF signal  of modems oeprating at 60 GHz and 70/80 GHz, respectively are used as the IF signal for the subsequent 300 GHz RF Front-end</a:t>
            </a:r>
          </a:p>
        </p:txBody>
      </p:sp>
    </p:spTree>
    <p:extLst>
      <p:ext uri="{BB962C8B-B14F-4D97-AF65-F5344CB8AC3E}">
        <p14:creationId xmlns:p14="http://schemas.microsoft.com/office/powerpoint/2010/main" val="69584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8881D89-3546-9DB0-5906-67D2D976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32" y="847316"/>
            <a:ext cx="8734605" cy="710915"/>
          </a:xfrm>
        </p:spPr>
        <p:txBody>
          <a:bodyPr>
            <a:normAutofit/>
          </a:bodyPr>
          <a:lstStyle/>
          <a:p>
            <a:r>
              <a:rPr lang="en-US" altLang="ja-JP" sz="2700" dirty="0">
                <a:latin typeface="Arial" panose="020B0604020202020204" pitchFamily="34" charset="0"/>
                <a:cs typeface="Arial" panose="020B0604020202020204" pitchFamily="34" charset="0"/>
              </a:rPr>
              <a:t>Concept of demonstration system using V-band modem</a:t>
            </a:r>
            <a:endParaRPr lang="ja-JP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B30DDDD7-CC9C-2890-FE0A-DC20D8F574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6585" y="1732607"/>
            <a:ext cx="5161360" cy="3221831"/>
            <a:chOff x="529" y="845"/>
            <a:chExt cx="4335" cy="2706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4A551988-A85D-F814-7250-D4A661A5512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9" y="845"/>
              <a:ext cx="4283" cy="2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/>
            </a:p>
          </p:txBody>
        </p:sp>
        <p:grpSp>
          <p:nvGrpSpPr>
            <p:cNvPr id="14" name="Group 205">
              <a:extLst>
                <a:ext uri="{FF2B5EF4-FFF2-40B4-BE49-F238E27FC236}">
                  <a16:creationId xmlns:a16="http://schemas.microsoft.com/office/drawing/2014/main" id="{B3451E6D-79BC-BCF9-3AE8-B46E896780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" y="1296"/>
              <a:ext cx="3579" cy="2162"/>
              <a:chOff x="582" y="1296"/>
              <a:chExt cx="3579" cy="2162"/>
            </a:xfrm>
          </p:grpSpPr>
          <p:sp>
            <p:nvSpPr>
              <p:cNvPr id="205" name="Line 5">
                <a:extLst>
                  <a:ext uri="{FF2B5EF4-FFF2-40B4-BE49-F238E27FC236}">
                    <a16:creationId xmlns:a16="http://schemas.microsoft.com/office/drawing/2014/main" id="{BC72B2C1-9F91-F16E-C456-5EEBA9E88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38" y="2322"/>
                <a:ext cx="123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Line 6">
                <a:extLst>
                  <a:ext uri="{FF2B5EF4-FFF2-40B4-BE49-F238E27FC236}">
                    <a16:creationId xmlns:a16="http://schemas.microsoft.com/office/drawing/2014/main" id="{ACEB858E-8587-EA9D-2E87-CCB9F1C5E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38" y="2043"/>
                <a:ext cx="1584" cy="1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7">
                <a:extLst>
                  <a:ext uri="{FF2B5EF4-FFF2-40B4-BE49-F238E27FC236}">
                    <a16:creationId xmlns:a16="http://schemas.microsoft.com/office/drawing/2014/main" id="{96D3EDB6-F393-CC18-08D9-B16995578B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3" y="1384"/>
                <a:ext cx="45" cy="1607"/>
              </a:xfrm>
              <a:custGeom>
                <a:avLst/>
                <a:gdLst>
                  <a:gd name="T0" fmla="*/ 87 w 160"/>
                  <a:gd name="T1" fmla="*/ 0 h 5815"/>
                  <a:gd name="T2" fmla="*/ 88 w 160"/>
                  <a:gd name="T3" fmla="*/ 5735 h 5815"/>
                  <a:gd name="T4" fmla="*/ 72 w 160"/>
                  <a:gd name="T5" fmla="*/ 5735 h 5815"/>
                  <a:gd name="T6" fmla="*/ 71 w 160"/>
                  <a:gd name="T7" fmla="*/ 0 h 5815"/>
                  <a:gd name="T8" fmla="*/ 87 w 160"/>
                  <a:gd name="T9" fmla="*/ 0 h 5815"/>
                  <a:gd name="T10" fmla="*/ 160 w 160"/>
                  <a:gd name="T11" fmla="*/ 5734 h 5815"/>
                  <a:gd name="T12" fmla="*/ 80 w 160"/>
                  <a:gd name="T13" fmla="*/ 5815 h 5815"/>
                  <a:gd name="T14" fmla="*/ 0 w 160"/>
                  <a:gd name="T15" fmla="*/ 5735 h 5815"/>
                  <a:gd name="T16" fmla="*/ 80 w 160"/>
                  <a:gd name="T17" fmla="*/ 5655 h 5815"/>
                  <a:gd name="T18" fmla="*/ 160 w 160"/>
                  <a:gd name="T19" fmla="*/ 5734 h 5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5815">
                    <a:moveTo>
                      <a:pt x="87" y="0"/>
                    </a:moveTo>
                    <a:lnTo>
                      <a:pt x="88" y="5735"/>
                    </a:lnTo>
                    <a:lnTo>
                      <a:pt x="72" y="5735"/>
                    </a:lnTo>
                    <a:lnTo>
                      <a:pt x="71" y="0"/>
                    </a:lnTo>
                    <a:lnTo>
                      <a:pt x="87" y="0"/>
                    </a:lnTo>
                    <a:close/>
                    <a:moveTo>
                      <a:pt x="160" y="5734"/>
                    </a:moveTo>
                    <a:cubicBezTo>
                      <a:pt x="160" y="5779"/>
                      <a:pt x="124" y="5814"/>
                      <a:pt x="80" y="5815"/>
                    </a:cubicBezTo>
                    <a:cubicBezTo>
                      <a:pt x="36" y="5815"/>
                      <a:pt x="0" y="5779"/>
                      <a:pt x="0" y="5735"/>
                    </a:cubicBezTo>
                    <a:cubicBezTo>
                      <a:pt x="0" y="5690"/>
                      <a:pt x="36" y="5655"/>
                      <a:pt x="80" y="5655"/>
                    </a:cubicBezTo>
                    <a:cubicBezTo>
                      <a:pt x="124" y="5654"/>
                      <a:pt x="160" y="5690"/>
                      <a:pt x="160" y="5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8">
                <a:extLst>
                  <a:ext uri="{FF2B5EF4-FFF2-40B4-BE49-F238E27FC236}">
                    <a16:creationId xmlns:a16="http://schemas.microsoft.com/office/drawing/2014/main" id="{2375F93B-D3F5-CADA-42BB-189448B278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81" y="1389"/>
                <a:ext cx="44" cy="1607"/>
              </a:xfrm>
              <a:custGeom>
                <a:avLst/>
                <a:gdLst>
                  <a:gd name="T0" fmla="*/ 87 w 160"/>
                  <a:gd name="T1" fmla="*/ 0 h 5815"/>
                  <a:gd name="T2" fmla="*/ 88 w 160"/>
                  <a:gd name="T3" fmla="*/ 5735 h 5815"/>
                  <a:gd name="T4" fmla="*/ 72 w 160"/>
                  <a:gd name="T5" fmla="*/ 5735 h 5815"/>
                  <a:gd name="T6" fmla="*/ 71 w 160"/>
                  <a:gd name="T7" fmla="*/ 0 h 5815"/>
                  <a:gd name="T8" fmla="*/ 87 w 160"/>
                  <a:gd name="T9" fmla="*/ 0 h 5815"/>
                  <a:gd name="T10" fmla="*/ 160 w 160"/>
                  <a:gd name="T11" fmla="*/ 5734 h 5815"/>
                  <a:gd name="T12" fmla="*/ 80 w 160"/>
                  <a:gd name="T13" fmla="*/ 5815 h 5815"/>
                  <a:gd name="T14" fmla="*/ 0 w 160"/>
                  <a:gd name="T15" fmla="*/ 5735 h 5815"/>
                  <a:gd name="T16" fmla="*/ 80 w 160"/>
                  <a:gd name="T17" fmla="*/ 5655 h 5815"/>
                  <a:gd name="T18" fmla="*/ 160 w 160"/>
                  <a:gd name="T19" fmla="*/ 5734 h 5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5815">
                    <a:moveTo>
                      <a:pt x="87" y="0"/>
                    </a:moveTo>
                    <a:lnTo>
                      <a:pt x="88" y="5735"/>
                    </a:lnTo>
                    <a:lnTo>
                      <a:pt x="72" y="5735"/>
                    </a:lnTo>
                    <a:lnTo>
                      <a:pt x="71" y="0"/>
                    </a:lnTo>
                    <a:lnTo>
                      <a:pt x="87" y="0"/>
                    </a:lnTo>
                    <a:close/>
                    <a:moveTo>
                      <a:pt x="160" y="5734"/>
                    </a:moveTo>
                    <a:cubicBezTo>
                      <a:pt x="160" y="5779"/>
                      <a:pt x="124" y="5814"/>
                      <a:pt x="80" y="5815"/>
                    </a:cubicBezTo>
                    <a:cubicBezTo>
                      <a:pt x="36" y="5815"/>
                      <a:pt x="0" y="5779"/>
                      <a:pt x="0" y="5735"/>
                    </a:cubicBezTo>
                    <a:cubicBezTo>
                      <a:pt x="0" y="5690"/>
                      <a:pt x="36" y="5655"/>
                      <a:pt x="80" y="5655"/>
                    </a:cubicBezTo>
                    <a:cubicBezTo>
                      <a:pt x="124" y="5654"/>
                      <a:pt x="160" y="5690"/>
                      <a:pt x="160" y="5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Rectangle 9">
                <a:extLst>
                  <a:ext uri="{FF2B5EF4-FFF2-40B4-BE49-F238E27FC236}">
                    <a16:creationId xmlns:a16="http://schemas.microsoft.com/office/drawing/2014/main" id="{C548A179-B8B4-FDB5-7479-166FE6423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1493"/>
                <a:ext cx="283" cy="270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Rectangle 10">
                <a:extLst>
                  <a:ext uri="{FF2B5EF4-FFF2-40B4-BE49-F238E27FC236}">
                    <a16:creationId xmlns:a16="http://schemas.microsoft.com/office/drawing/2014/main" id="{023A03BD-1AE0-594C-16DC-60C31F866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" y="1537"/>
                <a:ext cx="18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525">
                    <a:solidFill>
                      <a:srgbClr val="000000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V Band</a:t>
                </a:r>
                <a:endParaRPr lang="ja-JP" altLang="ja-JP" sz="1350"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1">
                <a:extLst>
                  <a:ext uri="{FF2B5EF4-FFF2-40B4-BE49-F238E27FC236}">
                    <a16:creationId xmlns:a16="http://schemas.microsoft.com/office/drawing/2014/main" id="{1F604507-84BF-5D62-B5E5-C32115FEE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587"/>
                <a:ext cx="176" cy="4"/>
              </a:xfrm>
              <a:custGeom>
                <a:avLst/>
                <a:gdLst>
                  <a:gd name="T0" fmla="*/ 0 w 176"/>
                  <a:gd name="T1" fmla="*/ 0 h 4"/>
                  <a:gd name="T2" fmla="*/ 44 w 176"/>
                  <a:gd name="T3" fmla="*/ 0 h 4"/>
                  <a:gd name="T4" fmla="*/ 88 w 176"/>
                  <a:gd name="T5" fmla="*/ 0 h 4"/>
                  <a:gd name="T6" fmla="*/ 132 w 176"/>
                  <a:gd name="T7" fmla="*/ 0 h 4"/>
                  <a:gd name="T8" fmla="*/ 176 w 176"/>
                  <a:gd name="T9" fmla="*/ 0 h 4"/>
                  <a:gd name="T10" fmla="*/ 176 w 176"/>
                  <a:gd name="T11" fmla="*/ 4 h 4"/>
                  <a:gd name="T12" fmla="*/ 132 w 176"/>
                  <a:gd name="T13" fmla="*/ 4 h 4"/>
                  <a:gd name="T14" fmla="*/ 88 w 176"/>
                  <a:gd name="T15" fmla="*/ 4 h 4"/>
                  <a:gd name="T16" fmla="*/ 44 w 176"/>
                  <a:gd name="T17" fmla="*/ 4 h 4"/>
                  <a:gd name="T18" fmla="*/ 0 w 176"/>
                  <a:gd name="T19" fmla="*/ 4 h 4"/>
                  <a:gd name="T20" fmla="*/ 0 w 176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6" h="4">
                    <a:moveTo>
                      <a:pt x="0" y="0"/>
                    </a:moveTo>
                    <a:lnTo>
                      <a:pt x="44" y="0"/>
                    </a:lnTo>
                    <a:lnTo>
                      <a:pt x="88" y="0"/>
                    </a:lnTo>
                    <a:lnTo>
                      <a:pt x="132" y="0"/>
                    </a:lnTo>
                    <a:lnTo>
                      <a:pt x="176" y="0"/>
                    </a:lnTo>
                    <a:lnTo>
                      <a:pt x="176" y="4"/>
                    </a:lnTo>
                    <a:lnTo>
                      <a:pt x="132" y="4"/>
                    </a:lnTo>
                    <a:lnTo>
                      <a:pt x="88" y="4"/>
                    </a:lnTo>
                    <a:lnTo>
                      <a:pt x="4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Rectangle 12">
                <a:extLst>
                  <a:ext uri="{FF2B5EF4-FFF2-40B4-BE49-F238E27FC236}">
                    <a16:creationId xmlns:a16="http://schemas.microsoft.com/office/drawing/2014/main" id="{283B4231-E89A-7A90-26E4-0A5D3B1DA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8" y="1606"/>
                <a:ext cx="1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525">
                    <a:solidFill>
                      <a:srgbClr val="000000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Input</a:t>
                </a:r>
                <a:endParaRPr lang="ja-JP" altLang="ja-JP" sz="1350"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3">
                <a:extLst>
                  <a:ext uri="{FF2B5EF4-FFF2-40B4-BE49-F238E27FC236}">
                    <a16:creationId xmlns:a16="http://schemas.microsoft.com/office/drawing/2014/main" id="{17095918-FB21-3243-92B7-92F90D1AE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1657"/>
                <a:ext cx="110" cy="5"/>
              </a:xfrm>
              <a:custGeom>
                <a:avLst/>
                <a:gdLst>
                  <a:gd name="T0" fmla="*/ 0 w 110"/>
                  <a:gd name="T1" fmla="*/ 0 h 5"/>
                  <a:gd name="T2" fmla="*/ 37 w 110"/>
                  <a:gd name="T3" fmla="*/ 0 h 5"/>
                  <a:gd name="T4" fmla="*/ 73 w 110"/>
                  <a:gd name="T5" fmla="*/ 0 h 5"/>
                  <a:gd name="T6" fmla="*/ 110 w 110"/>
                  <a:gd name="T7" fmla="*/ 0 h 5"/>
                  <a:gd name="T8" fmla="*/ 110 w 110"/>
                  <a:gd name="T9" fmla="*/ 5 h 5"/>
                  <a:gd name="T10" fmla="*/ 73 w 110"/>
                  <a:gd name="T11" fmla="*/ 5 h 5"/>
                  <a:gd name="T12" fmla="*/ 37 w 110"/>
                  <a:gd name="T13" fmla="*/ 5 h 5"/>
                  <a:gd name="T14" fmla="*/ 0 w 110"/>
                  <a:gd name="T15" fmla="*/ 5 h 5"/>
                  <a:gd name="T16" fmla="*/ 0 w 110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5">
                    <a:moveTo>
                      <a:pt x="0" y="0"/>
                    </a:moveTo>
                    <a:lnTo>
                      <a:pt x="37" y="0"/>
                    </a:lnTo>
                    <a:lnTo>
                      <a:pt x="73" y="0"/>
                    </a:lnTo>
                    <a:lnTo>
                      <a:pt x="110" y="0"/>
                    </a:lnTo>
                    <a:lnTo>
                      <a:pt x="110" y="5"/>
                    </a:lnTo>
                    <a:lnTo>
                      <a:pt x="73" y="5"/>
                    </a:lnTo>
                    <a:lnTo>
                      <a:pt x="37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Rectangle 14">
                <a:extLst>
                  <a:ext uri="{FF2B5EF4-FFF2-40B4-BE49-F238E27FC236}">
                    <a16:creationId xmlns:a16="http://schemas.microsoft.com/office/drawing/2014/main" id="{045B1593-E707-79A4-C4BF-AE7491737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0" y="1677"/>
                <a:ext cx="13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525">
                    <a:solidFill>
                      <a:srgbClr val="000000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Port2</a:t>
                </a:r>
                <a:endParaRPr lang="ja-JP" altLang="ja-JP" sz="1350"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5">
                <a:extLst>
                  <a:ext uri="{FF2B5EF4-FFF2-40B4-BE49-F238E27FC236}">
                    <a16:creationId xmlns:a16="http://schemas.microsoft.com/office/drawing/2014/main" id="{4CBA3B33-3F90-6285-C06F-A43FAC85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1728"/>
                <a:ext cx="142" cy="5"/>
              </a:xfrm>
              <a:custGeom>
                <a:avLst/>
                <a:gdLst>
                  <a:gd name="T0" fmla="*/ 0 w 142"/>
                  <a:gd name="T1" fmla="*/ 0 h 5"/>
                  <a:gd name="T2" fmla="*/ 36 w 142"/>
                  <a:gd name="T3" fmla="*/ 0 h 5"/>
                  <a:gd name="T4" fmla="*/ 71 w 142"/>
                  <a:gd name="T5" fmla="*/ 0 h 5"/>
                  <a:gd name="T6" fmla="*/ 106 w 142"/>
                  <a:gd name="T7" fmla="*/ 0 h 5"/>
                  <a:gd name="T8" fmla="*/ 142 w 142"/>
                  <a:gd name="T9" fmla="*/ 0 h 5"/>
                  <a:gd name="T10" fmla="*/ 142 w 142"/>
                  <a:gd name="T11" fmla="*/ 5 h 5"/>
                  <a:gd name="T12" fmla="*/ 106 w 142"/>
                  <a:gd name="T13" fmla="*/ 5 h 5"/>
                  <a:gd name="T14" fmla="*/ 71 w 142"/>
                  <a:gd name="T15" fmla="*/ 5 h 5"/>
                  <a:gd name="T16" fmla="*/ 36 w 142"/>
                  <a:gd name="T17" fmla="*/ 5 h 5"/>
                  <a:gd name="T18" fmla="*/ 0 w 142"/>
                  <a:gd name="T19" fmla="*/ 5 h 5"/>
                  <a:gd name="T20" fmla="*/ 0 w 142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" h="5">
                    <a:moveTo>
                      <a:pt x="0" y="0"/>
                    </a:moveTo>
                    <a:lnTo>
                      <a:pt x="36" y="0"/>
                    </a:lnTo>
                    <a:lnTo>
                      <a:pt x="71" y="0"/>
                    </a:lnTo>
                    <a:lnTo>
                      <a:pt x="106" y="0"/>
                    </a:lnTo>
                    <a:lnTo>
                      <a:pt x="142" y="0"/>
                    </a:lnTo>
                    <a:lnTo>
                      <a:pt x="142" y="5"/>
                    </a:lnTo>
                    <a:lnTo>
                      <a:pt x="106" y="5"/>
                    </a:lnTo>
                    <a:lnTo>
                      <a:pt x="71" y="5"/>
                    </a:lnTo>
                    <a:lnTo>
                      <a:pt x="36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Rectangle 16">
                <a:extLst>
                  <a:ext uri="{FF2B5EF4-FFF2-40B4-BE49-F238E27FC236}">
                    <a16:creationId xmlns:a16="http://schemas.microsoft.com/office/drawing/2014/main" id="{A898CA62-6653-38CE-F7BD-83FF337E4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4" y="1296"/>
                <a:ext cx="1834" cy="195"/>
              </a:xfrm>
              <a:prstGeom prst="rect">
                <a:avLst/>
              </a:prstGeom>
              <a:solidFill>
                <a:srgbClr val="BE1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Rectangle 17">
                <a:extLst>
                  <a:ext uri="{FF2B5EF4-FFF2-40B4-BE49-F238E27FC236}">
                    <a16:creationId xmlns:a16="http://schemas.microsoft.com/office/drawing/2014/main" id="{CD02D01B-FCE7-DC67-FF11-7665E13AB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4" y="1296"/>
                <a:ext cx="1834" cy="195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Rectangle 18">
                <a:extLst>
                  <a:ext uri="{FF2B5EF4-FFF2-40B4-BE49-F238E27FC236}">
                    <a16:creationId xmlns:a16="http://schemas.microsoft.com/office/drawing/2014/main" id="{15D3A907-699F-E52D-134F-C7DE3BA42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0" y="1374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600">
                    <a:solidFill>
                      <a:srgbClr val="FFFFFF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2</a:t>
                </a:r>
                <a:endParaRPr lang="ja-JP" altLang="ja-JP" sz="1350">
                  <a:cs typeface="Arial" panose="020B0604020202020204" pitchFamily="34" charset="0"/>
                </a:endParaRPr>
              </a:p>
            </p:txBody>
          </p:sp>
          <p:sp>
            <p:nvSpPr>
              <p:cNvPr id="219" name="Rectangle 19">
                <a:extLst>
                  <a:ext uri="{FF2B5EF4-FFF2-40B4-BE49-F238E27FC236}">
                    <a16:creationId xmlns:a16="http://schemas.microsoft.com/office/drawing/2014/main" id="{B87D3C4C-8724-5A78-48E6-7EC40619A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0" y="1374"/>
                <a:ext cx="32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600">
                    <a:solidFill>
                      <a:srgbClr val="FFFFFF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：</a:t>
                </a:r>
                <a:endParaRPr lang="ja-JP" altLang="ja-JP" sz="1350">
                  <a:cs typeface="Arial" panose="020B0604020202020204" pitchFamily="34" charset="0"/>
                </a:endParaRPr>
              </a:p>
            </p:txBody>
          </p:sp>
          <p:sp>
            <p:nvSpPr>
              <p:cNvPr id="220" name="Rectangle 20">
                <a:extLst>
                  <a:ext uri="{FF2B5EF4-FFF2-40B4-BE49-F238E27FC236}">
                    <a16:creationId xmlns:a16="http://schemas.microsoft.com/office/drawing/2014/main" id="{02980CAB-608E-B4EB-043B-F4FEA97CC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5" y="1374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600" dirty="0">
                    <a:solidFill>
                      <a:srgbClr val="FFFFFF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1</a:t>
                </a:r>
                <a:endParaRPr lang="ja-JP" altLang="ja-JP" sz="1350" dirty="0">
                  <a:cs typeface="Arial" panose="020B0604020202020204" pitchFamily="34" charset="0"/>
                </a:endParaRPr>
              </a:p>
            </p:txBody>
          </p:sp>
          <p:sp>
            <p:nvSpPr>
              <p:cNvPr id="221" name="Rectangle 21">
                <a:extLst>
                  <a:ext uri="{FF2B5EF4-FFF2-40B4-BE49-F238E27FC236}">
                    <a16:creationId xmlns:a16="http://schemas.microsoft.com/office/drawing/2014/main" id="{4FF63958-F768-7A1A-B464-3C45BE3A6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3" y="1374"/>
                <a:ext cx="24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600" dirty="0">
                    <a:solidFill>
                      <a:srgbClr val="FFFFFF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combine</a:t>
                </a:r>
                <a:endParaRPr lang="ja-JP" altLang="ja-JP" sz="1350" dirty="0">
                  <a:cs typeface="Arial" panose="020B0604020202020204" pitchFamily="34" charset="0"/>
                </a:endParaRPr>
              </a:p>
            </p:txBody>
          </p:sp>
          <p:sp>
            <p:nvSpPr>
              <p:cNvPr id="222" name="Rectangle 22">
                <a:extLst>
                  <a:ext uri="{FF2B5EF4-FFF2-40B4-BE49-F238E27FC236}">
                    <a16:creationId xmlns:a16="http://schemas.microsoft.com/office/drawing/2014/main" id="{25CCEF1E-46E6-1B3F-7996-1A83BE812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2" y="1374"/>
                <a:ext cx="22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600">
                    <a:solidFill>
                      <a:srgbClr val="FFFFFF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r</a:t>
                </a:r>
                <a:endParaRPr lang="ja-JP" altLang="ja-JP" sz="1350"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3">
                <a:extLst>
                  <a:ext uri="{FF2B5EF4-FFF2-40B4-BE49-F238E27FC236}">
                    <a16:creationId xmlns:a16="http://schemas.microsoft.com/office/drawing/2014/main" id="{714CA43C-0A04-7434-03E3-B650C7A1E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1433"/>
                <a:ext cx="384" cy="5"/>
              </a:xfrm>
              <a:custGeom>
                <a:avLst/>
                <a:gdLst>
                  <a:gd name="T0" fmla="*/ 0 w 384"/>
                  <a:gd name="T1" fmla="*/ 0 h 5"/>
                  <a:gd name="T2" fmla="*/ 96 w 384"/>
                  <a:gd name="T3" fmla="*/ 0 h 5"/>
                  <a:gd name="T4" fmla="*/ 192 w 384"/>
                  <a:gd name="T5" fmla="*/ 0 h 5"/>
                  <a:gd name="T6" fmla="*/ 288 w 384"/>
                  <a:gd name="T7" fmla="*/ 0 h 5"/>
                  <a:gd name="T8" fmla="*/ 384 w 384"/>
                  <a:gd name="T9" fmla="*/ 0 h 5"/>
                  <a:gd name="T10" fmla="*/ 384 w 384"/>
                  <a:gd name="T11" fmla="*/ 5 h 5"/>
                  <a:gd name="T12" fmla="*/ 288 w 384"/>
                  <a:gd name="T13" fmla="*/ 5 h 5"/>
                  <a:gd name="T14" fmla="*/ 192 w 384"/>
                  <a:gd name="T15" fmla="*/ 5 h 5"/>
                  <a:gd name="T16" fmla="*/ 96 w 384"/>
                  <a:gd name="T17" fmla="*/ 5 h 5"/>
                  <a:gd name="T18" fmla="*/ 0 w 384"/>
                  <a:gd name="T19" fmla="*/ 5 h 5"/>
                  <a:gd name="T20" fmla="*/ 0 w 384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4" h="5">
                    <a:moveTo>
                      <a:pt x="0" y="0"/>
                    </a:moveTo>
                    <a:lnTo>
                      <a:pt x="96" y="0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384" y="0"/>
                    </a:lnTo>
                    <a:lnTo>
                      <a:pt x="384" y="5"/>
                    </a:lnTo>
                    <a:lnTo>
                      <a:pt x="288" y="5"/>
                    </a:lnTo>
                    <a:lnTo>
                      <a:pt x="192" y="5"/>
                    </a:lnTo>
                    <a:lnTo>
                      <a:pt x="96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Rectangle 24">
                <a:extLst>
                  <a:ext uri="{FF2B5EF4-FFF2-40B4-BE49-F238E27FC236}">
                    <a16:creationId xmlns:a16="http://schemas.microsoft.com/office/drawing/2014/main" id="{B1BD2E53-FBCC-16C7-B715-C4557AE2C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6" y="1816"/>
                <a:ext cx="80" cy="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Rectangle 25">
                <a:extLst>
                  <a:ext uri="{FF2B5EF4-FFF2-40B4-BE49-F238E27FC236}">
                    <a16:creationId xmlns:a16="http://schemas.microsoft.com/office/drawing/2014/main" id="{73D47B62-6595-BBDA-5972-ACB2FE7A7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8" y="1818"/>
                <a:ext cx="80" cy="84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6">
                <a:extLst>
                  <a:ext uri="{FF2B5EF4-FFF2-40B4-BE49-F238E27FC236}">
                    <a16:creationId xmlns:a16="http://schemas.microsoft.com/office/drawing/2014/main" id="{4E454753-8BEE-60B9-F39D-2ABDAF972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1827"/>
                <a:ext cx="62" cy="21"/>
              </a:xfrm>
              <a:custGeom>
                <a:avLst/>
                <a:gdLst>
                  <a:gd name="T0" fmla="*/ 62 w 62"/>
                  <a:gd name="T1" fmla="*/ 11 h 21"/>
                  <a:gd name="T2" fmla="*/ 58 w 62"/>
                  <a:gd name="T3" fmla="*/ 7 h 21"/>
                  <a:gd name="T4" fmla="*/ 53 w 62"/>
                  <a:gd name="T5" fmla="*/ 3 h 21"/>
                  <a:gd name="T6" fmla="*/ 49 w 62"/>
                  <a:gd name="T7" fmla="*/ 1 h 21"/>
                  <a:gd name="T8" fmla="*/ 44 w 62"/>
                  <a:gd name="T9" fmla="*/ 0 h 21"/>
                  <a:gd name="T10" fmla="*/ 42 w 62"/>
                  <a:gd name="T11" fmla="*/ 0 h 21"/>
                  <a:gd name="T12" fmla="*/ 38 w 62"/>
                  <a:gd name="T13" fmla="*/ 2 h 21"/>
                  <a:gd name="T14" fmla="*/ 34 w 62"/>
                  <a:gd name="T15" fmla="*/ 7 h 21"/>
                  <a:gd name="T16" fmla="*/ 30 w 62"/>
                  <a:gd name="T17" fmla="*/ 13 h 21"/>
                  <a:gd name="T18" fmla="*/ 26 w 62"/>
                  <a:gd name="T19" fmla="*/ 18 h 21"/>
                  <a:gd name="T20" fmla="*/ 22 w 62"/>
                  <a:gd name="T21" fmla="*/ 21 h 21"/>
                  <a:gd name="T22" fmla="*/ 21 w 62"/>
                  <a:gd name="T23" fmla="*/ 21 h 21"/>
                  <a:gd name="T24" fmla="*/ 16 w 62"/>
                  <a:gd name="T25" fmla="*/ 21 h 21"/>
                  <a:gd name="T26" fmla="*/ 11 w 62"/>
                  <a:gd name="T27" fmla="*/ 20 h 21"/>
                  <a:gd name="T28" fmla="*/ 7 w 62"/>
                  <a:gd name="T29" fmla="*/ 16 h 21"/>
                  <a:gd name="T30" fmla="*/ 2 w 62"/>
                  <a:gd name="T31" fmla="*/ 13 h 21"/>
                  <a:gd name="T32" fmla="*/ 0 w 62"/>
                  <a:gd name="T33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21">
                    <a:moveTo>
                      <a:pt x="62" y="11"/>
                    </a:moveTo>
                    <a:lnTo>
                      <a:pt x="58" y="7"/>
                    </a:lnTo>
                    <a:lnTo>
                      <a:pt x="53" y="3"/>
                    </a:lnTo>
                    <a:lnTo>
                      <a:pt x="49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4" y="7"/>
                    </a:lnTo>
                    <a:lnTo>
                      <a:pt x="30" y="13"/>
                    </a:lnTo>
                    <a:lnTo>
                      <a:pt x="26" y="18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16" y="21"/>
                    </a:lnTo>
                    <a:lnTo>
                      <a:pt x="11" y="20"/>
                    </a:lnTo>
                    <a:lnTo>
                      <a:pt x="7" y="16"/>
                    </a:lnTo>
                    <a:lnTo>
                      <a:pt x="2" y="13"/>
                    </a:lnTo>
                    <a:lnTo>
                      <a:pt x="0" y="12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7">
                <a:extLst>
                  <a:ext uri="{FF2B5EF4-FFF2-40B4-BE49-F238E27FC236}">
                    <a16:creationId xmlns:a16="http://schemas.microsoft.com/office/drawing/2014/main" id="{9CCCC176-7637-B430-4B1E-96005E8D5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1853"/>
                <a:ext cx="62" cy="18"/>
              </a:xfrm>
              <a:custGeom>
                <a:avLst/>
                <a:gdLst>
                  <a:gd name="T0" fmla="*/ 62 w 62"/>
                  <a:gd name="T1" fmla="*/ 9 h 18"/>
                  <a:gd name="T2" fmla="*/ 58 w 62"/>
                  <a:gd name="T3" fmla="*/ 6 h 18"/>
                  <a:gd name="T4" fmla="*/ 53 w 62"/>
                  <a:gd name="T5" fmla="*/ 3 h 18"/>
                  <a:gd name="T6" fmla="*/ 49 w 62"/>
                  <a:gd name="T7" fmla="*/ 1 h 18"/>
                  <a:gd name="T8" fmla="*/ 44 w 62"/>
                  <a:gd name="T9" fmla="*/ 0 h 18"/>
                  <a:gd name="T10" fmla="*/ 42 w 62"/>
                  <a:gd name="T11" fmla="*/ 0 h 18"/>
                  <a:gd name="T12" fmla="*/ 38 w 62"/>
                  <a:gd name="T13" fmla="*/ 2 h 18"/>
                  <a:gd name="T14" fmla="*/ 34 w 62"/>
                  <a:gd name="T15" fmla="*/ 6 h 18"/>
                  <a:gd name="T16" fmla="*/ 30 w 62"/>
                  <a:gd name="T17" fmla="*/ 11 h 18"/>
                  <a:gd name="T18" fmla="*/ 26 w 62"/>
                  <a:gd name="T19" fmla="*/ 15 h 18"/>
                  <a:gd name="T20" fmla="*/ 22 w 62"/>
                  <a:gd name="T21" fmla="*/ 18 h 18"/>
                  <a:gd name="T22" fmla="*/ 21 w 62"/>
                  <a:gd name="T23" fmla="*/ 18 h 18"/>
                  <a:gd name="T24" fmla="*/ 16 w 62"/>
                  <a:gd name="T25" fmla="*/ 18 h 18"/>
                  <a:gd name="T26" fmla="*/ 11 w 62"/>
                  <a:gd name="T27" fmla="*/ 16 h 18"/>
                  <a:gd name="T28" fmla="*/ 7 w 62"/>
                  <a:gd name="T29" fmla="*/ 14 h 18"/>
                  <a:gd name="T30" fmla="*/ 2 w 62"/>
                  <a:gd name="T31" fmla="*/ 11 h 18"/>
                  <a:gd name="T32" fmla="*/ 0 w 62"/>
                  <a:gd name="T3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8">
                    <a:moveTo>
                      <a:pt x="62" y="9"/>
                    </a:moveTo>
                    <a:lnTo>
                      <a:pt x="58" y="6"/>
                    </a:lnTo>
                    <a:lnTo>
                      <a:pt x="53" y="3"/>
                    </a:lnTo>
                    <a:lnTo>
                      <a:pt x="49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4" y="6"/>
                    </a:lnTo>
                    <a:lnTo>
                      <a:pt x="30" y="11"/>
                    </a:lnTo>
                    <a:lnTo>
                      <a:pt x="26" y="15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16" y="18"/>
                    </a:lnTo>
                    <a:lnTo>
                      <a:pt x="11" y="16"/>
                    </a:lnTo>
                    <a:lnTo>
                      <a:pt x="7" y="14"/>
                    </a:lnTo>
                    <a:lnTo>
                      <a:pt x="2" y="11"/>
                    </a:lnTo>
                    <a:lnTo>
                      <a:pt x="0" y="1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8">
                <a:extLst>
                  <a:ext uri="{FF2B5EF4-FFF2-40B4-BE49-F238E27FC236}">
                    <a16:creationId xmlns:a16="http://schemas.microsoft.com/office/drawing/2014/main" id="{A3C97739-9AB0-774A-3BAD-F9A4F2F85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1875"/>
                <a:ext cx="62" cy="22"/>
              </a:xfrm>
              <a:custGeom>
                <a:avLst/>
                <a:gdLst>
                  <a:gd name="T0" fmla="*/ 62 w 62"/>
                  <a:gd name="T1" fmla="*/ 12 h 22"/>
                  <a:gd name="T2" fmla="*/ 58 w 62"/>
                  <a:gd name="T3" fmla="*/ 7 h 22"/>
                  <a:gd name="T4" fmla="*/ 53 w 62"/>
                  <a:gd name="T5" fmla="*/ 4 h 22"/>
                  <a:gd name="T6" fmla="*/ 49 w 62"/>
                  <a:gd name="T7" fmla="*/ 1 h 22"/>
                  <a:gd name="T8" fmla="*/ 44 w 62"/>
                  <a:gd name="T9" fmla="*/ 0 h 22"/>
                  <a:gd name="T10" fmla="*/ 42 w 62"/>
                  <a:gd name="T11" fmla="*/ 1 h 22"/>
                  <a:gd name="T12" fmla="*/ 38 w 62"/>
                  <a:gd name="T13" fmla="*/ 3 h 22"/>
                  <a:gd name="T14" fmla="*/ 34 w 62"/>
                  <a:gd name="T15" fmla="*/ 8 h 22"/>
                  <a:gd name="T16" fmla="*/ 30 w 62"/>
                  <a:gd name="T17" fmla="*/ 14 h 22"/>
                  <a:gd name="T18" fmla="*/ 26 w 62"/>
                  <a:gd name="T19" fmla="*/ 19 h 22"/>
                  <a:gd name="T20" fmla="*/ 22 w 62"/>
                  <a:gd name="T21" fmla="*/ 22 h 22"/>
                  <a:gd name="T22" fmla="*/ 21 w 62"/>
                  <a:gd name="T23" fmla="*/ 22 h 22"/>
                  <a:gd name="T24" fmla="*/ 16 w 62"/>
                  <a:gd name="T25" fmla="*/ 22 h 22"/>
                  <a:gd name="T26" fmla="*/ 11 w 62"/>
                  <a:gd name="T27" fmla="*/ 21 h 22"/>
                  <a:gd name="T28" fmla="*/ 7 w 62"/>
                  <a:gd name="T29" fmla="*/ 17 h 22"/>
                  <a:gd name="T30" fmla="*/ 2 w 62"/>
                  <a:gd name="T31" fmla="*/ 14 h 22"/>
                  <a:gd name="T32" fmla="*/ 0 w 62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22">
                    <a:moveTo>
                      <a:pt x="62" y="12"/>
                    </a:moveTo>
                    <a:lnTo>
                      <a:pt x="58" y="7"/>
                    </a:lnTo>
                    <a:lnTo>
                      <a:pt x="53" y="4"/>
                    </a:lnTo>
                    <a:lnTo>
                      <a:pt x="49" y="1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38" y="3"/>
                    </a:lnTo>
                    <a:lnTo>
                      <a:pt x="34" y="8"/>
                    </a:lnTo>
                    <a:lnTo>
                      <a:pt x="30" y="14"/>
                    </a:lnTo>
                    <a:lnTo>
                      <a:pt x="26" y="19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16" y="22"/>
                    </a:lnTo>
                    <a:lnTo>
                      <a:pt x="11" y="21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2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Line 29">
                <a:extLst>
                  <a:ext uri="{FF2B5EF4-FFF2-40B4-BE49-F238E27FC236}">
                    <a16:creationId xmlns:a16="http://schemas.microsoft.com/office/drawing/2014/main" id="{2547379A-593B-3FBC-9BFF-169A517D4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38" y="1862"/>
                <a:ext cx="13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Line 30">
                <a:extLst>
                  <a:ext uri="{FF2B5EF4-FFF2-40B4-BE49-F238E27FC236}">
                    <a16:creationId xmlns:a16="http://schemas.microsoft.com/office/drawing/2014/main" id="{D006192F-28F5-B362-61CC-D0F8A5B97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50" y="1862"/>
                <a:ext cx="8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Line 31">
                <a:extLst>
                  <a:ext uri="{FF2B5EF4-FFF2-40B4-BE49-F238E27FC236}">
                    <a16:creationId xmlns:a16="http://schemas.microsoft.com/office/drawing/2014/main" id="{7E2EF16C-3AFA-E0E4-7D3C-E511257F3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0" y="1831"/>
                <a:ext cx="13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Line 32">
                <a:extLst>
                  <a:ext uri="{FF2B5EF4-FFF2-40B4-BE49-F238E27FC236}">
                    <a16:creationId xmlns:a16="http://schemas.microsoft.com/office/drawing/2014/main" id="{E8692759-2E0F-D3D9-39EE-5A166132E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0" y="1880"/>
                <a:ext cx="13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Rectangle 33">
                <a:extLst>
                  <a:ext uri="{FF2B5EF4-FFF2-40B4-BE49-F238E27FC236}">
                    <a16:creationId xmlns:a16="http://schemas.microsoft.com/office/drawing/2014/main" id="{199969EC-0832-FB22-446F-8A6F99B47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" y="1736"/>
                <a:ext cx="71" cy="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Rectangle 34">
                <a:extLst>
                  <a:ext uri="{FF2B5EF4-FFF2-40B4-BE49-F238E27FC236}">
                    <a16:creationId xmlns:a16="http://schemas.microsoft.com/office/drawing/2014/main" id="{A7582B07-F12C-4631-3BB5-7DF85CB87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7" y="1738"/>
                <a:ext cx="71" cy="75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35">
                <a:extLst>
                  <a:ext uri="{FF2B5EF4-FFF2-40B4-BE49-F238E27FC236}">
                    <a16:creationId xmlns:a16="http://schemas.microsoft.com/office/drawing/2014/main" id="{7C0B6A6E-2394-37D0-6E97-3743F56102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94" y="1751"/>
                <a:ext cx="22" cy="54"/>
              </a:xfrm>
              <a:custGeom>
                <a:avLst/>
                <a:gdLst>
                  <a:gd name="T0" fmla="*/ 9 w 22"/>
                  <a:gd name="T1" fmla="*/ 54 h 54"/>
                  <a:gd name="T2" fmla="*/ 9 w 22"/>
                  <a:gd name="T3" fmla="*/ 20 h 54"/>
                  <a:gd name="T4" fmla="*/ 13 w 22"/>
                  <a:gd name="T5" fmla="*/ 20 h 54"/>
                  <a:gd name="T6" fmla="*/ 12 w 22"/>
                  <a:gd name="T7" fmla="*/ 54 h 54"/>
                  <a:gd name="T8" fmla="*/ 9 w 22"/>
                  <a:gd name="T9" fmla="*/ 54 h 54"/>
                  <a:gd name="T10" fmla="*/ 0 w 22"/>
                  <a:gd name="T11" fmla="*/ 24 h 54"/>
                  <a:gd name="T12" fmla="*/ 11 w 22"/>
                  <a:gd name="T13" fmla="*/ 0 h 54"/>
                  <a:gd name="T14" fmla="*/ 22 w 22"/>
                  <a:gd name="T15" fmla="*/ 24 h 54"/>
                  <a:gd name="T16" fmla="*/ 0 w 22"/>
                  <a:gd name="T1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9" y="54"/>
                    </a:moveTo>
                    <a:lnTo>
                      <a:pt x="9" y="20"/>
                    </a:lnTo>
                    <a:lnTo>
                      <a:pt x="13" y="20"/>
                    </a:lnTo>
                    <a:lnTo>
                      <a:pt x="12" y="54"/>
                    </a:lnTo>
                    <a:lnTo>
                      <a:pt x="9" y="54"/>
                    </a:lnTo>
                    <a:close/>
                    <a:moveTo>
                      <a:pt x="0" y="24"/>
                    </a:moveTo>
                    <a:lnTo>
                      <a:pt x="11" y="0"/>
                    </a:lnTo>
                    <a:lnTo>
                      <a:pt x="22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36">
                <a:extLst>
                  <a:ext uri="{FF2B5EF4-FFF2-40B4-BE49-F238E27FC236}">
                    <a16:creationId xmlns:a16="http://schemas.microsoft.com/office/drawing/2014/main" id="{3C0B55F6-865F-B055-EC55-EF401FE1E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1771"/>
                <a:ext cx="4" cy="34"/>
              </a:xfrm>
              <a:custGeom>
                <a:avLst/>
                <a:gdLst>
                  <a:gd name="T0" fmla="*/ 0 w 4"/>
                  <a:gd name="T1" fmla="*/ 34 h 34"/>
                  <a:gd name="T2" fmla="*/ 0 w 4"/>
                  <a:gd name="T3" fmla="*/ 0 h 34"/>
                  <a:gd name="T4" fmla="*/ 4 w 4"/>
                  <a:gd name="T5" fmla="*/ 0 h 34"/>
                  <a:gd name="T6" fmla="*/ 3 w 4"/>
                  <a:gd name="T7" fmla="*/ 34 h 34"/>
                  <a:gd name="T8" fmla="*/ 0 w 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4">
                    <a:moveTo>
                      <a:pt x="0" y="3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" y="34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37">
                <a:extLst>
                  <a:ext uri="{FF2B5EF4-FFF2-40B4-BE49-F238E27FC236}">
                    <a16:creationId xmlns:a16="http://schemas.microsoft.com/office/drawing/2014/main" id="{DAB23159-596F-8D87-85C8-EA8ED20E3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1751"/>
                <a:ext cx="22" cy="24"/>
              </a:xfrm>
              <a:custGeom>
                <a:avLst/>
                <a:gdLst>
                  <a:gd name="T0" fmla="*/ 0 w 22"/>
                  <a:gd name="T1" fmla="*/ 24 h 24"/>
                  <a:gd name="T2" fmla="*/ 11 w 22"/>
                  <a:gd name="T3" fmla="*/ 0 h 24"/>
                  <a:gd name="T4" fmla="*/ 22 w 22"/>
                  <a:gd name="T5" fmla="*/ 24 h 24"/>
                  <a:gd name="T6" fmla="*/ 0 w 2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11" y="0"/>
                    </a:lnTo>
                    <a:lnTo>
                      <a:pt x="22" y="24"/>
                    </a:lnTo>
                    <a:lnTo>
                      <a:pt x="0" y="24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Rectangle 38">
                <a:extLst>
                  <a:ext uri="{FF2B5EF4-FFF2-40B4-BE49-F238E27FC236}">
                    <a16:creationId xmlns:a16="http://schemas.microsoft.com/office/drawing/2014/main" id="{E5DBAF44-5B62-C495-46CF-71C5D7907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" y="1736"/>
                <a:ext cx="71" cy="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Rectangle 39">
                <a:extLst>
                  <a:ext uri="{FF2B5EF4-FFF2-40B4-BE49-F238E27FC236}">
                    <a16:creationId xmlns:a16="http://schemas.microsoft.com/office/drawing/2014/main" id="{DBE46BC5-5EE7-D92F-F678-872E055C9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7" y="1738"/>
                <a:ext cx="71" cy="75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40">
                <a:extLst>
                  <a:ext uri="{FF2B5EF4-FFF2-40B4-BE49-F238E27FC236}">
                    <a16:creationId xmlns:a16="http://schemas.microsoft.com/office/drawing/2014/main" id="{A5EFF38F-F663-67D8-8CD1-E380C3F91B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94" y="1751"/>
                <a:ext cx="22" cy="54"/>
              </a:xfrm>
              <a:custGeom>
                <a:avLst/>
                <a:gdLst>
                  <a:gd name="T0" fmla="*/ 9 w 22"/>
                  <a:gd name="T1" fmla="*/ 54 h 54"/>
                  <a:gd name="T2" fmla="*/ 9 w 22"/>
                  <a:gd name="T3" fmla="*/ 20 h 54"/>
                  <a:gd name="T4" fmla="*/ 13 w 22"/>
                  <a:gd name="T5" fmla="*/ 20 h 54"/>
                  <a:gd name="T6" fmla="*/ 12 w 22"/>
                  <a:gd name="T7" fmla="*/ 54 h 54"/>
                  <a:gd name="T8" fmla="*/ 9 w 22"/>
                  <a:gd name="T9" fmla="*/ 54 h 54"/>
                  <a:gd name="T10" fmla="*/ 0 w 22"/>
                  <a:gd name="T11" fmla="*/ 24 h 54"/>
                  <a:gd name="T12" fmla="*/ 11 w 22"/>
                  <a:gd name="T13" fmla="*/ 0 h 54"/>
                  <a:gd name="T14" fmla="*/ 22 w 22"/>
                  <a:gd name="T15" fmla="*/ 24 h 54"/>
                  <a:gd name="T16" fmla="*/ 0 w 22"/>
                  <a:gd name="T1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9" y="54"/>
                    </a:moveTo>
                    <a:lnTo>
                      <a:pt x="9" y="20"/>
                    </a:lnTo>
                    <a:lnTo>
                      <a:pt x="13" y="20"/>
                    </a:lnTo>
                    <a:lnTo>
                      <a:pt x="12" y="54"/>
                    </a:lnTo>
                    <a:lnTo>
                      <a:pt x="9" y="54"/>
                    </a:lnTo>
                    <a:close/>
                    <a:moveTo>
                      <a:pt x="0" y="24"/>
                    </a:moveTo>
                    <a:lnTo>
                      <a:pt x="11" y="0"/>
                    </a:lnTo>
                    <a:lnTo>
                      <a:pt x="22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41">
                <a:extLst>
                  <a:ext uri="{FF2B5EF4-FFF2-40B4-BE49-F238E27FC236}">
                    <a16:creationId xmlns:a16="http://schemas.microsoft.com/office/drawing/2014/main" id="{C6C6E03A-E5B8-765E-FAC7-54BA55543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1771"/>
                <a:ext cx="4" cy="34"/>
              </a:xfrm>
              <a:custGeom>
                <a:avLst/>
                <a:gdLst>
                  <a:gd name="T0" fmla="*/ 0 w 4"/>
                  <a:gd name="T1" fmla="*/ 34 h 34"/>
                  <a:gd name="T2" fmla="*/ 0 w 4"/>
                  <a:gd name="T3" fmla="*/ 0 h 34"/>
                  <a:gd name="T4" fmla="*/ 4 w 4"/>
                  <a:gd name="T5" fmla="*/ 0 h 34"/>
                  <a:gd name="T6" fmla="*/ 3 w 4"/>
                  <a:gd name="T7" fmla="*/ 34 h 34"/>
                  <a:gd name="T8" fmla="*/ 0 w 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4">
                    <a:moveTo>
                      <a:pt x="0" y="3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" y="34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42">
                <a:extLst>
                  <a:ext uri="{FF2B5EF4-FFF2-40B4-BE49-F238E27FC236}">
                    <a16:creationId xmlns:a16="http://schemas.microsoft.com/office/drawing/2014/main" id="{C2E3CDF5-E213-3ECF-FD30-D32DD1445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1751"/>
                <a:ext cx="22" cy="24"/>
              </a:xfrm>
              <a:custGeom>
                <a:avLst/>
                <a:gdLst>
                  <a:gd name="T0" fmla="*/ 0 w 22"/>
                  <a:gd name="T1" fmla="*/ 24 h 24"/>
                  <a:gd name="T2" fmla="*/ 11 w 22"/>
                  <a:gd name="T3" fmla="*/ 0 h 24"/>
                  <a:gd name="T4" fmla="*/ 22 w 22"/>
                  <a:gd name="T5" fmla="*/ 24 h 24"/>
                  <a:gd name="T6" fmla="*/ 0 w 2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11" y="0"/>
                    </a:lnTo>
                    <a:lnTo>
                      <a:pt x="22" y="24"/>
                    </a:lnTo>
                    <a:lnTo>
                      <a:pt x="0" y="24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Rectangle 43">
                <a:extLst>
                  <a:ext uri="{FF2B5EF4-FFF2-40B4-BE49-F238E27FC236}">
                    <a16:creationId xmlns:a16="http://schemas.microsoft.com/office/drawing/2014/main" id="{E03FE87A-9D6E-1245-94A9-5333E353E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" y="1736"/>
                <a:ext cx="71" cy="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Rectangle 44">
                <a:extLst>
                  <a:ext uri="{FF2B5EF4-FFF2-40B4-BE49-F238E27FC236}">
                    <a16:creationId xmlns:a16="http://schemas.microsoft.com/office/drawing/2014/main" id="{DD58348E-1422-0C20-8D42-2065B15A1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7" y="1738"/>
                <a:ext cx="71" cy="75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45">
                <a:extLst>
                  <a:ext uri="{FF2B5EF4-FFF2-40B4-BE49-F238E27FC236}">
                    <a16:creationId xmlns:a16="http://schemas.microsoft.com/office/drawing/2014/main" id="{DA4F126D-87C8-4410-9369-B4FD7CC1DF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94" y="1751"/>
                <a:ext cx="22" cy="54"/>
              </a:xfrm>
              <a:custGeom>
                <a:avLst/>
                <a:gdLst>
                  <a:gd name="T0" fmla="*/ 9 w 22"/>
                  <a:gd name="T1" fmla="*/ 54 h 54"/>
                  <a:gd name="T2" fmla="*/ 9 w 22"/>
                  <a:gd name="T3" fmla="*/ 20 h 54"/>
                  <a:gd name="T4" fmla="*/ 13 w 22"/>
                  <a:gd name="T5" fmla="*/ 20 h 54"/>
                  <a:gd name="T6" fmla="*/ 12 w 22"/>
                  <a:gd name="T7" fmla="*/ 54 h 54"/>
                  <a:gd name="T8" fmla="*/ 9 w 22"/>
                  <a:gd name="T9" fmla="*/ 54 h 54"/>
                  <a:gd name="T10" fmla="*/ 0 w 22"/>
                  <a:gd name="T11" fmla="*/ 24 h 54"/>
                  <a:gd name="T12" fmla="*/ 11 w 22"/>
                  <a:gd name="T13" fmla="*/ 0 h 54"/>
                  <a:gd name="T14" fmla="*/ 22 w 22"/>
                  <a:gd name="T15" fmla="*/ 24 h 54"/>
                  <a:gd name="T16" fmla="*/ 0 w 22"/>
                  <a:gd name="T1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9" y="54"/>
                    </a:moveTo>
                    <a:lnTo>
                      <a:pt x="9" y="20"/>
                    </a:lnTo>
                    <a:lnTo>
                      <a:pt x="13" y="20"/>
                    </a:lnTo>
                    <a:lnTo>
                      <a:pt x="12" y="54"/>
                    </a:lnTo>
                    <a:lnTo>
                      <a:pt x="9" y="54"/>
                    </a:lnTo>
                    <a:close/>
                    <a:moveTo>
                      <a:pt x="0" y="24"/>
                    </a:moveTo>
                    <a:lnTo>
                      <a:pt x="11" y="0"/>
                    </a:lnTo>
                    <a:lnTo>
                      <a:pt x="22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46">
                <a:extLst>
                  <a:ext uri="{FF2B5EF4-FFF2-40B4-BE49-F238E27FC236}">
                    <a16:creationId xmlns:a16="http://schemas.microsoft.com/office/drawing/2014/main" id="{F45D87DE-1C80-470F-F1E0-69464198F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1771"/>
                <a:ext cx="4" cy="34"/>
              </a:xfrm>
              <a:custGeom>
                <a:avLst/>
                <a:gdLst>
                  <a:gd name="T0" fmla="*/ 0 w 4"/>
                  <a:gd name="T1" fmla="*/ 34 h 34"/>
                  <a:gd name="T2" fmla="*/ 0 w 4"/>
                  <a:gd name="T3" fmla="*/ 0 h 34"/>
                  <a:gd name="T4" fmla="*/ 4 w 4"/>
                  <a:gd name="T5" fmla="*/ 0 h 34"/>
                  <a:gd name="T6" fmla="*/ 3 w 4"/>
                  <a:gd name="T7" fmla="*/ 34 h 34"/>
                  <a:gd name="T8" fmla="*/ 0 w 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4">
                    <a:moveTo>
                      <a:pt x="0" y="3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" y="34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47">
                <a:extLst>
                  <a:ext uri="{FF2B5EF4-FFF2-40B4-BE49-F238E27FC236}">
                    <a16:creationId xmlns:a16="http://schemas.microsoft.com/office/drawing/2014/main" id="{16EDB7A2-81F4-9B2F-9258-9246F2EED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1751"/>
                <a:ext cx="22" cy="24"/>
              </a:xfrm>
              <a:custGeom>
                <a:avLst/>
                <a:gdLst>
                  <a:gd name="T0" fmla="*/ 0 w 22"/>
                  <a:gd name="T1" fmla="*/ 24 h 24"/>
                  <a:gd name="T2" fmla="*/ 11 w 22"/>
                  <a:gd name="T3" fmla="*/ 0 h 24"/>
                  <a:gd name="T4" fmla="*/ 22 w 22"/>
                  <a:gd name="T5" fmla="*/ 24 h 24"/>
                  <a:gd name="T6" fmla="*/ 0 w 2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11" y="0"/>
                    </a:lnTo>
                    <a:lnTo>
                      <a:pt x="22" y="24"/>
                    </a:lnTo>
                    <a:lnTo>
                      <a:pt x="0" y="24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48">
                <a:extLst>
                  <a:ext uri="{FF2B5EF4-FFF2-40B4-BE49-F238E27FC236}">
                    <a16:creationId xmlns:a16="http://schemas.microsoft.com/office/drawing/2014/main" id="{AD504498-8D0C-BD66-FDA5-EB578F4FD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1966"/>
                <a:ext cx="191" cy="186"/>
              </a:xfrm>
              <a:custGeom>
                <a:avLst/>
                <a:gdLst>
                  <a:gd name="T0" fmla="*/ 626 w 691"/>
                  <a:gd name="T1" fmla="*/ 460 h 674"/>
                  <a:gd name="T2" fmla="*/ 227 w 691"/>
                  <a:gd name="T3" fmla="*/ 606 h 674"/>
                  <a:gd name="T4" fmla="*/ 66 w 691"/>
                  <a:gd name="T5" fmla="*/ 214 h 674"/>
                  <a:gd name="T6" fmla="*/ 464 w 691"/>
                  <a:gd name="T7" fmla="*/ 68 h 674"/>
                  <a:gd name="T8" fmla="*/ 626 w 691"/>
                  <a:gd name="T9" fmla="*/ 46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674">
                    <a:moveTo>
                      <a:pt x="626" y="460"/>
                    </a:moveTo>
                    <a:cubicBezTo>
                      <a:pt x="560" y="609"/>
                      <a:pt x="382" y="674"/>
                      <a:pt x="227" y="606"/>
                    </a:cubicBezTo>
                    <a:cubicBezTo>
                      <a:pt x="73" y="538"/>
                      <a:pt x="0" y="362"/>
                      <a:pt x="66" y="214"/>
                    </a:cubicBezTo>
                    <a:cubicBezTo>
                      <a:pt x="131" y="65"/>
                      <a:pt x="310" y="0"/>
                      <a:pt x="464" y="68"/>
                    </a:cubicBezTo>
                    <a:cubicBezTo>
                      <a:pt x="619" y="136"/>
                      <a:pt x="691" y="312"/>
                      <a:pt x="626" y="46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49">
                <a:extLst>
                  <a:ext uri="{FF2B5EF4-FFF2-40B4-BE49-F238E27FC236}">
                    <a16:creationId xmlns:a16="http://schemas.microsoft.com/office/drawing/2014/main" id="{B833CAD3-3CA4-F07A-9B25-0C3CACEC0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1966"/>
                <a:ext cx="191" cy="186"/>
              </a:xfrm>
              <a:custGeom>
                <a:avLst/>
                <a:gdLst>
                  <a:gd name="T0" fmla="*/ 173 w 191"/>
                  <a:gd name="T1" fmla="*/ 127 h 186"/>
                  <a:gd name="T2" fmla="*/ 63 w 191"/>
                  <a:gd name="T3" fmla="*/ 167 h 186"/>
                  <a:gd name="T4" fmla="*/ 18 w 191"/>
                  <a:gd name="T5" fmla="*/ 59 h 186"/>
                  <a:gd name="T6" fmla="*/ 128 w 191"/>
                  <a:gd name="T7" fmla="*/ 19 h 186"/>
                  <a:gd name="T8" fmla="*/ 173 w 191"/>
                  <a:gd name="T9" fmla="*/ 12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86">
                    <a:moveTo>
                      <a:pt x="173" y="127"/>
                    </a:moveTo>
                    <a:cubicBezTo>
                      <a:pt x="155" y="168"/>
                      <a:pt x="105" y="186"/>
                      <a:pt x="63" y="167"/>
                    </a:cubicBezTo>
                    <a:cubicBezTo>
                      <a:pt x="20" y="149"/>
                      <a:pt x="0" y="100"/>
                      <a:pt x="18" y="59"/>
                    </a:cubicBezTo>
                    <a:cubicBezTo>
                      <a:pt x="36" y="18"/>
                      <a:pt x="85" y="0"/>
                      <a:pt x="128" y="19"/>
                    </a:cubicBezTo>
                    <a:cubicBezTo>
                      <a:pt x="171" y="37"/>
                      <a:pt x="191" y="86"/>
                      <a:pt x="173" y="127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50">
                <a:extLst>
                  <a:ext uri="{FF2B5EF4-FFF2-40B4-BE49-F238E27FC236}">
                    <a16:creationId xmlns:a16="http://schemas.microsoft.com/office/drawing/2014/main" id="{C50B0DA5-BA57-D769-9E48-03AF9E8FE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1997"/>
                <a:ext cx="131" cy="124"/>
              </a:xfrm>
              <a:custGeom>
                <a:avLst/>
                <a:gdLst>
                  <a:gd name="T0" fmla="*/ 430 w 473"/>
                  <a:gd name="T1" fmla="*/ 310 h 450"/>
                  <a:gd name="T2" fmla="*/ 159 w 473"/>
                  <a:gd name="T3" fmla="*/ 403 h 450"/>
                  <a:gd name="T4" fmla="*/ 43 w 473"/>
                  <a:gd name="T5" fmla="*/ 140 h 450"/>
                  <a:gd name="T6" fmla="*/ 315 w 473"/>
                  <a:gd name="T7" fmla="*/ 47 h 450"/>
                  <a:gd name="T8" fmla="*/ 430 w 473"/>
                  <a:gd name="T9" fmla="*/ 31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3" h="450">
                    <a:moveTo>
                      <a:pt x="430" y="310"/>
                    </a:moveTo>
                    <a:cubicBezTo>
                      <a:pt x="387" y="408"/>
                      <a:pt x="265" y="450"/>
                      <a:pt x="159" y="403"/>
                    </a:cubicBezTo>
                    <a:cubicBezTo>
                      <a:pt x="52" y="356"/>
                      <a:pt x="0" y="238"/>
                      <a:pt x="43" y="140"/>
                    </a:cubicBezTo>
                    <a:cubicBezTo>
                      <a:pt x="87" y="42"/>
                      <a:pt x="208" y="0"/>
                      <a:pt x="315" y="47"/>
                    </a:cubicBezTo>
                    <a:cubicBezTo>
                      <a:pt x="422" y="95"/>
                      <a:pt x="473" y="212"/>
                      <a:pt x="430" y="31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51">
                <a:extLst>
                  <a:ext uri="{FF2B5EF4-FFF2-40B4-BE49-F238E27FC236}">
                    <a16:creationId xmlns:a16="http://schemas.microsoft.com/office/drawing/2014/main" id="{1E4E8504-42BC-45FA-04B0-EDCE3BB14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1997"/>
                <a:ext cx="131" cy="124"/>
              </a:xfrm>
              <a:custGeom>
                <a:avLst/>
                <a:gdLst>
                  <a:gd name="T0" fmla="*/ 119 w 131"/>
                  <a:gd name="T1" fmla="*/ 86 h 124"/>
                  <a:gd name="T2" fmla="*/ 44 w 131"/>
                  <a:gd name="T3" fmla="*/ 111 h 124"/>
                  <a:gd name="T4" fmla="*/ 12 w 131"/>
                  <a:gd name="T5" fmla="*/ 39 h 124"/>
                  <a:gd name="T6" fmla="*/ 87 w 131"/>
                  <a:gd name="T7" fmla="*/ 13 h 124"/>
                  <a:gd name="T8" fmla="*/ 119 w 131"/>
                  <a:gd name="T9" fmla="*/ 8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24">
                    <a:moveTo>
                      <a:pt x="119" y="86"/>
                    </a:moveTo>
                    <a:cubicBezTo>
                      <a:pt x="107" y="113"/>
                      <a:pt x="73" y="124"/>
                      <a:pt x="44" y="111"/>
                    </a:cubicBezTo>
                    <a:cubicBezTo>
                      <a:pt x="14" y="98"/>
                      <a:pt x="0" y="66"/>
                      <a:pt x="12" y="39"/>
                    </a:cubicBezTo>
                    <a:cubicBezTo>
                      <a:pt x="24" y="11"/>
                      <a:pt x="57" y="0"/>
                      <a:pt x="87" y="13"/>
                    </a:cubicBezTo>
                    <a:cubicBezTo>
                      <a:pt x="117" y="26"/>
                      <a:pt x="131" y="58"/>
                      <a:pt x="119" y="86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52">
                <a:extLst>
                  <a:ext uri="{FF2B5EF4-FFF2-40B4-BE49-F238E27FC236}">
                    <a16:creationId xmlns:a16="http://schemas.microsoft.com/office/drawing/2014/main" id="{F9666AFB-40A2-E747-2BBE-82C6409DA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2007"/>
                <a:ext cx="94" cy="100"/>
              </a:xfrm>
              <a:custGeom>
                <a:avLst/>
                <a:gdLst>
                  <a:gd name="T0" fmla="*/ 261 w 339"/>
                  <a:gd name="T1" fmla="*/ 303 h 363"/>
                  <a:gd name="T2" fmla="*/ 154 w 339"/>
                  <a:gd name="T3" fmla="*/ 345 h 363"/>
                  <a:gd name="T4" fmla="*/ 59 w 339"/>
                  <a:gd name="T5" fmla="*/ 303 h 363"/>
                  <a:gd name="T6" fmla="*/ 18 w 339"/>
                  <a:gd name="T7" fmla="*/ 196 h 363"/>
                  <a:gd name="T8" fmla="*/ 77 w 339"/>
                  <a:gd name="T9" fmla="*/ 60 h 363"/>
                  <a:gd name="T10" fmla="*/ 184 w 339"/>
                  <a:gd name="T11" fmla="*/ 19 h 363"/>
                  <a:gd name="T12" fmla="*/ 279 w 339"/>
                  <a:gd name="T13" fmla="*/ 60 h 363"/>
                  <a:gd name="T14" fmla="*/ 321 w 339"/>
                  <a:gd name="T15" fmla="*/ 167 h 363"/>
                  <a:gd name="T16" fmla="*/ 261 w 339"/>
                  <a:gd name="T17" fmla="*/ 30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363">
                    <a:moveTo>
                      <a:pt x="261" y="303"/>
                    </a:moveTo>
                    <a:cubicBezTo>
                      <a:pt x="243" y="344"/>
                      <a:pt x="195" y="363"/>
                      <a:pt x="154" y="345"/>
                    </a:cubicBezTo>
                    <a:lnTo>
                      <a:pt x="59" y="303"/>
                    </a:lnTo>
                    <a:cubicBezTo>
                      <a:pt x="18" y="285"/>
                      <a:pt x="0" y="237"/>
                      <a:pt x="18" y="196"/>
                    </a:cubicBezTo>
                    <a:lnTo>
                      <a:pt x="77" y="60"/>
                    </a:lnTo>
                    <a:cubicBezTo>
                      <a:pt x="95" y="19"/>
                      <a:pt x="143" y="0"/>
                      <a:pt x="184" y="19"/>
                    </a:cubicBezTo>
                    <a:lnTo>
                      <a:pt x="279" y="60"/>
                    </a:lnTo>
                    <a:cubicBezTo>
                      <a:pt x="320" y="78"/>
                      <a:pt x="339" y="126"/>
                      <a:pt x="321" y="167"/>
                    </a:cubicBezTo>
                    <a:lnTo>
                      <a:pt x="261" y="30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53">
                <a:extLst>
                  <a:ext uri="{FF2B5EF4-FFF2-40B4-BE49-F238E27FC236}">
                    <a16:creationId xmlns:a16="http://schemas.microsoft.com/office/drawing/2014/main" id="{D716CDFB-D0A8-884A-E3A2-57DE54A39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1979"/>
                <a:ext cx="49" cy="41"/>
              </a:xfrm>
              <a:custGeom>
                <a:avLst/>
                <a:gdLst>
                  <a:gd name="T0" fmla="*/ 18 w 49"/>
                  <a:gd name="T1" fmla="*/ 0 h 41"/>
                  <a:gd name="T2" fmla="*/ 49 w 49"/>
                  <a:gd name="T3" fmla="*/ 39 h 41"/>
                  <a:gd name="T4" fmla="*/ 0 w 49"/>
                  <a:gd name="T5" fmla="*/ 41 h 41"/>
                  <a:gd name="T6" fmla="*/ 18 w 49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1">
                    <a:moveTo>
                      <a:pt x="18" y="0"/>
                    </a:moveTo>
                    <a:lnTo>
                      <a:pt x="49" y="39"/>
                    </a:lnTo>
                    <a:lnTo>
                      <a:pt x="0" y="4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Rectangle 54">
                <a:extLst>
                  <a:ext uri="{FF2B5EF4-FFF2-40B4-BE49-F238E27FC236}">
                    <a16:creationId xmlns:a16="http://schemas.microsoft.com/office/drawing/2014/main" id="{DDA954FE-D4CE-BE0D-FF1E-A23FA480D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7" y="1493"/>
                <a:ext cx="283" cy="270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Rectangle 55">
                <a:extLst>
                  <a:ext uri="{FF2B5EF4-FFF2-40B4-BE49-F238E27FC236}">
                    <a16:creationId xmlns:a16="http://schemas.microsoft.com/office/drawing/2014/main" id="{E9347220-3391-A71E-2AE5-FDF33D227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1" y="1535"/>
                <a:ext cx="18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525">
                    <a:solidFill>
                      <a:srgbClr val="000000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V Band</a:t>
                </a:r>
                <a:endParaRPr lang="ja-JP" altLang="ja-JP" sz="1350"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56">
                <a:extLst>
                  <a:ext uri="{FF2B5EF4-FFF2-40B4-BE49-F238E27FC236}">
                    <a16:creationId xmlns:a16="http://schemas.microsoft.com/office/drawing/2014/main" id="{5B3F07D6-2CC0-9784-BFE1-AE0193EB4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1586"/>
                <a:ext cx="177" cy="5"/>
              </a:xfrm>
              <a:custGeom>
                <a:avLst/>
                <a:gdLst>
                  <a:gd name="T0" fmla="*/ 0 w 177"/>
                  <a:gd name="T1" fmla="*/ 0 h 5"/>
                  <a:gd name="T2" fmla="*/ 44 w 177"/>
                  <a:gd name="T3" fmla="*/ 0 h 5"/>
                  <a:gd name="T4" fmla="*/ 88 w 177"/>
                  <a:gd name="T5" fmla="*/ 0 h 5"/>
                  <a:gd name="T6" fmla="*/ 132 w 177"/>
                  <a:gd name="T7" fmla="*/ 0 h 5"/>
                  <a:gd name="T8" fmla="*/ 177 w 177"/>
                  <a:gd name="T9" fmla="*/ 0 h 5"/>
                  <a:gd name="T10" fmla="*/ 177 w 177"/>
                  <a:gd name="T11" fmla="*/ 5 h 5"/>
                  <a:gd name="T12" fmla="*/ 132 w 177"/>
                  <a:gd name="T13" fmla="*/ 5 h 5"/>
                  <a:gd name="T14" fmla="*/ 88 w 177"/>
                  <a:gd name="T15" fmla="*/ 5 h 5"/>
                  <a:gd name="T16" fmla="*/ 44 w 177"/>
                  <a:gd name="T17" fmla="*/ 5 h 5"/>
                  <a:gd name="T18" fmla="*/ 0 w 177"/>
                  <a:gd name="T19" fmla="*/ 5 h 5"/>
                  <a:gd name="T20" fmla="*/ 0 w 177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" h="5">
                    <a:moveTo>
                      <a:pt x="0" y="0"/>
                    </a:moveTo>
                    <a:lnTo>
                      <a:pt x="44" y="0"/>
                    </a:lnTo>
                    <a:lnTo>
                      <a:pt x="88" y="0"/>
                    </a:lnTo>
                    <a:lnTo>
                      <a:pt x="132" y="0"/>
                    </a:lnTo>
                    <a:lnTo>
                      <a:pt x="177" y="0"/>
                    </a:lnTo>
                    <a:lnTo>
                      <a:pt x="177" y="5"/>
                    </a:lnTo>
                    <a:lnTo>
                      <a:pt x="132" y="5"/>
                    </a:lnTo>
                    <a:lnTo>
                      <a:pt x="88" y="5"/>
                    </a:lnTo>
                    <a:lnTo>
                      <a:pt x="44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Rectangle 57">
                <a:extLst>
                  <a:ext uri="{FF2B5EF4-FFF2-40B4-BE49-F238E27FC236}">
                    <a16:creationId xmlns:a16="http://schemas.microsoft.com/office/drawing/2014/main" id="{7F348D57-832F-E263-1816-C5882D8CA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6" y="1606"/>
                <a:ext cx="1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525">
                    <a:solidFill>
                      <a:srgbClr val="000000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Input</a:t>
                </a:r>
                <a:endParaRPr lang="ja-JP" altLang="ja-JP" sz="1350"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58">
                <a:extLst>
                  <a:ext uri="{FF2B5EF4-FFF2-40B4-BE49-F238E27FC236}">
                    <a16:creationId xmlns:a16="http://schemas.microsoft.com/office/drawing/2014/main" id="{5F5D4F7A-95F6-4E35-83BB-8DAC9781B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" y="1657"/>
                <a:ext cx="111" cy="5"/>
              </a:xfrm>
              <a:custGeom>
                <a:avLst/>
                <a:gdLst>
                  <a:gd name="T0" fmla="*/ 0 w 111"/>
                  <a:gd name="T1" fmla="*/ 0 h 5"/>
                  <a:gd name="T2" fmla="*/ 37 w 111"/>
                  <a:gd name="T3" fmla="*/ 0 h 5"/>
                  <a:gd name="T4" fmla="*/ 74 w 111"/>
                  <a:gd name="T5" fmla="*/ 0 h 5"/>
                  <a:gd name="T6" fmla="*/ 111 w 111"/>
                  <a:gd name="T7" fmla="*/ 0 h 5"/>
                  <a:gd name="T8" fmla="*/ 111 w 111"/>
                  <a:gd name="T9" fmla="*/ 5 h 5"/>
                  <a:gd name="T10" fmla="*/ 74 w 111"/>
                  <a:gd name="T11" fmla="*/ 5 h 5"/>
                  <a:gd name="T12" fmla="*/ 37 w 111"/>
                  <a:gd name="T13" fmla="*/ 5 h 5"/>
                  <a:gd name="T14" fmla="*/ 0 w 111"/>
                  <a:gd name="T15" fmla="*/ 5 h 5"/>
                  <a:gd name="T16" fmla="*/ 0 w 111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5">
                    <a:moveTo>
                      <a:pt x="0" y="0"/>
                    </a:moveTo>
                    <a:lnTo>
                      <a:pt x="37" y="0"/>
                    </a:lnTo>
                    <a:lnTo>
                      <a:pt x="74" y="0"/>
                    </a:lnTo>
                    <a:lnTo>
                      <a:pt x="111" y="0"/>
                    </a:lnTo>
                    <a:lnTo>
                      <a:pt x="111" y="5"/>
                    </a:lnTo>
                    <a:lnTo>
                      <a:pt x="74" y="5"/>
                    </a:lnTo>
                    <a:lnTo>
                      <a:pt x="37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Rectangle 59">
                <a:extLst>
                  <a:ext uri="{FF2B5EF4-FFF2-40B4-BE49-F238E27FC236}">
                    <a16:creationId xmlns:a16="http://schemas.microsoft.com/office/drawing/2014/main" id="{61ABF25A-B4F8-7DF5-B3EC-CD008B1A8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9" y="1678"/>
                <a:ext cx="13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525">
                    <a:solidFill>
                      <a:srgbClr val="000000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Port1</a:t>
                </a:r>
                <a:endParaRPr lang="ja-JP" altLang="ja-JP" sz="1350"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60">
                <a:extLst>
                  <a:ext uri="{FF2B5EF4-FFF2-40B4-BE49-F238E27FC236}">
                    <a16:creationId xmlns:a16="http://schemas.microsoft.com/office/drawing/2014/main" id="{5FEFBEC1-AF91-CCD4-B4A3-BBF377765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" y="1728"/>
                <a:ext cx="141" cy="4"/>
              </a:xfrm>
              <a:custGeom>
                <a:avLst/>
                <a:gdLst>
                  <a:gd name="T0" fmla="*/ 0 w 141"/>
                  <a:gd name="T1" fmla="*/ 0 h 4"/>
                  <a:gd name="T2" fmla="*/ 35 w 141"/>
                  <a:gd name="T3" fmla="*/ 0 h 4"/>
                  <a:gd name="T4" fmla="*/ 70 w 141"/>
                  <a:gd name="T5" fmla="*/ 0 h 4"/>
                  <a:gd name="T6" fmla="*/ 106 w 141"/>
                  <a:gd name="T7" fmla="*/ 0 h 4"/>
                  <a:gd name="T8" fmla="*/ 141 w 141"/>
                  <a:gd name="T9" fmla="*/ 0 h 4"/>
                  <a:gd name="T10" fmla="*/ 141 w 141"/>
                  <a:gd name="T11" fmla="*/ 4 h 4"/>
                  <a:gd name="T12" fmla="*/ 106 w 141"/>
                  <a:gd name="T13" fmla="*/ 4 h 4"/>
                  <a:gd name="T14" fmla="*/ 70 w 141"/>
                  <a:gd name="T15" fmla="*/ 4 h 4"/>
                  <a:gd name="T16" fmla="*/ 35 w 141"/>
                  <a:gd name="T17" fmla="*/ 4 h 4"/>
                  <a:gd name="T18" fmla="*/ 0 w 141"/>
                  <a:gd name="T19" fmla="*/ 4 h 4"/>
                  <a:gd name="T20" fmla="*/ 0 w 141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4">
                    <a:moveTo>
                      <a:pt x="0" y="0"/>
                    </a:moveTo>
                    <a:lnTo>
                      <a:pt x="35" y="0"/>
                    </a:lnTo>
                    <a:lnTo>
                      <a:pt x="70" y="0"/>
                    </a:lnTo>
                    <a:lnTo>
                      <a:pt x="106" y="0"/>
                    </a:lnTo>
                    <a:lnTo>
                      <a:pt x="141" y="0"/>
                    </a:lnTo>
                    <a:lnTo>
                      <a:pt x="141" y="4"/>
                    </a:lnTo>
                    <a:lnTo>
                      <a:pt x="106" y="4"/>
                    </a:lnTo>
                    <a:lnTo>
                      <a:pt x="70" y="4"/>
                    </a:lnTo>
                    <a:lnTo>
                      <a:pt x="35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Rectangle 61">
                <a:extLst>
                  <a:ext uri="{FF2B5EF4-FFF2-40B4-BE49-F238E27FC236}">
                    <a16:creationId xmlns:a16="http://schemas.microsoft.com/office/drawing/2014/main" id="{6148122F-B66C-FC75-3617-18BEEC8B4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816"/>
                <a:ext cx="75" cy="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Rectangle 62">
                <a:extLst>
                  <a:ext uri="{FF2B5EF4-FFF2-40B4-BE49-F238E27FC236}">
                    <a16:creationId xmlns:a16="http://schemas.microsoft.com/office/drawing/2014/main" id="{0F336A61-7FD2-090D-F241-ABC6F1684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818"/>
                <a:ext cx="75" cy="84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63">
                <a:extLst>
                  <a:ext uri="{FF2B5EF4-FFF2-40B4-BE49-F238E27FC236}">
                    <a16:creationId xmlns:a16="http://schemas.microsoft.com/office/drawing/2014/main" id="{EA5CC233-F412-0170-3123-41AC515A6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" y="1827"/>
                <a:ext cx="62" cy="21"/>
              </a:xfrm>
              <a:custGeom>
                <a:avLst/>
                <a:gdLst>
                  <a:gd name="T0" fmla="*/ 62 w 62"/>
                  <a:gd name="T1" fmla="*/ 11 h 21"/>
                  <a:gd name="T2" fmla="*/ 58 w 62"/>
                  <a:gd name="T3" fmla="*/ 7 h 21"/>
                  <a:gd name="T4" fmla="*/ 54 w 62"/>
                  <a:gd name="T5" fmla="*/ 3 h 21"/>
                  <a:gd name="T6" fmla="*/ 49 w 62"/>
                  <a:gd name="T7" fmla="*/ 1 h 21"/>
                  <a:gd name="T8" fmla="*/ 45 w 62"/>
                  <a:gd name="T9" fmla="*/ 0 h 21"/>
                  <a:gd name="T10" fmla="*/ 42 w 62"/>
                  <a:gd name="T11" fmla="*/ 0 h 21"/>
                  <a:gd name="T12" fmla="*/ 38 w 62"/>
                  <a:gd name="T13" fmla="*/ 2 h 21"/>
                  <a:gd name="T14" fmla="*/ 34 w 62"/>
                  <a:gd name="T15" fmla="*/ 7 h 21"/>
                  <a:gd name="T16" fmla="*/ 30 w 62"/>
                  <a:gd name="T17" fmla="*/ 13 h 21"/>
                  <a:gd name="T18" fmla="*/ 26 w 62"/>
                  <a:gd name="T19" fmla="*/ 18 h 21"/>
                  <a:gd name="T20" fmla="*/ 22 w 62"/>
                  <a:gd name="T21" fmla="*/ 21 h 21"/>
                  <a:gd name="T22" fmla="*/ 21 w 62"/>
                  <a:gd name="T23" fmla="*/ 21 h 21"/>
                  <a:gd name="T24" fmla="*/ 17 w 62"/>
                  <a:gd name="T25" fmla="*/ 21 h 21"/>
                  <a:gd name="T26" fmla="*/ 12 w 62"/>
                  <a:gd name="T27" fmla="*/ 20 h 21"/>
                  <a:gd name="T28" fmla="*/ 7 w 62"/>
                  <a:gd name="T29" fmla="*/ 16 h 21"/>
                  <a:gd name="T30" fmla="*/ 3 w 62"/>
                  <a:gd name="T31" fmla="*/ 13 h 21"/>
                  <a:gd name="T32" fmla="*/ 0 w 62"/>
                  <a:gd name="T33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21">
                    <a:moveTo>
                      <a:pt x="62" y="11"/>
                    </a:moveTo>
                    <a:lnTo>
                      <a:pt x="58" y="7"/>
                    </a:lnTo>
                    <a:lnTo>
                      <a:pt x="54" y="3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4" y="7"/>
                    </a:lnTo>
                    <a:lnTo>
                      <a:pt x="30" y="13"/>
                    </a:lnTo>
                    <a:lnTo>
                      <a:pt x="26" y="18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17" y="21"/>
                    </a:lnTo>
                    <a:lnTo>
                      <a:pt x="12" y="20"/>
                    </a:lnTo>
                    <a:lnTo>
                      <a:pt x="7" y="16"/>
                    </a:lnTo>
                    <a:lnTo>
                      <a:pt x="3" y="13"/>
                    </a:lnTo>
                    <a:lnTo>
                      <a:pt x="0" y="12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64">
                <a:extLst>
                  <a:ext uri="{FF2B5EF4-FFF2-40B4-BE49-F238E27FC236}">
                    <a16:creationId xmlns:a16="http://schemas.microsoft.com/office/drawing/2014/main" id="{C08AB3AC-D2B7-A785-3CB6-F960A5DEE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" y="1853"/>
                <a:ext cx="62" cy="18"/>
              </a:xfrm>
              <a:custGeom>
                <a:avLst/>
                <a:gdLst>
                  <a:gd name="T0" fmla="*/ 62 w 62"/>
                  <a:gd name="T1" fmla="*/ 9 h 18"/>
                  <a:gd name="T2" fmla="*/ 58 w 62"/>
                  <a:gd name="T3" fmla="*/ 6 h 18"/>
                  <a:gd name="T4" fmla="*/ 54 w 62"/>
                  <a:gd name="T5" fmla="*/ 3 h 18"/>
                  <a:gd name="T6" fmla="*/ 49 w 62"/>
                  <a:gd name="T7" fmla="*/ 1 h 18"/>
                  <a:gd name="T8" fmla="*/ 45 w 62"/>
                  <a:gd name="T9" fmla="*/ 0 h 18"/>
                  <a:gd name="T10" fmla="*/ 42 w 62"/>
                  <a:gd name="T11" fmla="*/ 0 h 18"/>
                  <a:gd name="T12" fmla="*/ 38 w 62"/>
                  <a:gd name="T13" fmla="*/ 2 h 18"/>
                  <a:gd name="T14" fmla="*/ 34 w 62"/>
                  <a:gd name="T15" fmla="*/ 6 h 18"/>
                  <a:gd name="T16" fmla="*/ 30 w 62"/>
                  <a:gd name="T17" fmla="*/ 11 h 18"/>
                  <a:gd name="T18" fmla="*/ 26 w 62"/>
                  <a:gd name="T19" fmla="*/ 15 h 18"/>
                  <a:gd name="T20" fmla="*/ 22 w 62"/>
                  <a:gd name="T21" fmla="*/ 18 h 18"/>
                  <a:gd name="T22" fmla="*/ 21 w 62"/>
                  <a:gd name="T23" fmla="*/ 18 h 18"/>
                  <a:gd name="T24" fmla="*/ 17 w 62"/>
                  <a:gd name="T25" fmla="*/ 18 h 18"/>
                  <a:gd name="T26" fmla="*/ 12 w 62"/>
                  <a:gd name="T27" fmla="*/ 16 h 18"/>
                  <a:gd name="T28" fmla="*/ 7 w 62"/>
                  <a:gd name="T29" fmla="*/ 14 h 18"/>
                  <a:gd name="T30" fmla="*/ 3 w 62"/>
                  <a:gd name="T31" fmla="*/ 11 h 18"/>
                  <a:gd name="T32" fmla="*/ 0 w 62"/>
                  <a:gd name="T3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8">
                    <a:moveTo>
                      <a:pt x="62" y="9"/>
                    </a:moveTo>
                    <a:lnTo>
                      <a:pt x="58" y="6"/>
                    </a:lnTo>
                    <a:lnTo>
                      <a:pt x="54" y="3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4" y="6"/>
                    </a:lnTo>
                    <a:lnTo>
                      <a:pt x="30" y="11"/>
                    </a:lnTo>
                    <a:lnTo>
                      <a:pt x="26" y="15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17" y="18"/>
                    </a:lnTo>
                    <a:lnTo>
                      <a:pt x="12" y="16"/>
                    </a:lnTo>
                    <a:lnTo>
                      <a:pt x="7" y="14"/>
                    </a:lnTo>
                    <a:lnTo>
                      <a:pt x="3" y="11"/>
                    </a:lnTo>
                    <a:lnTo>
                      <a:pt x="0" y="1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65">
                <a:extLst>
                  <a:ext uri="{FF2B5EF4-FFF2-40B4-BE49-F238E27FC236}">
                    <a16:creationId xmlns:a16="http://schemas.microsoft.com/office/drawing/2014/main" id="{9E3DAB88-1093-F4D6-8BEC-7F488671B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" y="1875"/>
                <a:ext cx="62" cy="22"/>
              </a:xfrm>
              <a:custGeom>
                <a:avLst/>
                <a:gdLst>
                  <a:gd name="T0" fmla="*/ 62 w 62"/>
                  <a:gd name="T1" fmla="*/ 12 h 22"/>
                  <a:gd name="T2" fmla="*/ 58 w 62"/>
                  <a:gd name="T3" fmla="*/ 7 h 22"/>
                  <a:gd name="T4" fmla="*/ 54 w 62"/>
                  <a:gd name="T5" fmla="*/ 4 h 22"/>
                  <a:gd name="T6" fmla="*/ 49 w 62"/>
                  <a:gd name="T7" fmla="*/ 1 h 22"/>
                  <a:gd name="T8" fmla="*/ 45 w 62"/>
                  <a:gd name="T9" fmla="*/ 0 h 22"/>
                  <a:gd name="T10" fmla="*/ 42 w 62"/>
                  <a:gd name="T11" fmla="*/ 1 h 22"/>
                  <a:gd name="T12" fmla="*/ 38 w 62"/>
                  <a:gd name="T13" fmla="*/ 3 h 22"/>
                  <a:gd name="T14" fmla="*/ 34 w 62"/>
                  <a:gd name="T15" fmla="*/ 8 h 22"/>
                  <a:gd name="T16" fmla="*/ 30 w 62"/>
                  <a:gd name="T17" fmla="*/ 14 h 22"/>
                  <a:gd name="T18" fmla="*/ 26 w 62"/>
                  <a:gd name="T19" fmla="*/ 19 h 22"/>
                  <a:gd name="T20" fmla="*/ 22 w 62"/>
                  <a:gd name="T21" fmla="*/ 22 h 22"/>
                  <a:gd name="T22" fmla="*/ 21 w 62"/>
                  <a:gd name="T23" fmla="*/ 22 h 22"/>
                  <a:gd name="T24" fmla="*/ 17 w 62"/>
                  <a:gd name="T25" fmla="*/ 22 h 22"/>
                  <a:gd name="T26" fmla="*/ 12 w 62"/>
                  <a:gd name="T27" fmla="*/ 21 h 22"/>
                  <a:gd name="T28" fmla="*/ 7 w 62"/>
                  <a:gd name="T29" fmla="*/ 17 h 22"/>
                  <a:gd name="T30" fmla="*/ 3 w 62"/>
                  <a:gd name="T31" fmla="*/ 14 h 22"/>
                  <a:gd name="T32" fmla="*/ 0 w 62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22">
                    <a:moveTo>
                      <a:pt x="62" y="12"/>
                    </a:moveTo>
                    <a:lnTo>
                      <a:pt x="58" y="7"/>
                    </a:lnTo>
                    <a:lnTo>
                      <a:pt x="54" y="4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38" y="3"/>
                    </a:lnTo>
                    <a:lnTo>
                      <a:pt x="34" y="8"/>
                    </a:lnTo>
                    <a:lnTo>
                      <a:pt x="30" y="14"/>
                    </a:lnTo>
                    <a:lnTo>
                      <a:pt x="26" y="19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17" y="22"/>
                    </a:lnTo>
                    <a:lnTo>
                      <a:pt x="12" y="21"/>
                    </a:lnTo>
                    <a:lnTo>
                      <a:pt x="7" y="17"/>
                    </a:lnTo>
                    <a:lnTo>
                      <a:pt x="3" y="14"/>
                    </a:lnTo>
                    <a:lnTo>
                      <a:pt x="0" y="12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Line 66">
                <a:extLst>
                  <a:ext uri="{FF2B5EF4-FFF2-40B4-BE49-F238E27FC236}">
                    <a16:creationId xmlns:a16="http://schemas.microsoft.com/office/drawing/2014/main" id="{53A08BA5-BD8F-AC75-7A8A-B6DD63B7D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6" y="1862"/>
                <a:ext cx="13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Line 67">
                <a:extLst>
                  <a:ext uri="{FF2B5EF4-FFF2-40B4-BE49-F238E27FC236}">
                    <a16:creationId xmlns:a16="http://schemas.microsoft.com/office/drawing/2014/main" id="{85AFAC71-5A56-4A61-9B12-3612CBC80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58" y="1862"/>
                <a:ext cx="13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Line 68">
                <a:extLst>
                  <a:ext uri="{FF2B5EF4-FFF2-40B4-BE49-F238E27FC236}">
                    <a16:creationId xmlns:a16="http://schemas.microsoft.com/office/drawing/2014/main" id="{59334526-A575-CF5B-156A-FABC57EC9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2" y="1831"/>
                <a:ext cx="9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Line 69">
                <a:extLst>
                  <a:ext uri="{FF2B5EF4-FFF2-40B4-BE49-F238E27FC236}">
                    <a16:creationId xmlns:a16="http://schemas.microsoft.com/office/drawing/2014/main" id="{151796B0-C93B-B909-8DBE-28ABFA94C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2" y="1880"/>
                <a:ext cx="9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Rectangle 70">
                <a:extLst>
                  <a:ext uri="{FF2B5EF4-FFF2-40B4-BE49-F238E27FC236}">
                    <a16:creationId xmlns:a16="http://schemas.microsoft.com/office/drawing/2014/main" id="{6F009E92-30EF-006E-3446-BEA6875EA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" y="1736"/>
                <a:ext cx="75" cy="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Rectangle 71">
                <a:extLst>
                  <a:ext uri="{FF2B5EF4-FFF2-40B4-BE49-F238E27FC236}">
                    <a16:creationId xmlns:a16="http://schemas.microsoft.com/office/drawing/2014/main" id="{DA015DD5-119B-BCBE-6C73-A1C213219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1738"/>
                <a:ext cx="76" cy="75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72">
                <a:extLst>
                  <a:ext uri="{FF2B5EF4-FFF2-40B4-BE49-F238E27FC236}">
                    <a16:creationId xmlns:a16="http://schemas.microsoft.com/office/drawing/2014/main" id="{C4983CD1-127E-FB4B-234E-98D3646D0D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2" y="1751"/>
                <a:ext cx="22" cy="54"/>
              </a:xfrm>
              <a:custGeom>
                <a:avLst/>
                <a:gdLst>
                  <a:gd name="T0" fmla="*/ 9 w 22"/>
                  <a:gd name="T1" fmla="*/ 54 h 54"/>
                  <a:gd name="T2" fmla="*/ 9 w 22"/>
                  <a:gd name="T3" fmla="*/ 20 h 54"/>
                  <a:gd name="T4" fmla="*/ 13 w 22"/>
                  <a:gd name="T5" fmla="*/ 20 h 54"/>
                  <a:gd name="T6" fmla="*/ 12 w 22"/>
                  <a:gd name="T7" fmla="*/ 54 h 54"/>
                  <a:gd name="T8" fmla="*/ 9 w 22"/>
                  <a:gd name="T9" fmla="*/ 54 h 54"/>
                  <a:gd name="T10" fmla="*/ 0 w 22"/>
                  <a:gd name="T11" fmla="*/ 24 h 54"/>
                  <a:gd name="T12" fmla="*/ 12 w 22"/>
                  <a:gd name="T13" fmla="*/ 0 h 54"/>
                  <a:gd name="T14" fmla="*/ 22 w 22"/>
                  <a:gd name="T15" fmla="*/ 24 h 54"/>
                  <a:gd name="T16" fmla="*/ 0 w 22"/>
                  <a:gd name="T1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9" y="54"/>
                    </a:moveTo>
                    <a:lnTo>
                      <a:pt x="9" y="20"/>
                    </a:lnTo>
                    <a:lnTo>
                      <a:pt x="13" y="20"/>
                    </a:lnTo>
                    <a:lnTo>
                      <a:pt x="12" y="54"/>
                    </a:lnTo>
                    <a:lnTo>
                      <a:pt x="9" y="54"/>
                    </a:lnTo>
                    <a:close/>
                    <a:moveTo>
                      <a:pt x="0" y="24"/>
                    </a:moveTo>
                    <a:lnTo>
                      <a:pt x="12" y="0"/>
                    </a:lnTo>
                    <a:lnTo>
                      <a:pt x="22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73">
                <a:extLst>
                  <a:ext uri="{FF2B5EF4-FFF2-40B4-BE49-F238E27FC236}">
                    <a16:creationId xmlns:a16="http://schemas.microsoft.com/office/drawing/2014/main" id="{523CE895-14A5-750F-C6E9-3847802E6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1771"/>
                <a:ext cx="4" cy="34"/>
              </a:xfrm>
              <a:custGeom>
                <a:avLst/>
                <a:gdLst>
                  <a:gd name="T0" fmla="*/ 0 w 4"/>
                  <a:gd name="T1" fmla="*/ 34 h 34"/>
                  <a:gd name="T2" fmla="*/ 0 w 4"/>
                  <a:gd name="T3" fmla="*/ 0 h 34"/>
                  <a:gd name="T4" fmla="*/ 4 w 4"/>
                  <a:gd name="T5" fmla="*/ 0 h 34"/>
                  <a:gd name="T6" fmla="*/ 3 w 4"/>
                  <a:gd name="T7" fmla="*/ 34 h 34"/>
                  <a:gd name="T8" fmla="*/ 0 w 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4">
                    <a:moveTo>
                      <a:pt x="0" y="3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" y="34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74">
                <a:extLst>
                  <a:ext uri="{FF2B5EF4-FFF2-40B4-BE49-F238E27FC236}">
                    <a16:creationId xmlns:a16="http://schemas.microsoft.com/office/drawing/2014/main" id="{DA46207A-8EDF-3301-7674-8F8F203BB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1751"/>
                <a:ext cx="22" cy="24"/>
              </a:xfrm>
              <a:custGeom>
                <a:avLst/>
                <a:gdLst>
                  <a:gd name="T0" fmla="*/ 0 w 22"/>
                  <a:gd name="T1" fmla="*/ 24 h 24"/>
                  <a:gd name="T2" fmla="*/ 12 w 22"/>
                  <a:gd name="T3" fmla="*/ 0 h 24"/>
                  <a:gd name="T4" fmla="*/ 22 w 22"/>
                  <a:gd name="T5" fmla="*/ 24 h 24"/>
                  <a:gd name="T6" fmla="*/ 0 w 2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12" y="0"/>
                    </a:lnTo>
                    <a:lnTo>
                      <a:pt x="22" y="24"/>
                    </a:lnTo>
                    <a:lnTo>
                      <a:pt x="0" y="24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Rectangle 75">
                <a:extLst>
                  <a:ext uri="{FF2B5EF4-FFF2-40B4-BE49-F238E27FC236}">
                    <a16:creationId xmlns:a16="http://schemas.microsoft.com/office/drawing/2014/main" id="{CE7374F9-C6FC-B650-A66B-9F3404DF7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" y="1736"/>
                <a:ext cx="75" cy="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Rectangle 76">
                <a:extLst>
                  <a:ext uri="{FF2B5EF4-FFF2-40B4-BE49-F238E27FC236}">
                    <a16:creationId xmlns:a16="http://schemas.microsoft.com/office/drawing/2014/main" id="{FD64B40D-ACC2-CCCA-10AB-F395F74EB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1738"/>
                <a:ext cx="76" cy="75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77">
                <a:extLst>
                  <a:ext uri="{FF2B5EF4-FFF2-40B4-BE49-F238E27FC236}">
                    <a16:creationId xmlns:a16="http://schemas.microsoft.com/office/drawing/2014/main" id="{23644923-D8B7-CD65-AB9B-6CBD05D348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2" y="1751"/>
                <a:ext cx="22" cy="54"/>
              </a:xfrm>
              <a:custGeom>
                <a:avLst/>
                <a:gdLst>
                  <a:gd name="T0" fmla="*/ 9 w 22"/>
                  <a:gd name="T1" fmla="*/ 54 h 54"/>
                  <a:gd name="T2" fmla="*/ 9 w 22"/>
                  <a:gd name="T3" fmla="*/ 20 h 54"/>
                  <a:gd name="T4" fmla="*/ 13 w 22"/>
                  <a:gd name="T5" fmla="*/ 20 h 54"/>
                  <a:gd name="T6" fmla="*/ 12 w 22"/>
                  <a:gd name="T7" fmla="*/ 54 h 54"/>
                  <a:gd name="T8" fmla="*/ 9 w 22"/>
                  <a:gd name="T9" fmla="*/ 54 h 54"/>
                  <a:gd name="T10" fmla="*/ 0 w 22"/>
                  <a:gd name="T11" fmla="*/ 24 h 54"/>
                  <a:gd name="T12" fmla="*/ 12 w 22"/>
                  <a:gd name="T13" fmla="*/ 0 h 54"/>
                  <a:gd name="T14" fmla="*/ 22 w 22"/>
                  <a:gd name="T15" fmla="*/ 24 h 54"/>
                  <a:gd name="T16" fmla="*/ 0 w 22"/>
                  <a:gd name="T1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9" y="54"/>
                    </a:moveTo>
                    <a:lnTo>
                      <a:pt x="9" y="20"/>
                    </a:lnTo>
                    <a:lnTo>
                      <a:pt x="13" y="20"/>
                    </a:lnTo>
                    <a:lnTo>
                      <a:pt x="12" y="54"/>
                    </a:lnTo>
                    <a:lnTo>
                      <a:pt x="9" y="54"/>
                    </a:lnTo>
                    <a:close/>
                    <a:moveTo>
                      <a:pt x="0" y="24"/>
                    </a:moveTo>
                    <a:lnTo>
                      <a:pt x="12" y="0"/>
                    </a:lnTo>
                    <a:lnTo>
                      <a:pt x="22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78">
                <a:extLst>
                  <a:ext uri="{FF2B5EF4-FFF2-40B4-BE49-F238E27FC236}">
                    <a16:creationId xmlns:a16="http://schemas.microsoft.com/office/drawing/2014/main" id="{C0EE8E24-CA91-7E2D-C61E-D8E04812D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1771"/>
                <a:ext cx="4" cy="34"/>
              </a:xfrm>
              <a:custGeom>
                <a:avLst/>
                <a:gdLst>
                  <a:gd name="T0" fmla="*/ 0 w 4"/>
                  <a:gd name="T1" fmla="*/ 34 h 34"/>
                  <a:gd name="T2" fmla="*/ 0 w 4"/>
                  <a:gd name="T3" fmla="*/ 0 h 34"/>
                  <a:gd name="T4" fmla="*/ 4 w 4"/>
                  <a:gd name="T5" fmla="*/ 0 h 34"/>
                  <a:gd name="T6" fmla="*/ 3 w 4"/>
                  <a:gd name="T7" fmla="*/ 34 h 34"/>
                  <a:gd name="T8" fmla="*/ 0 w 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4">
                    <a:moveTo>
                      <a:pt x="0" y="3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" y="34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79">
                <a:extLst>
                  <a:ext uri="{FF2B5EF4-FFF2-40B4-BE49-F238E27FC236}">
                    <a16:creationId xmlns:a16="http://schemas.microsoft.com/office/drawing/2014/main" id="{7F6295AA-19B3-9DE6-6349-EF26A1B53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1751"/>
                <a:ext cx="22" cy="24"/>
              </a:xfrm>
              <a:custGeom>
                <a:avLst/>
                <a:gdLst>
                  <a:gd name="T0" fmla="*/ 0 w 22"/>
                  <a:gd name="T1" fmla="*/ 24 h 24"/>
                  <a:gd name="T2" fmla="*/ 12 w 22"/>
                  <a:gd name="T3" fmla="*/ 0 h 24"/>
                  <a:gd name="T4" fmla="*/ 22 w 22"/>
                  <a:gd name="T5" fmla="*/ 24 h 24"/>
                  <a:gd name="T6" fmla="*/ 0 w 2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12" y="0"/>
                    </a:lnTo>
                    <a:lnTo>
                      <a:pt x="22" y="24"/>
                    </a:lnTo>
                    <a:lnTo>
                      <a:pt x="0" y="24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Rectangle 80">
                <a:extLst>
                  <a:ext uri="{FF2B5EF4-FFF2-40B4-BE49-F238E27FC236}">
                    <a16:creationId xmlns:a16="http://schemas.microsoft.com/office/drawing/2014/main" id="{F5A04D6F-20DF-D619-30FB-80E0966FF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" y="1736"/>
                <a:ext cx="75" cy="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Rectangle 81">
                <a:extLst>
                  <a:ext uri="{FF2B5EF4-FFF2-40B4-BE49-F238E27FC236}">
                    <a16:creationId xmlns:a16="http://schemas.microsoft.com/office/drawing/2014/main" id="{C0B0594D-18B1-632E-BBB7-73DF6C5F0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1738"/>
                <a:ext cx="76" cy="75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82">
                <a:extLst>
                  <a:ext uri="{FF2B5EF4-FFF2-40B4-BE49-F238E27FC236}">
                    <a16:creationId xmlns:a16="http://schemas.microsoft.com/office/drawing/2014/main" id="{E227898D-B775-2EFB-B10F-A1ADE00F0E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2" y="1751"/>
                <a:ext cx="22" cy="54"/>
              </a:xfrm>
              <a:custGeom>
                <a:avLst/>
                <a:gdLst>
                  <a:gd name="T0" fmla="*/ 9 w 22"/>
                  <a:gd name="T1" fmla="*/ 54 h 54"/>
                  <a:gd name="T2" fmla="*/ 9 w 22"/>
                  <a:gd name="T3" fmla="*/ 20 h 54"/>
                  <a:gd name="T4" fmla="*/ 13 w 22"/>
                  <a:gd name="T5" fmla="*/ 20 h 54"/>
                  <a:gd name="T6" fmla="*/ 12 w 22"/>
                  <a:gd name="T7" fmla="*/ 54 h 54"/>
                  <a:gd name="T8" fmla="*/ 9 w 22"/>
                  <a:gd name="T9" fmla="*/ 54 h 54"/>
                  <a:gd name="T10" fmla="*/ 0 w 22"/>
                  <a:gd name="T11" fmla="*/ 24 h 54"/>
                  <a:gd name="T12" fmla="*/ 12 w 22"/>
                  <a:gd name="T13" fmla="*/ 0 h 54"/>
                  <a:gd name="T14" fmla="*/ 22 w 22"/>
                  <a:gd name="T15" fmla="*/ 24 h 54"/>
                  <a:gd name="T16" fmla="*/ 0 w 22"/>
                  <a:gd name="T1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9" y="54"/>
                    </a:moveTo>
                    <a:lnTo>
                      <a:pt x="9" y="20"/>
                    </a:lnTo>
                    <a:lnTo>
                      <a:pt x="13" y="20"/>
                    </a:lnTo>
                    <a:lnTo>
                      <a:pt x="12" y="54"/>
                    </a:lnTo>
                    <a:lnTo>
                      <a:pt x="9" y="54"/>
                    </a:lnTo>
                    <a:close/>
                    <a:moveTo>
                      <a:pt x="0" y="24"/>
                    </a:moveTo>
                    <a:lnTo>
                      <a:pt x="12" y="0"/>
                    </a:lnTo>
                    <a:lnTo>
                      <a:pt x="22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83">
                <a:extLst>
                  <a:ext uri="{FF2B5EF4-FFF2-40B4-BE49-F238E27FC236}">
                    <a16:creationId xmlns:a16="http://schemas.microsoft.com/office/drawing/2014/main" id="{1D388C67-FA0C-CDE1-0958-58887FC8C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1771"/>
                <a:ext cx="4" cy="34"/>
              </a:xfrm>
              <a:custGeom>
                <a:avLst/>
                <a:gdLst>
                  <a:gd name="T0" fmla="*/ 0 w 4"/>
                  <a:gd name="T1" fmla="*/ 34 h 34"/>
                  <a:gd name="T2" fmla="*/ 0 w 4"/>
                  <a:gd name="T3" fmla="*/ 0 h 34"/>
                  <a:gd name="T4" fmla="*/ 4 w 4"/>
                  <a:gd name="T5" fmla="*/ 0 h 34"/>
                  <a:gd name="T6" fmla="*/ 3 w 4"/>
                  <a:gd name="T7" fmla="*/ 34 h 34"/>
                  <a:gd name="T8" fmla="*/ 0 w 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4">
                    <a:moveTo>
                      <a:pt x="0" y="3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" y="34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84">
                <a:extLst>
                  <a:ext uri="{FF2B5EF4-FFF2-40B4-BE49-F238E27FC236}">
                    <a16:creationId xmlns:a16="http://schemas.microsoft.com/office/drawing/2014/main" id="{4E3D2B07-4DA4-B81F-266B-0AA0887CE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1751"/>
                <a:ext cx="22" cy="24"/>
              </a:xfrm>
              <a:custGeom>
                <a:avLst/>
                <a:gdLst>
                  <a:gd name="T0" fmla="*/ 0 w 22"/>
                  <a:gd name="T1" fmla="*/ 24 h 24"/>
                  <a:gd name="T2" fmla="*/ 12 w 22"/>
                  <a:gd name="T3" fmla="*/ 0 h 24"/>
                  <a:gd name="T4" fmla="*/ 22 w 22"/>
                  <a:gd name="T5" fmla="*/ 24 h 24"/>
                  <a:gd name="T6" fmla="*/ 0 w 2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12" y="0"/>
                    </a:lnTo>
                    <a:lnTo>
                      <a:pt x="22" y="24"/>
                    </a:lnTo>
                    <a:lnTo>
                      <a:pt x="0" y="24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85">
                <a:extLst>
                  <a:ext uri="{FF2B5EF4-FFF2-40B4-BE49-F238E27FC236}">
                    <a16:creationId xmlns:a16="http://schemas.microsoft.com/office/drawing/2014/main" id="{1C0EBF11-8942-44EA-2D66-F105DDC7A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2211"/>
                <a:ext cx="191" cy="186"/>
              </a:xfrm>
              <a:custGeom>
                <a:avLst/>
                <a:gdLst>
                  <a:gd name="T0" fmla="*/ 626 w 691"/>
                  <a:gd name="T1" fmla="*/ 460 h 674"/>
                  <a:gd name="T2" fmla="*/ 227 w 691"/>
                  <a:gd name="T3" fmla="*/ 606 h 674"/>
                  <a:gd name="T4" fmla="*/ 66 w 691"/>
                  <a:gd name="T5" fmla="*/ 214 h 674"/>
                  <a:gd name="T6" fmla="*/ 464 w 691"/>
                  <a:gd name="T7" fmla="*/ 68 h 674"/>
                  <a:gd name="T8" fmla="*/ 626 w 691"/>
                  <a:gd name="T9" fmla="*/ 46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674">
                    <a:moveTo>
                      <a:pt x="626" y="460"/>
                    </a:moveTo>
                    <a:cubicBezTo>
                      <a:pt x="560" y="609"/>
                      <a:pt x="382" y="674"/>
                      <a:pt x="227" y="606"/>
                    </a:cubicBezTo>
                    <a:cubicBezTo>
                      <a:pt x="72" y="538"/>
                      <a:pt x="0" y="362"/>
                      <a:pt x="66" y="214"/>
                    </a:cubicBezTo>
                    <a:cubicBezTo>
                      <a:pt x="131" y="65"/>
                      <a:pt x="310" y="0"/>
                      <a:pt x="464" y="68"/>
                    </a:cubicBezTo>
                    <a:cubicBezTo>
                      <a:pt x="619" y="136"/>
                      <a:pt x="691" y="312"/>
                      <a:pt x="626" y="46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86">
                <a:extLst>
                  <a:ext uri="{FF2B5EF4-FFF2-40B4-BE49-F238E27FC236}">
                    <a16:creationId xmlns:a16="http://schemas.microsoft.com/office/drawing/2014/main" id="{ADE8AF04-B54D-68C7-4B0A-FE8975CF5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2211"/>
                <a:ext cx="191" cy="186"/>
              </a:xfrm>
              <a:custGeom>
                <a:avLst/>
                <a:gdLst>
                  <a:gd name="T0" fmla="*/ 173 w 191"/>
                  <a:gd name="T1" fmla="*/ 127 h 186"/>
                  <a:gd name="T2" fmla="*/ 62 w 191"/>
                  <a:gd name="T3" fmla="*/ 167 h 186"/>
                  <a:gd name="T4" fmla="*/ 18 w 191"/>
                  <a:gd name="T5" fmla="*/ 59 h 186"/>
                  <a:gd name="T6" fmla="*/ 128 w 191"/>
                  <a:gd name="T7" fmla="*/ 19 h 186"/>
                  <a:gd name="T8" fmla="*/ 173 w 191"/>
                  <a:gd name="T9" fmla="*/ 12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86">
                    <a:moveTo>
                      <a:pt x="173" y="127"/>
                    </a:moveTo>
                    <a:cubicBezTo>
                      <a:pt x="154" y="168"/>
                      <a:pt x="105" y="186"/>
                      <a:pt x="62" y="167"/>
                    </a:cubicBezTo>
                    <a:cubicBezTo>
                      <a:pt x="20" y="149"/>
                      <a:pt x="0" y="100"/>
                      <a:pt x="18" y="59"/>
                    </a:cubicBezTo>
                    <a:cubicBezTo>
                      <a:pt x="36" y="18"/>
                      <a:pt x="85" y="0"/>
                      <a:pt x="128" y="19"/>
                    </a:cubicBezTo>
                    <a:cubicBezTo>
                      <a:pt x="171" y="38"/>
                      <a:pt x="191" y="86"/>
                      <a:pt x="173" y="127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87">
                <a:extLst>
                  <a:ext uri="{FF2B5EF4-FFF2-40B4-BE49-F238E27FC236}">
                    <a16:creationId xmlns:a16="http://schemas.microsoft.com/office/drawing/2014/main" id="{DC93CFC5-D328-7CB5-FCBA-1E87051C8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2" y="2242"/>
                <a:ext cx="130" cy="124"/>
              </a:xfrm>
              <a:custGeom>
                <a:avLst/>
                <a:gdLst>
                  <a:gd name="T0" fmla="*/ 430 w 473"/>
                  <a:gd name="T1" fmla="*/ 310 h 450"/>
                  <a:gd name="T2" fmla="*/ 158 w 473"/>
                  <a:gd name="T3" fmla="*/ 403 h 450"/>
                  <a:gd name="T4" fmla="*/ 43 w 473"/>
                  <a:gd name="T5" fmla="*/ 140 h 450"/>
                  <a:gd name="T6" fmla="*/ 315 w 473"/>
                  <a:gd name="T7" fmla="*/ 47 h 450"/>
                  <a:gd name="T8" fmla="*/ 430 w 473"/>
                  <a:gd name="T9" fmla="*/ 31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3" h="450">
                    <a:moveTo>
                      <a:pt x="430" y="310"/>
                    </a:moveTo>
                    <a:cubicBezTo>
                      <a:pt x="387" y="408"/>
                      <a:pt x="265" y="450"/>
                      <a:pt x="158" y="403"/>
                    </a:cubicBezTo>
                    <a:cubicBezTo>
                      <a:pt x="52" y="356"/>
                      <a:pt x="0" y="238"/>
                      <a:pt x="43" y="140"/>
                    </a:cubicBezTo>
                    <a:cubicBezTo>
                      <a:pt x="86" y="42"/>
                      <a:pt x="208" y="0"/>
                      <a:pt x="315" y="47"/>
                    </a:cubicBezTo>
                    <a:cubicBezTo>
                      <a:pt x="422" y="94"/>
                      <a:pt x="473" y="212"/>
                      <a:pt x="430" y="31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88">
                <a:extLst>
                  <a:ext uri="{FF2B5EF4-FFF2-40B4-BE49-F238E27FC236}">
                    <a16:creationId xmlns:a16="http://schemas.microsoft.com/office/drawing/2014/main" id="{90CB1B27-409C-741F-E884-2E89396F5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2" y="2242"/>
                <a:ext cx="130" cy="124"/>
              </a:xfrm>
              <a:custGeom>
                <a:avLst/>
                <a:gdLst>
                  <a:gd name="T0" fmla="*/ 119 w 130"/>
                  <a:gd name="T1" fmla="*/ 86 h 124"/>
                  <a:gd name="T2" fmla="*/ 43 w 130"/>
                  <a:gd name="T3" fmla="*/ 111 h 124"/>
                  <a:gd name="T4" fmla="*/ 12 w 130"/>
                  <a:gd name="T5" fmla="*/ 39 h 124"/>
                  <a:gd name="T6" fmla="*/ 87 w 130"/>
                  <a:gd name="T7" fmla="*/ 13 h 124"/>
                  <a:gd name="T8" fmla="*/ 119 w 130"/>
                  <a:gd name="T9" fmla="*/ 8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24">
                    <a:moveTo>
                      <a:pt x="119" y="86"/>
                    </a:moveTo>
                    <a:cubicBezTo>
                      <a:pt x="107" y="113"/>
                      <a:pt x="73" y="124"/>
                      <a:pt x="43" y="111"/>
                    </a:cubicBezTo>
                    <a:cubicBezTo>
                      <a:pt x="14" y="98"/>
                      <a:pt x="0" y="66"/>
                      <a:pt x="12" y="39"/>
                    </a:cubicBezTo>
                    <a:cubicBezTo>
                      <a:pt x="23" y="12"/>
                      <a:pt x="57" y="0"/>
                      <a:pt x="87" y="13"/>
                    </a:cubicBezTo>
                    <a:cubicBezTo>
                      <a:pt x="116" y="26"/>
                      <a:pt x="130" y="59"/>
                      <a:pt x="119" y="86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89">
                <a:extLst>
                  <a:ext uri="{FF2B5EF4-FFF2-40B4-BE49-F238E27FC236}">
                    <a16:creationId xmlns:a16="http://schemas.microsoft.com/office/drawing/2014/main" id="{EA45E3CC-05F9-C697-38DA-049C7DDCD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2252"/>
                <a:ext cx="94" cy="100"/>
              </a:xfrm>
              <a:custGeom>
                <a:avLst/>
                <a:gdLst>
                  <a:gd name="T0" fmla="*/ 262 w 340"/>
                  <a:gd name="T1" fmla="*/ 303 h 363"/>
                  <a:gd name="T2" fmla="*/ 155 w 340"/>
                  <a:gd name="T3" fmla="*/ 344 h 363"/>
                  <a:gd name="T4" fmla="*/ 60 w 340"/>
                  <a:gd name="T5" fmla="*/ 303 h 363"/>
                  <a:gd name="T6" fmla="*/ 18 w 340"/>
                  <a:gd name="T7" fmla="*/ 196 h 363"/>
                  <a:gd name="T8" fmla="*/ 78 w 340"/>
                  <a:gd name="T9" fmla="*/ 60 h 363"/>
                  <a:gd name="T10" fmla="*/ 185 w 340"/>
                  <a:gd name="T11" fmla="*/ 18 h 363"/>
                  <a:gd name="T12" fmla="*/ 280 w 340"/>
                  <a:gd name="T13" fmla="*/ 60 h 363"/>
                  <a:gd name="T14" fmla="*/ 322 w 340"/>
                  <a:gd name="T15" fmla="*/ 167 h 363"/>
                  <a:gd name="T16" fmla="*/ 262 w 340"/>
                  <a:gd name="T17" fmla="*/ 30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0" h="363">
                    <a:moveTo>
                      <a:pt x="262" y="303"/>
                    </a:moveTo>
                    <a:cubicBezTo>
                      <a:pt x="244" y="344"/>
                      <a:pt x="196" y="363"/>
                      <a:pt x="155" y="344"/>
                    </a:cubicBezTo>
                    <a:lnTo>
                      <a:pt x="60" y="303"/>
                    </a:lnTo>
                    <a:cubicBezTo>
                      <a:pt x="19" y="285"/>
                      <a:pt x="0" y="237"/>
                      <a:pt x="18" y="196"/>
                    </a:cubicBezTo>
                    <a:lnTo>
                      <a:pt x="78" y="60"/>
                    </a:lnTo>
                    <a:cubicBezTo>
                      <a:pt x="96" y="19"/>
                      <a:pt x="144" y="0"/>
                      <a:pt x="185" y="18"/>
                    </a:cubicBezTo>
                    <a:lnTo>
                      <a:pt x="280" y="60"/>
                    </a:lnTo>
                    <a:cubicBezTo>
                      <a:pt x="321" y="78"/>
                      <a:pt x="340" y="126"/>
                      <a:pt x="322" y="167"/>
                    </a:cubicBezTo>
                    <a:lnTo>
                      <a:pt x="262" y="30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90">
                <a:extLst>
                  <a:ext uri="{FF2B5EF4-FFF2-40B4-BE49-F238E27FC236}">
                    <a16:creationId xmlns:a16="http://schemas.microsoft.com/office/drawing/2014/main" id="{B3C3AEDA-3723-9112-2F9E-59DAB236C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2225"/>
                <a:ext cx="50" cy="40"/>
              </a:xfrm>
              <a:custGeom>
                <a:avLst/>
                <a:gdLst>
                  <a:gd name="T0" fmla="*/ 18 w 50"/>
                  <a:gd name="T1" fmla="*/ 0 h 40"/>
                  <a:gd name="T2" fmla="*/ 50 w 50"/>
                  <a:gd name="T3" fmla="*/ 38 h 40"/>
                  <a:gd name="T4" fmla="*/ 0 w 50"/>
                  <a:gd name="T5" fmla="*/ 40 h 40"/>
                  <a:gd name="T6" fmla="*/ 18 w 50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0">
                    <a:moveTo>
                      <a:pt x="18" y="0"/>
                    </a:moveTo>
                    <a:lnTo>
                      <a:pt x="50" y="38"/>
                    </a:lnTo>
                    <a:lnTo>
                      <a:pt x="0" y="4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Rectangle 91">
                <a:extLst>
                  <a:ext uri="{FF2B5EF4-FFF2-40B4-BE49-F238E27FC236}">
                    <a16:creationId xmlns:a16="http://schemas.microsoft.com/office/drawing/2014/main" id="{F0EA709D-79F9-E8EE-7377-5985BB204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4" y="2866"/>
                <a:ext cx="1834" cy="194"/>
              </a:xfrm>
              <a:prstGeom prst="rect">
                <a:avLst/>
              </a:prstGeom>
              <a:solidFill>
                <a:srgbClr val="BE1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Rectangle 92">
                <a:extLst>
                  <a:ext uri="{FF2B5EF4-FFF2-40B4-BE49-F238E27FC236}">
                    <a16:creationId xmlns:a16="http://schemas.microsoft.com/office/drawing/2014/main" id="{F8706AFA-A204-8AE2-4E73-04E4CBEDB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4" y="2866"/>
                <a:ext cx="1834" cy="194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Rectangle 93">
                <a:extLst>
                  <a:ext uri="{FF2B5EF4-FFF2-40B4-BE49-F238E27FC236}">
                    <a16:creationId xmlns:a16="http://schemas.microsoft.com/office/drawing/2014/main" id="{04FFD06E-4A5D-886A-2B9F-F313ABAEF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7" y="2947"/>
                <a:ext cx="29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600">
                    <a:solidFill>
                      <a:srgbClr val="FFFFFF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1:2 splitter</a:t>
                </a:r>
                <a:endParaRPr lang="ja-JP" altLang="ja-JP" sz="1350"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94">
                <a:extLst>
                  <a:ext uri="{FF2B5EF4-FFF2-40B4-BE49-F238E27FC236}">
                    <a16:creationId xmlns:a16="http://schemas.microsoft.com/office/drawing/2014/main" id="{4BE093E4-4F65-C60A-1D19-F2BD23DBA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3006"/>
                <a:ext cx="305" cy="4"/>
              </a:xfrm>
              <a:custGeom>
                <a:avLst/>
                <a:gdLst>
                  <a:gd name="T0" fmla="*/ 0 w 305"/>
                  <a:gd name="T1" fmla="*/ 0 h 4"/>
                  <a:gd name="T2" fmla="*/ 76 w 305"/>
                  <a:gd name="T3" fmla="*/ 0 h 4"/>
                  <a:gd name="T4" fmla="*/ 153 w 305"/>
                  <a:gd name="T5" fmla="*/ 0 h 4"/>
                  <a:gd name="T6" fmla="*/ 229 w 305"/>
                  <a:gd name="T7" fmla="*/ 0 h 4"/>
                  <a:gd name="T8" fmla="*/ 305 w 305"/>
                  <a:gd name="T9" fmla="*/ 0 h 4"/>
                  <a:gd name="T10" fmla="*/ 305 w 305"/>
                  <a:gd name="T11" fmla="*/ 4 h 4"/>
                  <a:gd name="T12" fmla="*/ 229 w 305"/>
                  <a:gd name="T13" fmla="*/ 4 h 4"/>
                  <a:gd name="T14" fmla="*/ 153 w 305"/>
                  <a:gd name="T15" fmla="*/ 4 h 4"/>
                  <a:gd name="T16" fmla="*/ 76 w 305"/>
                  <a:gd name="T17" fmla="*/ 4 h 4"/>
                  <a:gd name="T18" fmla="*/ 0 w 305"/>
                  <a:gd name="T19" fmla="*/ 4 h 4"/>
                  <a:gd name="T20" fmla="*/ 0 w 30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4">
                    <a:moveTo>
                      <a:pt x="0" y="0"/>
                    </a:moveTo>
                    <a:lnTo>
                      <a:pt x="76" y="0"/>
                    </a:lnTo>
                    <a:lnTo>
                      <a:pt x="153" y="0"/>
                    </a:lnTo>
                    <a:lnTo>
                      <a:pt x="229" y="0"/>
                    </a:lnTo>
                    <a:lnTo>
                      <a:pt x="305" y="0"/>
                    </a:lnTo>
                    <a:lnTo>
                      <a:pt x="305" y="4"/>
                    </a:lnTo>
                    <a:lnTo>
                      <a:pt x="229" y="4"/>
                    </a:lnTo>
                    <a:lnTo>
                      <a:pt x="153" y="4"/>
                    </a:lnTo>
                    <a:lnTo>
                      <a:pt x="76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Rectangle 95">
                <a:extLst>
                  <a:ext uri="{FF2B5EF4-FFF2-40B4-BE49-F238E27FC236}">
                    <a16:creationId xmlns:a16="http://schemas.microsoft.com/office/drawing/2014/main" id="{D2B899BD-95A0-EFB1-51BE-D7AD08E14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2594"/>
                <a:ext cx="287" cy="265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Rectangle 96">
                <a:extLst>
                  <a:ext uri="{FF2B5EF4-FFF2-40B4-BE49-F238E27FC236}">
                    <a16:creationId xmlns:a16="http://schemas.microsoft.com/office/drawing/2014/main" id="{244C784D-D6BD-8DB9-D120-42810F0EE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" y="2635"/>
                <a:ext cx="18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525">
                    <a:solidFill>
                      <a:srgbClr val="000000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V Band</a:t>
                </a:r>
                <a:endParaRPr lang="ja-JP" altLang="ja-JP" sz="1350"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97">
                <a:extLst>
                  <a:ext uri="{FF2B5EF4-FFF2-40B4-BE49-F238E27FC236}">
                    <a16:creationId xmlns:a16="http://schemas.microsoft.com/office/drawing/2014/main" id="{DDD022C7-8B1D-56C1-3DC3-FF8A968FE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2685"/>
                <a:ext cx="177" cy="4"/>
              </a:xfrm>
              <a:custGeom>
                <a:avLst/>
                <a:gdLst>
                  <a:gd name="T0" fmla="*/ 0 w 177"/>
                  <a:gd name="T1" fmla="*/ 0 h 4"/>
                  <a:gd name="T2" fmla="*/ 44 w 177"/>
                  <a:gd name="T3" fmla="*/ 0 h 4"/>
                  <a:gd name="T4" fmla="*/ 89 w 177"/>
                  <a:gd name="T5" fmla="*/ 0 h 4"/>
                  <a:gd name="T6" fmla="*/ 133 w 177"/>
                  <a:gd name="T7" fmla="*/ 0 h 4"/>
                  <a:gd name="T8" fmla="*/ 177 w 177"/>
                  <a:gd name="T9" fmla="*/ 0 h 4"/>
                  <a:gd name="T10" fmla="*/ 177 w 177"/>
                  <a:gd name="T11" fmla="*/ 4 h 4"/>
                  <a:gd name="T12" fmla="*/ 133 w 177"/>
                  <a:gd name="T13" fmla="*/ 4 h 4"/>
                  <a:gd name="T14" fmla="*/ 89 w 177"/>
                  <a:gd name="T15" fmla="*/ 4 h 4"/>
                  <a:gd name="T16" fmla="*/ 44 w 177"/>
                  <a:gd name="T17" fmla="*/ 4 h 4"/>
                  <a:gd name="T18" fmla="*/ 0 w 177"/>
                  <a:gd name="T19" fmla="*/ 4 h 4"/>
                  <a:gd name="T20" fmla="*/ 0 w 17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" h="4">
                    <a:moveTo>
                      <a:pt x="0" y="0"/>
                    </a:moveTo>
                    <a:lnTo>
                      <a:pt x="44" y="0"/>
                    </a:lnTo>
                    <a:lnTo>
                      <a:pt x="89" y="0"/>
                    </a:lnTo>
                    <a:lnTo>
                      <a:pt x="133" y="0"/>
                    </a:lnTo>
                    <a:lnTo>
                      <a:pt x="177" y="0"/>
                    </a:lnTo>
                    <a:lnTo>
                      <a:pt x="177" y="4"/>
                    </a:lnTo>
                    <a:lnTo>
                      <a:pt x="133" y="4"/>
                    </a:lnTo>
                    <a:lnTo>
                      <a:pt x="89" y="4"/>
                    </a:lnTo>
                    <a:lnTo>
                      <a:pt x="4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Rectangle 98">
                <a:extLst>
                  <a:ext uri="{FF2B5EF4-FFF2-40B4-BE49-F238E27FC236}">
                    <a16:creationId xmlns:a16="http://schemas.microsoft.com/office/drawing/2014/main" id="{05D025AE-DDB9-51EF-B46A-A8CE96D16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" y="2704"/>
                <a:ext cx="170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525">
                    <a:solidFill>
                      <a:srgbClr val="000000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Output</a:t>
                </a:r>
                <a:endParaRPr lang="ja-JP" altLang="ja-JP" sz="1350"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99">
                <a:extLst>
                  <a:ext uri="{FF2B5EF4-FFF2-40B4-BE49-F238E27FC236}">
                    <a16:creationId xmlns:a16="http://schemas.microsoft.com/office/drawing/2014/main" id="{D7799DD1-15D7-0BC5-185B-E97946F25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2756"/>
                <a:ext cx="159" cy="4"/>
              </a:xfrm>
              <a:custGeom>
                <a:avLst/>
                <a:gdLst>
                  <a:gd name="T0" fmla="*/ 0 w 159"/>
                  <a:gd name="T1" fmla="*/ 0 h 4"/>
                  <a:gd name="T2" fmla="*/ 40 w 159"/>
                  <a:gd name="T3" fmla="*/ 0 h 4"/>
                  <a:gd name="T4" fmla="*/ 80 w 159"/>
                  <a:gd name="T5" fmla="*/ 0 h 4"/>
                  <a:gd name="T6" fmla="*/ 119 w 159"/>
                  <a:gd name="T7" fmla="*/ 0 h 4"/>
                  <a:gd name="T8" fmla="*/ 159 w 159"/>
                  <a:gd name="T9" fmla="*/ 0 h 4"/>
                  <a:gd name="T10" fmla="*/ 159 w 159"/>
                  <a:gd name="T11" fmla="*/ 4 h 4"/>
                  <a:gd name="T12" fmla="*/ 119 w 159"/>
                  <a:gd name="T13" fmla="*/ 4 h 4"/>
                  <a:gd name="T14" fmla="*/ 80 w 159"/>
                  <a:gd name="T15" fmla="*/ 4 h 4"/>
                  <a:gd name="T16" fmla="*/ 40 w 159"/>
                  <a:gd name="T17" fmla="*/ 4 h 4"/>
                  <a:gd name="T18" fmla="*/ 0 w 159"/>
                  <a:gd name="T19" fmla="*/ 4 h 4"/>
                  <a:gd name="T20" fmla="*/ 0 w 159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4">
                    <a:moveTo>
                      <a:pt x="0" y="0"/>
                    </a:moveTo>
                    <a:lnTo>
                      <a:pt x="40" y="0"/>
                    </a:lnTo>
                    <a:lnTo>
                      <a:pt x="80" y="0"/>
                    </a:lnTo>
                    <a:lnTo>
                      <a:pt x="119" y="0"/>
                    </a:lnTo>
                    <a:lnTo>
                      <a:pt x="159" y="0"/>
                    </a:lnTo>
                    <a:lnTo>
                      <a:pt x="159" y="4"/>
                    </a:lnTo>
                    <a:lnTo>
                      <a:pt x="119" y="4"/>
                    </a:lnTo>
                    <a:lnTo>
                      <a:pt x="80" y="4"/>
                    </a:lnTo>
                    <a:lnTo>
                      <a:pt x="4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Rectangle 100">
                <a:extLst>
                  <a:ext uri="{FF2B5EF4-FFF2-40B4-BE49-F238E27FC236}">
                    <a16:creationId xmlns:a16="http://schemas.microsoft.com/office/drawing/2014/main" id="{52175AC4-C12E-D1CD-2E48-8B292FFEB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1" y="2775"/>
                <a:ext cx="13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525">
                    <a:solidFill>
                      <a:srgbClr val="000000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Port2</a:t>
                </a:r>
                <a:endParaRPr lang="ja-JP" altLang="ja-JP" sz="1350"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101">
                <a:extLst>
                  <a:ext uri="{FF2B5EF4-FFF2-40B4-BE49-F238E27FC236}">
                    <a16:creationId xmlns:a16="http://schemas.microsoft.com/office/drawing/2014/main" id="{8F5BFBD8-9C2D-7E42-AF5A-65CF2E951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2826"/>
                <a:ext cx="141" cy="5"/>
              </a:xfrm>
              <a:custGeom>
                <a:avLst/>
                <a:gdLst>
                  <a:gd name="T0" fmla="*/ 0 w 141"/>
                  <a:gd name="T1" fmla="*/ 0 h 5"/>
                  <a:gd name="T2" fmla="*/ 35 w 141"/>
                  <a:gd name="T3" fmla="*/ 0 h 5"/>
                  <a:gd name="T4" fmla="*/ 71 w 141"/>
                  <a:gd name="T5" fmla="*/ 0 h 5"/>
                  <a:gd name="T6" fmla="*/ 106 w 141"/>
                  <a:gd name="T7" fmla="*/ 0 h 5"/>
                  <a:gd name="T8" fmla="*/ 141 w 141"/>
                  <a:gd name="T9" fmla="*/ 0 h 5"/>
                  <a:gd name="T10" fmla="*/ 141 w 141"/>
                  <a:gd name="T11" fmla="*/ 5 h 5"/>
                  <a:gd name="T12" fmla="*/ 106 w 141"/>
                  <a:gd name="T13" fmla="*/ 5 h 5"/>
                  <a:gd name="T14" fmla="*/ 71 w 141"/>
                  <a:gd name="T15" fmla="*/ 5 h 5"/>
                  <a:gd name="T16" fmla="*/ 35 w 141"/>
                  <a:gd name="T17" fmla="*/ 5 h 5"/>
                  <a:gd name="T18" fmla="*/ 0 w 141"/>
                  <a:gd name="T19" fmla="*/ 5 h 5"/>
                  <a:gd name="T20" fmla="*/ 0 w 141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5">
                    <a:moveTo>
                      <a:pt x="0" y="0"/>
                    </a:moveTo>
                    <a:lnTo>
                      <a:pt x="35" y="0"/>
                    </a:lnTo>
                    <a:lnTo>
                      <a:pt x="71" y="0"/>
                    </a:lnTo>
                    <a:lnTo>
                      <a:pt x="106" y="0"/>
                    </a:lnTo>
                    <a:lnTo>
                      <a:pt x="141" y="0"/>
                    </a:lnTo>
                    <a:lnTo>
                      <a:pt x="141" y="5"/>
                    </a:lnTo>
                    <a:lnTo>
                      <a:pt x="106" y="5"/>
                    </a:lnTo>
                    <a:lnTo>
                      <a:pt x="71" y="5"/>
                    </a:lnTo>
                    <a:lnTo>
                      <a:pt x="3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Rectangle 102">
                <a:extLst>
                  <a:ext uri="{FF2B5EF4-FFF2-40B4-BE49-F238E27FC236}">
                    <a16:creationId xmlns:a16="http://schemas.microsoft.com/office/drawing/2014/main" id="{A0B3DB84-1238-3EC3-0873-BE1B756E1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1" y="2430"/>
                <a:ext cx="79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Rectangle 103">
                <a:extLst>
                  <a:ext uri="{FF2B5EF4-FFF2-40B4-BE49-F238E27FC236}">
                    <a16:creationId xmlns:a16="http://schemas.microsoft.com/office/drawing/2014/main" id="{41571995-47D6-27E5-C954-9B32B2375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" y="2432"/>
                <a:ext cx="79" cy="89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104">
                <a:extLst>
                  <a:ext uri="{FF2B5EF4-FFF2-40B4-BE49-F238E27FC236}">
                    <a16:creationId xmlns:a16="http://schemas.microsoft.com/office/drawing/2014/main" id="{59C61C74-153F-8A03-B420-AFBC45F42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2441"/>
                <a:ext cx="62" cy="22"/>
              </a:xfrm>
              <a:custGeom>
                <a:avLst/>
                <a:gdLst>
                  <a:gd name="T0" fmla="*/ 62 w 62"/>
                  <a:gd name="T1" fmla="*/ 11 h 22"/>
                  <a:gd name="T2" fmla="*/ 57 w 62"/>
                  <a:gd name="T3" fmla="*/ 7 h 22"/>
                  <a:gd name="T4" fmla="*/ 53 w 62"/>
                  <a:gd name="T5" fmla="*/ 4 h 22"/>
                  <a:gd name="T6" fmla="*/ 49 w 62"/>
                  <a:gd name="T7" fmla="*/ 1 h 22"/>
                  <a:gd name="T8" fmla="*/ 44 w 62"/>
                  <a:gd name="T9" fmla="*/ 0 h 22"/>
                  <a:gd name="T10" fmla="*/ 41 w 62"/>
                  <a:gd name="T11" fmla="*/ 1 h 22"/>
                  <a:gd name="T12" fmla="*/ 37 w 62"/>
                  <a:gd name="T13" fmla="*/ 3 h 22"/>
                  <a:gd name="T14" fmla="*/ 33 w 62"/>
                  <a:gd name="T15" fmla="*/ 8 h 22"/>
                  <a:gd name="T16" fmla="*/ 29 w 62"/>
                  <a:gd name="T17" fmla="*/ 13 h 22"/>
                  <a:gd name="T18" fmla="*/ 26 w 62"/>
                  <a:gd name="T19" fmla="*/ 18 h 22"/>
                  <a:gd name="T20" fmla="*/ 21 w 62"/>
                  <a:gd name="T21" fmla="*/ 22 h 22"/>
                  <a:gd name="T22" fmla="*/ 20 w 62"/>
                  <a:gd name="T23" fmla="*/ 22 h 22"/>
                  <a:gd name="T24" fmla="*/ 16 w 62"/>
                  <a:gd name="T25" fmla="*/ 22 h 22"/>
                  <a:gd name="T26" fmla="*/ 11 w 62"/>
                  <a:gd name="T27" fmla="*/ 20 h 22"/>
                  <a:gd name="T28" fmla="*/ 6 w 62"/>
                  <a:gd name="T29" fmla="*/ 17 h 22"/>
                  <a:gd name="T30" fmla="*/ 2 w 62"/>
                  <a:gd name="T31" fmla="*/ 14 h 22"/>
                  <a:gd name="T32" fmla="*/ 0 w 62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22">
                    <a:moveTo>
                      <a:pt x="62" y="11"/>
                    </a:moveTo>
                    <a:lnTo>
                      <a:pt x="57" y="7"/>
                    </a:lnTo>
                    <a:lnTo>
                      <a:pt x="53" y="4"/>
                    </a:lnTo>
                    <a:lnTo>
                      <a:pt x="49" y="1"/>
                    </a:lnTo>
                    <a:lnTo>
                      <a:pt x="44" y="0"/>
                    </a:lnTo>
                    <a:lnTo>
                      <a:pt x="41" y="1"/>
                    </a:lnTo>
                    <a:lnTo>
                      <a:pt x="37" y="3"/>
                    </a:lnTo>
                    <a:lnTo>
                      <a:pt x="33" y="8"/>
                    </a:lnTo>
                    <a:lnTo>
                      <a:pt x="29" y="13"/>
                    </a:lnTo>
                    <a:lnTo>
                      <a:pt x="26" y="18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16" y="22"/>
                    </a:lnTo>
                    <a:lnTo>
                      <a:pt x="11" y="20"/>
                    </a:lnTo>
                    <a:lnTo>
                      <a:pt x="6" y="17"/>
                    </a:lnTo>
                    <a:lnTo>
                      <a:pt x="2" y="14"/>
                    </a:lnTo>
                    <a:lnTo>
                      <a:pt x="0" y="12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105">
                <a:extLst>
                  <a:ext uri="{FF2B5EF4-FFF2-40B4-BE49-F238E27FC236}">
                    <a16:creationId xmlns:a16="http://schemas.microsoft.com/office/drawing/2014/main" id="{893CF6C2-3E38-E6C3-86B9-5A9E9923E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2468"/>
                <a:ext cx="62" cy="17"/>
              </a:xfrm>
              <a:custGeom>
                <a:avLst/>
                <a:gdLst>
                  <a:gd name="T0" fmla="*/ 62 w 62"/>
                  <a:gd name="T1" fmla="*/ 9 h 17"/>
                  <a:gd name="T2" fmla="*/ 57 w 62"/>
                  <a:gd name="T3" fmla="*/ 5 h 17"/>
                  <a:gd name="T4" fmla="*/ 53 w 62"/>
                  <a:gd name="T5" fmla="*/ 3 h 17"/>
                  <a:gd name="T6" fmla="*/ 49 w 62"/>
                  <a:gd name="T7" fmla="*/ 1 h 17"/>
                  <a:gd name="T8" fmla="*/ 44 w 62"/>
                  <a:gd name="T9" fmla="*/ 0 h 17"/>
                  <a:gd name="T10" fmla="*/ 41 w 62"/>
                  <a:gd name="T11" fmla="*/ 0 h 17"/>
                  <a:gd name="T12" fmla="*/ 37 w 62"/>
                  <a:gd name="T13" fmla="*/ 2 h 17"/>
                  <a:gd name="T14" fmla="*/ 33 w 62"/>
                  <a:gd name="T15" fmla="*/ 6 h 17"/>
                  <a:gd name="T16" fmla="*/ 29 w 62"/>
                  <a:gd name="T17" fmla="*/ 11 h 17"/>
                  <a:gd name="T18" fmla="*/ 26 w 62"/>
                  <a:gd name="T19" fmla="*/ 14 h 17"/>
                  <a:gd name="T20" fmla="*/ 21 w 62"/>
                  <a:gd name="T21" fmla="*/ 17 h 17"/>
                  <a:gd name="T22" fmla="*/ 20 w 62"/>
                  <a:gd name="T23" fmla="*/ 17 h 17"/>
                  <a:gd name="T24" fmla="*/ 16 w 62"/>
                  <a:gd name="T25" fmla="*/ 17 h 17"/>
                  <a:gd name="T26" fmla="*/ 11 w 62"/>
                  <a:gd name="T27" fmla="*/ 16 h 17"/>
                  <a:gd name="T28" fmla="*/ 6 w 62"/>
                  <a:gd name="T29" fmla="*/ 13 h 17"/>
                  <a:gd name="T30" fmla="*/ 2 w 62"/>
                  <a:gd name="T31" fmla="*/ 11 h 17"/>
                  <a:gd name="T32" fmla="*/ 0 w 62"/>
                  <a:gd name="T33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7">
                    <a:moveTo>
                      <a:pt x="62" y="9"/>
                    </a:moveTo>
                    <a:lnTo>
                      <a:pt x="57" y="5"/>
                    </a:lnTo>
                    <a:lnTo>
                      <a:pt x="53" y="3"/>
                    </a:lnTo>
                    <a:lnTo>
                      <a:pt x="49" y="1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7" y="2"/>
                    </a:lnTo>
                    <a:lnTo>
                      <a:pt x="33" y="6"/>
                    </a:lnTo>
                    <a:lnTo>
                      <a:pt x="29" y="11"/>
                    </a:lnTo>
                    <a:lnTo>
                      <a:pt x="26" y="14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16" y="17"/>
                    </a:lnTo>
                    <a:lnTo>
                      <a:pt x="11" y="16"/>
                    </a:lnTo>
                    <a:lnTo>
                      <a:pt x="6" y="13"/>
                    </a:lnTo>
                    <a:lnTo>
                      <a:pt x="2" y="11"/>
                    </a:lnTo>
                    <a:lnTo>
                      <a:pt x="0" y="9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106">
                <a:extLst>
                  <a:ext uri="{FF2B5EF4-FFF2-40B4-BE49-F238E27FC236}">
                    <a16:creationId xmlns:a16="http://schemas.microsoft.com/office/drawing/2014/main" id="{B707A59F-AEEB-8766-CAEE-9C50E3115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2490"/>
                <a:ext cx="62" cy="22"/>
              </a:xfrm>
              <a:custGeom>
                <a:avLst/>
                <a:gdLst>
                  <a:gd name="T0" fmla="*/ 62 w 62"/>
                  <a:gd name="T1" fmla="*/ 11 h 22"/>
                  <a:gd name="T2" fmla="*/ 57 w 62"/>
                  <a:gd name="T3" fmla="*/ 7 h 22"/>
                  <a:gd name="T4" fmla="*/ 53 w 62"/>
                  <a:gd name="T5" fmla="*/ 3 h 22"/>
                  <a:gd name="T6" fmla="*/ 49 w 62"/>
                  <a:gd name="T7" fmla="*/ 1 h 22"/>
                  <a:gd name="T8" fmla="*/ 44 w 62"/>
                  <a:gd name="T9" fmla="*/ 0 h 22"/>
                  <a:gd name="T10" fmla="*/ 41 w 62"/>
                  <a:gd name="T11" fmla="*/ 0 h 22"/>
                  <a:gd name="T12" fmla="*/ 37 w 62"/>
                  <a:gd name="T13" fmla="*/ 3 h 22"/>
                  <a:gd name="T14" fmla="*/ 33 w 62"/>
                  <a:gd name="T15" fmla="*/ 8 h 22"/>
                  <a:gd name="T16" fmla="*/ 29 w 62"/>
                  <a:gd name="T17" fmla="*/ 13 h 22"/>
                  <a:gd name="T18" fmla="*/ 26 w 62"/>
                  <a:gd name="T19" fmla="*/ 18 h 22"/>
                  <a:gd name="T20" fmla="*/ 21 w 62"/>
                  <a:gd name="T21" fmla="*/ 22 h 22"/>
                  <a:gd name="T22" fmla="*/ 20 w 62"/>
                  <a:gd name="T23" fmla="*/ 22 h 22"/>
                  <a:gd name="T24" fmla="*/ 16 w 62"/>
                  <a:gd name="T25" fmla="*/ 22 h 22"/>
                  <a:gd name="T26" fmla="*/ 11 w 62"/>
                  <a:gd name="T27" fmla="*/ 20 h 22"/>
                  <a:gd name="T28" fmla="*/ 6 w 62"/>
                  <a:gd name="T29" fmla="*/ 17 h 22"/>
                  <a:gd name="T30" fmla="*/ 2 w 62"/>
                  <a:gd name="T31" fmla="*/ 14 h 22"/>
                  <a:gd name="T32" fmla="*/ 0 w 62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22">
                    <a:moveTo>
                      <a:pt x="62" y="11"/>
                    </a:moveTo>
                    <a:lnTo>
                      <a:pt x="57" y="7"/>
                    </a:lnTo>
                    <a:lnTo>
                      <a:pt x="53" y="3"/>
                    </a:lnTo>
                    <a:lnTo>
                      <a:pt x="49" y="1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7" y="3"/>
                    </a:lnTo>
                    <a:lnTo>
                      <a:pt x="33" y="8"/>
                    </a:lnTo>
                    <a:lnTo>
                      <a:pt x="29" y="13"/>
                    </a:lnTo>
                    <a:lnTo>
                      <a:pt x="26" y="18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16" y="22"/>
                    </a:lnTo>
                    <a:lnTo>
                      <a:pt x="11" y="20"/>
                    </a:lnTo>
                    <a:lnTo>
                      <a:pt x="6" y="17"/>
                    </a:lnTo>
                    <a:lnTo>
                      <a:pt x="2" y="14"/>
                    </a:lnTo>
                    <a:lnTo>
                      <a:pt x="0" y="12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Line 107">
                <a:extLst>
                  <a:ext uri="{FF2B5EF4-FFF2-40B4-BE49-F238E27FC236}">
                    <a16:creationId xmlns:a16="http://schemas.microsoft.com/office/drawing/2014/main" id="{2C84B307-9D66-1302-E8A1-457E4ACFB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42" y="2477"/>
                <a:ext cx="14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Line 108">
                <a:extLst>
                  <a:ext uri="{FF2B5EF4-FFF2-40B4-BE49-F238E27FC236}">
                    <a16:creationId xmlns:a16="http://schemas.microsoft.com/office/drawing/2014/main" id="{9382CACA-40AC-9D99-9A0D-DC1371CC2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54" y="2477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Line 109">
                <a:extLst>
                  <a:ext uri="{FF2B5EF4-FFF2-40B4-BE49-F238E27FC236}">
                    <a16:creationId xmlns:a16="http://schemas.microsoft.com/office/drawing/2014/main" id="{0C6EC720-BDCB-4C59-495B-A15452264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2446"/>
                <a:ext cx="13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Line 110">
                <a:extLst>
                  <a:ext uri="{FF2B5EF4-FFF2-40B4-BE49-F238E27FC236}">
                    <a16:creationId xmlns:a16="http://schemas.microsoft.com/office/drawing/2014/main" id="{E8CD26AA-1EA0-DC95-B93E-9FBB9B193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2494"/>
                <a:ext cx="13" cy="14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Rectangle 111">
                <a:extLst>
                  <a:ext uri="{FF2B5EF4-FFF2-40B4-BE49-F238E27FC236}">
                    <a16:creationId xmlns:a16="http://schemas.microsoft.com/office/drawing/2014/main" id="{99CA7C4B-C971-E938-0CAB-639831B10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" y="2519"/>
                <a:ext cx="75" cy="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Rectangle 112">
                <a:extLst>
                  <a:ext uri="{FF2B5EF4-FFF2-40B4-BE49-F238E27FC236}">
                    <a16:creationId xmlns:a16="http://schemas.microsoft.com/office/drawing/2014/main" id="{138DB63C-022A-3F3A-B693-27A90AD66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7" y="2521"/>
                <a:ext cx="75" cy="75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113">
                <a:extLst>
                  <a:ext uri="{FF2B5EF4-FFF2-40B4-BE49-F238E27FC236}">
                    <a16:creationId xmlns:a16="http://schemas.microsoft.com/office/drawing/2014/main" id="{DA2C4A33-3E8E-9216-1D30-EA9D3A21D9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94" y="2534"/>
                <a:ext cx="22" cy="53"/>
              </a:xfrm>
              <a:custGeom>
                <a:avLst/>
                <a:gdLst>
                  <a:gd name="T0" fmla="*/ 9 w 22"/>
                  <a:gd name="T1" fmla="*/ 53 h 53"/>
                  <a:gd name="T2" fmla="*/ 9 w 22"/>
                  <a:gd name="T3" fmla="*/ 20 h 53"/>
                  <a:gd name="T4" fmla="*/ 13 w 22"/>
                  <a:gd name="T5" fmla="*/ 20 h 53"/>
                  <a:gd name="T6" fmla="*/ 12 w 22"/>
                  <a:gd name="T7" fmla="*/ 53 h 53"/>
                  <a:gd name="T8" fmla="*/ 9 w 22"/>
                  <a:gd name="T9" fmla="*/ 53 h 53"/>
                  <a:gd name="T10" fmla="*/ 0 w 22"/>
                  <a:gd name="T11" fmla="*/ 23 h 53"/>
                  <a:gd name="T12" fmla="*/ 11 w 22"/>
                  <a:gd name="T13" fmla="*/ 0 h 53"/>
                  <a:gd name="T14" fmla="*/ 22 w 22"/>
                  <a:gd name="T15" fmla="*/ 24 h 53"/>
                  <a:gd name="T16" fmla="*/ 0 w 22"/>
                  <a:gd name="T17" fmla="*/ 2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3">
                    <a:moveTo>
                      <a:pt x="9" y="53"/>
                    </a:moveTo>
                    <a:lnTo>
                      <a:pt x="9" y="20"/>
                    </a:lnTo>
                    <a:lnTo>
                      <a:pt x="13" y="20"/>
                    </a:lnTo>
                    <a:lnTo>
                      <a:pt x="12" y="53"/>
                    </a:lnTo>
                    <a:lnTo>
                      <a:pt x="9" y="53"/>
                    </a:lnTo>
                    <a:close/>
                    <a:moveTo>
                      <a:pt x="0" y="23"/>
                    </a:moveTo>
                    <a:lnTo>
                      <a:pt x="11" y="0"/>
                    </a:lnTo>
                    <a:lnTo>
                      <a:pt x="22" y="2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114">
                <a:extLst>
                  <a:ext uri="{FF2B5EF4-FFF2-40B4-BE49-F238E27FC236}">
                    <a16:creationId xmlns:a16="http://schemas.microsoft.com/office/drawing/2014/main" id="{D95A7EAC-9683-BC77-136F-442A37EF8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2554"/>
                <a:ext cx="4" cy="33"/>
              </a:xfrm>
              <a:custGeom>
                <a:avLst/>
                <a:gdLst>
                  <a:gd name="T0" fmla="*/ 0 w 4"/>
                  <a:gd name="T1" fmla="*/ 33 h 33"/>
                  <a:gd name="T2" fmla="*/ 0 w 4"/>
                  <a:gd name="T3" fmla="*/ 0 h 33"/>
                  <a:gd name="T4" fmla="*/ 4 w 4"/>
                  <a:gd name="T5" fmla="*/ 0 h 33"/>
                  <a:gd name="T6" fmla="*/ 3 w 4"/>
                  <a:gd name="T7" fmla="*/ 33 h 33"/>
                  <a:gd name="T8" fmla="*/ 0 w 4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3">
                    <a:moveTo>
                      <a:pt x="0" y="3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" y="33"/>
                    </a:lnTo>
                    <a:lnTo>
                      <a:pt x="0" y="33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115">
                <a:extLst>
                  <a:ext uri="{FF2B5EF4-FFF2-40B4-BE49-F238E27FC236}">
                    <a16:creationId xmlns:a16="http://schemas.microsoft.com/office/drawing/2014/main" id="{964F2340-407E-0CB4-A22B-1C26C88F0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2534"/>
                <a:ext cx="22" cy="24"/>
              </a:xfrm>
              <a:custGeom>
                <a:avLst/>
                <a:gdLst>
                  <a:gd name="T0" fmla="*/ 0 w 22"/>
                  <a:gd name="T1" fmla="*/ 23 h 24"/>
                  <a:gd name="T2" fmla="*/ 11 w 22"/>
                  <a:gd name="T3" fmla="*/ 0 h 24"/>
                  <a:gd name="T4" fmla="*/ 22 w 22"/>
                  <a:gd name="T5" fmla="*/ 24 h 24"/>
                  <a:gd name="T6" fmla="*/ 0 w 22"/>
                  <a:gd name="T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4">
                    <a:moveTo>
                      <a:pt x="0" y="23"/>
                    </a:moveTo>
                    <a:lnTo>
                      <a:pt x="11" y="0"/>
                    </a:lnTo>
                    <a:lnTo>
                      <a:pt x="22" y="24"/>
                    </a:lnTo>
                    <a:lnTo>
                      <a:pt x="0" y="23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Rectangle 116">
                <a:extLst>
                  <a:ext uri="{FF2B5EF4-FFF2-40B4-BE49-F238E27FC236}">
                    <a16:creationId xmlns:a16="http://schemas.microsoft.com/office/drawing/2014/main" id="{8EADF76A-F91D-5B59-2157-0CE3468AF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" y="2519"/>
                <a:ext cx="75" cy="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Rectangle 117">
                <a:extLst>
                  <a:ext uri="{FF2B5EF4-FFF2-40B4-BE49-F238E27FC236}">
                    <a16:creationId xmlns:a16="http://schemas.microsoft.com/office/drawing/2014/main" id="{D8A2DA8F-1C16-8E0B-0E66-549F854A1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7" y="2521"/>
                <a:ext cx="75" cy="75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118">
                <a:extLst>
                  <a:ext uri="{FF2B5EF4-FFF2-40B4-BE49-F238E27FC236}">
                    <a16:creationId xmlns:a16="http://schemas.microsoft.com/office/drawing/2014/main" id="{317B3D8A-5DEA-7FFB-12F4-EA29749C3F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94" y="2534"/>
                <a:ext cx="22" cy="53"/>
              </a:xfrm>
              <a:custGeom>
                <a:avLst/>
                <a:gdLst>
                  <a:gd name="T0" fmla="*/ 9 w 22"/>
                  <a:gd name="T1" fmla="*/ 53 h 53"/>
                  <a:gd name="T2" fmla="*/ 9 w 22"/>
                  <a:gd name="T3" fmla="*/ 20 h 53"/>
                  <a:gd name="T4" fmla="*/ 13 w 22"/>
                  <a:gd name="T5" fmla="*/ 20 h 53"/>
                  <a:gd name="T6" fmla="*/ 12 w 22"/>
                  <a:gd name="T7" fmla="*/ 53 h 53"/>
                  <a:gd name="T8" fmla="*/ 9 w 22"/>
                  <a:gd name="T9" fmla="*/ 53 h 53"/>
                  <a:gd name="T10" fmla="*/ 0 w 22"/>
                  <a:gd name="T11" fmla="*/ 23 h 53"/>
                  <a:gd name="T12" fmla="*/ 11 w 22"/>
                  <a:gd name="T13" fmla="*/ 0 h 53"/>
                  <a:gd name="T14" fmla="*/ 22 w 22"/>
                  <a:gd name="T15" fmla="*/ 24 h 53"/>
                  <a:gd name="T16" fmla="*/ 0 w 22"/>
                  <a:gd name="T17" fmla="*/ 2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3">
                    <a:moveTo>
                      <a:pt x="9" y="53"/>
                    </a:moveTo>
                    <a:lnTo>
                      <a:pt x="9" y="20"/>
                    </a:lnTo>
                    <a:lnTo>
                      <a:pt x="13" y="20"/>
                    </a:lnTo>
                    <a:lnTo>
                      <a:pt x="12" y="53"/>
                    </a:lnTo>
                    <a:lnTo>
                      <a:pt x="9" y="53"/>
                    </a:lnTo>
                    <a:close/>
                    <a:moveTo>
                      <a:pt x="0" y="23"/>
                    </a:moveTo>
                    <a:lnTo>
                      <a:pt x="11" y="0"/>
                    </a:lnTo>
                    <a:lnTo>
                      <a:pt x="22" y="2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119">
                <a:extLst>
                  <a:ext uri="{FF2B5EF4-FFF2-40B4-BE49-F238E27FC236}">
                    <a16:creationId xmlns:a16="http://schemas.microsoft.com/office/drawing/2014/main" id="{9B827CF4-0DCE-79CC-4E39-9BB0474CA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2554"/>
                <a:ext cx="4" cy="33"/>
              </a:xfrm>
              <a:custGeom>
                <a:avLst/>
                <a:gdLst>
                  <a:gd name="T0" fmla="*/ 0 w 4"/>
                  <a:gd name="T1" fmla="*/ 33 h 33"/>
                  <a:gd name="T2" fmla="*/ 0 w 4"/>
                  <a:gd name="T3" fmla="*/ 0 h 33"/>
                  <a:gd name="T4" fmla="*/ 4 w 4"/>
                  <a:gd name="T5" fmla="*/ 0 h 33"/>
                  <a:gd name="T6" fmla="*/ 3 w 4"/>
                  <a:gd name="T7" fmla="*/ 33 h 33"/>
                  <a:gd name="T8" fmla="*/ 0 w 4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3">
                    <a:moveTo>
                      <a:pt x="0" y="3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" y="33"/>
                    </a:lnTo>
                    <a:lnTo>
                      <a:pt x="0" y="33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120">
                <a:extLst>
                  <a:ext uri="{FF2B5EF4-FFF2-40B4-BE49-F238E27FC236}">
                    <a16:creationId xmlns:a16="http://schemas.microsoft.com/office/drawing/2014/main" id="{EB4D4554-59BA-0BA3-A0D3-B43787739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2534"/>
                <a:ext cx="22" cy="24"/>
              </a:xfrm>
              <a:custGeom>
                <a:avLst/>
                <a:gdLst>
                  <a:gd name="T0" fmla="*/ 0 w 22"/>
                  <a:gd name="T1" fmla="*/ 23 h 24"/>
                  <a:gd name="T2" fmla="*/ 11 w 22"/>
                  <a:gd name="T3" fmla="*/ 0 h 24"/>
                  <a:gd name="T4" fmla="*/ 22 w 22"/>
                  <a:gd name="T5" fmla="*/ 24 h 24"/>
                  <a:gd name="T6" fmla="*/ 0 w 22"/>
                  <a:gd name="T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4">
                    <a:moveTo>
                      <a:pt x="0" y="23"/>
                    </a:moveTo>
                    <a:lnTo>
                      <a:pt x="11" y="0"/>
                    </a:lnTo>
                    <a:lnTo>
                      <a:pt x="22" y="24"/>
                    </a:lnTo>
                    <a:lnTo>
                      <a:pt x="0" y="23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Rectangle 121">
                <a:extLst>
                  <a:ext uri="{FF2B5EF4-FFF2-40B4-BE49-F238E27FC236}">
                    <a16:creationId xmlns:a16="http://schemas.microsoft.com/office/drawing/2014/main" id="{845C50A7-B660-6402-0134-4172C88A5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" y="2519"/>
                <a:ext cx="75" cy="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Rectangle 122">
                <a:extLst>
                  <a:ext uri="{FF2B5EF4-FFF2-40B4-BE49-F238E27FC236}">
                    <a16:creationId xmlns:a16="http://schemas.microsoft.com/office/drawing/2014/main" id="{A17DBA0B-1D8D-CF0F-F197-C00B61A7F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7" y="2521"/>
                <a:ext cx="75" cy="75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123">
                <a:extLst>
                  <a:ext uri="{FF2B5EF4-FFF2-40B4-BE49-F238E27FC236}">
                    <a16:creationId xmlns:a16="http://schemas.microsoft.com/office/drawing/2014/main" id="{E75A9397-4753-1B31-4288-84A19295FB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94" y="2534"/>
                <a:ext cx="22" cy="53"/>
              </a:xfrm>
              <a:custGeom>
                <a:avLst/>
                <a:gdLst>
                  <a:gd name="T0" fmla="*/ 9 w 22"/>
                  <a:gd name="T1" fmla="*/ 53 h 53"/>
                  <a:gd name="T2" fmla="*/ 9 w 22"/>
                  <a:gd name="T3" fmla="*/ 20 h 53"/>
                  <a:gd name="T4" fmla="*/ 13 w 22"/>
                  <a:gd name="T5" fmla="*/ 20 h 53"/>
                  <a:gd name="T6" fmla="*/ 12 w 22"/>
                  <a:gd name="T7" fmla="*/ 53 h 53"/>
                  <a:gd name="T8" fmla="*/ 9 w 22"/>
                  <a:gd name="T9" fmla="*/ 53 h 53"/>
                  <a:gd name="T10" fmla="*/ 0 w 22"/>
                  <a:gd name="T11" fmla="*/ 23 h 53"/>
                  <a:gd name="T12" fmla="*/ 11 w 22"/>
                  <a:gd name="T13" fmla="*/ 0 h 53"/>
                  <a:gd name="T14" fmla="*/ 22 w 22"/>
                  <a:gd name="T15" fmla="*/ 24 h 53"/>
                  <a:gd name="T16" fmla="*/ 0 w 22"/>
                  <a:gd name="T17" fmla="*/ 2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3">
                    <a:moveTo>
                      <a:pt x="9" y="53"/>
                    </a:moveTo>
                    <a:lnTo>
                      <a:pt x="9" y="20"/>
                    </a:lnTo>
                    <a:lnTo>
                      <a:pt x="13" y="20"/>
                    </a:lnTo>
                    <a:lnTo>
                      <a:pt x="12" y="53"/>
                    </a:lnTo>
                    <a:lnTo>
                      <a:pt x="9" y="53"/>
                    </a:lnTo>
                    <a:close/>
                    <a:moveTo>
                      <a:pt x="0" y="23"/>
                    </a:moveTo>
                    <a:lnTo>
                      <a:pt x="11" y="0"/>
                    </a:lnTo>
                    <a:lnTo>
                      <a:pt x="22" y="2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124">
                <a:extLst>
                  <a:ext uri="{FF2B5EF4-FFF2-40B4-BE49-F238E27FC236}">
                    <a16:creationId xmlns:a16="http://schemas.microsoft.com/office/drawing/2014/main" id="{42F8DA28-DCFE-8CFD-3AFA-C731F895D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2554"/>
                <a:ext cx="4" cy="33"/>
              </a:xfrm>
              <a:custGeom>
                <a:avLst/>
                <a:gdLst>
                  <a:gd name="T0" fmla="*/ 0 w 4"/>
                  <a:gd name="T1" fmla="*/ 33 h 33"/>
                  <a:gd name="T2" fmla="*/ 0 w 4"/>
                  <a:gd name="T3" fmla="*/ 0 h 33"/>
                  <a:gd name="T4" fmla="*/ 4 w 4"/>
                  <a:gd name="T5" fmla="*/ 0 h 33"/>
                  <a:gd name="T6" fmla="*/ 3 w 4"/>
                  <a:gd name="T7" fmla="*/ 33 h 33"/>
                  <a:gd name="T8" fmla="*/ 0 w 4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3">
                    <a:moveTo>
                      <a:pt x="0" y="3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" y="33"/>
                    </a:lnTo>
                    <a:lnTo>
                      <a:pt x="0" y="33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125">
                <a:extLst>
                  <a:ext uri="{FF2B5EF4-FFF2-40B4-BE49-F238E27FC236}">
                    <a16:creationId xmlns:a16="http://schemas.microsoft.com/office/drawing/2014/main" id="{711090DC-4152-10DF-1362-7C2EB590C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2534"/>
                <a:ext cx="22" cy="24"/>
              </a:xfrm>
              <a:custGeom>
                <a:avLst/>
                <a:gdLst>
                  <a:gd name="T0" fmla="*/ 0 w 22"/>
                  <a:gd name="T1" fmla="*/ 23 h 24"/>
                  <a:gd name="T2" fmla="*/ 11 w 22"/>
                  <a:gd name="T3" fmla="*/ 0 h 24"/>
                  <a:gd name="T4" fmla="*/ 22 w 22"/>
                  <a:gd name="T5" fmla="*/ 24 h 24"/>
                  <a:gd name="T6" fmla="*/ 0 w 22"/>
                  <a:gd name="T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4">
                    <a:moveTo>
                      <a:pt x="0" y="23"/>
                    </a:moveTo>
                    <a:lnTo>
                      <a:pt x="11" y="0"/>
                    </a:lnTo>
                    <a:lnTo>
                      <a:pt x="22" y="24"/>
                    </a:lnTo>
                    <a:lnTo>
                      <a:pt x="0" y="23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Rectangle 126">
                <a:extLst>
                  <a:ext uri="{FF2B5EF4-FFF2-40B4-BE49-F238E27FC236}">
                    <a16:creationId xmlns:a16="http://schemas.microsoft.com/office/drawing/2014/main" id="{C4667175-831B-9343-E93C-82E5615D7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7" y="2594"/>
                <a:ext cx="287" cy="265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Rectangle 127">
                <a:extLst>
                  <a:ext uri="{FF2B5EF4-FFF2-40B4-BE49-F238E27FC236}">
                    <a16:creationId xmlns:a16="http://schemas.microsoft.com/office/drawing/2014/main" id="{26217E74-4AE8-A084-12AC-EA4BE3188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2" y="2635"/>
                <a:ext cx="18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525">
                    <a:solidFill>
                      <a:srgbClr val="000000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V Band</a:t>
                </a:r>
                <a:endParaRPr lang="ja-JP" altLang="ja-JP" sz="1350"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128">
                <a:extLst>
                  <a:ext uri="{FF2B5EF4-FFF2-40B4-BE49-F238E27FC236}">
                    <a16:creationId xmlns:a16="http://schemas.microsoft.com/office/drawing/2014/main" id="{5C7C7E97-24C4-DE69-859E-6C7EBCA8C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2685"/>
                <a:ext cx="177" cy="4"/>
              </a:xfrm>
              <a:custGeom>
                <a:avLst/>
                <a:gdLst>
                  <a:gd name="T0" fmla="*/ 0 w 177"/>
                  <a:gd name="T1" fmla="*/ 0 h 4"/>
                  <a:gd name="T2" fmla="*/ 44 w 177"/>
                  <a:gd name="T3" fmla="*/ 0 h 4"/>
                  <a:gd name="T4" fmla="*/ 89 w 177"/>
                  <a:gd name="T5" fmla="*/ 0 h 4"/>
                  <a:gd name="T6" fmla="*/ 133 w 177"/>
                  <a:gd name="T7" fmla="*/ 0 h 4"/>
                  <a:gd name="T8" fmla="*/ 177 w 177"/>
                  <a:gd name="T9" fmla="*/ 0 h 4"/>
                  <a:gd name="T10" fmla="*/ 177 w 177"/>
                  <a:gd name="T11" fmla="*/ 4 h 4"/>
                  <a:gd name="T12" fmla="*/ 133 w 177"/>
                  <a:gd name="T13" fmla="*/ 4 h 4"/>
                  <a:gd name="T14" fmla="*/ 89 w 177"/>
                  <a:gd name="T15" fmla="*/ 4 h 4"/>
                  <a:gd name="T16" fmla="*/ 44 w 177"/>
                  <a:gd name="T17" fmla="*/ 4 h 4"/>
                  <a:gd name="T18" fmla="*/ 0 w 177"/>
                  <a:gd name="T19" fmla="*/ 4 h 4"/>
                  <a:gd name="T20" fmla="*/ 0 w 17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" h="4">
                    <a:moveTo>
                      <a:pt x="0" y="0"/>
                    </a:moveTo>
                    <a:lnTo>
                      <a:pt x="44" y="0"/>
                    </a:lnTo>
                    <a:lnTo>
                      <a:pt x="89" y="0"/>
                    </a:lnTo>
                    <a:lnTo>
                      <a:pt x="133" y="0"/>
                    </a:lnTo>
                    <a:lnTo>
                      <a:pt x="177" y="0"/>
                    </a:lnTo>
                    <a:lnTo>
                      <a:pt x="177" y="4"/>
                    </a:lnTo>
                    <a:lnTo>
                      <a:pt x="133" y="4"/>
                    </a:lnTo>
                    <a:lnTo>
                      <a:pt x="89" y="4"/>
                    </a:lnTo>
                    <a:lnTo>
                      <a:pt x="4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Rectangle 129">
                <a:extLst>
                  <a:ext uri="{FF2B5EF4-FFF2-40B4-BE49-F238E27FC236}">
                    <a16:creationId xmlns:a16="http://schemas.microsoft.com/office/drawing/2014/main" id="{B4A5E1BC-BEF8-B698-2763-2F17EEAF5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1" y="2704"/>
                <a:ext cx="170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525">
                    <a:solidFill>
                      <a:srgbClr val="000000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Output</a:t>
                </a:r>
                <a:endParaRPr lang="ja-JP" altLang="ja-JP" sz="1350"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130">
                <a:extLst>
                  <a:ext uri="{FF2B5EF4-FFF2-40B4-BE49-F238E27FC236}">
                    <a16:creationId xmlns:a16="http://schemas.microsoft.com/office/drawing/2014/main" id="{50B83C46-0B8D-B972-3C0C-95FB1B003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2756"/>
                <a:ext cx="159" cy="4"/>
              </a:xfrm>
              <a:custGeom>
                <a:avLst/>
                <a:gdLst>
                  <a:gd name="T0" fmla="*/ 0 w 159"/>
                  <a:gd name="T1" fmla="*/ 0 h 4"/>
                  <a:gd name="T2" fmla="*/ 40 w 159"/>
                  <a:gd name="T3" fmla="*/ 0 h 4"/>
                  <a:gd name="T4" fmla="*/ 80 w 159"/>
                  <a:gd name="T5" fmla="*/ 0 h 4"/>
                  <a:gd name="T6" fmla="*/ 119 w 159"/>
                  <a:gd name="T7" fmla="*/ 0 h 4"/>
                  <a:gd name="T8" fmla="*/ 159 w 159"/>
                  <a:gd name="T9" fmla="*/ 0 h 4"/>
                  <a:gd name="T10" fmla="*/ 159 w 159"/>
                  <a:gd name="T11" fmla="*/ 4 h 4"/>
                  <a:gd name="T12" fmla="*/ 119 w 159"/>
                  <a:gd name="T13" fmla="*/ 4 h 4"/>
                  <a:gd name="T14" fmla="*/ 80 w 159"/>
                  <a:gd name="T15" fmla="*/ 4 h 4"/>
                  <a:gd name="T16" fmla="*/ 40 w 159"/>
                  <a:gd name="T17" fmla="*/ 4 h 4"/>
                  <a:gd name="T18" fmla="*/ 0 w 159"/>
                  <a:gd name="T19" fmla="*/ 4 h 4"/>
                  <a:gd name="T20" fmla="*/ 0 w 159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4">
                    <a:moveTo>
                      <a:pt x="0" y="0"/>
                    </a:moveTo>
                    <a:lnTo>
                      <a:pt x="40" y="0"/>
                    </a:lnTo>
                    <a:lnTo>
                      <a:pt x="80" y="0"/>
                    </a:lnTo>
                    <a:lnTo>
                      <a:pt x="119" y="0"/>
                    </a:lnTo>
                    <a:lnTo>
                      <a:pt x="159" y="0"/>
                    </a:lnTo>
                    <a:lnTo>
                      <a:pt x="159" y="4"/>
                    </a:lnTo>
                    <a:lnTo>
                      <a:pt x="119" y="4"/>
                    </a:lnTo>
                    <a:lnTo>
                      <a:pt x="80" y="4"/>
                    </a:lnTo>
                    <a:lnTo>
                      <a:pt x="4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Rectangle 131">
                <a:extLst>
                  <a:ext uri="{FF2B5EF4-FFF2-40B4-BE49-F238E27FC236}">
                    <a16:creationId xmlns:a16="http://schemas.microsoft.com/office/drawing/2014/main" id="{5FFD841C-9F2A-7EA4-0C56-BC7EB7B50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0" y="2775"/>
                <a:ext cx="13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525">
                    <a:solidFill>
                      <a:srgbClr val="000000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Port1</a:t>
                </a:r>
                <a:endParaRPr lang="ja-JP" altLang="ja-JP" sz="1350"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132">
                <a:extLst>
                  <a:ext uri="{FF2B5EF4-FFF2-40B4-BE49-F238E27FC236}">
                    <a16:creationId xmlns:a16="http://schemas.microsoft.com/office/drawing/2014/main" id="{09E3221D-A388-F674-95E0-1F9243638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" y="2826"/>
                <a:ext cx="141" cy="5"/>
              </a:xfrm>
              <a:custGeom>
                <a:avLst/>
                <a:gdLst>
                  <a:gd name="T0" fmla="*/ 0 w 141"/>
                  <a:gd name="T1" fmla="*/ 0 h 5"/>
                  <a:gd name="T2" fmla="*/ 35 w 141"/>
                  <a:gd name="T3" fmla="*/ 0 h 5"/>
                  <a:gd name="T4" fmla="*/ 71 w 141"/>
                  <a:gd name="T5" fmla="*/ 0 h 5"/>
                  <a:gd name="T6" fmla="*/ 106 w 141"/>
                  <a:gd name="T7" fmla="*/ 0 h 5"/>
                  <a:gd name="T8" fmla="*/ 141 w 141"/>
                  <a:gd name="T9" fmla="*/ 0 h 5"/>
                  <a:gd name="T10" fmla="*/ 141 w 141"/>
                  <a:gd name="T11" fmla="*/ 5 h 5"/>
                  <a:gd name="T12" fmla="*/ 106 w 141"/>
                  <a:gd name="T13" fmla="*/ 5 h 5"/>
                  <a:gd name="T14" fmla="*/ 71 w 141"/>
                  <a:gd name="T15" fmla="*/ 5 h 5"/>
                  <a:gd name="T16" fmla="*/ 35 w 141"/>
                  <a:gd name="T17" fmla="*/ 5 h 5"/>
                  <a:gd name="T18" fmla="*/ 0 w 141"/>
                  <a:gd name="T19" fmla="*/ 5 h 5"/>
                  <a:gd name="T20" fmla="*/ 0 w 141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5">
                    <a:moveTo>
                      <a:pt x="0" y="0"/>
                    </a:moveTo>
                    <a:lnTo>
                      <a:pt x="35" y="0"/>
                    </a:lnTo>
                    <a:lnTo>
                      <a:pt x="71" y="0"/>
                    </a:lnTo>
                    <a:lnTo>
                      <a:pt x="106" y="0"/>
                    </a:lnTo>
                    <a:lnTo>
                      <a:pt x="141" y="0"/>
                    </a:lnTo>
                    <a:lnTo>
                      <a:pt x="141" y="5"/>
                    </a:lnTo>
                    <a:lnTo>
                      <a:pt x="106" y="5"/>
                    </a:lnTo>
                    <a:lnTo>
                      <a:pt x="71" y="5"/>
                    </a:lnTo>
                    <a:lnTo>
                      <a:pt x="3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Rectangle 133">
                <a:extLst>
                  <a:ext uri="{FF2B5EF4-FFF2-40B4-BE49-F238E27FC236}">
                    <a16:creationId xmlns:a16="http://schemas.microsoft.com/office/drawing/2014/main" id="{2C89B370-6387-268F-C60D-2B03D9AFE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2430"/>
                <a:ext cx="79" cy="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Rectangle 134">
                <a:extLst>
                  <a:ext uri="{FF2B5EF4-FFF2-40B4-BE49-F238E27FC236}">
                    <a16:creationId xmlns:a16="http://schemas.microsoft.com/office/drawing/2014/main" id="{F84882A9-2190-698B-0D98-254FC58B2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2432"/>
                <a:ext cx="80" cy="84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135">
                <a:extLst>
                  <a:ext uri="{FF2B5EF4-FFF2-40B4-BE49-F238E27FC236}">
                    <a16:creationId xmlns:a16="http://schemas.microsoft.com/office/drawing/2014/main" id="{DA34E53F-A489-0016-8C17-40D9CF0B2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2441"/>
                <a:ext cx="62" cy="22"/>
              </a:xfrm>
              <a:custGeom>
                <a:avLst/>
                <a:gdLst>
                  <a:gd name="T0" fmla="*/ 62 w 62"/>
                  <a:gd name="T1" fmla="*/ 11 h 22"/>
                  <a:gd name="T2" fmla="*/ 58 w 62"/>
                  <a:gd name="T3" fmla="*/ 7 h 22"/>
                  <a:gd name="T4" fmla="*/ 53 w 62"/>
                  <a:gd name="T5" fmla="*/ 4 h 22"/>
                  <a:gd name="T6" fmla="*/ 49 w 62"/>
                  <a:gd name="T7" fmla="*/ 1 h 22"/>
                  <a:gd name="T8" fmla="*/ 44 w 62"/>
                  <a:gd name="T9" fmla="*/ 0 h 22"/>
                  <a:gd name="T10" fmla="*/ 41 w 62"/>
                  <a:gd name="T11" fmla="*/ 1 h 22"/>
                  <a:gd name="T12" fmla="*/ 37 w 62"/>
                  <a:gd name="T13" fmla="*/ 3 h 22"/>
                  <a:gd name="T14" fmla="*/ 33 w 62"/>
                  <a:gd name="T15" fmla="*/ 8 h 22"/>
                  <a:gd name="T16" fmla="*/ 30 w 62"/>
                  <a:gd name="T17" fmla="*/ 13 h 22"/>
                  <a:gd name="T18" fmla="*/ 26 w 62"/>
                  <a:gd name="T19" fmla="*/ 18 h 22"/>
                  <a:gd name="T20" fmla="*/ 22 w 62"/>
                  <a:gd name="T21" fmla="*/ 22 h 22"/>
                  <a:gd name="T22" fmla="*/ 21 w 62"/>
                  <a:gd name="T23" fmla="*/ 22 h 22"/>
                  <a:gd name="T24" fmla="*/ 16 w 62"/>
                  <a:gd name="T25" fmla="*/ 22 h 22"/>
                  <a:gd name="T26" fmla="*/ 11 w 62"/>
                  <a:gd name="T27" fmla="*/ 20 h 22"/>
                  <a:gd name="T28" fmla="*/ 7 w 62"/>
                  <a:gd name="T29" fmla="*/ 17 h 22"/>
                  <a:gd name="T30" fmla="*/ 2 w 62"/>
                  <a:gd name="T31" fmla="*/ 14 h 22"/>
                  <a:gd name="T32" fmla="*/ 0 w 62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22">
                    <a:moveTo>
                      <a:pt x="62" y="11"/>
                    </a:moveTo>
                    <a:lnTo>
                      <a:pt x="58" y="7"/>
                    </a:lnTo>
                    <a:lnTo>
                      <a:pt x="53" y="4"/>
                    </a:lnTo>
                    <a:lnTo>
                      <a:pt x="49" y="1"/>
                    </a:lnTo>
                    <a:lnTo>
                      <a:pt x="44" y="0"/>
                    </a:lnTo>
                    <a:lnTo>
                      <a:pt x="41" y="1"/>
                    </a:lnTo>
                    <a:lnTo>
                      <a:pt x="37" y="3"/>
                    </a:lnTo>
                    <a:lnTo>
                      <a:pt x="33" y="8"/>
                    </a:lnTo>
                    <a:lnTo>
                      <a:pt x="30" y="13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16" y="22"/>
                    </a:lnTo>
                    <a:lnTo>
                      <a:pt x="11" y="20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2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136">
                <a:extLst>
                  <a:ext uri="{FF2B5EF4-FFF2-40B4-BE49-F238E27FC236}">
                    <a16:creationId xmlns:a16="http://schemas.microsoft.com/office/drawing/2014/main" id="{337F5E72-65B2-D6E1-9A94-901D149E4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2468"/>
                <a:ext cx="62" cy="17"/>
              </a:xfrm>
              <a:custGeom>
                <a:avLst/>
                <a:gdLst>
                  <a:gd name="T0" fmla="*/ 62 w 62"/>
                  <a:gd name="T1" fmla="*/ 9 h 17"/>
                  <a:gd name="T2" fmla="*/ 58 w 62"/>
                  <a:gd name="T3" fmla="*/ 5 h 17"/>
                  <a:gd name="T4" fmla="*/ 53 w 62"/>
                  <a:gd name="T5" fmla="*/ 3 h 17"/>
                  <a:gd name="T6" fmla="*/ 49 w 62"/>
                  <a:gd name="T7" fmla="*/ 1 h 17"/>
                  <a:gd name="T8" fmla="*/ 44 w 62"/>
                  <a:gd name="T9" fmla="*/ 0 h 17"/>
                  <a:gd name="T10" fmla="*/ 41 w 62"/>
                  <a:gd name="T11" fmla="*/ 0 h 17"/>
                  <a:gd name="T12" fmla="*/ 37 w 62"/>
                  <a:gd name="T13" fmla="*/ 2 h 17"/>
                  <a:gd name="T14" fmla="*/ 33 w 62"/>
                  <a:gd name="T15" fmla="*/ 6 h 17"/>
                  <a:gd name="T16" fmla="*/ 30 w 62"/>
                  <a:gd name="T17" fmla="*/ 11 h 17"/>
                  <a:gd name="T18" fmla="*/ 26 w 62"/>
                  <a:gd name="T19" fmla="*/ 14 h 17"/>
                  <a:gd name="T20" fmla="*/ 22 w 62"/>
                  <a:gd name="T21" fmla="*/ 17 h 17"/>
                  <a:gd name="T22" fmla="*/ 21 w 62"/>
                  <a:gd name="T23" fmla="*/ 17 h 17"/>
                  <a:gd name="T24" fmla="*/ 16 w 62"/>
                  <a:gd name="T25" fmla="*/ 17 h 17"/>
                  <a:gd name="T26" fmla="*/ 11 w 62"/>
                  <a:gd name="T27" fmla="*/ 16 h 17"/>
                  <a:gd name="T28" fmla="*/ 7 w 62"/>
                  <a:gd name="T29" fmla="*/ 13 h 17"/>
                  <a:gd name="T30" fmla="*/ 2 w 62"/>
                  <a:gd name="T31" fmla="*/ 11 h 17"/>
                  <a:gd name="T32" fmla="*/ 0 w 62"/>
                  <a:gd name="T33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7">
                    <a:moveTo>
                      <a:pt x="62" y="9"/>
                    </a:moveTo>
                    <a:lnTo>
                      <a:pt x="58" y="5"/>
                    </a:lnTo>
                    <a:lnTo>
                      <a:pt x="53" y="3"/>
                    </a:lnTo>
                    <a:lnTo>
                      <a:pt x="49" y="1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7" y="2"/>
                    </a:lnTo>
                    <a:lnTo>
                      <a:pt x="33" y="6"/>
                    </a:lnTo>
                    <a:lnTo>
                      <a:pt x="30" y="11"/>
                    </a:lnTo>
                    <a:lnTo>
                      <a:pt x="26" y="14"/>
                    </a:lnTo>
                    <a:lnTo>
                      <a:pt x="22" y="17"/>
                    </a:lnTo>
                    <a:lnTo>
                      <a:pt x="21" y="17"/>
                    </a:lnTo>
                    <a:lnTo>
                      <a:pt x="16" y="17"/>
                    </a:lnTo>
                    <a:lnTo>
                      <a:pt x="11" y="16"/>
                    </a:lnTo>
                    <a:lnTo>
                      <a:pt x="7" y="13"/>
                    </a:lnTo>
                    <a:lnTo>
                      <a:pt x="2" y="11"/>
                    </a:lnTo>
                    <a:lnTo>
                      <a:pt x="0" y="9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137">
                <a:extLst>
                  <a:ext uri="{FF2B5EF4-FFF2-40B4-BE49-F238E27FC236}">
                    <a16:creationId xmlns:a16="http://schemas.microsoft.com/office/drawing/2014/main" id="{16329A09-6488-E2F2-F9F8-8FBF50D41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2490"/>
                <a:ext cx="62" cy="22"/>
              </a:xfrm>
              <a:custGeom>
                <a:avLst/>
                <a:gdLst>
                  <a:gd name="T0" fmla="*/ 62 w 62"/>
                  <a:gd name="T1" fmla="*/ 11 h 22"/>
                  <a:gd name="T2" fmla="*/ 58 w 62"/>
                  <a:gd name="T3" fmla="*/ 7 h 22"/>
                  <a:gd name="T4" fmla="*/ 53 w 62"/>
                  <a:gd name="T5" fmla="*/ 3 h 22"/>
                  <a:gd name="T6" fmla="*/ 49 w 62"/>
                  <a:gd name="T7" fmla="*/ 1 h 22"/>
                  <a:gd name="T8" fmla="*/ 44 w 62"/>
                  <a:gd name="T9" fmla="*/ 0 h 22"/>
                  <a:gd name="T10" fmla="*/ 41 w 62"/>
                  <a:gd name="T11" fmla="*/ 0 h 22"/>
                  <a:gd name="T12" fmla="*/ 37 w 62"/>
                  <a:gd name="T13" fmla="*/ 3 h 22"/>
                  <a:gd name="T14" fmla="*/ 33 w 62"/>
                  <a:gd name="T15" fmla="*/ 8 h 22"/>
                  <a:gd name="T16" fmla="*/ 30 w 62"/>
                  <a:gd name="T17" fmla="*/ 13 h 22"/>
                  <a:gd name="T18" fmla="*/ 26 w 62"/>
                  <a:gd name="T19" fmla="*/ 18 h 22"/>
                  <a:gd name="T20" fmla="*/ 22 w 62"/>
                  <a:gd name="T21" fmla="*/ 22 h 22"/>
                  <a:gd name="T22" fmla="*/ 21 w 62"/>
                  <a:gd name="T23" fmla="*/ 22 h 22"/>
                  <a:gd name="T24" fmla="*/ 16 w 62"/>
                  <a:gd name="T25" fmla="*/ 22 h 22"/>
                  <a:gd name="T26" fmla="*/ 11 w 62"/>
                  <a:gd name="T27" fmla="*/ 20 h 22"/>
                  <a:gd name="T28" fmla="*/ 7 w 62"/>
                  <a:gd name="T29" fmla="*/ 17 h 22"/>
                  <a:gd name="T30" fmla="*/ 2 w 62"/>
                  <a:gd name="T31" fmla="*/ 14 h 22"/>
                  <a:gd name="T32" fmla="*/ 0 w 62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22">
                    <a:moveTo>
                      <a:pt x="62" y="11"/>
                    </a:moveTo>
                    <a:lnTo>
                      <a:pt x="58" y="7"/>
                    </a:lnTo>
                    <a:lnTo>
                      <a:pt x="53" y="3"/>
                    </a:lnTo>
                    <a:lnTo>
                      <a:pt x="49" y="1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7" y="3"/>
                    </a:lnTo>
                    <a:lnTo>
                      <a:pt x="33" y="8"/>
                    </a:lnTo>
                    <a:lnTo>
                      <a:pt x="30" y="13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16" y="22"/>
                    </a:lnTo>
                    <a:lnTo>
                      <a:pt x="11" y="20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2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Line 138">
                <a:extLst>
                  <a:ext uri="{FF2B5EF4-FFF2-40B4-BE49-F238E27FC236}">
                    <a16:creationId xmlns:a16="http://schemas.microsoft.com/office/drawing/2014/main" id="{707C09C5-5E33-B3D3-6C83-CE3657448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1" y="2477"/>
                <a:ext cx="8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Line 139">
                <a:extLst>
                  <a:ext uri="{FF2B5EF4-FFF2-40B4-BE49-F238E27FC236}">
                    <a16:creationId xmlns:a16="http://schemas.microsoft.com/office/drawing/2014/main" id="{1587F89D-8E39-A01E-35EB-4ADDBEDDD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3" y="2477"/>
                <a:ext cx="8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Line 140">
                <a:extLst>
                  <a:ext uri="{FF2B5EF4-FFF2-40B4-BE49-F238E27FC236}">
                    <a16:creationId xmlns:a16="http://schemas.microsoft.com/office/drawing/2014/main" id="{5679A507-2CF9-B062-7A16-DFEAFCD48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3" y="2446"/>
                <a:ext cx="12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Line 141">
                <a:extLst>
                  <a:ext uri="{FF2B5EF4-FFF2-40B4-BE49-F238E27FC236}">
                    <a16:creationId xmlns:a16="http://schemas.microsoft.com/office/drawing/2014/main" id="{672AAF0E-1D56-E106-1558-30AC915D4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3" y="2494"/>
                <a:ext cx="12" cy="14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Rectangle 142">
                <a:extLst>
                  <a:ext uri="{FF2B5EF4-FFF2-40B4-BE49-F238E27FC236}">
                    <a16:creationId xmlns:a16="http://schemas.microsoft.com/office/drawing/2014/main" id="{8CA6C8D2-A13B-253A-E18F-CCEA870AA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" y="2519"/>
                <a:ext cx="71" cy="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Rectangle 143">
                <a:extLst>
                  <a:ext uri="{FF2B5EF4-FFF2-40B4-BE49-F238E27FC236}">
                    <a16:creationId xmlns:a16="http://schemas.microsoft.com/office/drawing/2014/main" id="{27B0D73D-9C37-4567-41D9-960D51717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2521"/>
                <a:ext cx="71" cy="75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144">
                <a:extLst>
                  <a:ext uri="{FF2B5EF4-FFF2-40B4-BE49-F238E27FC236}">
                    <a16:creationId xmlns:a16="http://schemas.microsoft.com/office/drawing/2014/main" id="{9EC2680C-0207-9FF8-BD80-7F13ACFC6B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2" y="2534"/>
                <a:ext cx="22" cy="53"/>
              </a:xfrm>
              <a:custGeom>
                <a:avLst/>
                <a:gdLst>
                  <a:gd name="T0" fmla="*/ 9 w 22"/>
                  <a:gd name="T1" fmla="*/ 53 h 53"/>
                  <a:gd name="T2" fmla="*/ 9 w 22"/>
                  <a:gd name="T3" fmla="*/ 20 h 53"/>
                  <a:gd name="T4" fmla="*/ 13 w 22"/>
                  <a:gd name="T5" fmla="*/ 20 h 53"/>
                  <a:gd name="T6" fmla="*/ 12 w 22"/>
                  <a:gd name="T7" fmla="*/ 53 h 53"/>
                  <a:gd name="T8" fmla="*/ 9 w 22"/>
                  <a:gd name="T9" fmla="*/ 53 h 53"/>
                  <a:gd name="T10" fmla="*/ 0 w 22"/>
                  <a:gd name="T11" fmla="*/ 23 h 53"/>
                  <a:gd name="T12" fmla="*/ 12 w 22"/>
                  <a:gd name="T13" fmla="*/ 0 h 53"/>
                  <a:gd name="T14" fmla="*/ 22 w 22"/>
                  <a:gd name="T15" fmla="*/ 24 h 53"/>
                  <a:gd name="T16" fmla="*/ 0 w 22"/>
                  <a:gd name="T17" fmla="*/ 2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3">
                    <a:moveTo>
                      <a:pt x="9" y="53"/>
                    </a:moveTo>
                    <a:lnTo>
                      <a:pt x="9" y="20"/>
                    </a:lnTo>
                    <a:lnTo>
                      <a:pt x="13" y="20"/>
                    </a:lnTo>
                    <a:lnTo>
                      <a:pt x="12" y="53"/>
                    </a:lnTo>
                    <a:lnTo>
                      <a:pt x="9" y="53"/>
                    </a:lnTo>
                    <a:close/>
                    <a:moveTo>
                      <a:pt x="0" y="23"/>
                    </a:moveTo>
                    <a:lnTo>
                      <a:pt x="12" y="0"/>
                    </a:lnTo>
                    <a:lnTo>
                      <a:pt x="22" y="2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145">
                <a:extLst>
                  <a:ext uri="{FF2B5EF4-FFF2-40B4-BE49-F238E27FC236}">
                    <a16:creationId xmlns:a16="http://schemas.microsoft.com/office/drawing/2014/main" id="{89F76130-FDA4-DDE0-3642-01BEBC982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2554"/>
                <a:ext cx="4" cy="33"/>
              </a:xfrm>
              <a:custGeom>
                <a:avLst/>
                <a:gdLst>
                  <a:gd name="T0" fmla="*/ 0 w 4"/>
                  <a:gd name="T1" fmla="*/ 33 h 33"/>
                  <a:gd name="T2" fmla="*/ 0 w 4"/>
                  <a:gd name="T3" fmla="*/ 0 h 33"/>
                  <a:gd name="T4" fmla="*/ 4 w 4"/>
                  <a:gd name="T5" fmla="*/ 0 h 33"/>
                  <a:gd name="T6" fmla="*/ 3 w 4"/>
                  <a:gd name="T7" fmla="*/ 33 h 33"/>
                  <a:gd name="T8" fmla="*/ 0 w 4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3">
                    <a:moveTo>
                      <a:pt x="0" y="3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" y="33"/>
                    </a:lnTo>
                    <a:lnTo>
                      <a:pt x="0" y="33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46">
                <a:extLst>
                  <a:ext uri="{FF2B5EF4-FFF2-40B4-BE49-F238E27FC236}">
                    <a16:creationId xmlns:a16="http://schemas.microsoft.com/office/drawing/2014/main" id="{FD731A6B-F430-9CC2-305C-25D323BC8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2534"/>
                <a:ext cx="22" cy="24"/>
              </a:xfrm>
              <a:custGeom>
                <a:avLst/>
                <a:gdLst>
                  <a:gd name="T0" fmla="*/ 0 w 22"/>
                  <a:gd name="T1" fmla="*/ 23 h 24"/>
                  <a:gd name="T2" fmla="*/ 12 w 22"/>
                  <a:gd name="T3" fmla="*/ 0 h 24"/>
                  <a:gd name="T4" fmla="*/ 22 w 22"/>
                  <a:gd name="T5" fmla="*/ 24 h 24"/>
                  <a:gd name="T6" fmla="*/ 0 w 22"/>
                  <a:gd name="T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4">
                    <a:moveTo>
                      <a:pt x="0" y="23"/>
                    </a:moveTo>
                    <a:lnTo>
                      <a:pt x="12" y="0"/>
                    </a:lnTo>
                    <a:lnTo>
                      <a:pt x="22" y="24"/>
                    </a:lnTo>
                    <a:lnTo>
                      <a:pt x="0" y="23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Rectangle 147">
                <a:extLst>
                  <a:ext uri="{FF2B5EF4-FFF2-40B4-BE49-F238E27FC236}">
                    <a16:creationId xmlns:a16="http://schemas.microsoft.com/office/drawing/2014/main" id="{B09FBF25-52B0-0890-201F-04AD7B3C7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" y="2519"/>
                <a:ext cx="71" cy="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Rectangle 148">
                <a:extLst>
                  <a:ext uri="{FF2B5EF4-FFF2-40B4-BE49-F238E27FC236}">
                    <a16:creationId xmlns:a16="http://schemas.microsoft.com/office/drawing/2014/main" id="{5908187B-B558-A648-58F6-96EC5EE84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2521"/>
                <a:ext cx="71" cy="75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49">
                <a:extLst>
                  <a:ext uri="{FF2B5EF4-FFF2-40B4-BE49-F238E27FC236}">
                    <a16:creationId xmlns:a16="http://schemas.microsoft.com/office/drawing/2014/main" id="{4DBC6B11-192B-5898-09F3-3972AF579A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2" y="2534"/>
                <a:ext cx="22" cy="53"/>
              </a:xfrm>
              <a:custGeom>
                <a:avLst/>
                <a:gdLst>
                  <a:gd name="T0" fmla="*/ 9 w 22"/>
                  <a:gd name="T1" fmla="*/ 53 h 53"/>
                  <a:gd name="T2" fmla="*/ 9 w 22"/>
                  <a:gd name="T3" fmla="*/ 20 h 53"/>
                  <a:gd name="T4" fmla="*/ 13 w 22"/>
                  <a:gd name="T5" fmla="*/ 20 h 53"/>
                  <a:gd name="T6" fmla="*/ 12 w 22"/>
                  <a:gd name="T7" fmla="*/ 53 h 53"/>
                  <a:gd name="T8" fmla="*/ 9 w 22"/>
                  <a:gd name="T9" fmla="*/ 53 h 53"/>
                  <a:gd name="T10" fmla="*/ 0 w 22"/>
                  <a:gd name="T11" fmla="*/ 23 h 53"/>
                  <a:gd name="T12" fmla="*/ 12 w 22"/>
                  <a:gd name="T13" fmla="*/ 0 h 53"/>
                  <a:gd name="T14" fmla="*/ 22 w 22"/>
                  <a:gd name="T15" fmla="*/ 24 h 53"/>
                  <a:gd name="T16" fmla="*/ 0 w 22"/>
                  <a:gd name="T17" fmla="*/ 2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3">
                    <a:moveTo>
                      <a:pt x="9" y="53"/>
                    </a:moveTo>
                    <a:lnTo>
                      <a:pt x="9" y="20"/>
                    </a:lnTo>
                    <a:lnTo>
                      <a:pt x="13" y="20"/>
                    </a:lnTo>
                    <a:lnTo>
                      <a:pt x="12" y="53"/>
                    </a:lnTo>
                    <a:lnTo>
                      <a:pt x="9" y="53"/>
                    </a:lnTo>
                    <a:close/>
                    <a:moveTo>
                      <a:pt x="0" y="23"/>
                    </a:moveTo>
                    <a:lnTo>
                      <a:pt x="12" y="0"/>
                    </a:lnTo>
                    <a:lnTo>
                      <a:pt x="22" y="2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50">
                <a:extLst>
                  <a:ext uri="{FF2B5EF4-FFF2-40B4-BE49-F238E27FC236}">
                    <a16:creationId xmlns:a16="http://schemas.microsoft.com/office/drawing/2014/main" id="{F322EA63-90E8-EA03-981C-66DD56B74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2554"/>
                <a:ext cx="4" cy="33"/>
              </a:xfrm>
              <a:custGeom>
                <a:avLst/>
                <a:gdLst>
                  <a:gd name="T0" fmla="*/ 0 w 4"/>
                  <a:gd name="T1" fmla="*/ 33 h 33"/>
                  <a:gd name="T2" fmla="*/ 0 w 4"/>
                  <a:gd name="T3" fmla="*/ 0 h 33"/>
                  <a:gd name="T4" fmla="*/ 4 w 4"/>
                  <a:gd name="T5" fmla="*/ 0 h 33"/>
                  <a:gd name="T6" fmla="*/ 3 w 4"/>
                  <a:gd name="T7" fmla="*/ 33 h 33"/>
                  <a:gd name="T8" fmla="*/ 0 w 4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3">
                    <a:moveTo>
                      <a:pt x="0" y="3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" y="33"/>
                    </a:lnTo>
                    <a:lnTo>
                      <a:pt x="0" y="33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151">
                <a:extLst>
                  <a:ext uri="{FF2B5EF4-FFF2-40B4-BE49-F238E27FC236}">
                    <a16:creationId xmlns:a16="http://schemas.microsoft.com/office/drawing/2014/main" id="{9EB1D206-45E9-0821-7F06-4A4D47ABF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2534"/>
                <a:ext cx="22" cy="24"/>
              </a:xfrm>
              <a:custGeom>
                <a:avLst/>
                <a:gdLst>
                  <a:gd name="T0" fmla="*/ 0 w 22"/>
                  <a:gd name="T1" fmla="*/ 23 h 24"/>
                  <a:gd name="T2" fmla="*/ 12 w 22"/>
                  <a:gd name="T3" fmla="*/ 0 h 24"/>
                  <a:gd name="T4" fmla="*/ 22 w 22"/>
                  <a:gd name="T5" fmla="*/ 24 h 24"/>
                  <a:gd name="T6" fmla="*/ 0 w 22"/>
                  <a:gd name="T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4">
                    <a:moveTo>
                      <a:pt x="0" y="23"/>
                    </a:moveTo>
                    <a:lnTo>
                      <a:pt x="12" y="0"/>
                    </a:lnTo>
                    <a:lnTo>
                      <a:pt x="22" y="24"/>
                    </a:lnTo>
                    <a:lnTo>
                      <a:pt x="0" y="23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Rectangle 152">
                <a:extLst>
                  <a:ext uri="{FF2B5EF4-FFF2-40B4-BE49-F238E27FC236}">
                    <a16:creationId xmlns:a16="http://schemas.microsoft.com/office/drawing/2014/main" id="{EB5206BE-167E-E49D-5692-3FFFFC9B0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" y="2519"/>
                <a:ext cx="71" cy="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Rectangle 153">
                <a:extLst>
                  <a:ext uri="{FF2B5EF4-FFF2-40B4-BE49-F238E27FC236}">
                    <a16:creationId xmlns:a16="http://schemas.microsoft.com/office/drawing/2014/main" id="{0C58EBB1-A8E1-2030-1C5C-741254BF3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2521"/>
                <a:ext cx="71" cy="75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154">
                <a:extLst>
                  <a:ext uri="{FF2B5EF4-FFF2-40B4-BE49-F238E27FC236}">
                    <a16:creationId xmlns:a16="http://schemas.microsoft.com/office/drawing/2014/main" id="{BB7FFDD4-39A1-B0C3-FD36-45F5FC362D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2" y="2534"/>
                <a:ext cx="22" cy="53"/>
              </a:xfrm>
              <a:custGeom>
                <a:avLst/>
                <a:gdLst>
                  <a:gd name="T0" fmla="*/ 9 w 22"/>
                  <a:gd name="T1" fmla="*/ 53 h 53"/>
                  <a:gd name="T2" fmla="*/ 9 w 22"/>
                  <a:gd name="T3" fmla="*/ 20 h 53"/>
                  <a:gd name="T4" fmla="*/ 13 w 22"/>
                  <a:gd name="T5" fmla="*/ 20 h 53"/>
                  <a:gd name="T6" fmla="*/ 12 w 22"/>
                  <a:gd name="T7" fmla="*/ 53 h 53"/>
                  <a:gd name="T8" fmla="*/ 9 w 22"/>
                  <a:gd name="T9" fmla="*/ 53 h 53"/>
                  <a:gd name="T10" fmla="*/ 0 w 22"/>
                  <a:gd name="T11" fmla="*/ 23 h 53"/>
                  <a:gd name="T12" fmla="*/ 12 w 22"/>
                  <a:gd name="T13" fmla="*/ 0 h 53"/>
                  <a:gd name="T14" fmla="*/ 22 w 22"/>
                  <a:gd name="T15" fmla="*/ 24 h 53"/>
                  <a:gd name="T16" fmla="*/ 0 w 22"/>
                  <a:gd name="T17" fmla="*/ 2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3">
                    <a:moveTo>
                      <a:pt x="9" y="53"/>
                    </a:moveTo>
                    <a:lnTo>
                      <a:pt x="9" y="20"/>
                    </a:lnTo>
                    <a:lnTo>
                      <a:pt x="13" y="20"/>
                    </a:lnTo>
                    <a:lnTo>
                      <a:pt x="12" y="53"/>
                    </a:lnTo>
                    <a:lnTo>
                      <a:pt x="9" y="53"/>
                    </a:lnTo>
                    <a:close/>
                    <a:moveTo>
                      <a:pt x="0" y="23"/>
                    </a:moveTo>
                    <a:lnTo>
                      <a:pt x="12" y="0"/>
                    </a:lnTo>
                    <a:lnTo>
                      <a:pt x="22" y="2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155">
                <a:extLst>
                  <a:ext uri="{FF2B5EF4-FFF2-40B4-BE49-F238E27FC236}">
                    <a16:creationId xmlns:a16="http://schemas.microsoft.com/office/drawing/2014/main" id="{F4820E9C-B748-38D2-1329-682BC515A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2554"/>
                <a:ext cx="4" cy="33"/>
              </a:xfrm>
              <a:custGeom>
                <a:avLst/>
                <a:gdLst>
                  <a:gd name="T0" fmla="*/ 0 w 4"/>
                  <a:gd name="T1" fmla="*/ 33 h 33"/>
                  <a:gd name="T2" fmla="*/ 0 w 4"/>
                  <a:gd name="T3" fmla="*/ 0 h 33"/>
                  <a:gd name="T4" fmla="*/ 4 w 4"/>
                  <a:gd name="T5" fmla="*/ 0 h 33"/>
                  <a:gd name="T6" fmla="*/ 3 w 4"/>
                  <a:gd name="T7" fmla="*/ 33 h 33"/>
                  <a:gd name="T8" fmla="*/ 0 w 4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3">
                    <a:moveTo>
                      <a:pt x="0" y="3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" y="33"/>
                    </a:lnTo>
                    <a:lnTo>
                      <a:pt x="0" y="33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156">
                <a:extLst>
                  <a:ext uri="{FF2B5EF4-FFF2-40B4-BE49-F238E27FC236}">
                    <a16:creationId xmlns:a16="http://schemas.microsoft.com/office/drawing/2014/main" id="{3517196A-E992-94E6-F72A-CA2BA18C4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2534"/>
                <a:ext cx="22" cy="24"/>
              </a:xfrm>
              <a:custGeom>
                <a:avLst/>
                <a:gdLst>
                  <a:gd name="T0" fmla="*/ 0 w 22"/>
                  <a:gd name="T1" fmla="*/ 23 h 24"/>
                  <a:gd name="T2" fmla="*/ 12 w 22"/>
                  <a:gd name="T3" fmla="*/ 0 h 24"/>
                  <a:gd name="T4" fmla="*/ 22 w 22"/>
                  <a:gd name="T5" fmla="*/ 24 h 24"/>
                  <a:gd name="T6" fmla="*/ 0 w 22"/>
                  <a:gd name="T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4">
                    <a:moveTo>
                      <a:pt x="0" y="23"/>
                    </a:moveTo>
                    <a:lnTo>
                      <a:pt x="12" y="0"/>
                    </a:lnTo>
                    <a:lnTo>
                      <a:pt x="22" y="24"/>
                    </a:lnTo>
                    <a:lnTo>
                      <a:pt x="0" y="23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Rectangle 157">
                <a:extLst>
                  <a:ext uri="{FF2B5EF4-FFF2-40B4-BE49-F238E27FC236}">
                    <a16:creationId xmlns:a16="http://schemas.microsoft.com/office/drawing/2014/main" id="{55B7D9B8-12F3-EEF1-A26B-2E4A505AA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1900"/>
                <a:ext cx="836" cy="265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Rectangle 158">
                <a:extLst>
                  <a:ext uri="{FF2B5EF4-FFF2-40B4-BE49-F238E27FC236}">
                    <a16:creationId xmlns:a16="http://schemas.microsoft.com/office/drawing/2014/main" id="{8176C1E9-8F25-7F07-6E5B-BCEADFD54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5" y="1931"/>
                <a:ext cx="68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n-US" altLang="ja-JP" sz="525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802.15.3e</a:t>
                </a:r>
                <a:r>
                  <a:rPr lang="ja-JP" altLang="ja-JP" sz="525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60GHz Wireless </a:t>
                </a:r>
                <a:endParaRPr lang="ja-JP" altLang="ja-JP" sz="1350" dirty="0"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159">
                <a:extLst>
                  <a:ext uri="{FF2B5EF4-FFF2-40B4-BE49-F238E27FC236}">
                    <a16:creationId xmlns:a16="http://schemas.microsoft.com/office/drawing/2014/main" id="{B41B1316-337F-D677-498A-894B6B7D0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1986"/>
                <a:ext cx="610" cy="4"/>
              </a:xfrm>
              <a:custGeom>
                <a:avLst/>
                <a:gdLst>
                  <a:gd name="T0" fmla="*/ 0 w 610"/>
                  <a:gd name="T1" fmla="*/ 0 h 4"/>
                  <a:gd name="T2" fmla="*/ 153 w 610"/>
                  <a:gd name="T3" fmla="*/ 0 h 4"/>
                  <a:gd name="T4" fmla="*/ 305 w 610"/>
                  <a:gd name="T5" fmla="*/ 0 h 4"/>
                  <a:gd name="T6" fmla="*/ 458 w 610"/>
                  <a:gd name="T7" fmla="*/ 0 h 4"/>
                  <a:gd name="T8" fmla="*/ 610 w 610"/>
                  <a:gd name="T9" fmla="*/ 0 h 4"/>
                  <a:gd name="T10" fmla="*/ 610 w 610"/>
                  <a:gd name="T11" fmla="*/ 4 h 4"/>
                  <a:gd name="T12" fmla="*/ 458 w 610"/>
                  <a:gd name="T13" fmla="*/ 4 h 4"/>
                  <a:gd name="T14" fmla="*/ 305 w 610"/>
                  <a:gd name="T15" fmla="*/ 4 h 4"/>
                  <a:gd name="T16" fmla="*/ 153 w 610"/>
                  <a:gd name="T17" fmla="*/ 4 h 4"/>
                  <a:gd name="T18" fmla="*/ 0 w 610"/>
                  <a:gd name="T19" fmla="*/ 4 h 4"/>
                  <a:gd name="T20" fmla="*/ 0 w 610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0" h="4">
                    <a:moveTo>
                      <a:pt x="0" y="0"/>
                    </a:moveTo>
                    <a:lnTo>
                      <a:pt x="153" y="0"/>
                    </a:lnTo>
                    <a:lnTo>
                      <a:pt x="305" y="0"/>
                    </a:lnTo>
                    <a:lnTo>
                      <a:pt x="458" y="0"/>
                    </a:lnTo>
                    <a:lnTo>
                      <a:pt x="610" y="0"/>
                    </a:lnTo>
                    <a:lnTo>
                      <a:pt x="610" y="4"/>
                    </a:lnTo>
                    <a:lnTo>
                      <a:pt x="458" y="4"/>
                    </a:lnTo>
                    <a:lnTo>
                      <a:pt x="305" y="4"/>
                    </a:lnTo>
                    <a:lnTo>
                      <a:pt x="153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Rectangle 160">
                <a:extLst>
                  <a:ext uri="{FF2B5EF4-FFF2-40B4-BE49-F238E27FC236}">
                    <a16:creationId xmlns:a16="http://schemas.microsoft.com/office/drawing/2014/main" id="{7B18256D-3E53-8D63-4EFF-B89FCB32F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001"/>
                <a:ext cx="18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525">
                    <a:solidFill>
                      <a:srgbClr val="000000"/>
                    </a:solidFill>
                    <a:cs typeface="Arial" panose="020B0604020202020204" pitchFamily="34" charset="0"/>
                  </a:rPr>
                  <a:t>Module</a:t>
                </a:r>
                <a:endParaRPr lang="ja-JP" altLang="ja-JP" sz="1350"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161">
                <a:extLst>
                  <a:ext uri="{FF2B5EF4-FFF2-40B4-BE49-F238E27FC236}">
                    <a16:creationId xmlns:a16="http://schemas.microsoft.com/office/drawing/2014/main" id="{A1878B58-0F58-474D-9F68-66BC0B771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5" y="2057"/>
                <a:ext cx="186" cy="4"/>
              </a:xfrm>
              <a:custGeom>
                <a:avLst/>
                <a:gdLst>
                  <a:gd name="T0" fmla="*/ 0 w 186"/>
                  <a:gd name="T1" fmla="*/ 0 h 4"/>
                  <a:gd name="T2" fmla="*/ 93 w 186"/>
                  <a:gd name="T3" fmla="*/ 0 h 4"/>
                  <a:gd name="T4" fmla="*/ 186 w 186"/>
                  <a:gd name="T5" fmla="*/ 0 h 4"/>
                  <a:gd name="T6" fmla="*/ 186 w 186"/>
                  <a:gd name="T7" fmla="*/ 4 h 4"/>
                  <a:gd name="T8" fmla="*/ 93 w 186"/>
                  <a:gd name="T9" fmla="*/ 4 h 4"/>
                  <a:gd name="T10" fmla="*/ 0 w 186"/>
                  <a:gd name="T11" fmla="*/ 4 h 4"/>
                  <a:gd name="T12" fmla="*/ 0 w 18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4">
                    <a:moveTo>
                      <a:pt x="0" y="0"/>
                    </a:moveTo>
                    <a:lnTo>
                      <a:pt x="93" y="0"/>
                    </a:lnTo>
                    <a:lnTo>
                      <a:pt x="186" y="0"/>
                    </a:lnTo>
                    <a:lnTo>
                      <a:pt x="186" y="4"/>
                    </a:lnTo>
                    <a:lnTo>
                      <a:pt x="93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Rectangle 162">
                <a:extLst>
                  <a:ext uri="{FF2B5EF4-FFF2-40B4-BE49-F238E27FC236}">
                    <a16:creationId xmlns:a16="http://schemas.microsoft.com/office/drawing/2014/main" id="{F1D15643-1BCC-B31A-EC73-62A0B3BC7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" y="2082"/>
                <a:ext cx="69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525">
                    <a:solidFill>
                      <a:srgbClr val="000000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(60GHz RF, BB, MAC &amp; IF)</a:t>
                </a:r>
                <a:endParaRPr lang="ja-JP" altLang="ja-JP" sz="1350"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163">
                <a:extLst>
                  <a:ext uri="{FF2B5EF4-FFF2-40B4-BE49-F238E27FC236}">
                    <a16:creationId xmlns:a16="http://schemas.microsoft.com/office/drawing/2014/main" id="{D0D3C4DF-0C0D-8090-F6E4-54DC289CE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7" y="2132"/>
                <a:ext cx="663" cy="4"/>
              </a:xfrm>
              <a:custGeom>
                <a:avLst/>
                <a:gdLst>
                  <a:gd name="T0" fmla="*/ 0 w 663"/>
                  <a:gd name="T1" fmla="*/ 0 h 4"/>
                  <a:gd name="T2" fmla="*/ 166 w 663"/>
                  <a:gd name="T3" fmla="*/ 0 h 4"/>
                  <a:gd name="T4" fmla="*/ 331 w 663"/>
                  <a:gd name="T5" fmla="*/ 0 h 4"/>
                  <a:gd name="T6" fmla="*/ 497 w 663"/>
                  <a:gd name="T7" fmla="*/ 0 h 4"/>
                  <a:gd name="T8" fmla="*/ 663 w 663"/>
                  <a:gd name="T9" fmla="*/ 0 h 4"/>
                  <a:gd name="T10" fmla="*/ 663 w 663"/>
                  <a:gd name="T11" fmla="*/ 4 h 4"/>
                  <a:gd name="T12" fmla="*/ 497 w 663"/>
                  <a:gd name="T13" fmla="*/ 4 h 4"/>
                  <a:gd name="T14" fmla="*/ 331 w 663"/>
                  <a:gd name="T15" fmla="*/ 4 h 4"/>
                  <a:gd name="T16" fmla="*/ 166 w 663"/>
                  <a:gd name="T17" fmla="*/ 4 h 4"/>
                  <a:gd name="T18" fmla="*/ 0 w 663"/>
                  <a:gd name="T19" fmla="*/ 4 h 4"/>
                  <a:gd name="T20" fmla="*/ 0 w 663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3" h="4">
                    <a:moveTo>
                      <a:pt x="0" y="0"/>
                    </a:moveTo>
                    <a:lnTo>
                      <a:pt x="166" y="0"/>
                    </a:lnTo>
                    <a:lnTo>
                      <a:pt x="331" y="0"/>
                    </a:lnTo>
                    <a:lnTo>
                      <a:pt x="497" y="0"/>
                    </a:lnTo>
                    <a:lnTo>
                      <a:pt x="663" y="0"/>
                    </a:lnTo>
                    <a:lnTo>
                      <a:pt x="663" y="4"/>
                    </a:lnTo>
                    <a:lnTo>
                      <a:pt x="497" y="4"/>
                    </a:lnTo>
                    <a:lnTo>
                      <a:pt x="331" y="4"/>
                    </a:lnTo>
                    <a:lnTo>
                      <a:pt x="166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Rectangle 164">
                <a:extLst>
                  <a:ext uri="{FF2B5EF4-FFF2-40B4-BE49-F238E27FC236}">
                    <a16:creationId xmlns:a16="http://schemas.microsoft.com/office/drawing/2014/main" id="{7CBAA518-6FC2-08C9-D637-5F0864AEA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" y="1886"/>
                <a:ext cx="53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600" dirty="0">
                    <a:solidFill>
                      <a:srgbClr val="000000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TRX Signal Path 1</a:t>
                </a:r>
                <a:endParaRPr lang="ja-JP" altLang="ja-JP" sz="1350" dirty="0"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165">
                <a:extLst>
                  <a:ext uri="{FF2B5EF4-FFF2-40B4-BE49-F238E27FC236}">
                    <a16:creationId xmlns:a16="http://schemas.microsoft.com/office/drawing/2014/main" id="{8F94E3EA-3968-834A-EC90-77EB7543C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" y="1947"/>
                <a:ext cx="685" cy="4"/>
              </a:xfrm>
              <a:custGeom>
                <a:avLst/>
                <a:gdLst>
                  <a:gd name="T0" fmla="*/ 0 w 685"/>
                  <a:gd name="T1" fmla="*/ 0 h 4"/>
                  <a:gd name="T2" fmla="*/ 171 w 685"/>
                  <a:gd name="T3" fmla="*/ 0 h 4"/>
                  <a:gd name="T4" fmla="*/ 343 w 685"/>
                  <a:gd name="T5" fmla="*/ 0 h 4"/>
                  <a:gd name="T6" fmla="*/ 514 w 685"/>
                  <a:gd name="T7" fmla="*/ 0 h 4"/>
                  <a:gd name="T8" fmla="*/ 685 w 685"/>
                  <a:gd name="T9" fmla="*/ 0 h 4"/>
                  <a:gd name="T10" fmla="*/ 685 w 685"/>
                  <a:gd name="T11" fmla="*/ 4 h 4"/>
                  <a:gd name="T12" fmla="*/ 514 w 685"/>
                  <a:gd name="T13" fmla="*/ 4 h 4"/>
                  <a:gd name="T14" fmla="*/ 343 w 685"/>
                  <a:gd name="T15" fmla="*/ 4 h 4"/>
                  <a:gd name="T16" fmla="*/ 171 w 685"/>
                  <a:gd name="T17" fmla="*/ 4 h 4"/>
                  <a:gd name="T18" fmla="*/ 0 w 685"/>
                  <a:gd name="T19" fmla="*/ 4 h 4"/>
                  <a:gd name="T20" fmla="*/ 0 w 68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5" h="4">
                    <a:moveTo>
                      <a:pt x="0" y="0"/>
                    </a:moveTo>
                    <a:lnTo>
                      <a:pt x="171" y="0"/>
                    </a:lnTo>
                    <a:lnTo>
                      <a:pt x="343" y="0"/>
                    </a:lnTo>
                    <a:lnTo>
                      <a:pt x="514" y="0"/>
                    </a:lnTo>
                    <a:lnTo>
                      <a:pt x="685" y="0"/>
                    </a:lnTo>
                    <a:lnTo>
                      <a:pt x="685" y="4"/>
                    </a:lnTo>
                    <a:lnTo>
                      <a:pt x="514" y="4"/>
                    </a:lnTo>
                    <a:lnTo>
                      <a:pt x="343" y="4"/>
                    </a:lnTo>
                    <a:lnTo>
                      <a:pt x="171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Rectangle 166">
                <a:extLst>
                  <a:ext uri="{FF2B5EF4-FFF2-40B4-BE49-F238E27FC236}">
                    <a16:creationId xmlns:a16="http://schemas.microsoft.com/office/drawing/2014/main" id="{C12C5E7F-33A2-A5BD-31B9-CDA30D051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2191"/>
                <a:ext cx="836" cy="270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Rectangle 167">
                <a:extLst>
                  <a:ext uri="{FF2B5EF4-FFF2-40B4-BE49-F238E27FC236}">
                    <a16:creationId xmlns:a16="http://schemas.microsoft.com/office/drawing/2014/main" id="{F4A07EB4-F8C3-D608-B7FE-1183EBD36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5" y="2224"/>
                <a:ext cx="68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n-US" altLang="ja-JP" sz="525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802.15.3e</a:t>
                </a:r>
                <a:r>
                  <a:rPr lang="ja-JP" altLang="ja-JP" sz="525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60GHz Wireless </a:t>
                </a:r>
                <a:endParaRPr lang="ja-JP" altLang="ja-JP" sz="1350" dirty="0"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168">
                <a:extLst>
                  <a:ext uri="{FF2B5EF4-FFF2-40B4-BE49-F238E27FC236}">
                    <a16:creationId xmlns:a16="http://schemas.microsoft.com/office/drawing/2014/main" id="{33AB7B3C-2288-26E8-4232-3D62B4E80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2280"/>
                <a:ext cx="610" cy="4"/>
              </a:xfrm>
              <a:custGeom>
                <a:avLst/>
                <a:gdLst>
                  <a:gd name="T0" fmla="*/ 0 w 610"/>
                  <a:gd name="T1" fmla="*/ 0 h 4"/>
                  <a:gd name="T2" fmla="*/ 153 w 610"/>
                  <a:gd name="T3" fmla="*/ 0 h 4"/>
                  <a:gd name="T4" fmla="*/ 305 w 610"/>
                  <a:gd name="T5" fmla="*/ 0 h 4"/>
                  <a:gd name="T6" fmla="*/ 458 w 610"/>
                  <a:gd name="T7" fmla="*/ 0 h 4"/>
                  <a:gd name="T8" fmla="*/ 610 w 610"/>
                  <a:gd name="T9" fmla="*/ 0 h 4"/>
                  <a:gd name="T10" fmla="*/ 610 w 610"/>
                  <a:gd name="T11" fmla="*/ 4 h 4"/>
                  <a:gd name="T12" fmla="*/ 458 w 610"/>
                  <a:gd name="T13" fmla="*/ 4 h 4"/>
                  <a:gd name="T14" fmla="*/ 305 w 610"/>
                  <a:gd name="T15" fmla="*/ 4 h 4"/>
                  <a:gd name="T16" fmla="*/ 153 w 610"/>
                  <a:gd name="T17" fmla="*/ 4 h 4"/>
                  <a:gd name="T18" fmla="*/ 0 w 610"/>
                  <a:gd name="T19" fmla="*/ 4 h 4"/>
                  <a:gd name="T20" fmla="*/ 0 w 610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0" h="4">
                    <a:moveTo>
                      <a:pt x="0" y="0"/>
                    </a:moveTo>
                    <a:lnTo>
                      <a:pt x="153" y="0"/>
                    </a:lnTo>
                    <a:lnTo>
                      <a:pt x="305" y="0"/>
                    </a:lnTo>
                    <a:lnTo>
                      <a:pt x="458" y="0"/>
                    </a:lnTo>
                    <a:lnTo>
                      <a:pt x="610" y="0"/>
                    </a:lnTo>
                    <a:lnTo>
                      <a:pt x="610" y="4"/>
                    </a:lnTo>
                    <a:lnTo>
                      <a:pt x="458" y="4"/>
                    </a:lnTo>
                    <a:lnTo>
                      <a:pt x="305" y="4"/>
                    </a:lnTo>
                    <a:lnTo>
                      <a:pt x="153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Rectangle 169">
                <a:extLst>
                  <a:ext uri="{FF2B5EF4-FFF2-40B4-BE49-F238E27FC236}">
                    <a16:creationId xmlns:a16="http://schemas.microsoft.com/office/drawing/2014/main" id="{692F611C-64AE-051A-1C31-887F8EE00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7" y="2295"/>
                <a:ext cx="18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525">
                    <a:solidFill>
                      <a:srgbClr val="000000"/>
                    </a:solidFill>
                    <a:cs typeface="Arial" panose="020B0604020202020204" pitchFamily="34" charset="0"/>
                  </a:rPr>
                  <a:t>Module</a:t>
                </a:r>
                <a:endParaRPr lang="ja-JP" altLang="ja-JP" sz="1350"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70">
                <a:extLst>
                  <a:ext uri="{FF2B5EF4-FFF2-40B4-BE49-F238E27FC236}">
                    <a16:creationId xmlns:a16="http://schemas.microsoft.com/office/drawing/2014/main" id="{BC19C710-579E-9D28-D6E1-4B79F2AB2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5" y="2350"/>
                <a:ext cx="186" cy="5"/>
              </a:xfrm>
              <a:custGeom>
                <a:avLst/>
                <a:gdLst>
                  <a:gd name="T0" fmla="*/ 0 w 186"/>
                  <a:gd name="T1" fmla="*/ 0 h 5"/>
                  <a:gd name="T2" fmla="*/ 93 w 186"/>
                  <a:gd name="T3" fmla="*/ 0 h 5"/>
                  <a:gd name="T4" fmla="*/ 186 w 186"/>
                  <a:gd name="T5" fmla="*/ 0 h 5"/>
                  <a:gd name="T6" fmla="*/ 186 w 186"/>
                  <a:gd name="T7" fmla="*/ 5 h 5"/>
                  <a:gd name="T8" fmla="*/ 93 w 186"/>
                  <a:gd name="T9" fmla="*/ 5 h 5"/>
                  <a:gd name="T10" fmla="*/ 0 w 186"/>
                  <a:gd name="T11" fmla="*/ 5 h 5"/>
                  <a:gd name="T12" fmla="*/ 0 w 1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5">
                    <a:moveTo>
                      <a:pt x="0" y="0"/>
                    </a:moveTo>
                    <a:lnTo>
                      <a:pt x="93" y="0"/>
                    </a:lnTo>
                    <a:lnTo>
                      <a:pt x="186" y="0"/>
                    </a:lnTo>
                    <a:lnTo>
                      <a:pt x="186" y="5"/>
                    </a:lnTo>
                    <a:lnTo>
                      <a:pt x="9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Rectangle 171">
                <a:extLst>
                  <a:ext uri="{FF2B5EF4-FFF2-40B4-BE49-F238E27FC236}">
                    <a16:creationId xmlns:a16="http://schemas.microsoft.com/office/drawing/2014/main" id="{269BEFFA-F32F-5118-F570-10037ED29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" y="2374"/>
                <a:ext cx="69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525">
                    <a:solidFill>
                      <a:srgbClr val="000000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(60GHz RF, BB, MAC &amp; IF)</a:t>
                </a:r>
                <a:endParaRPr lang="ja-JP" altLang="ja-JP" sz="1350"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172">
                <a:extLst>
                  <a:ext uri="{FF2B5EF4-FFF2-40B4-BE49-F238E27FC236}">
                    <a16:creationId xmlns:a16="http://schemas.microsoft.com/office/drawing/2014/main" id="{9E2CEB05-F009-F04A-1E05-F3C28CF7E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7" y="2425"/>
                <a:ext cx="663" cy="5"/>
              </a:xfrm>
              <a:custGeom>
                <a:avLst/>
                <a:gdLst>
                  <a:gd name="T0" fmla="*/ 0 w 663"/>
                  <a:gd name="T1" fmla="*/ 0 h 5"/>
                  <a:gd name="T2" fmla="*/ 165 w 663"/>
                  <a:gd name="T3" fmla="*/ 0 h 5"/>
                  <a:gd name="T4" fmla="*/ 331 w 663"/>
                  <a:gd name="T5" fmla="*/ 0 h 5"/>
                  <a:gd name="T6" fmla="*/ 497 w 663"/>
                  <a:gd name="T7" fmla="*/ 0 h 5"/>
                  <a:gd name="T8" fmla="*/ 663 w 663"/>
                  <a:gd name="T9" fmla="*/ 0 h 5"/>
                  <a:gd name="T10" fmla="*/ 663 w 663"/>
                  <a:gd name="T11" fmla="*/ 5 h 5"/>
                  <a:gd name="T12" fmla="*/ 497 w 663"/>
                  <a:gd name="T13" fmla="*/ 5 h 5"/>
                  <a:gd name="T14" fmla="*/ 331 w 663"/>
                  <a:gd name="T15" fmla="*/ 5 h 5"/>
                  <a:gd name="T16" fmla="*/ 165 w 663"/>
                  <a:gd name="T17" fmla="*/ 5 h 5"/>
                  <a:gd name="T18" fmla="*/ 0 w 663"/>
                  <a:gd name="T19" fmla="*/ 5 h 5"/>
                  <a:gd name="T20" fmla="*/ 0 w 663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3" h="5">
                    <a:moveTo>
                      <a:pt x="0" y="0"/>
                    </a:moveTo>
                    <a:lnTo>
                      <a:pt x="165" y="0"/>
                    </a:lnTo>
                    <a:lnTo>
                      <a:pt x="331" y="0"/>
                    </a:lnTo>
                    <a:lnTo>
                      <a:pt x="497" y="0"/>
                    </a:lnTo>
                    <a:lnTo>
                      <a:pt x="663" y="0"/>
                    </a:lnTo>
                    <a:lnTo>
                      <a:pt x="663" y="5"/>
                    </a:lnTo>
                    <a:lnTo>
                      <a:pt x="497" y="5"/>
                    </a:lnTo>
                    <a:lnTo>
                      <a:pt x="331" y="5"/>
                    </a:lnTo>
                    <a:lnTo>
                      <a:pt x="16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Rectangle 173">
                <a:extLst>
                  <a:ext uri="{FF2B5EF4-FFF2-40B4-BE49-F238E27FC236}">
                    <a16:creationId xmlns:a16="http://schemas.microsoft.com/office/drawing/2014/main" id="{A12D321C-81C9-1B17-394A-690778883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" y="2403"/>
                <a:ext cx="53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ja-JP" altLang="ja-JP" sz="600" dirty="0">
                    <a:solidFill>
                      <a:srgbClr val="000000"/>
                    </a:solidFill>
                    <a:ea typeface="HGPｺﾞｼｯｸM" panose="020B0600000000000000" pitchFamily="50" charset="-128"/>
                    <a:cs typeface="Arial" panose="020B0604020202020204" pitchFamily="34" charset="0"/>
                  </a:rPr>
                  <a:t>TRX Signal Path 2</a:t>
                </a:r>
                <a:endParaRPr lang="ja-JP" altLang="ja-JP" sz="1350" dirty="0"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174">
                <a:extLst>
                  <a:ext uri="{FF2B5EF4-FFF2-40B4-BE49-F238E27FC236}">
                    <a16:creationId xmlns:a16="http://schemas.microsoft.com/office/drawing/2014/main" id="{F85E1AF6-A649-4652-DF3D-83F2F0041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" y="2462"/>
                <a:ext cx="685" cy="4"/>
              </a:xfrm>
              <a:custGeom>
                <a:avLst/>
                <a:gdLst>
                  <a:gd name="T0" fmla="*/ 0 w 685"/>
                  <a:gd name="T1" fmla="*/ 0 h 4"/>
                  <a:gd name="T2" fmla="*/ 171 w 685"/>
                  <a:gd name="T3" fmla="*/ 0 h 4"/>
                  <a:gd name="T4" fmla="*/ 342 w 685"/>
                  <a:gd name="T5" fmla="*/ 0 h 4"/>
                  <a:gd name="T6" fmla="*/ 513 w 685"/>
                  <a:gd name="T7" fmla="*/ 0 h 4"/>
                  <a:gd name="T8" fmla="*/ 685 w 685"/>
                  <a:gd name="T9" fmla="*/ 0 h 4"/>
                  <a:gd name="T10" fmla="*/ 685 w 685"/>
                  <a:gd name="T11" fmla="*/ 4 h 4"/>
                  <a:gd name="T12" fmla="*/ 513 w 685"/>
                  <a:gd name="T13" fmla="*/ 4 h 4"/>
                  <a:gd name="T14" fmla="*/ 342 w 685"/>
                  <a:gd name="T15" fmla="*/ 4 h 4"/>
                  <a:gd name="T16" fmla="*/ 171 w 685"/>
                  <a:gd name="T17" fmla="*/ 4 h 4"/>
                  <a:gd name="T18" fmla="*/ 0 w 685"/>
                  <a:gd name="T19" fmla="*/ 4 h 4"/>
                  <a:gd name="T20" fmla="*/ 0 w 68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5" h="4">
                    <a:moveTo>
                      <a:pt x="0" y="0"/>
                    </a:move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5" y="0"/>
                    </a:lnTo>
                    <a:lnTo>
                      <a:pt x="685" y="4"/>
                    </a:lnTo>
                    <a:lnTo>
                      <a:pt x="513" y="4"/>
                    </a:lnTo>
                    <a:lnTo>
                      <a:pt x="342" y="4"/>
                    </a:lnTo>
                    <a:lnTo>
                      <a:pt x="171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Line 175">
                <a:extLst>
                  <a:ext uri="{FF2B5EF4-FFF2-40B4-BE49-F238E27FC236}">
                    <a16:creationId xmlns:a16="http://schemas.microsoft.com/office/drawing/2014/main" id="{B8151F9E-4B94-0B17-5AB8-B83072B6B8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6" y="3370"/>
                <a:ext cx="1855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176">
                <a:extLst>
                  <a:ext uri="{FF2B5EF4-FFF2-40B4-BE49-F238E27FC236}">
                    <a16:creationId xmlns:a16="http://schemas.microsoft.com/office/drawing/2014/main" id="{0D9DB594-F8D0-6130-AEF1-1ABD1AF37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5" y="3277"/>
                <a:ext cx="185" cy="181"/>
              </a:xfrm>
              <a:custGeom>
                <a:avLst/>
                <a:gdLst>
                  <a:gd name="T0" fmla="*/ 185 w 185"/>
                  <a:gd name="T1" fmla="*/ 99 h 181"/>
                  <a:gd name="T2" fmla="*/ 182 w 185"/>
                  <a:gd name="T3" fmla="*/ 118 h 181"/>
                  <a:gd name="T4" fmla="*/ 174 w 185"/>
                  <a:gd name="T5" fmla="*/ 134 h 181"/>
                  <a:gd name="T6" fmla="*/ 164 w 185"/>
                  <a:gd name="T7" fmla="*/ 149 h 181"/>
                  <a:gd name="T8" fmla="*/ 151 w 185"/>
                  <a:gd name="T9" fmla="*/ 160 h 181"/>
                  <a:gd name="T10" fmla="*/ 137 w 185"/>
                  <a:gd name="T11" fmla="*/ 170 h 181"/>
                  <a:gd name="T12" fmla="*/ 120 w 185"/>
                  <a:gd name="T13" fmla="*/ 178 h 181"/>
                  <a:gd name="T14" fmla="*/ 103 w 185"/>
                  <a:gd name="T15" fmla="*/ 181 h 181"/>
                  <a:gd name="T16" fmla="*/ 84 w 185"/>
                  <a:gd name="T17" fmla="*/ 181 h 181"/>
                  <a:gd name="T18" fmla="*/ 65 w 185"/>
                  <a:gd name="T19" fmla="*/ 178 h 181"/>
                  <a:gd name="T20" fmla="*/ 49 w 185"/>
                  <a:gd name="T21" fmla="*/ 170 h 181"/>
                  <a:gd name="T22" fmla="*/ 34 w 185"/>
                  <a:gd name="T23" fmla="*/ 160 h 181"/>
                  <a:gd name="T24" fmla="*/ 22 w 185"/>
                  <a:gd name="T25" fmla="*/ 149 h 181"/>
                  <a:gd name="T26" fmla="*/ 11 w 185"/>
                  <a:gd name="T27" fmla="*/ 134 h 181"/>
                  <a:gd name="T28" fmla="*/ 6 w 185"/>
                  <a:gd name="T29" fmla="*/ 118 h 181"/>
                  <a:gd name="T30" fmla="*/ 2 w 185"/>
                  <a:gd name="T31" fmla="*/ 99 h 181"/>
                  <a:gd name="T32" fmla="*/ 2 w 185"/>
                  <a:gd name="T33" fmla="*/ 81 h 181"/>
                  <a:gd name="T34" fmla="*/ 6 w 185"/>
                  <a:gd name="T35" fmla="*/ 63 h 181"/>
                  <a:gd name="T36" fmla="*/ 11 w 185"/>
                  <a:gd name="T37" fmla="*/ 47 h 181"/>
                  <a:gd name="T38" fmla="*/ 22 w 185"/>
                  <a:gd name="T39" fmla="*/ 33 h 181"/>
                  <a:gd name="T40" fmla="*/ 34 w 185"/>
                  <a:gd name="T41" fmla="*/ 20 h 181"/>
                  <a:gd name="T42" fmla="*/ 49 w 185"/>
                  <a:gd name="T43" fmla="*/ 10 h 181"/>
                  <a:gd name="T44" fmla="*/ 65 w 185"/>
                  <a:gd name="T45" fmla="*/ 5 h 181"/>
                  <a:gd name="T46" fmla="*/ 84 w 185"/>
                  <a:gd name="T47" fmla="*/ 0 h 181"/>
                  <a:gd name="T48" fmla="*/ 103 w 185"/>
                  <a:gd name="T49" fmla="*/ 0 h 181"/>
                  <a:gd name="T50" fmla="*/ 120 w 185"/>
                  <a:gd name="T51" fmla="*/ 5 h 181"/>
                  <a:gd name="T52" fmla="*/ 137 w 185"/>
                  <a:gd name="T53" fmla="*/ 10 h 181"/>
                  <a:gd name="T54" fmla="*/ 151 w 185"/>
                  <a:gd name="T55" fmla="*/ 20 h 181"/>
                  <a:gd name="T56" fmla="*/ 164 w 185"/>
                  <a:gd name="T57" fmla="*/ 33 h 181"/>
                  <a:gd name="T58" fmla="*/ 174 w 185"/>
                  <a:gd name="T59" fmla="*/ 47 h 181"/>
                  <a:gd name="T60" fmla="*/ 182 w 185"/>
                  <a:gd name="T61" fmla="*/ 63 h 181"/>
                  <a:gd name="T62" fmla="*/ 185 w 185"/>
                  <a:gd name="T63" fmla="*/ 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5" h="181">
                    <a:moveTo>
                      <a:pt x="185" y="91"/>
                    </a:moveTo>
                    <a:lnTo>
                      <a:pt x="185" y="99"/>
                    </a:lnTo>
                    <a:lnTo>
                      <a:pt x="184" y="108"/>
                    </a:lnTo>
                    <a:lnTo>
                      <a:pt x="182" y="118"/>
                    </a:lnTo>
                    <a:lnTo>
                      <a:pt x="179" y="126"/>
                    </a:lnTo>
                    <a:lnTo>
                      <a:pt x="174" y="134"/>
                    </a:lnTo>
                    <a:lnTo>
                      <a:pt x="171" y="141"/>
                    </a:lnTo>
                    <a:lnTo>
                      <a:pt x="164" y="149"/>
                    </a:lnTo>
                    <a:lnTo>
                      <a:pt x="159" y="155"/>
                    </a:lnTo>
                    <a:lnTo>
                      <a:pt x="151" y="160"/>
                    </a:lnTo>
                    <a:lnTo>
                      <a:pt x="145" y="165"/>
                    </a:lnTo>
                    <a:lnTo>
                      <a:pt x="137" y="170"/>
                    </a:lnTo>
                    <a:lnTo>
                      <a:pt x="129" y="174"/>
                    </a:lnTo>
                    <a:lnTo>
                      <a:pt x="120" y="178"/>
                    </a:lnTo>
                    <a:lnTo>
                      <a:pt x="112" y="180"/>
                    </a:lnTo>
                    <a:lnTo>
                      <a:pt x="103" y="181"/>
                    </a:lnTo>
                    <a:lnTo>
                      <a:pt x="93" y="181"/>
                    </a:lnTo>
                    <a:lnTo>
                      <a:pt x="84" y="181"/>
                    </a:lnTo>
                    <a:lnTo>
                      <a:pt x="74" y="180"/>
                    </a:lnTo>
                    <a:lnTo>
                      <a:pt x="65" y="178"/>
                    </a:lnTo>
                    <a:lnTo>
                      <a:pt x="58" y="174"/>
                    </a:lnTo>
                    <a:lnTo>
                      <a:pt x="49" y="170"/>
                    </a:lnTo>
                    <a:lnTo>
                      <a:pt x="42" y="165"/>
                    </a:lnTo>
                    <a:lnTo>
                      <a:pt x="34" y="160"/>
                    </a:lnTo>
                    <a:lnTo>
                      <a:pt x="27" y="155"/>
                    </a:lnTo>
                    <a:lnTo>
                      <a:pt x="22" y="149"/>
                    </a:lnTo>
                    <a:lnTo>
                      <a:pt x="17" y="141"/>
                    </a:lnTo>
                    <a:lnTo>
                      <a:pt x="11" y="134"/>
                    </a:lnTo>
                    <a:lnTo>
                      <a:pt x="8" y="126"/>
                    </a:lnTo>
                    <a:lnTo>
                      <a:pt x="6" y="118"/>
                    </a:lnTo>
                    <a:lnTo>
                      <a:pt x="3" y="108"/>
                    </a:lnTo>
                    <a:lnTo>
                      <a:pt x="2" y="99"/>
                    </a:lnTo>
                    <a:lnTo>
                      <a:pt x="0" y="91"/>
                    </a:lnTo>
                    <a:lnTo>
                      <a:pt x="2" y="81"/>
                    </a:lnTo>
                    <a:lnTo>
                      <a:pt x="3" y="72"/>
                    </a:lnTo>
                    <a:lnTo>
                      <a:pt x="6" y="63"/>
                    </a:lnTo>
                    <a:lnTo>
                      <a:pt x="8" y="55"/>
                    </a:lnTo>
                    <a:lnTo>
                      <a:pt x="11" y="47"/>
                    </a:lnTo>
                    <a:lnTo>
                      <a:pt x="17" y="39"/>
                    </a:lnTo>
                    <a:lnTo>
                      <a:pt x="22" y="33"/>
                    </a:lnTo>
                    <a:lnTo>
                      <a:pt x="27" y="26"/>
                    </a:lnTo>
                    <a:lnTo>
                      <a:pt x="34" y="20"/>
                    </a:lnTo>
                    <a:lnTo>
                      <a:pt x="42" y="16"/>
                    </a:lnTo>
                    <a:lnTo>
                      <a:pt x="49" y="10"/>
                    </a:lnTo>
                    <a:lnTo>
                      <a:pt x="58" y="7"/>
                    </a:lnTo>
                    <a:lnTo>
                      <a:pt x="65" y="5"/>
                    </a:lnTo>
                    <a:lnTo>
                      <a:pt x="74" y="2"/>
                    </a:lnTo>
                    <a:lnTo>
                      <a:pt x="84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2"/>
                    </a:lnTo>
                    <a:lnTo>
                      <a:pt x="120" y="5"/>
                    </a:lnTo>
                    <a:lnTo>
                      <a:pt x="129" y="7"/>
                    </a:lnTo>
                    <a:lnTo>
                      <a:pt x="137" y="10"/>
                    </a:lnTo>
                    <a:lnTo>
                      <a:pt x="145" y="16"/>
                    </a:lnTo>
                    <a:lnTo>
                      <a:pt x="151" y="20"/>
                    </a:lnTo>
                    <a:lnTo>
                      <a:pt x="159" y="26"/>
                    </a:lnTo>
                    <a:lnTo>
                      <a:pt x="164" y="33"/>
                    </a:lnTo>
                    <a:lnTo>
                      <a:pt x="171" y="39"/>
                    </a:lnTo>
                    <a:lnTo>
                      <a:pt x="174" y="47"/>
                    </a:lnTo>
                    <a:lnTo>
                      <a:pt x="179" y="55"/>
                    </a:lnTo>
                    <a:lnTo>
                      <a:pt x="182" y="63"/>
                    </a:lnTo>
                    <a:lnTo>
                      <a:pt x="184" y="72"/>
                    </a:lnTo>
                    <a:lnTo>
                      <a:pt x="185" y="81"/>
                    </a:lnTo>
                    <a:lnTo>
                      <a:pt x="185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177">
                <a:extLst>
                  <a:ext uri="{FF2B5EF4-FFF2-40B4-BE49-F238E27FC236}">
                    <a16:creationId xmlns:a16="http://schemas.microsoft.com/office/drawing/2014/main" id="{8C69A299-02EF-A892-3E46-87263A8AC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5" y="3277"/>
                <a:ext cx="185" cy="181"/>
              </a:xfrm>
              <a:custGeom>
                <a:avLst/>
                <a:gdLst>
                  <a:gd name="T0" fmla="*/ 185 w 185"/>
                  <a:gd name="T1" fmla="*/ 99 h 181"/>
                  <a:gd name="T2" fmla="*/ 182 w 185"/>
                  <a:gd name="T3" fmla="*/ 118 h 181"/>
                  <a:gd name="T4" fmla="*/ 174 w 185"/>
                  <a:gd name="T5" fmla="*/ 134 h 181"/>
                  <a:gd name="T6" fmla="*/ 164 w 185"/>
                  <a:gd name="T7" fmla="*/ 149 h 181"/>
                  <a:gd name="T8" fmla="*/ 151 w 185"/>
                  <a:gd name="T9" fmla="*/ 160 h 181"/>
                  <a:gd name="T10" fmla="*/ 137 w 185"/>
                  <a:gd name="T11" fmla="*/ 170 h 181"/>
                  <a:gd name="T12" fmla="*/ 120 w 185"/>
                  <a:gd name="T13" fmla="*/ 178 h 181"/>
                  <a:gd name="T14" fmla="*/ 103 w 185"/>
                  <a:gd name="T15" fmla="*/ 181 h 181"/>
                  <a:gd name="T16" fmla="*/ 84 w 185"/>
                  <a:gd name="T17" fmla="*/ 181 h 181"/>
                  <a:gd name="T18" fmla="*/ 65 w 185"/>
                  <a:gd name="T19" fmla="*/ 178 h 181"/>
                  <a:gd name="T20" fmla="*/ 49 w 185"/>
                  <a:gd name="T21" fmla="*/ 170 h 181"/>
                  <a:gd name="T22" fmla="*/ 34 w 185"/>
                  <a:gd name="T23" fmla="*/ 160 h 181"/>
                  <a:gd name="T24" fmla="*/ 22 w 185"/>
                  <a:gd name="T25" fmla="*/ 149 h 181"/>
                  <a:gd name="T26" fmla="*/ 11 w 185"/>
                  <a:gd name="T27" fmla="*/ 134 h 181"/>
                  <a:gd name="T28" fmla="*/ 6 w 185"/>
                  <a:gd name="T29" fmla="*/ 118 h 181"/>
                  <a:gd name="T30" fmla="*/ 2 w 185"/>
                  <a:gd name="T31" fmla="*/ 99 h 181"/>
                  <a:gd name="T32" fmla="*/ 2 w 185"/>
                  <a:gd name="T33" fmla="*/ 81 h 181"/>
                  <a:gd name="T34" fmla="*/ 6 w 185"/>
                  <a:gd name="T35" fmla="*/ 63 h 181"/>
                  <a:gd name="T36" fmla="*/ 11 w 185"/>
                  <a:gd name="T37" fmla="*/ 47 h 181"/>
                  <a:gd name="T38" fmla="*/ 22 w 185"/>
                  <a:gd name="T39" fmla="*/ 33 h 181"/>
                  <a:gd name="T40" fmla="*/ 34 w 185"/>
                  <a:gd name="T41" fmla="*/ 20 h 181"/>
                  <a:gd name="T42" fmla="*/ 49 w 185"/>
                  <a:gd name="T43" fmla="*/ 10 h 181"/>
                  <a:gd name="T44" fmla="*/ 65 w 185"/>
                  <a:gd name="T45" fmla="*/ 5 h 181"/>
                  <a:gd name="T46" fmla="*/ 84 w 185"/>
                  <a:gd name="T47" fmla="*/ 0 h 181"/>
                  <a:gd name="T48" fmla="*/ 103 w 185"/>
                  <a:gd name="T49" fmla="*/ 0 h 181"/>
                  <a:gd name="T50" fmla="*/ 120 w 185"/>
                  <a:gd name="T51" fmla="*/ 5 h 181"/>
                  <a:gd name="T52" fmla="*/ 137 w 185"/>
                  <a:gd name="T53" fmla="*/ 10 h 181"/>
                  <a:gd name="T54" fmla="*/ 151 w 185"/>
                  <a:gd name="T55" fmla="*/ 20 h 181"/>
                  <a:gd name="T56" fmla="*/ 164 w 185"/>
                  <a:gd name="T57" fmla="*/ 33 h 181"/>
                  <a:gd name="T58" fmla="*/ 174 w 185"/>
                  <a:gd name="T59" fmla="*/ 47 h 181"/>
                  <a:gd name="T60" fmla="*/ 182 w 185"/>
                  <a:gd name="T61" fmla="*/ 63 h 181"/>
                  <a:gd name="T62" fmla="*/ 185 w 185"/>
                  <a:gd name="T63" fmla="*/ 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5" h="181">
                    <a:moveTo>
                      <a:pt x="185" y="91"/>
                    </a:moveTo>
                    <a:lnTo>
                      <a:pt x="185" y="99"/>
                    </a:lnTo>
                    <a:lnTo>
                      <a:pt x="184" y="108"/>
                    </a:lnTo>
                    <a:lnTo>
                      <a:pt x="182" y="118"/>
                    </a:lnTo>
                    <a:lnTo>
                      <a:pt x="179" y="126"/>
                    </a:lnTo>
                    <a:lnTo>
                      <a:pt x="174" y="134"/>
                    </a:lnTo>
                    <a:lnTo>
                      <a:pt x="171" y="141"/>
                    </a:lnTo>
                    <a:lnTo>
                      <a:pt x="164" y="149"/>
                    </a:lnTo>
                    <a:lnTo>
                      <a:pt x="159" y="155"/>
                    </a:lnTo>
                    <a:lnTo>
                      <a:pt x="151" y="160"/>
                    </a:lnTo>
                    <a:lnTo>
                      <a:pt x="145" y="165"/>
                    </a:lnTo>
                    <a:lnTo>
                      <a:pt x="137" y="170"/>
                    </a:lnTo>
                    <a:lnTo>
                      <a:pt x="129" y="174"/>
                    </a:lnTo>
                    <a:lnTo>
                      <a:pt x="120" y="178"/>
                    </a:lnTo>
                    <a:lnTo>
                      <a:pt x="112" y="180"/>
                    </a:lnTo>
                    <a:lnTo>
                      <a:pt x="103" y="181"/>
                    </a:lnTo>
                    <a:lnTo>
                      <a:pt x="93" y="181"/>
                    </a:lnTo>
                    <a:lnTo>
                      <a:pt x="84" y="181"/>
                    </a:lnTo>
                    <a:lnTo>
                      <a:pt x="74" y="180"/>
                    </a:lnTo>
                    <a:lnTo>
                      <a:pt x="65" y="178"/>
                    </a:lnTo>
                    <a:lnTo>
                      <a:pt x="58" y="174"/>
                    </a:lnTo>
                    <a:lnTo>
                      <a:pt x="49" y="170"/>
                    </a:lnTo>
                    <a:lnTo>
                      <a:pt x="42" y="165"/>
                    </a:lnTo>
                    <a:lnTo>
                      <a:pt x="34" y="160"/>
                    </a:lnTo>
                    <a:lnTo>
                      <a:pt x="27" y="155"/>
                    </a:lnTo>
                    <a:lnTo>
                      <a:pt x="22" y="149"/>
                    </a:lnTo>
                    <a:lnTo>
                      <a:pt x="17" y="141"/>
                    </a:lnTo>
                    <a:lnTo>
                      <a:pt x="11" y="134"/>
                    </a:lnTo>
                    <a:lnTo>
                      <a:pt x="8" y="126"/>
                    </a:lnTo>
                    <a:lnTo>
                      <a:pt x="6" y="118"/>
                    </a:lnTo>
                    <a:lnTo>
                      <a:pt x="3" y="108"/>
                    </a:lnTo>
                    <a:lnTo>
                      <a:pt x="2" y="99"/>
                    </a:lnTo>
                    <a:lnTo>
                      <a:pt x="0" y="91"/>
                    </a:lnTo>
                    <a:lnTo>
                      <a:pt x="2" y="81"/>
                    </a:lnTo>
                    <a:lnTo>
                      <a:pt x="3" y="72"/>
                    </a:lnTo>
                    <a:lnTo>
                      <a:pt x="6" y="63"/>
                    </a:lnTo>
                    <a:lnTo>
                      <a:pt x="8" y="55"/>
                    </a:lnTo>
                    <a:lnTo>
                      <a:pt x="11" y="47"/>
                    </a:lnTo>
                    <a:lnTo>
                      <a:pt x="17" y="39"/>
                    </a:lnTo>
                    <a:lnTo>
                      <a:pt x="22" y="33"/>
                    </a:lnTo>
                    <a:lnTo>
                      <a:pt x="27" y="26"/>
                    </a:lnTo>
                    <a:lnTo>
                      <a:pt x="34" y="20"/>
                    </a:lnTo>
                    <a:lnTo>
                      <a:pt x="42" y="16"/>
                    </a:lnTo>
                    <a:lnTo>
                      <a:pt x="49" y="10"/>
                    </a:lnTo>
                    <a:lnTo>
                      <a:pt x="58" y="7"/>
                    </a:lnTo>
                    <a:lnTo>
                      <a:pt x="65" y="5"/>
                    </a:lnTo>
                    <a:lnTo>
                      <a:pt x="74" y="2"/>
                    </a:lnTo>
                    <a:lnTo>
                      <a:pt x="84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2"/>
                    </a:lnTo>
                    <a:lnTo>
                      <a:pt x="120" y="5"/>
                    </a:lnTo>
                    <a:lnTo>
                      <a:pt x="129" y="7"/>
                    </a:lnTo>
                    <a:lnTo>
                      <a:pt x="137" y="10"/>
                    </a:lnTo>
                    <a:lnTo>
                      <a:pt x="145" y="16"/>
                    </a:lnTo>
                    <a:lnTo>
                      <a:pt x="151" y="20"/>
                    </a:lnTo>
                    <a:lnTo>
                      <a:pt x="159" y="26"/>
                    </a:lnTo>
                    <a:lnTo>
                      <a:pt x="164" y="33"/>
                    </a:lnTo>
                    <a:lnTo>
                      <a:pt x="171" y="39"/>
                    </a:lnTo>
                    <a:lnTo>
                      <a:pt x="174" y="47"/>
                    </a:lnTo>
                    <a:lnTo>
                      <a:pt x="179" y="55"/>
                    </a:lnTo>
                    <a:lnTo>
                      <a:pt x="182" y="63"/>
                    </a:lnTo>
                    <a:lnTo>
                      <a:pt x="184" y="72"/>
                    </a:lnTo>
                    <a:lnTo>
                      <a:pt x="185" y="81"/>
                    </a:lnTo>
                    <a:lnTo>
                      <a:pt x="185" y="91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Line 178">
                <a:extLst>
                  <a:ext uri="{FF2B5EF4-FFF2-40B4-BE49-F238E27FC236}">
                    <a16:creationId xmlns:a16="http://schemas.microsoft.com/office/drawing/2014/main" id="{C879C958-E101-84F8-64FE-17544546F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26" y="3308"/>
                <a:ext cx="124" cy="11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Line 179">
                <a:extLst>
                  <a:ext uri="{FF2B5EF4-FFF2-40B4-BE49-F238E27FC236}">
                    <a16:creationId xmlns:a16="http://schemas.microsoft.com/office/drawing/2014/main" id="{96C494BD-06C3-FB09-8E9B-AAA6FFA2D5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26" y="3308"/>
                <a:ext cx="124" cy="11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Line 180">
                <a:extLst>
                  <a:ext uri="{FF2B5EF4-FFF2-40B4-BE49-F238E27FC236}">
                    <a16:creationId xmlns:a16="http://schemas.microsoft.com/office/drawing/2014/main" id="{0D4A7326-6645-D482-FC13-B898D89937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26" y="3308"/>
                <a:ext cx="124" cy="11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Line 181">
                <a:extLst>
                  <a:ext uri="{FF2B5EF4-FFF2-40B4-BE49-F238E27FC236}">
                    <a16:creationId xmlns:a16="http://schemas.microsoft.com/office/drawing/2014/main" id="{47AAA728-843C-53F7-DB71-D926DE97E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26" y="3308"/>
                <a:ext cx="124" cy="11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Line 182">
                <a:extLst>
                  <a:ext uri="{FF2B5EF4-FFF2-40B4-BE49-F238E27FC236}">
                    <a16:creationId xmlns:a16="http://schemas.microsoft.com/office/drawing/2014/main" id="{1337BE91-4278-EC71-9236-3E01DCB72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26" y="3308"/>
                <a:ext cx="124" cy="11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Line 183">
                <a:extLst>
                  <a:ext uri="{FF2B5EF4-FFF2-40B4-BE49-F238E27FC236}">
                    <a16:creationId xmlns:a16="http://schemas.microsoft.com/office/drawing/2014/main" id="{79DC1DF4-1BDE-6A9B-7122-262E2FFC34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26" y="3308"/>
                <a:ext cx="124" cy="11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Rectangle 184">
                <a:extLst>
                  <a:ext uri="{FF2B5EF4-FFF2-40B4-BE49-F238E27FC236}">
                    <a16:creationId xmlns:a16="http://schemas.microsoft.com/office/drawing/2014/main" id="{B3FC1401-0454-4C4C-95C3-E7877E39A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" y="3321"/>
                <a:ext cx="110" cy="1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Rectangle 185">
                <a:extLst>
                  <a:ext uri="{FF2B5EF4-FFF2-40B4-BE49-F238E27FC236}">
                    <a16:creationId xmlns:a16="http://schemas.microsoft.com/office/drawing/2014/main" id="{E1758E95-66BB-0FED-7000-F22347DA2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" y="3321"/>
                <a:ext cx="110" cy="102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Line 186">
                <a:extLst>
                  <a:ext uri="{FF2B5EF4-FFF2-40B4-BE49-F238E27FC236}">
                    <a16:creationId xmlns:a16="http://schemas.microsoft.com/office/drawing/2014/main" id="{29C64039-59C6-374F-DEB7-6D5BA502EA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6" y="3357"/>
                <a:ext cx="8" cy="22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Line 187">
                <a:extLst>
                  <a:ext uri="{FF2B5EF4-FFF2-40B4-BE49-F238E27FC236}">
                    <a16:creationId xmlns:a16="http://schemas.microsoft.com/office/drawing/2014/main" id="{46E50658-8883-8BF1-D6EE-8387AB306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4" y="3357"/>
                <a:ext cx="13" cy="22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Line 188">
                <a:extLst>
                  <a:ext uri="{FF2B5EF4-FFF2-40B4-BE49-F238E27FC236}">
                    <a16:creationId xmlns:a16="http://schemas.microsoft.com/office/drawing/2014/main" id="{D9734FBC-63C4-5610-1F3C-DECB5636CF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8" y="3357"/>
                <a:ext cx="8" cy="22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Line 189">
                <a:extLst>
                  <a:ext uri="{FF2B5EF4-FFF2-40B4-BE49-F238E27FC236}">
                    <a16:creationId xmlns:a16="http://schemas.microsoft.com/office/drawing/2014/main" id="{D9E3B812-DF5A-7384-7B33-9103E84BD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7" y="3357"/>
                <a:ext cx="8" cy="22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Line 190">
                <a:extLst>
                  <a:ext uri="{FF2B5EF4-FFF2-40B4-BE49-F238E27FC236}">
                    <a16:creationId xmlns:a16="http://schemas.microsoft.com/office/drawing/2014/main" id="{347EA46F-EAA8-3D5D-249F-2E66434E4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5" y="3357"/>
                <a:ext cx="14" cy="22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Line 191">
                <a:extLst>
                  <a:ext uri="{FF2B5EF4-FFF2-40B4-BE49-F238E27FC236}">
                    <a16:creationId xmlns:a16="http://schemas.microsoft.com/office/drawing/2014/main" id="{8C52CC92-14BA-A79F-E172-8D79E666A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9" y="3365"/>
                <a:ext cx="4" cy="14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Line 192">
                <a:extLst>
                  <a:ext uri="{FF2B5EF4-FFF2-40B4-BE49-F238E27FC236}">
                    <a16:creationId xmlns:a16="http://schemas.microsoft.com/office/drawing/2014/main" id="{6FE1A9ED-0854-2CF6-B0D7-654D6BD64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51" y="3356"/>
                <a:ext cx="4" cy="14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Line 193">
                <a:extLst>
                  <a:ext uri="{FF2B5EF4-FFF2-40B4-BE49-F238E27FC236}">
                    <a16:creationId xmlns:a16="http://schemas.microsoft.com/office/drawing/2014/main" id="{B77DBB4E-5674-EC8D-EF0F-3B0D070A4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3" y="3365"/>
                <a:ext cx="13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Line 194">
                <a:extLst>
                  <a:ext uri="{FF2B5EF4-FFF2-40B4-BE49-F238E27FC236}">
                    <a16:creationId xmlns:a16="http://schemas.microsoft.com/office/drawing/2014/main" id="{94B7A407-5093-8D52-DB90-D166DFCCF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4" y="3370"/>
                <a:ext cx="17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195">
                <a:extLst>
                  <a:ext uri="{FF2B5EF4-FFF2-40B4-BE49-F238E27FC236}">
                    <a16:creationId xmlns:a16="http://schemas.microsoft.com/office/drawing/2014/main" id="{DE557567-74DF-DE59-C1B4-7D3A275FF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" y="3402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Rectangle 196">
                <a:extLst>
                  <a:ext uri="{FF2B5EF4-FFF2-40B4-BE49-F238E27FC236}">
                    <a16:creationId xmlns:a16="http://schemas.microsoft.com/office/drawing/2014/main" id="{AC41144C-69B7-5D4B-5365-C8BD0901A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3323"/>
                <a:ext cx="80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Rectangle 197">
                <a:extLst>
                  <a:ext uri="{FF2B5EF4-FFF2-40B4-BE49-F238E27FC236}">
                    <a16:creationId xmlns:a16="http://schemas.microsoft.com/office/drawing/2014/main" id="{2633E59A-8150-4234-947A-C43584D1A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9" y="3326"/>
                <a:ext cx="79" cy="88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98">
                <a:extLst>
                  <a:ext uri="{FF2B5EF4-FFF2-40B4-BE49-F238E27FC236}">
                    <a16:creationId xmlns:a16="http://schemas.microsoft.com/office/drawing/2014/main" id="{CA5E1D6E-E824-FEF5-1ABE-E6372F6A4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3334"/>
                <a:ext cx="62" cy="22"/>
              </a:xfrm>
              <a:custGeom>
                <a:avLst/>
                <a:gdLst>
                  <a:gd name="T0" fmla="*/ 62 w 62"/>
                  <a:gd name="T1" fmla="*/ 11 h 22"/>
                  <a:gd name="T2" fmla="*/ 58 w 62"/>
                  <a:gd name="T3" fmla="*/ 7 h 22"/>
                  <a:gd name="T4" fmla="*/ 53 w 62"/>
                  <a:gd name="T5" fmla="*/ 4 h 22"/>
                  <a:gd name="T6" fmla="*/ 49 w 62"/>
                  <a:gd name="T7" fmla="*/ 1 h 22"/>
                  <a:gd name="T8" fmla="*/ 44 w 62"/>
                  <a:gd name="T9" fmla="*/ 0 h 22"/>
                  <a:gd name="T10" fmla="*/ 42 w 62"/>
                  <a:gd name="T11" fmla="*/ 1 h 22"/>
                  <a:gd name="T12" fmla="*/ 38 w 62"/>
                  <a:gd name="T13" fmla="*/ 3 h 22"/>
                  <a:gd name="T14" fmla="*/ 34 w 62"/>
                  <a:gd name="T15" fmla="*/ 8 h 22"/>
                  <a:gd name="T16" fmla="*/ 30 w 62"/>
                  <a:gd name="T17" fmla="*/ 14 h 22"/>
                  <a:gd name="T18" fmla="*/ 26 w 62"/>
                  <a:gd name="T19" fmla="*/ 19 h 22"/>
                  <a:gd name="T20" fmla="*/ 22 w 62"/>
                  <a:gd name="T21" fmla="*/ 22 h 22"/>
                  <a:gd name="T22" fmla="*/ 21 w 62"/>
                  <a:gd name="T23" fmla="*/ 22 h 22"/>
                  <a:gd name="T24" fmla="*/ 16 w 62"/>
                  <a:gd name="T25" fmla="*/ 22 h 22"/>
                  <a:gd name="T26" fmla="*/ 11 w 62"/>
                  <a:gd name="T27" fmla="*/ 21 h 22"/>
                  <a:gd name="T28" fmla="*/ 7 w 62"/>
                  <a:gd name="T29" fmla="*/ 17 h 22"/>
                  <a:gd name="T30" fmla="*/ 2 w 62"/>
                  <a:gd name="T31" fmla="*/ 14 h 22"/>
                  <a:gd name="T32" fmla="*/ 0 w 62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22">
                    <a:moveTo>
                      <a:pt x="62" y="11"/>
                    </a:moveTo>
                    <a:lnTo>
                      <a:pt x="58" y="7"/>
                    </a:lnTo>
                    <a:lnTo>
                      <a:pt x="53" y="4"/>
                    </a:lnTo>
                    <a:lnTo>
                      <a:pt x="49" y="1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38" y="3"/>
                    </a:lnTo>
                    <a:lnTo>
                      <a:pt x="34" y="8"/>
                    </a:lnTo>
                    <a:lnTo>
                      <a:pt x="30" y="14"/>
                    </a:lnTo>
                    <a:lnTo>
                      <a:pt x="26" y="19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16" y="22"/>
                    </a:lnTo>
                    <a:lnTo>
                      <a:pt x="11" y="21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2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199">
                <a:extLst>
                  <a:ext uri="{FF2B5EF4-FFF2-40B4-BE49-F238E27FC236}">
                    <a16:creationId xmlns:a16="http://schemas.microsoft.com/office/drawing/2014/main" id="{567FDF1C-82B3-B52E-CD16-C2E18E95A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3361"/>
                <a:ext cx="62" cy="18"/>
              </a:xfrm>
              <a:custGeom>
                <a:avLst/>
                <a:gdLst>
                  <a:gd name="T0" fmla="*/ 62 w 62"/>
                  <a:gd name="T1" fmla="*/ 9 h 18"/>
                  <a:gd name="T2" fmla="*/ 58 w 62"/>
                  <a:gd name="T3" fmla="*/ 5 h 18"/>
                  <a:gd name="T4" fmla="*/ 53 w 62"/>
                  <a:gd name="T5" fmla="*/ 3 h 18"/>
                  <a:gd name="T6" fmla="*/ 49 w 62"/>
                  <a:gd name="T7" fmla="*/ 1 h 18"/>
                  <a:gd name="T8" fmla="*/ 44 w 62"/>
                  <a:gd name="T9" fmla="*/ 0 h 18"/>
                  <a:gd name="T10" fmla="*/ 42 w 62"/>
                  <a:gd name="T11" fmla="*/ 0 h 18"/>
                  <a:gd name="T12" fmla="*/ 38 w 62"/>
                  <a:gd name="T13" fmla="*/ 2 h 18"/>
                  <a:gd name="T14" fmla="*/ 34 w 62"/>
                  <a:gd name="T15" fmla="*/ 6 h 18"/>
                  <a:gd name="T16" fmla="*/ 30 w 62"/>
                  <a:gd name="T17" fmla="*/ 11 h 18"/>
                  <a:gd name="T18" fmla="*/ 26 w 62"/>
                  <a:gd name="T19" fmla="*/ 15 h 18"/>
                  <a:gd name="T20" fmla="*/ 22 w 62"/>
                  <a:gd name="T21" fmla="*/ 17 h 18"/>
                  <a:gd name="T22" fmla="*/ 21 w 62"/>
                  <a:gd name="T23" fmla="*/ 18 h 18"/>
                  <a:gd name="T24" fmla="*/ 16 w 62"/>
                  <a:gd name="T25" fmla="*/ 18 h 18"/>
                  <a:gd name="T26" fmla="*/ 11 w 62"/>
                  <a:gd name="T27" fmla="*/ 16 h 18"/>
                  <a:gd name="T28" fmla="*/ 7 w 62"/>
                  <a:gd name="T29" fmla="*/ 13 h 18"/>
                  <a:gd name="T30" fmla="*/ 2 w 62"/>
                  <a:gd name="T31" fmla="*/ 11 h 18"/>
                  <a:gd name="T32" fmla="*/ 0 w 62"/>
                  <a:gd name="T3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8">
                    <a:moveTo>
                      <a:pt x="62" y="9"/>
                    </a:moveTo>
                    <a:lnTo>
                      <a:pt x="58" y="5"/>
                    </a:lnTo>
                    <a:lnTo>
                      <a:pt x="53" y="3"/>
                    </a:lnTo>
                    <a:lnTo>
                      <a:pt x="49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4" y="6"/>
                    </a:lnTo>
                    <a:lnTo>
                      <a:pt x="30" y="11"/>
                    </a:lnTo>
                    <a:lnTo>
                      <a:pt x="26" y="15"/>
                    </a:lnTo>
                    <a:lnTo>
                      <a:pt x="22" y="17"/>
                    </a:lnTo>
                    <a:lnTo>
                      <a:pt x="21" y="18"/>
                    </a:lnTo>
                    <a:lnTo>
                      <a:pt x="16" y="18"/>
                    </a:lnTo>
                    <a:lnTo>
                      <a:pt x="11" y="16"/>
                    </a:lnTo>
                    <a:lnTo>
                      <a:pt x="7" y="13"/>
                    </a:lnTo>
                    <a:lnTo>
                      <a:pt x="2" y="11"/>
                    </a:lnTo>
                    <a:lnTo>
                      <a:pt x="0" y="9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200">
                <a:extLst>
                  <a:ext uri="{FF2B5EF4-FFF2-40B4-BE49-F238E27FC236}">
                    <a16:creationId xmlns:a16="http://schemas.microsoft.com/office/drawing/2014/main" id="{26797722-57BC-63DB-11DD-59E0D5482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3383"/>
                <a:ext cx="62" cy="22"/>
              </a:xfrm>
              <a:custGeom>
                <a:avLst/>
                <a:gdLst>
                  <a:gd name="T0" fmla="*/ 62 w 62"/>
                  <a:gd name="T1" fmla="*/ 11 h 22"/>
                  <a:gd name="T2" fmla="*/ 58 w 62"/>
                  <a:gd name="T3" fmla="*/ 7 h 22"/>
                  <a:gd name="T4" fmla="*/ 53 w 62"/>
                  <a:gd name="T5" fmla="*/ 4 h 22"/>
                  <a:gd name="T6" fmla="*/ 49 w 62"/>
                  <a:gd name="T7" fmla="*/ 1 h 22"/>
                  <a:gd name="T8" fmla="*/ 44 w 62"/>
                  <a:gd name="T9" fmla="*/ 0 h 22"/>
                  <a:gd name="T10" fmla="*/ 42 w 62"/>
                  <a:gd name="T11" fmla="*/ 1 h 22"/>
                  <a:gd name="T12" fmla="*/ 38 w 62"/>
                  <a:gd name="T13" fmla="*/ 3 h 22"/>
                  <a:gd name="T14" fmla="*/ 34 w 62"/>
                  <a:gd name="T15" fmla="*/ 8 h 22"/>
                  <a:gd name="T16" fmla="*/ 30 w 62"/>
                  <a:gd name="T17" fmla="*/ 14 h 22"/>
                  <a:gd name="T18" fmla="*/ 26 w 62"/>
                  <a:gd name="T19" fmla="*/ 19 h 22"/>
                  <a:gd name="T20" fmla="*/ 22 w 62"/>
                  <a:gd name="T21" fmla="*/ 22 h 22"/>
                  <a:gd name="T22" fmla="*/ 21 w 62"/>
                  <a:gd name="T23" fmla="*/ 22 h 22"/>
                  <a:gd name="T24" fmla="*/ 16 w 62"/>
                  <a:gd name="T25" fmla="*/ 22 h 22"/>
                  <a:gd name="T26" fmla="*/ 11 w 62"/>
                  <a:gd name="T27" fmla="*/ 20 h 22"/>
                  <a:gd name="T28" fmla="*/ 7 w 62"/>
                  <a:gd name="T29" fmla="*/ 17 h 22"/>
                  <a:gd name="T30" fmla="*/ 2 w 62"/>
                  <a:gd name="T31" fmla="*/ 14 h 22"/>
                  <a:gd name="T32" fmla="*/ 0 w 62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22">
                    <a:moveTo>
                      <a:pt x="62" y="11"/>
                    </a:moveTo>
                    <a:lnTo>
                      <a:pt x="58" y="7"/>
                    </a:lnTo>
                    <a:lnTo>
                      <a:pt x="53" y="4"/>
                    </a:lnTo>
                    <a:lnTo>
                      <a:pt x="49" y="1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38" y="3"/>
                    </a:lnTo>
                    <a:lnTo>
                      <a:pt x="34" y="8"/>
                    </a:lnTo>
                    <a:lnTo>
                      <a:pt x="30" y="14"/>
                    </a:lnTo>
                    <a:lnTo>
                      <a:pt x="26" y="19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16" y="22"/>
                    </a:lnTo>
                    <a:lnTo>
                      <a:pt x="11" y="20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2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Line 201">
                <a:extLst>
                  <a:ext uri="{FF2B5EF4-FFF2-40B4-BE49-F238E27FC236}">
                    <a16:creationId xmlns:a16="http://schemas.microsoft.com/office/drawing/2014/main" id="{66A6C68D-268C-7374-F048-380271B4E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78" y="3370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Line 202">
                <a:extLst>
                  <a:ext uri="{FF2B5EF4-FFF2-40B4-BE49-F238E27FC236}">
                    <a16:creationId xmlns:a16="http://schemas.microsoft.com/office/drawing/2014/main" id="{6BBE2EDE-CDDF-F55A-6A96-DF3432FD75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6" y="3370"/>
                <a:ext cx="13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Line 203">
                <a:extLst>
                  <a:ext uri="{FF2B5EF4-FFF2-40B4-BE49-F238E27FC236}">
                    <a16:creationId xmlns:a16="http://schemas.microsoft.com/office/drawing/2014/main" id="{16581FCD-76D6-2E82-9507-C7ADA0A68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0" y="3339"/>
                <a:ext cx="13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Line 204">
                <a:extLst>
                  <a:ext uri="{FF2B5EF4-FFF2-40B4-BE49-F238E27FC236}">
                    <a16:creationId xmlns:a16="http://schemas.microsoft.com/office/drawing/2014/main" id="{CA1CD859-9C37-CD03-07B8-AAFEF0F57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0" y="3387"/>
                <a:ext cx="13" cy="14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Rectangle 206">
              <a:extLst>
                <a:ext uri="{FF2B5EF4-FFF2-40B4-BE49-F238E27FC236}">
                  <a16:creationId xmlns:a16="http://schemas.microsoft.com/office/drawing/2014/main" id="{E15903E5-96D3-17FE-F149-0DB624977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3317"/>
              <a:ext cx="106" cy="1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207">
              <a:extLst>
                <a:ext uri="{FF2B5EF4-FFF2-40B4-BE49-F238E27FC236}">
                  <a16:creationId xmlns:a16="http://schemas.microsoft.com/office/drawing/2014/main" id="{0B00E067-188D-FB0B-BDB7-5D8C7A584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3317"/>
              <a:ext cx="106" cy="101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208">
              <a:extLst>
                <a:ext uri="{FF2B5EF4-FFF2-40B4-BE49-F238E27FC236}">
                  <a16:creationId xmlns:a16="http://schemas.microsoft.com/office/drawing/2014/main" id="{35C608A2-5902-38FE-D638-B193E91CA9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1" y="3361"/>
              <a:ext cx="13" cy="2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209">
              <a:extLst>
                <a:ext uri="{FF2B5EF4-FFF2-40B4-BE49-F238E27FC236}">
                  <a16:creationId xmlns:a16="http://schemas.microsoft.com/office/drawing/2014/main" id="{DCB40E96-1B77-4063-9ED9-9BA46DBDD7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3" y="3361"/>
              <a:ext cx="8" cy="2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210">
              <a:extLst>
                <a:ext uri="{FF2B5EF4-FFF2-40B4-BE49-F238E27FC236}">
                  <a16:creationId xmlns:a16="http://schemas.microsoft.com/office/drawing/2014/main" id="{4652EF57-1B7A-8F5B-874D-3BE38C9A36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4" y="3361"/>
              <a:ext cx="8" cy="2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211">
              <a:extLst>
                <a:ext uri="{FF2B5EF4-FFF2-40B4-BE49-F238E27FC236}">
                  <a16:creationId xmlns:a16="http://schemas.microsoft.com/office/drawing/2014/main" id="{F8162000-3CCD-007D-78AF-F884FDB5F0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361"/>
              <a:ext cx="8" cy="2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212">
              <a:extLst>
                <a:ext uri="{FF2B5EF4-FFF2-40B4-BE49-F238E27FC236}">
                  <a16:creationId xmlns:a16="http://schemas.microsoft.com/office/drawing/2014/main" id="{04D73364-C21F-316F-AB56-4BDE16AADC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71" y="3361"/>
              <a:ext cx="13" cy="2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213">
              <a:extLst>
                <a:ext uri="{FF2B5EF4-FFF2-40B4-BE49-F238E27FC236}">
                  <a16:creationId xmlns:a16="http://schemas.microsoft.com/office/drawing/2014/main" id="{B7297112-4232-2483-FE27-E25E3EB3CE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7" y="3361"/>
              <a:ext cx="4" cy="1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214">
              <a:extLst>
                <a:ext uri="{FF2B5EF4-FFF2-40B4-BE49-F238E27FC236}">
                  <a16:creationId xmlns:a16="http://schemas.microsoft.com/office/drawing/2014/main" id="{A6B7BED8-F9E0-40A4-BC3C-C4F88C606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5" y="3370"/>
              <a:ext cx="4" cy="1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215">
              <a:extLst>
                <a:ext uri="{FF2B5EF4-FFF2-40B4-BE49-F238E27FC236}">
                  <a16:creationId xmlns:a16="http://schemas.microsoft.com/office/drawing/2014/main" id="{97330E01-F472-AF3F-3FA6-719C9E3143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3" y="3374"/>
              <a:ext cx="14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16">
              <a:extLst>
                <a:ext uri="{FF2B5EF4-FFF2-40B4-BE49-F238E27FC236}">
                  <a16:creationId xmlns:a16="http://schemas.microsoft.com/office/drawing/2014/main" id="{3D38C4CB-8733-E8E8-8A47-7DB1019B83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9" y="3370"/>
              <a:ext cx="17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17">
              <a:extLst>
                <a:ext uri="{FF2B5EF4-FFF2-40B4-BE49-F238E27FC236}">
                  <a16:creationId xmlns:a16="http://schemas.microsoft.com/office/drawing/2014/main" id="{8974F10D-3B1D-A733-3DEA-2B99B0914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3332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18">
              <a:extLst>
                <a:ext uri="{FF2B5EF4-FFF2-40B4-BE49-F238E27FC236}">
                  <a16:creationId xmlns:a16="http://schemas.microsoft.com/office/drawing/2014/main" id="{4D6081DA-2942-BE9E-0FF2-507678B7C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" y="3138"/>
              <a:ext cx="142" cy="1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19">
              <a:extLst>
                <a:ext uri="{FF2B5EF4-FFF2-40B4-BE49-F238E27FC236}">
                  <a16:creationId xmlns:a16="http://schemas.microsoft.com/office/drawing/2014/main" id="{9BD68A3D-ED58-182F-9076-0A3C4148F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3140"/>
              <a:ext cx="142" cy="119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20">
              <a:extLst>
                <a:ext uri="{FF2B5EF4-FFF2-40B4-BE49-F238E27FC236}">
                  <a16:creationId xmlns:a16="http://schemas.microsoft.com/office/drawing/2014/main" id="{F53DDA24-811C-EC94-84A5-9E27DB2B3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3149"/>
              <a:ext cx="30" cy="97"/>
            </a:xfrm>
            <a:custGeom>
              <a:avLst/>
              <a:gdLst>
                <a:gd name="T0" fmla="*/ 15 w 30"/>
                <a:gd name="T1" fmla="*/ 97 h 97"/>
                <a:gd name="T2" fmla="*/ 21 w 30"/>
                <a:gd name="T3" fmla="*/ 90 h 97"/>
                <a:gd name="T4" fmla="*/ 26 w 30"/>
                <a:gd name="T5" fmla="*/ 83 h 97"/>
                <a:gd name="T6" fmla="*/ 29 w 30"/>
                <a:gd name="T7" fmla="*/ 76 h 97"/>
                <a:gd name="T8" fmla="*/ 30 w 30"/>
                <a:gd name="T9" fmla="*/ 69 h 97"/>
                <a:gd name="T10" fmla="*/ 30 w 30"/>
                <a:gd name="T11" fmla="*/ 65 h 97"/>
                <a:gd name="T12" fmla="*/ 27 w 30"/>
                <a:gd name="T13" fmla="*/ 59 h 97"/>
                <a:gd name="T14" fmla="*/ 20 w 30"/>
                <a:gd name="T15" fmla="*/ 52 h 97"/>
                <a:gd name="T16" fmla="*/ 12 w 30"/>
                <a:gd name="T17" fmla="*/ 46 h 97"/>
                <a:gd name="T18" fmla="*/ 5 w 30"/>
                <a:gd name="T19" fmla="*/ 40 h 97"/>
                <a:gd name="T20" fmla="*/ 0 w 30"/>
                <a:gd name="T21" fmla="*/ 34 h 97"/>
                <a:gd name="T22" fmla="*/ 0 w 30"/>
                <a:gd name="T23" fmla="*/ 32 h 97"/>
                <a:gd name="T24" fmla="*/ 0 w 30"/>
                <a:gd name="T25" fmla="*/ 25 h 97"/>
                <a:gd name="T26" fmla="*/ 2 w 30"/>
                <a:gd name="T27" fmla="*/ 17 h 97"/>
                <a:gd name="T28" fmla="*/ 7 w 30"/>
                <a:gd name="T29" fmla="*/ 10 h 97"/>
                <a:gd name="T30" fmla="*/ 11 w 30"/>
                <a:gd name="T31" fmla="*/ 3 h 97"/>
                <a:gd name="T32" fmla="*/ 14 w 30"/>
                <a:gd name="T3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97">
                  <a:moveTo>
                    <a:pt x="15" y="97"/>
                  </a:moveTo>
                  <a:lnTo>
                    <a:pt x="21" y="90"/>
                  </a:lnTo>
                  <a:lnTo>
                    <a:pt x="26" y="83"/>
                  </a:lnTo>
                  <a:lnTo>
                    <a:pt x="29" y="76"/>
                  </a:lnTo>
                  <a:lnTo>
                    <a:pt x="30" y="69"/>
                  </a:lnTo>
                  <a:lnTo>
                    <a:pt x="30" y="65"/>
                  </a:lnTo>
                  <a:lnTo>
                    <a:pt x="27" y="59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5" y="40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7" y="10"/>
                  </a:lnTo>
                  <a:lnTo>
                    <a:pt x="11" y="3"/>
                  </a:lnTo>
                  <a:lnTo>
                    <a:pt x="14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21">
              <a:extLst>
                <a:ext uri="{FF2B5EF4-FFF2-40B4-BE49-F238E27FC236}">
                  <a16:creationId xmlns:a16="http://schemas.microsoft.com/office/drawing/2014/main" id="{CD312B7D-2631-69CD-7D9D-CFF896CA5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3149"/>
              <a:ext cx="34" cy="97"/>
            </a:xfrm>
            <a:custGeom>
              <a:avLst/>
              <a:gdLst>
                <a:gd name="T0" fmla="*/ 17 w 34"/>
                <a:gd name="T1" fmla="*/ 97 h 97"/>
                <a:gd name="T2" fmla="*/ 24 w 34"/>
                <a:gd name="T3" fmla="*/ 90 h 97"/>
                <a:gd name="T4" fmla="*/ 29 w 34"/>
                <a:gd name="T5" fmla="*/ 83 h 97"/>
                <a:gd name="T6" fmla="*/ 33 w 34"/>
                <a:gd name="T7" fmla="*/ 76 h 97"/>
                <a:gd name="T8" fmla="*/ 34 w 34"/>
                <a:gd name="T9" fmla="*/ 69 h 97"/>
                <a:gd name="T10" fmla="*/ 34 w 34"/>
                <a:gd name="T11" fmla="*/ 65 h 97"/>
                <a:gd name="T12" fmla="*/ 30 w 34"/>
                <a:gd name="T13" fmla="*/ 59 h 97"/>
                <a:gd name="T14" fmla="*/ 22 w 34"/>
                <a:gd name="T15" fmla="*/ 52 h 97"/>
                <a:gd name="T16" fmla="*/ 13 w 34"/>
                <a:gd name="T17" fmla="*/ 46 h 97"/>
                <a:gd name="T18" fmla="*/ 5 w 34"/>
                <a:gd name="T19" fmla="*/ 40 h 97"/>
                <a:gd name="T20" fmla="*/ 0 w 34"/>
                <a:gd name="T21" fmla="*/ 34 h 97"/>
                <a:gd name="T22" fmla="*/ 0 w 34"/>
                <a:gd name="T23" fmla="*/ 32 h 97"/>
                <a:gd name="T24" fmla="*/ 0 w 34"/>
                <a:gd name="T25" fmla="*/ 25 h 97"/>
                <a:gd name="T26" fmla="*/ 3 w 34"/>
                <a:gd name="T27" fmla="*/ 17 h 97"/>
                <a:gd name="T28" fmla="*/ 8 w 34"/>
                <a:gd name="T29" fmla="*/ 10 h 97"/>
                <a:gd name="T30" fmla="*/ 13 w 34"/>
                <a:gd name="T31" fmla="*/ 3 h 97"/>
                <a:gd name="T32" fmla="*/ 16 w 34"/>
                <a:gd name="T3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97">
                  <a:moveTo>
                    <a:pt x="17" y="97"/>
                  </a:moveTo>
                  <a:lnTo>
                    <a:pt x="24" y="90"/>
                  </a:lnTo>
                  <a:lnTo>
                    <a:pt x="29" y="83"/>
                  </a:lnTo>
                  <a:lnTo>
                    <a:pt x="33" y="76"/>
                  </a:lnTo>
                  <a:lnTo>
                    <a:pt x="34" y="69"/>
                  </a:lnTo>
                  <a:lnTo>
                    <a:pt x="34" y="65"/>
                  </a:lnTo>
                  <a:lnTo>
                    <a:pt x="30" y="59"/>
                  </a:lnTo>
                  <a:lnTo>
                    <a:pt x="22" y="52"/>
                  </a:lnTo>
                  <a:lnTo>
                    <a:pt x="13" y="46"/>
                  </a:lnTo>
                  <a:lnTo>
                    <a:pt x="5" y="40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8" y="10"/>
                  </a:lnTo>
                  <a:lnTo>
                    <a:pt x="13" y="3"/>
                  </a:lnTo>
                  <a:lnTo>
                    <a:pt x="16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2">
              <a:extLst>
                <a:ext uri="{FF2B5EF4-FFF2-40B4-BE49-F238E27FC236}">
                  <a16:creationId xmlns:a16="http://schemas.microsoft.com/office/drawing/2014/main" id="{511A8429-B4E9-EAB8-B738-389DA600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3149"/>
              <a:ext cx="36" cy="97"/>
            </a:xfrm>
            <a:custGeom>
              <a:avLst/>
              <a:gdLst>
                <a:gd name="T0" fmla="*/ 18 w 36"/>
                <a:gd name="T1" fmla="*/ 97 h 97"/>
                <a:gd name="T2" fmla="*/ 24 w 36"/>
                <a:gd name="T3" fmla="*/ 90 h 97"/>
                <a:gd name="T4" fmla="*/ 30 w 36"/>
                <a:gd name="T5" fmla="*/ 83 h 97"/>
                <a:gd name="T6" fmla="*/ 34 w 36"/>
                <a:gd name="T7" fmla="*/ 76 h 97"/>
                <a:gd name="T8" fmla="*/ 36 w 36"/>
                <a:gd name="T9" fmla="*/ 69 h 97"/>
                <a:gd name="T10" fmla="*/ 35 w 36"/>
                <a:gd name="T11" fmla="*/ 65 h 97"/>
                <a:gd name="T12" fmla="*/ 31 w 36"/>
                <a:gd name="T13" fmla="*/ 59 h 97"/>
                <a:gd name="T14" fmla="*/ 24 w 36"/>
                <a:gd name="T15" fmla="*/ 52 h 97"/>
                <a:gd name="T16" fmla="*/ 14 w 36"/>
                <a:gd name="T17" fmla="*/ 46 h 97"/>
                <a:gd name="T18" fmla="*/ 6 w 36"/>
                <a:gd name="T19" fmla="*/ 40 h 97"/>
                <a:gd name="T20" fmla="*/ 1 w 36"/>
                <a:gd name="T21" fmla="*/ 34 h 97"/>
                <a:gd name="T22" fmla="*/ 0 w 36"/>
                <a:gd name="T23" fmla="*/ 32 h 97"/>
                <a:gd name="T24" fmla="*/ 0 w 36"/>
                <a:gd name="T25" fmla="*/ 25 h 97"/>
                <a:gd name="T26" fmla="*/ 3 w 36"/>
                <a:gd name="T27" fmla="*/ 17 h 97"/>
                <a:gd name="T28" fmla="*/ 8 w 36"/>
                <a:gd name="T29" fmla="*/ 10 h 97"/>
                <a:gd name="T30" fmla="*/ 14 w 36"/>
                <a:gd name="T31" fmla="*/ 3 h 97"/>
                <a:gd name="T32" fmla="*/ 17 w 36"/>
                <a:gd name="T3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97">
                  <a:moveTo>
                    <a:pt x="18" y="97"/>
                  </a:moveTo>
                  <a:lnTo>
                    <a:pt x="24" y="90"/>
                  </a:lnTo>
                  <a:lnTo>
                    <a:pt x="30" y="83"/>
                  </a:lnTo>
                  <a:lnTo>
                    <a:pt x="34" y="76"/>
                  </a:lnTo>
                  <a:lnTo>
                    <a:pt x="36" y="69"/>
                  </a:lnTo>
                  <a:lnTo>
                    <a:pt x="35" y="65"/>
                  </a:lnTo>
                  <a:lnTo>
                    <a:pt x="31" y="59"/>
                  </a:lnTo>
                  <a:lnTo>
                    <a:pt x="24" y="52"/>
                  </a:lnTo>
                  <a:lnTo>
                    <a:pt x="14" y="46"/>
                  </a:lnTo>
                  <a:lnTo>
                    <a:pt x="6" y="40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8" y="10"/>
                  </a:lnTo>
                  <a:lnTo>
                    <a:pt x="14" y="3"/>
                  </a:lnTo>
                  <a:lnTo>
                    <a:pt x="17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223">
              <a:extLst>
                <a:ext uri="{FF2B5EF4-FFF2-40B4-BE49-F238E27FC236}">
                  <a16:creationId xmlns:a16="http://schemas.microsoft.com/office/drawing/2014/main" id="{47104E87-973F-A5E9-25EA-BF9B5BEDC9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8" y="3259"/>
              <a:ext cx="0" cy="18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224">
              <a:extLst>
                <a:ext uri="{FF2B5EF4-FFF2-40B4-BE49-F238E27FC236}">
                  <a16:creationId xmlns:a16="http://schemas.microsoft.com/office/drawing/2014/main" id="{8CFD630C-D938-3883-7C20-454A9DC331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8" y="3123"/>
              <a:ext cx="0" cy="1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225">
              <a:extLst>
                <a:ext uri="{FF2B5EF4-FFF2-40B4-BE49-F238E27FC236}">
                  <a16:creationId xmlns:a16="http://schemas.microsoft.com/office/drawing/2014/main" id="{0C60ACA8-662A-AB6A-26C8-CCCE33A8F6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9" y="3189"/>
              <a:ext cx="22" cy="1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226">
              <a:extLst>
                <a:ext uri="{FF2B5EF4-FFF2-40B4-BE49-F238E27FC236}">
                  <a16:creationId xmlns:a16="http://schemas.microsoft.com/office/drawing/2014/main" id="{59968EC4-584E-3C62-18A0-74006E6CDE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9" y="3189"/>
              <a:ext cx="22" cy="1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27">
              <a:extLst>
                <a:ext uri="{FF2B5EF4-FFF2-40B4-BE49-F238E27FC236}">
                  <a16:creationId xmlns:a16="http://schemas.microsoft.com/office/drawing/2014/main" id="{68C3D456-AAEF-9C44-B212-C9C7FAA21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250"/>
              <a:ext cx="252" cy="244"/>
            </a:xfrm>
            <a:custGeom>
              <a:avLst/>
              <a:gdLst>
                <a:gd name="T0" fmla="*/ 252 w 252"/>
                <a:gd name="T1" fmla="*/ 244 h 244"/>
                <a:gd name="T2" fmla="*/ 0 w 252"/>
                <a:gd name="T3" fmla="*/ 122 h 244"/>
                <a:gd name="T4" fmla="*/ 252 w 252"/>
                <a:gd name="T5" fmla="*/ 0 h 244"/>
                <a:gd name="T6" fmla="*/ 252 w 252"/>
                <a:gd name="T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244">
                  <a:moveTo>
                    <a:pt x="252" y="244"/>
                  </a:moveTo>
                  <a:lnTo>
                    <a:pt x="0" y="122"/>
                  </a:lnTo>
                  <a:lnTo>
                    <a:pt x="252" y="0"/>
                  </a:lnTo>
                  <a:lnTo>
                    <a:pt x="252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28">
              <a:extLst>
                <a:ext uri="{FF2B5EF4-FFF2-40B4-BE49-F238E27FC236}">
                  <a16:creationId xmlns:a16="http://schemas.microsoft.com/office/drawing/2014/main" id="{D3C176F1-C600-A5D5-D652-28C781C5F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250"/>
              <a:ext cx="252" cy="244"/>
            </a:xfrm>
            <a:custGeom>
              <a:avLst/>
              <a:gdLst>
                <a:gd name="T0" fmla="*/ 252 w 252"/>
                <a:gd name="T1" fmla="*/ 244 h 244"/>
                <a:gd name="T2" fmla="*/ 0 w 252"/>
                <a:gd name="T3" fmla="*/ 122 h 244"/>
                <a:gd name="T4" fmla="*/ 252 w 252"/>
                <a:gd name="T5" fmla="*/ 0 h 244"/>
                <a:gd name="T6" fmla="*/ 252 w 252"/>
                <a:gd name="T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244">
                  <a:moveTo>
                    <a:pt x="252" y="244"/>
                  </a:moveTo>
                  <a:lnTo>
                    <a:pt x="0" y="122"/>
                  </a:lnTo>
                  <a:lnTo>
                    <a:pt x="252" y="0"/>
                  </a:lnTo>
                  <a:lnTo>
                    <a:pt x="252" y="244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230">
              <a:extLst>
                <a:ext uri="{FF2B5EF4-FFF2-40B4-BE49-F238E27FC236}">
                  <a16:creationId xmlns:a16="http://schemas.microsoft.com/office/drawing/2014/main" id="{34540DD5-6E57-54E7-A37A-A5017730D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3323"/>
              <a:ext cx="4" cy="97"/>
            </a:xfrm>
            <a:custGeom>
              <a:avLst/>
              <a:gdLst>
                <a:gd name="T0" fmla="*/ 4 w 4"/>
                <a:gd name="T1" fmla="*/ 0 h 97"/>
                <a:gd name="T2" fmla="*/ 4 w 4"/>
                <a:gd name="T3" fmla="*/ 24 h 97"/>
                <a:gd name="T4" fmla="*/ 4 w 4"/>
                <a:gd name="T5" fmla="*/ 49 h 97"/>
                <a:gd name="T6" fmla="*/ 4 w 4"/>
                <a:gd name="T7" fmla="*/ 73 h 97"/>
                <a:gd name="T8" fmla="*/ 4 w 4"/>
                <a:gd name="T9" fmla="*/ 97 h 97"/>
                <a:gd name="T10" fmla="*/ 0 w 4"/>
                <a:gd name="T11" fmla="*/ 97 h 97"/>
                <a:gd name="T12" fmla="*/ 0 w 4"/>
                <a:gd name="T13" fmla="*/ 73 h 97"/>
                <a:gd name="T14" fmla="*/ 0 w 4"/>
                <a:gd name="T15" fmla="*/ 49 h 97"/>
                <a:gd name="T16" fmla="*/ 0 w 4"/>
                <a:gd name="T17" fmla="*/ 24 h 97"/>
                <a:gd name="T18" fmla="*/ 0 w 4"/>
                <a:gd name="T19" fmla="*/ 0 h 97"/>
                <a:gd name="T20" fmla="*/ 4 w 4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97">
                  <a:moveTo>
                    <a:pt x="4" y="0"/>
                  </a:moveTo>
                  <a:lnTo>
                    <a:pt x="4" y="24"/>
                  </a:lnTo>
                  <a:lnTo>
                    <a:pt x="4" y="49"/>
                  </a:lnTo>
                  <a:lnTo>
                    <a:pt x="4" y="73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0" y="73"/>
                  </a:lnTo>
                  <a:lnTo>
                    <a:pt x="0" y="49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231">
              <a:extLst>
                <a:ext uri="{FF2B5EF4-FFF2-40B4-BE49-F238E27FC236}">
                  <a16:creationId xmlns:a16="http://schemas.microsoft.com/office/drawing/2014/main" id="{F84F9CC4-6F4A-62C9-44F8-60D508DFD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7" y="3301"/>
              <a:ext cx="547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ja-JP" altLang="ja-JP" sz="788" b="1" dirty="0">
                  <a:solidFill>
                    <a:srgbClr val="000000"/>
                  </a:solidFill>
                  <a:ea typeface="HGPｺﾞｼｯｸM" panose="020B0600000000000000" pitchFamily="50" charset="-128"/>
                  <a:cs typeface="Arial" panose="020B0604020202020204" pitchFamily="34" charset="0"/>
                </a:rPr>
                <a:t>300GHz Input</a:t>
              </a:r>
              <a:endParaRPr lang="ja-JP" altLang="ja-JP" sz="2100" b="1" dirty="0">
                <a:cs typeface="Arial" panose="020B0604020202020204" pitchFamily="34" charset="0"/>
              </a:endParaRPr>
            </a:p>
          </p:txBody>
        </p:sp>
        <p:sp>
          <p:nvSpPr>
            <p:cNvPr id="42" name="Rectangle 233">
              <a:extLst>
                <a:ext uri="{FF2B5EF4-FFF2-40B4-BE49-F238E27FC236}">
                  <a16:creationId xmlns:a16="http://schemas.microsoft.com/office/drawing/2014/main" id="{04961BC3-5CB7-0B02-1052-C1B41709D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3054"/>
              <a:ext cx="75" cy="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234">
              <a:extLst>
                <a:ext uri="{FF2B5EF4-FFF2-40B4-BE49-F238E27FC236}">
                  <a16:creationId xmlns:a16="http://schemas.microsoft.com/office/drawing/2014/main" id="{CF7331F4-A696-AD91-162A-2DF2CACC1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3056"/>
              <a:ext cx="75" cy="75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235">
              <a:extLst>
                <a:ext uri="{FF2B5EF4-FFF2-40B4-BE49-F238E27FC236}">
                  <a16:creationId xmlns:a16="http://schemas.microsoft.com/office/drawing/2014/main" id="{128299C4-DD47-EB43-2EB0-DDB054A29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9" y="3069"/>
              <a:ext cx="22" cy="53"/>
            </a:xfrm>
            <a:custGeom>
              <a:avLst/>
              <a:gdLst>
                <a:gd name="T0" fmla="*/ 9 w 22"/>
                <a:gd name="T1" fmla="*/ 53 h 53"/>
                <a:gd name="T2" fmla="*/ 9 w 22"/>
                <a:gd name="T3" fmla="*/ 20 h 53"/>
                <a:gd name="T4" fmla="*/ 13 w 22"/>
                <a:gd name="T5" fmla="*/ 20 h 53"/>
                <a:gd name="T6" fmla="*/ 12 w 22"/>
                <a:gd name="T7" fmla="*/ 53 h 53"/>
                <a:gd name="T8" fmla="*/ 9 w 22"/>
                <a:gd name="T9" fmla="*/ 53 h 53"/>
                <a:gd name="T10" fmla="*/ 0 w 22"/>
                <a:gd name="T11" fmla="*/ 23 h 53"/>
                <a:gd name="T12" fmla="*/ 11 w 22"/>
                <a:gd name="T13" fmla="*/ 0 h 53"/>
                <a:gd name="T14" fmla="*/ 22 w 22"/>
                <a:gd name="T15" fmla="*/ 24 h 53"/>
                <a:gd name="T16" fmla="*/ 0 w 22"/>
                <a:gd name="T17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9" y="53"/>
                  </a:moveTo>
                  <a:lnTo>
                    <a:pt x="9" y="20"/>
                  </a:lnTo>
                  <a:lnTo>
                    <a:pt x="13" y="20"/>
                  </a:lnTo>
                  <a:lnTo>
                    <a:pt x="12" y="53"/>
                  </a:lnTo>
                  <a:lnTo>
                    <a:pt x="9" y="53"/>
                  </a:lnTo>
                  <a:close/>
                  <a:moveTo>
                    <a:pt x="0" y="23"/>
                  </a:moveTo>
                  <a:lnTo>
                    <a:pt x="11" y="0"/>
                  </a:lnTo>
                  <a:lnTo>
                    <a:pt x="22" y="2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236">
              <a:extLst>
                <a:ext uri="{FF2B5EF4-FFF2-40B4-BE49-F238E27FC236}">
                  <a16:creationId xmlns:a16="http://schemas.microsoft.com/office/drawing/2014/main" id="{8387C4EC-4419-CC41-724E-B07B81C2F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3089"/>
              <a:ext cx="4" cy="33"/>
            </a:xfrm>
            <a:custGeom>
              <a:avLst/>
              <a:gdLst>
                <a:gd name="T0" fmla="*/ 0 w 4"/>
                <a:gd name="T1" fmla="*/ 33 h 33"/>
                <a:gd name="T2" fmla="*/ 0 w 4"/>
                <a:gd name="T3" fmla="*/ 0 h 33"/>
                <a:gd name="T4" fmla="*/ 4 w 4"/>
                <a:gd name="T5" fmla="*/ 0 h 33"/>
                <a:gd name="T6" fmla="*/ 3 w 4"/>
                <a:gd name="T7" fmla="*/ 33 h 33"/>
                <a:gd name="T8" fmla="*/ 0 w 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3">
                  <a:moveTo>
                    <a:pt x="0" y="3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3" y="33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237">
              <a:extLst>
                <a:ext uri="{FF2B5EF4-FFF2-40B4-BE49-F238E27FC236}">
                  <a16:creationId xmlns:a16="http://schemas.microsoft.com/office/drawing/2014/main" id="{CFCEC40E-91C7-64E3-C17D-6C65A94C3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3069"/>
              <a:ext cx="22" cy="24"/>
            </a:xfrm>
            <a:custGeom>
              <a:avLst/>
              <a:gdLst>
                <a:gd name="T0" fmla="*/ 0 w 22"/>
                <a:gd name="T1" fmla="*/ 23 h 24"/>
                <a:gd name="T2" fmla="*/ 11 w 22"/>
                <a:gd name="T3" fmla="*/ 0 h 24"/>
                <a:gd name="T4" fmla="*/ 22 w 22"/>
                <a:gd name="T5" fmla="*/ 24 h 24"/>
                <a:gd name="T6" fmla="*/ 0 w 22"/>
                <a:gd name="T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4">
                  <a:moveTo>
                    <a:pt x="0" y="23"/>
                  </a:moveTo>
                  <a:lnTo>
                    <a:pt x="11" y="0"/>
                  </a:lnTo>
                  <a:lnTo>
                    <a:pt x="22" y="24"/>
                  </a:lnTo>
                  <a:lnTo>
                    <a:pt x="0" y="2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238">
              <a:extLst>
                <a:ext uri="{FF2B5EF4-FFF2-40B4-BE49-F238E27FC236}">
                  <a16:creationId xmlns:a16="http://schemas.microsoft.com/office/drawing/2014/main" id="{CE7D3779-640F-7A92-4CBE-77319E5CB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3054"/>
              <a:ext cx="75" cy="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239">
              <a:extLst>
                <a:ext uri="{FF2B5EF4-FFF2-40B4-BE49-F238E27FC236}">
                  <a16:creationId xmlns:a16="http://schemas.microsoft.com/office/drawing/2014/main" id="{70FCB8A5-2E95-61F8-FDB6-46699606C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3056"/>
              <a:ext cx="75" cy="75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240">
              <a:extLst>
                <a:ext uri="{FF2B5EF4-FFF2-40B4-BE49-F238E27FC236}">
                  <a16:creationId xmlns:a16="http://schemas.microsoft.com/office/drawing/2014/main" id="{8C98E71E-E1DC-C92C-6493-7B8F3B63C4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9" y="3069"/>
              <a:ext cx="22" cy="53"/>
            </a:xfrm>
            <a:custGeom>
              <a:avLst/>
              <a:gdLst>
                <a:gd name="T0" fmla="*/ 9 w 22"/>
                <a:gd name="T1" fmla="*/ 53 h 53"/>
                <a:gd name="T2" fmla="*/ 9 w 22"/>
                <a:gd name="T3" fmla="*/ 20 h 53"/>
                <a:gd name="T4" fmla="*/ 13 w 22"/>
                <a:gd name="T5" fmla="*/ 20 h 53"/>
                <a:gd name="T6" fmla="*/ 12 w 22"/>
                <a:gd name="T7" fmla="*/ 53 h 53"/>
                <a:gd name="T8" fmla="*/ 9 w 22"/>
                <a:gd name="T9" fmla="*/ 53 h 53"/>
                <a:gd name="T10" fmla="*/ 0 w 22"/>
                <a:gd name="T11" fmla="*/ 23 h 53"/>
                <a:gd name="T12" fmla="*/ 11 w 22"/>
                <a:gd name="T13" fmla="*/ 0 h 53"/>
                <a:gd name="T14" fmla="*/ 22 w 22"/>
                <a:gd name="T15" fmla="*/ 24 h 53"/>
                <a:gd name="T16" fmla="*/ 0 w 22"/>
                <a:gd name="T17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9" y="53"/>
                  </a:moveTo>
                  <a:lnTo>
                    <a:pt x="9" y="20"/>
                  </a:lnTo>
                  <a:lnTo>
                    <a:pt x="13" y="20"/>
                  </a:lnTo>
                  <a:lnTo>
                    <a:pt x="12" y="53"/>
                  </a:lnTo>
                  <a:lnTo>
                    <a:pt x="9" y="53"/>
                  </a:lnTo>
                  <a:close/>
                  <a:moveTo>
                    <a:pt x="0" y="23"/>
                  </a:moveTo>
                  <a:lnTo>
                    <a:pt x="11" y="0"/>
                  </a:lnTo>
                  <a:lnTo>
                    <a:pt x="22" y="2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241">
              <a:extLst>
                <a:ext uri="{FF2B5EF4-FFF2-40B4-BE49-F238E27FC236}">
                  <a16:creationId xmlns:a16="http://schemas.microsoft.com/office/drawing/2014/main" id="{EAE6CDE7-5459-0754-6373-B01BD5D1F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3089"/>
              <a:ext cx="4" cy="33"/>
            </a:xfrm>
            <a:custGeom>
              <a:avLst/>
              <a:gdLst>
                <a:gd name="T0" fmla="*/ 0 w 4"/>
                <a:gd name="T1" fmla="*/ 33 h 33"/>
                <a:gd name="T2" fmla="*/ 0 w 4"/>
                <a:gd name="T3" fmla="*/ 0 h 33"/>
                <a:gd name="T4" fmla="*/ 4 w 4"/>
                <a:gd name="T5" fmla="*/ 0 h 33"/>
                <a:gd name="T6" fmla="*/ 3 w 4"/>
                <a:gd name="T7" fmla="*/ 33 h 33"/>
                <a:gd name="T8" fmla="*/ 0 w 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3">
                  <a:moveTo>
                    <a:pt x="0" y="3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3" y="33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242">
              <a:extLst>
                <a:ext uri="{FF2B5EF4-FFF2-40B4-BE49-F238E27FC236}">
                  <a16:creationId xmlns:a16="http://schemas.microsoft.com/office/drawing/2014/main" id="{644509B0-33CD-B94E-5A0F-7F003F6FA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3069"/>
              <a:ext cx="22" cy="24"/>
            </a:xfrm>
            <a:custGeom>
              <a:avLst/>
              <a:gdLst>
                <a:gd name="T0" fmla="*/ 0 w 22"/>
                <a:gd name="T1" fmla="*/ 23 h 24"/>
                <a:gd name="T2" fmla="*/ 11 w 22"/>
                <a:gd name="T3" fmla="*/ 0 h 24"/>
                <a:gd name="T4" fmla="*/ 22 w 22"/>
                <a:gd name="T5" fmla="*/ 24 h 24"/>
                <a:gd name="T6" fmla="*/ 0 w 22"/>
                <a:gd name="T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4">
                  <a:moveTo>
                    <a:pt x="0" y="23"/>
                  </a:moveTo>
                  <a:lnTo>
                    <a:pt x="11" y="0"/>
                  </a:lnTo>
                  <a:lnTo>
                    <a:pt x="22" y="24"/>
                  </a:lnTo>
                  <a:lnTo>
                    <a:pt x="0" y="2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243">
              <a:extLst>
                <a:ext uri="{FF2B5EF4-FFF2-40B4-BE49-F238E27FC236}">
                  <a16:creationId xmlns:a16="http://schemas.microsoft.com/office/drawing/2014/main" id="{3B7244BB-3507-1BB4-0173-FB5C28AE1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3054"/>
              <a:ext cx="75" cy="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244">
              <a:extLst>
                <a:ext uri="{FF2B5EF4-FFF2-40B4-BE49-F238E27FC236}">
                  <a16:creationId xmlns:a16="http://schemas.microsoft.com/office/drawing/2014/main" id="{72011477-67DE-2D2B-03DA-5BF053EFE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3056"/>
              <a:ext cx="75" cy="75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245">
              <a:extLst>
                <a:ext uri="{FF2B5EF4-FFF2-40B4-BE49-F238E27FC236}">
                  <a16:creationId xmlns:a16="http://schemas.microsoft.com/office/drawing/2014/main" id="{8F6026DC-8866-7567-D0DE-5678CD55D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9" y="3069"/>
              <a:ext cx="22" cy="53"/>
            </a:xfrm>
            <a:custGeom>
              <a:avLst/>
              <a:gdLst>
                <a:gd name="T0" fmla="*/ 9 w 22"/>
                <a:gd name="T1" fmla="*/ 53 h 53"/>
                <a:gd name="T2" fmla="*/ 9 w 22"/>
                <a:gd name="T3" fmla="*/ 20 h 53"/>
                <a:gd name="T4" fmla="*/ 13 w 22"/>
                <a:gd name="T5" fmla="*/ 20 h 53"/>
                <a:gd name="T6" fmla="*/ 12 w 22"/>
                <a:gd name="T7" fmla="*/ 53 h 53"/>
                <a:gd name="T8" fmla="*/ 9 w 22"/>
                <a:gd name="T9" fmla="*/ 53 h 53"/>
                <a:gd name="T10" fmla="*/ 0 w 22"/>
                <a:gd name="T11" fmla="*/ 23 h 53"/>
                <a:gd name="T12" fmla="*/ 11 w 22"/>
                <a:gd name="T13" fmla="*/ 0 h 53"/>
                <a:gd name="T14" fmla="*/ 22 w 22"/>
                <a:gd name="T15" fmla="*/ 24 h 53"/>
                <a:gd name="T16" fmla="*/ 0 w 22"/>
                <a:gd name="T17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9" y="53"/>
                  </a:moveTo>
                  <a:lnTo>
                    <a:pt x="9" y="20"/>
                  </a:lnTo>
                  <a:lnTo>
                    <a:pt x="13" y="20"/>
                  </a:lnTo>
                  <a:lnTo>
                    <a:pt x="12" y="53"/>
                  </a:lnTo>
                  <a:lnTo>
                    <a:pt x="9" y="53"/>
                  </a:lnTo>
                  <a:close/>
                  <a:moveTo>
                    <a:pt x="0" y="23"/>
                  </a:moveTo>
                  <a:lnTo>
                    <a:pt x="11" y="0"/>
                  </a:lnTo>
                  <a:lnTo>
                    <a:pt x="22" y="2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246">
              <a:extLst>
                <a:ext uri="{FF2B5EF4-FFF2-40B4-BE49-F238E27FC236}">
                  <a16:creationId xmlns:a16="http://schemas.microsoft.com/office/drawing/2014/main" id="{8127DDC6-572D-31C3-CA04-18E236D90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3089"/>
              <a:ext cx="4" cy="33"/>
            </a:xfrm>
            <a:custGeom>
              <a:avLst/>
              <a:gdLst>
                <a:gd name="T0" fmla="*/ 0 w 4"/>
                <a:gd name="T1" fmla="*/ 33 h 33"/>
                <a:gd name="T2" fmla="*/ 0 w 4"/>
                <a:gd name="T3" fmla="*/ 0 h 33"/>
                <a:gd name="T4" fmla="*/ 4 w 4"/>
                <a:gd name="T5" fmla="*/ 0 h 33"/>
                <a:gd name="T6" fmla="*/ 3 w 4"/>
                <a:gd name="T7" fmla="*/ 33 h 33"/>
                <a:gd name="T8" fmla="*/ 0 w 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3">
                  <a:moveTo>
                    <a:pt x="0" y="3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3" y="33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247">
              <a:extLst>
                <a:ext uri="{FF2B5EF4-FFF2-40B4-BE49-F238E27FC236}">
                  <a16:creationId xmlns:a16="http://schemas.microsoft.com/office/drawing/2014/main" id="{409B5871-EEE5-1392-7A00-70324A331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3069"/>
              <a:ext cx="22" cy="24"/>
            </a:xfrm>
            <a:custGeom>
              <a:avLst/>
              <a:gdLst>
                <a:gd name="T0" fmla="*/ 0 w 22"/>
                <a:gd name="T1" fmla="*/ 23 h 24"/>
                <a:gd name="T2" fmla="*/ 11 w 22"/>
                <a:gd name="T3" fmla="*/ 0 h 24"/>
                <a:gd name="T4" fmla="*/ 22 w 22"/>
                <a:gd name="T5" fmla="*/ 24 h 24"/>
                <a:gd name="T6" fmla="*/ 0 w 22"/>
                <a:gd name="T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4">
                  <a:moveTo>
                    <a:pt x="0" y="23"/>
                  </a:moveTo>
                  <a:lnTo>
                    <a:pt x="11" y="0"/>
                  </a:lnTo>
                  <a:lnTo>
                    <a:pt x="22" y="24"/>
                  </a:lnTo>
                  <a:lnTo>
                    <a:pt x="0" y="2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248">
              <a:extLst>
                <a:ext uri="{FF2B5EF4-FFF2-40B4-BE49-F238E27FC236}">
                  <a16:creationId xmlns:a16="http://schemas.microsoft.com/office/drawing/2014/main" id="{58642BD1-4277-4E86-B641-83BB088EE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4" y="995"/>
              <a:ext cx="1808" cy="45"/>
            </a:xfrm>
            <a:custGeom>
              <a:avLst/>
              <a:gdLst>
                <a:gd name="T0" fmla="*/ 0 w 1808"/>
                <a:gd name="T1" fmla="*/ 20 h 45"/>
                <a:gd name="T2" fmla="*/ 1771 w 1808"/>
                <a:gd name="T3" fmla="*/ 20 h 45"/>
                <a:gd name="T4" fmla="*/ 1771 w 1808"/>
                <a:gd name="T5" fmla="*/ 25 h 45"/>
                <a:gd name="T6" fmla="*/ 0 w 1808"/>
                <a:gd name="T7" fmla="*/ 25 h 45"/>
                <a:gd name="T8" fmla="*/ 0 w 1808"/>
                <a:gd name="T9" fmla="*/ 20 h 45"/>
                <a:gd name="T10" fmla="*/ 1764 w 1808"/>
                <a:gd name="T11" fmla="*/ 0 h 45"/>
                <a:gd name="T12" fmla="*/ 1808 w 1808"/>
                <a:gd name="T13" fmla="*/ 22 h 45"/>
                <a:gd name="T14" fmla="*/ 1764 w 1808"/>
                <a:gd name="T15" fmla="*/ 45 h 45"/>
                <a:gd name="T16" fmla="*/ 1764 w 1808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8" h="45">
                  <a:moveTo>
                    <a:pt x="0" y="20"/>
                  </a:moveTo>
                  <a:lnTo>
                    <a:pt x="1771" y="20"/>
                  </a:lnTo>
                  <a:lnTo>
                    <a:pt x="1771" y="25"/>
                  </a:lnTo>
                  <a:lnTo>
                    <a:pt x="0" y="25"/>
                  </a:lnTo>
                  <a:lnTo>
                    <a:pt x="0" y="20"/>
                  </a:lnTo>
                  <a:close/>
                  <a:moveTo>
                    <a:pt x="1764" y="0"/>
                  </a:moveTo>
                  <a:lnTo>
                    <a:pt x="1808" y="22"/>
                  </a:lnTo>
                  <a:lnTo>
                    <a:pt x="1764" y="45"/>
                  </a:lnTo>
                  <a:lnTo>
                    <a:pt x="176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249">
              <a:extLst>
                <a:ext uri="{FF2B5EF4-FFF2-40B4-BE49-F238E27FC236}">
                  <a16:creationId xmlns:a16="http://schemas.microsoft.com/office/drawing/2014/main" id="{B450C366-FBCA-FA60-F35E-3C472B1B2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933"/>
              <a:ext cx="186" cy="182"/>
            </a:xfrm>
            <a:custGeom>
              <a:avLst/>
              <a:gdLst>
                <a:gd name="T0" fmla="*/ 186 w 186"/>
                <a:gd name="T1" fmla="*/ 83 h 182"/>
                <a:gd name="T2" fmla="*/ 182 w 186"/>
                <a:gd name="T3" fmla="*/ 64 h 182"/>
                <a:gd name="T4" fmla="*/ 175 w 186"/>
                <a:gd name="T5" fmla="*/ 48 h 182"/>
                <a:gd name="T6" fmla="*/ 164 w 186"/>
                <a:gd name="T7" fmla="*/ 33 h 182"/>
                <a:gd name="T8" fmla="*/ 152 w 186"/>
                <a:gd name="T9" fmla="*/ 21 h 182"/>
                <a:gd name="T10" fmla="*/ 138 w 186"/>
                <a:gd name="T11" fmla="*/ 12 h 182"/>
                <a:gd name="T12" fmla="*/ 121 w 186"/>
                <a:gd name="T13" fmla="*/ 4 h 182"/>
                <a:gd name="T14" fmla="*/ 104 w 186"/>
                <a:gd name="T15" fmla="*/ 0 h 182"/>
                <a:gd name="T16" fmla="*/ 85 w 186"/>
                <a:gd name="T17" fmla="*/ 0 h 182"/>
                <a:gd name="T18" fmla="*/ 66 w 186"/>
                <a:gd name="T19" fmla="*/ 4 h 182"/>
                <a:gd name="T20" fmla="*/ 50 w 186"/>
                <a:gd name="T21" fmla="*/ 12 h 182"/>
                <a:gd name="T22" fmla="*/ 35 w 186"/>
                <a:gd name="T23" fmla="*/ 21 h 182"/>
                <a:gd name="T24" fmla="*/ 22 w 186"/>
                <a:gd name="T25" fmla="*/ 33 h 182"/>
                <a:gd name="T26" fmla="*/ 12 w 186"/>
                <a:gd name="T27" fmla="*/ 48 h 182"/>
                <a:gd name="T28" fmla="*/ 6 w 186"/>
                <a:gd name="T29" fmla="*/ 64 h 182"/>
                <a:gd name="T30" fmla="*/ 2 w 186"/>
                <a:gd name="T31" fmla="*/ 83 h 182"/>
                <a:gd name="T32" fmla="*/ 2 w 186"/>
                <a:gd name="T33" fmla="*/ 101 h 182"/>
                <a:gd name="T34" fmla="*/ 6 w 186"/>
                <a:gd name="T35" fmla="*/ 119 h 182"/>
                <a:gd name="T36" fmla="*/ 12 w 186"/>
                <a:gd name="T37" fmla="*/ 134 h 182"/>
                <a:gd name="T38" fmla="*/ 22 w 186"/>
                <a:gd name="T39" fmla="*/ 149 h 182"/>
                <a:gd name="T40" fmla="*/ 35 w 186"/>
                <a:gd name="T41" fmla="*/ 162 h 182"/>
                <a:gd name="T42" fmla="*/ 50 w 186"/>
                <a:gd name="T43" fmla="*/ 172 h 182"/>
                <a:gd name="T44" fmla="*/ 66 w 186"/>
                <a:gd name="T45" fmla="*/ 177 h 182"/>
                <a:gd name="T46" fmla="*/ 85 w 186"/>
                <a:gd name="T47" fmla="*/ 182 h 182"/>
                <a:gd name="T48" fmla="*/ 104 w 186"/>
                <a:gd name="T49" fmla="*/ 182 h 182"/>
                <a:gd name="T50" fmla="*/ 121 w 186"/>
                <a:gd name="T51" fmla="*/ 177 h 182"/>
                <a:gd name="T52" fmla="*/ 138 w 186"/>
                <a:gd name="T53" fmla="*/ 172 h 182"/>
                <a:gd name="T54" fmla="*/ 152 w 186"/>
                <a:gd name="T55" fmla="*/ 162 h 182"/>
                <a:gd name="T56" fmla="*/ 164 w 186"/>
                <a:gd name="T57" fmla="*/ 149 h 182"/>
                <a:gd name="T58" fmla="*/ 175 w 186"/>
                <a:gd name="T59" fmla="*/ 134 h 182"/>
                <a:gd name="T60" fmla="*/ 182 w 186"/>
                <a:gd name="T61" fmla="*/ 119 h 182"/>
                <a:gd name="T62" fmla="*/ 186 w 186"/>
                <a:gd name="T63" fmla="*/ 10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82">
                  <a:moveTo>
                    <a:pt x="186" y="91"/>
                  </a:moveTo>
                  <a:lnTo>
                    <a:pt x="186" y="83"/>
                  </a:lnTo>
                  <a:lnTo>
                    <a:pt x="184" y="73"/>
                  </a:lnTo>
                  <a:lnTo>
                    <a:pt x="182" y="64"/>
                  </a:lnTo>
                  <a:lnTo>
                    <a:pt x="179" y="56"/>
                  </a:lnTo>
                  <a:lnTo>
                    <a:pt x="175" y="48"/>
                  </a:lnTo>
                  <a:lnTo>
                    <a:pt x="171" y="41"/>
                  </a:lnTo>
                  <a:lnTo>
                    <a:pt x="164" y="33"/>
                  </a:lnTo>
                  <a:lnTo>
                    <a:pt x="159" y="27"/>
                  </a:lnTo>
                  <a:lnTo>
                    <a:pt x="152" y="21"/>
                  </a:lnTo>
                  <a:lnTo>
                    <a:pt x="145" y="17"/>
                  </a:lnTo>
                  <a:lnTo>
                    <a:pt x="138" y="12"/>
                  </a:lnTo>
                  <a:lnTo>
                    <a:pt x="129" y="8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4" y="2"/>
                  </a:lnTo>
                  <a:lnTo>
                    <a:pt x="66" y="4"/>
                  </a:lnTo>
                  <a:lnTo>
                    <a:pt x="58" y="8"/>
                  </a:lnTo>
                  <a:lnTo>
                    <a:pt x="50" y="12"/>
                  </a:lnTo>
                  <a:lnTo>
                    <a:pt x="42" y="17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3"/>
                  </a:lnTo>
                  <a:lnTo>
                    <a:pt x="17" y="41"/>
                  </a:lnTo>
                  <a:lnTo>
                    <a:pt x="12" y="48"/>
                  </a:lnTo>
                  <a:lnTo>
                    <a:pt x="8" y="56"/>
                  </a:lnTo>
                  <a:lnTo>
                    <a:pt x="6" y="64"/>
                  </a:lnTo>
                  <a:lnTo>
                    <a:pt x="3" y="73"/>
                  </a:lnTo>
                  <a:lnTo>
                    <a:pt x="2" y="83"/>
                  </a:lnTo>
                  <a:lnTo>
                    <a:pt x="0" y="91"/>
                  </a:lnTo>
                  <a:lnTo>
                    <a:pt x="2" y="101"/>
                  </a:lnTo>
                  <a:lnTo>
                    <a:pt x="3" y="110"/>
                  </a:lnTo>
                  <a:lnTo>
                    <a:pt x="6" y="119"/>
                  </a:lnTo>
                  <a:lnTo>
                    <a:pt x="8" y="127"/>
                  </a:lnTo>
                  <a:lnTo>
                    <a:pt x="12" y="134"/>
                  </a:lnTo>
                  <a:lnTo>
                    <a:pt x="17" y="143"/>
                  </a:lnTo>
                  <a:lnTo>
                    <a:pt x="22" y="149"/>
                  </a:lnTo>
                  <a:lnTo>
                    <a:pt x="28" y="155"/>
                  </a:lnTo>
                  <a:lnTo>
                    <a:pt x="35" y="162"/>
                  </a:lnTo>
                  <a:lnTo>
                    <a:pt x="42" y="166"/>
                  </a:lnTo>
                  <a:lnTo>
                    <a:pt x="50" y="172"/>
                  </a:lnTo>
                  <a:lnTo>
                    <a:pt x="58" y="175"/>
                  </a:lnTo>
                  <a:lnTo>
                    <a:pt x="66" y="177"/>
                  </a:lnTo>
                  <a:lnTo>
                    <a:pt x="74" y="180"/>
                  </a:lnTo>
                  <a:lnTo>
                    <a:pt x="85" y="182"/>
                  </a:lnTo>
                  <a:lnTo>
                    <a:pt x="93" y="182"/>
                  </a:lnTo>
                  <a:lnTo>
                    <a:pt x="104" y="182"/>
                  </a:lnTo>
                  <a:lnTo>
                    <a:pt x="112" y="180"/>
                  </a:lnTo>
                  <a:lnTo>
                    <a:pt x="121" y="177"/>
                  </a:lnTo>
                  <a:lnTo>
                    <a:pt x="129" y="175"/>
                  </a:lnTo>
                  <a:lnTo>
                    <a:pt x="138" y="172"/>
                  </a:lnTo>
                  <a:lnTo>
                    <a:pt x="145" y="166"/>
                  </a:lnTo>
                  <a:lnTo>
                    <a:pt x="152" y="162"/>
                  </a:lnTo>
                  <a:lnTo>
                    <a:pt x="159" y="155"/>
                  </a:lnTo>
                  <a:lnTo>
                    <a:pt x="164" y="149"/>
                  </a:lnTo>
                  <a:lnTo>
                    <a:pt x="171" y="143"/>
                  </a:lnTo>
                  <a:lnTo>
                    <a:pt x="175" y="134"/>
                  </a:lnTo>
                  <a:lnTo>
                    <a:pt x="179" y="127"/>
                  </a:lnTo>
                  <a:lnTo>
                    <a:pt x="182" y="119"/>
                  </a:lnTo>
                  <a:lnTo>
                    <a:pt x="184" y="110"/>
                  </a:lnTo>
                  <a:lnTo>
                    <a:pt x="186" y="101"/>
                  </a:lnTo>
                  <a:lnTo>
                    <a:pt x="186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250">
              <a:extLst>
                <a:ext uri="{FF2B5EF4-FFF2-40B4-BE49-F238E27FC236}">
                  <a16:creationId xmlns:a16="http://schemas.microsoft.com/office/drawing/2014/main" id="{1B0DD83F-CFF2-A330-6DCE-6364AF809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933"/>
              <a:ext cx="186" cy="182"/>
            </a:xfrm>
            <a:custGeom>
              <a:avLst/>
              <a:gdLst>
                <a:gd name="T0" fmla="*/ 186 w 186"/>
                <a:gd name="T1" fmla="*/ 83 h 182"/>
                <a:gd name="T2" fmla="*/ 182 w 186"/>
                <a:gd name="T3" fmla="*/ 64 h 182"/>
                <a:gd name="T4" fmla="*/ 175 w 186"/>
                <a:gd name="T5" fmla="*/ 48 h 182"/>
                <a:gd name="T6" fmla="*/ 164 w 186"/>
                <a:gd name="T7" fmla="*/ 33 h 182"/>
                <a:gd name="T8" fmla="*/ 152 w 186"/>
                <a:gd name="T9" fmla="*/ 21 h 182"/>
                <a:gd name="T10" fmla="*/ 138 w 186"/>
                <a:gd name="T11" fmla="*/ 12 h 182"/>
                <a:gd name="T12" fmla="*/ 121 w 186"/>
                <a:gd name="T13" fmla="*/ 4 h 182"/>
                <a:gd name="T14" fmla="*/ 104 w 186"/>
                <a:gd name="T15" fmla="*/ 0 h 182"/>
                <a:gd name="T16" fmla="*/ 85 w 186"/>
                <a:gd name="T17" fmla="*/ 0 h 182"/>
                <a:gd name="T18" fmla="*/ 66 w 186"/>
                <a:gd name="T19" fmla="*/ 4 h 182"/>
                <a:gd name="T20" fmla="*/ 50 w 186"/>
                <a:gd name="T21" fmla="*/ 12 h 182"/>
                <a:gd name="T22" fmla="*/ 35 w 186"/>
                <a:gd name="T23" fmla="*/ 21 h 182"/>
                <a:gd name="T24" fmla="*/ 22 w 186"/>
                <a:gd name="T25" fmla="*/ 33 h 182"/>
                <a:gd name="T26" fmla="*/ 12 w 186"/>
                <a:gd name="T27" fmla="*/ 48 h 182"/>
                <a:gd name="T28" fmla="*/ 6 w 186"/>
                <a:gd name="T29" fmla="*/ 64 h 182"/>
                <a:gd name="T30" fmla="*/ 2 w 186"/>
                <a:gd name="T31" fmla="*/ 83 h 182"/>
                <a:gd name="T32" fmla="*/ 2 w 186"/>
                <a:gd name="T33" fmla="*/ 101 h 182"/>
                <a:gd name="T34" fmla="*/ 6 w 186"/>
                <a:gd name="T35" fmla="*/ 119 h 182"/>
                <a:gd name="T36" fmla="*/ 12 w 186"/>
                <a:gd name="T37" fmla="*/ 134 h 182"/>
                <a:gd name="T38" fmla="*/ 22 w 186"/>
                <a:gd name="T39" fmla="*/ 149 h 182"/>
                <a:gd name="T40" fmla="*/ 35 w 186"/>
                <a:gd name="T41" fmla="*/ 162 h 182"/>
                <a:gd name="T42" fmla="*/ 50 w 186"/>
                <a:gd name="T43" fmla="*/ 172 h 182"/>
                <a:gd name="T44" fmla="*/ 66 w 186"/>
                <a:gd name="T45" fmla="*/ 177 h 182"/>
                <a:gd name="T46" fmla="*/ 85 w 186"/>
                <a:gd name="T47" fmla="*/ 182 h 182"/>
                <a:gd name="T48" fmla="*/ 104 w 186"/>
                <a:gd name="T49" fmla="*/ 182 h 182"/>
                <a:gd name="T50" fmla="*/ 121 w 186"/>
                <a:gd name="T51" fmla="*/ 177 h 182"/>
                <a:gd name="T52" fmla="*/ 138 w 186"/>
                <a:gd name="T53" fmla="*/ 172 h 182"/>
                <a:gd name="T54" fmla="*/ 152 w 186"/>
                <a:gd name="T55" fmla="*/ 162 h 182"/>
                <a:gd name="T56" fmla="*/ 164 w 186"/>
                <a:gd name="T57" fmla="*/ 149 h 182"/>
                <a:gd name="T58" fmla="*/ 175 w 186"/>
                <a:gd name="T59" fmla="*/ 134 h 182"/>
                <a:gd name="T60" fmla="*/ 182 w 186"/>
                <a:gd name="T61" fmla="*/ 119 h 182"/>
                <a:gd name="T62" fmla="*/ 186 w 186"/>
                <a:gd name="T63" fmla="*/ 10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82">
                  <a:moveTo>
                    <a:pt x="186" y="91"/>
                  </a:moveTo>
                  <a:lnTo>
                    <a:pt x="186" y="83"/>
                  </a:lnTo>
                  <a:lnTo>
                    <a:pt x="184" y="73"/>
                  </a:lnTo>
                  <a:lnTo>
                    <a:pt x="182" y="64"/>
                  </a:lnTo>
                  <a:lnTo>
                    <a:pt x="179" y="56"/>
                  </a:lnTo>
                  <a:lnTo>
                    <a:pt x="175" y="48"/>
                  </a:lnTo>
                  <a:lnTo>
                    <a:pt x="171" y="41"/>
                  </a:lnTo>
                  <a:lnTo>
                    <a:pt x="164" y="33"/>
                  </a:lnTo>
                  <a:lnTo>
                    <a:pt x="159" y="27"/>
                  </a:lnTo>
                  <a:lnTo>
                    <a:pt x="152" y="21"/>
                  </a:lnTo>
                  <a:lnTo>
                    <a:pt x="145" y="17"/>
                  </a:lnTo>
                  <a:lnTo>
                    <a:pt x="138" y="12"/>
                  </a:lnTo>
                  <a:lnTo>
                    <a:pt x="129" y="8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4" y="2"/>
                  </a:lnTo>
                  <a:lnTo>
                    <a:pt x="66" y="4"/>
                  </a:lnTo>
                  <a:lnTo>
                    <a:pt x="58" y="8"/>
                  </a:lnTo>
                  <a:lnTo>
                    <a:pt x="50" y="12"/>
                  </a:lnTo>
                  <a:lnTo>
                    <a:pt x="42" y="17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3"/>
                  </a:lnTo>
                  <a:lnTo>
                    <a:pt x="17" y="41"/>
                  </a:lnTo>
                  <a:lnTo>
                    <a:pt x="12" y="48"/>
                  </a:lnTo>
                  <a:lnTo>
                    <a:pt x="8" y="56"/>
                  </a:lnTo>
                  <a:lnTo>
                    <a:pt x="6" y="64"/>
                  </a:lnTo>
                  <a:lnTo>
                    <a:pt x="3" y="73"/>
                  </a:lnTo>
                  <a:lnTo>
                    <a:pt x="2" y="83"/>
                  </a:lnTo>
                  <a:lnTo>
                    <a:pt x="0" y="91"/>
                  </a:lnTo>
                  <a:lnTo>
                    <a:pt x="2" y="101"/>
                  </a:lnTo>
                  <a:lnTo>
                    <a:pt x="3" y="110"/>
                  </a:lnTo>
                  <a:lnTo>
                    <a:pt x="6" y="119"/>
                  </a:lnTo>
                  <a:lnTo>
                    <a:pt x="8" y="127"/>
                  </a:lnTo>
                  <a:lnTo>
                    <a:pt x="12" y="134"/>
                  </a:lnTo>
                  <a:lnTo>
                    <a:pt x="17" y="143"/>
                  </a:lnTo>
                  <a:lnTo>
                    <a:pt x="22" y="149"/>
                  </a:lnTo>
                  <a:lnTo>
                    <a:pt x="28" y="155"/>
                  </a:lnTo>
                  <a:lnTo>
                    <a:pt x="35" y="162"/>
                  </a:lnTo>
                  <a:lnTo>
                    <a:pt x="42" y="166"/>
                  </a:lnTo>
                  <a:lnTo>
                    <a:pt x="50" y="172"/>
                  </a:lnTo>
                  <a:lnTo>
                    <a:pt x="58" y="175"/>
                  </a:lnTo>
                  <a:lnTo>
                    <a:pt x="66" y="177"/>
                  </a:lnTo>
                  <a:lnTo>
                    <a:pt x="74" y="180"/>
                  </a:lnTo>
                  <a:lnTo>
                    <a:pt x="85" y="182"/>
                  </a:lnTo>
                  <a:lnTo>
                    <a:pt x="93" y="182"/>
                  </a:lnTo>
                  <a:lnTo>
                    <a:pt x="104" y="182"/>
                  </a:lnTo>
                  <a:lnTo>
                    <a:pt x="112" y="180"/>
                  </a:lnTo>
                  <a:lnTo>
                    <a:pt x="121" y="177"/>
                  </a:lnTo>
                  <a:lnTo>
                    <a:pt x="129" y="175"/>
                  </a:lnTo>
                  <a:lnTo>
                    <a:pt x="138" y="172"/>
                  </a:lnTo>
                  <a:lnTo>
                    <a:pt x="145" y="166"/>
                  </a:lnTo>
                  <a:lnTo>
                    <a:pt x="152" y="162"/>
                  </a:lnTo>
                  <a:lnTo>
                    <a:pt x="159" y="155"/>
                  </a:lnTo>
                  <a:lnTo>
                    <a:pt x="164" y="149"/>
                  </a:lnTo>
                  <a:lnTo>
                    <a:pt x="171" y="143"/>
                  </a:lnTo>
                  <a:lnTo>
                    <a:pt x="175" y="134"/>
                  </a:lnTo>
                  <a:lnTo>
                    <a:pt x="179" y="127"/>
                  </a:lnTo>
                  <a:lnTo>
                    <a:pt x="182" y="119"/>
                  </a:lnTo>
                  <a:lnTo>
                    <a:pt x="184" y="110"/>
                  </a:lnTo>
                  <a:lnTo>
                    <a:pt x="186" y="101"/>
                  </a:lnTo>
                  <a:lnTo>
                    <a:pt x="186" y="9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Line 251">
              <a:extLst>
                <a:ext uri="{FF2B5EF4-FFF2-40B4-BE49-F238E27FC236}">
                  <a16:creationId xmlns:a16="http://schemas.microsoft.com/office/drawing/2014/main" id="{CA12CB23-EFA3-7D23-0FBF-FA4B0E0C26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2" y="964"/>
              <a:ext cx="124" cy="12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Line 252">
              <a:extLst>
                <a:ext uri="{FF2B5EF4-FFF2-40B4-BE49-F238E27FC236}">
                  <a16:creationId xmlns:a16="http://schemas.microsoft.com/office/drawing/2014/main" id="{2325C7F7-251A-B7A6-C9C1-1C491DEDE9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52" y="964"/>
              <a:ext cx="124" cy="12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Line 253">
              <a:extLst>
                <a:ext uri="{FF2B5EF4-FFF2-40B4-BE49-F238E27FC236}">
                  <a16:creationId xmlns:a16="http://schemas.microsoft.com/office/drawing/2014/main" id="{0F5688F2-5D76-A62A-4559-8F49B7593E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2" y="964"/>
              <a:ext cx="124" cy="12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Line 254">
              <a:extLst>
                <a:ext uri="{FF2B5EF4-FFF2-40B4-BE49-F238E27FC236}">
                  <a16:creationId xmlns:a16="http://schemas.microsoft.com/office/drawing/2014/main" id="{2F94263A-303A-A86F-75CF-F096A36FD5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52" y="964"/>
              <a:ext cx="124" cy="12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Line 255">
              <a:extLst>
                <a:ext uri="{FF2B5EF4-FFF2-40B4-BE49-F238E27FC236}">
                  <a16:creationId xmlns:a16="http://schemas.microsoft.com/office/drawing/2014/main" id="{CFC20135-E1EA-B0CA-A15A-7A7FA83EE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2" y="964"/>
              <a:ext cx="124" cy="12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Line 256">
              <a:extLst>
                <a:ext uri="{FF2B5EF4-FFF2-40B4-BE49-F238E27FC236}">
                  <a16:creationId xmlns:a16="http://schemas.microsoft.com/office/drawing/2014/main" id="{AAD22A83-9AA8-1614-EBED-51CC7A66A3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52" y="964"/>
              <a:ext cx="124" cy="12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257">
              <a:extLst>
                <a:ext uri="{FF2B5EF4-FFF2-40B4-BE49-F238E27FC236}">
                  <a16:creationId xmlns:a16="http://schemas.microsoft.com/office/drawing/2014/main" id="{9A91BCD7-1FFA-377A-C4ED-AE4120346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" y="980"/>
              <a:ext cx="84" cy="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258">
              <a:extLst>
                <a:ext uri="{FF2B5EF4-FFF2-40B4-BE49-F238E27FC236}">
                  <a16:creationId xmlns:a16="http://schemas.microsoft.com/office/drawing/2014/main" id="{B286F491-E114-2625-397D-DFE3E98CD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982"/>
              <a:ext cx="84" cy="80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259">
              <a:extLst>
                <a:ext uri="{FF2B5EF4-FFF2-40B4-BE49-F238E27FC236}">
                  <a16:creationId xmlns:a16="http://schemas.microsoft.com/office/drawing/2014/main" id="{A93FDDC7-1894-290C-9C27-8A2D802E9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995"/>
              <a:ext cx="17" cy="62"/>
            </a:xfrm>
            <a:custGeom>
              <a:avLst/>
              <a:gdLst>
                <a:gd name="T0" fmla="*/ 8 w 17"/>
                <a:gd name="T1" fmla="*/ 0 h 62"/>
                <a:gd name="T2" fmla="*/ 12 w 17"/>
                <a:gd name="T3" fmla="*/ 5 h 62"/>
                <a:gd name="T4" fmla="*/ 14 w 17"/>
                <a:gd name="T5" fmla="*/ 9 h 62"/>
                <a:gd name="T6" fmla="*/ 16 w 17"/>
                <a:gd name="T7" fmla="*/ 14 h 62"/>
                <a:gd name="T8" fmla="*/ 17 w 17"/>
                <a:gd name="T9" fmla="*/ 18 h 62"/>
                <a:gd name="T10" fmla="*/ 17 w 17"/>
                <a:gd name="T11" fmla="*/ 21 h 62"/>
                <a:gd name="T12" fmla="*/ 15 w 17"/>
                <a:gd name="T13" fmla="*/ 25 h 62"/>
                <a:gd name="T14" fmla="*/ 11 w 17"/>
                <a:gd name="T15" fmla="*/ 29 h 62"/>
                <a:gd name="T16" fmla="*/ 6 w 17"/>
                <a:gd name="T17" fmla="*/ 33 h 62"/>
                <a:gd name="T18" fmla="*/ 3 w 17"/>
                <a:gd name="T19" fmla="*/ 37 h 62"/>
                <a:gd name="T20" fmla="*/ 0 w 17"/>
                <a:gd name="T21" fmla="*/ 41 h 62"/>
                <a:gd name="T22" fmla="*/ 0 w 17"/>
                <a:gd name="T23" fmla="*/ 42 h 62"/>
                <a:gd name="T24" fmla="*/ 0 w 17"/>
                <a:gd name="T25" fmla="*/ 47 h 62"/>
                <a:gd name="T26" fmla="*/ 1 w 17"/>
                <a:gd name="T27" fmla="*/ 51 h 62"/>
                <a:gd name="T28" fmla="*/ 4 w 17"/>
                <a:gd name="T29" fmla="*/ 56 h 62"/>
                <a:gd name="T30" fmla="*/ 6 w 17"/>
                <a:gd name="T31" fmla="*/ 60 h 62"/>
                <a:gd name="T32" fmla="*/ 8 w 17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62">
                  <a:moveTo>
                    <a:pt x="8" y="0"/>
                  </a:moveTo>
                  <a:lnTo>
                    <a:pt x="12" y="5"/>
                  </a:lnTo>
                  <a:lnTo>
                    <a:pt x="14" y="9"/>
                  </a:lnTo>
                  <a:lnTo>
                    <a:pt x="16" y="14"/>
                  </a:lnTo>
                  <a:lnTo>
                    <a:pt x="17" y="18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1" y="29"/>
                  </a:lnTo>
                  <a:lnTo>
                    <a:pt x="6" y="33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8" y="6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260">
              <a:extLst>
                <a:ext uri="{FF2B5EF4-FFF2-40B4-BE49-F238E27FC236}">
                  <a16:creationId xmlns:a16="http://schemas.microsoft.com/office/drawing/2014/main" id="{429F47CC-7C97-C21A-382C-F1216510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995"/>
              <a:ext cx="22" cy="62"/>
            </a:xfrm>
            <a:custGeom>
              <a:avLst/>
              <a:gdLst>
                <a:gd name="T0" fmla="*/ 11 w 22"/>
                <a:gd name="T1" fmla="*/ 0 h 62"/>
                <a:gd name="T2" fmla="*/ 15 w 22"/>
                <a:gd name="T3" fmla="*/ 5 h 62"/>
                <a:gd name="T4" fmla="*/ 19 w 22"/>
                <a:gd name="T5" fmla="*/ 9 h 62"/>
                <a:gd name="T6" fmla="*/ 21 w 22"/>
                <a:gd name="T7" fmla="*/ 14 h 62"/>
                <a:gd name="T8" fmla="*/ 22 w 22"/>
                <a:gd name="T9" fmla="*/ 18 h 62"/>
                <a:gd name="T10" fmla="*/ 22 w 22"/>
                <a:gd name="T11" fmla="*/ 21 h 62"/>
                <a:gd name="T12" fmla="*/ 19 w 22"/>
                <a:gd name="T13" fmla="*/ 25 h 62"/>
                <a:gd name="T14" fmla="*/ 14 w 22"/>
                <a:gd name="T15" fmla="*/ 29 h 62"/>
                <a:gd name="T16" fmla="*/ 9 w 22"/>
                <a:gd name="T17" fmla="*/ 33 h 62"/>
                <a:gd name="T18" fmla="*/ 4 w 22"/>
                <a:gd name="T19" fmla="*/ 37 h 62"/>
                <a:gd name="T20" fmla="*/ 1 w 22"/>
                <a:gd name="T21" fmla="*/ 41 h 62"/>
                <a:gd name="T22" fmla="*/ 0 w 22"/>
                <a:gd name="T23" fmla="*/ 42 h 62"/>
                <a:gd name="T24" fmla="*/ 0 w 22"/>
                <a:gd name="T25" fmla="*/ 47 h 62"/>
                <a:gd name="T26" fmla="*/ 2 w 22"/>
                <a:gd name="T27" fmla="*/ 51 h 62"/>
                <a:gd name="T28" fmla="*/ 5 w 22"/>
                <a:gd name="T29" fmla="*/ 56 h 62"/>
                <a:gd name="T30" fmla="*/ 9 w 22"/>
                <a:gd name="T31" fmla="*/ 60 h 62"/>
                <a:gd name="T32" fmla="*/ 10 w 2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62">
                  <a:moveTo>
                    <a:pt x="11" y="0"/>
                  </a:moveTo>
                  <a:lnTo>
                    <a:pt x="15" y="5"/>
                  </a:lnTo>
                  <a:lnTo>
                    <a:pt x="19" y="9"/>
                  </a:lnTo>
                  <a:lnTo>
                    <a:pt x="21" y="14"/>
                  </a:lnTo>
                  <a:lnTo>
                    <a:pt x="22" y="18"/>
                  </a:lnTo>
                  <a:lnTo>
                    <a:pt x="22" y="21"/>
                  </a:lnTo>
                  <a:lnTo>
                    <a:pt x="19" y="25"/>
                  </a:lnTo>
                  <a:lnTo>
                    <a:pt x="14" y="29"/>
                  </a:lnTo>
                  <a:lnTo>
                    <a:pt x="9" y="33"/>
                  </a:lnTo>
                  <a:lnTo>
                    <a:pt x="4" y="37"/>
                  </a:lnTo>
                  <a:lnTo>
                    <a:pt x="1" y="41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2" y="51"/>
                  </a:lnTo>
                  <a:lnTo>
                    <a:pt x="5" y="56"/>
                  </a:lnTo>
                  <a:lnTo>
                    <a:pt x="9" y="60"/>
                  </a:lnTo>
                  <a:lnTo>
                    <a:pt x="10" y="6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261">
              <a:extLst>
                <a:ext uri="{FF2B5EF4-FFF2-40B4-BE49-F238E27FC236}">
                  <a16:creationId xmlns:a16="http://schemas.microsoft.com/office/drawing/2014/main" id="{0DB10398-9F6A-EED8-617D-C17D83A1C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995"/>
              <a:ext cx="17" cy="62"/>
            </a:xfrm>
            <a:custGeom>
              <a:avLst/>
              <a:gdLst>
                <a:gd name="T0" fmla="*/ 8 w 17"/>
                <a:gd name="T1" fmla="*/ 0 h 62"/>
                <a:gd name="T2" fmla="*/ 12 w 17"/>
                <a:gd name="T3" fmla="*/ 5 h 62"/>
                <a:gd name="T4" fmla="*/ 15 w 17"/>
                <a:gd name="T5" fmla="*/ 9 h 62"/>
                <a:gd name="T6" fmla="*/ 17 w 17"/>
                <a:gd name="T7" fmla="*/ 14 h 62"/>
                <a:gd name="T8" fmla="*/ 17 w 17"/>
                <a:gd name="T9" fmla="*/ 18 h 62"/>
                <a:gd name="T10" fmla="*/ 17 w 17"/>
                <a:gd name="T11" fmla="*/ 21 h 62"/>
                <a:gd name="T12" fmla="*/ 15 w 17"/>
                <a:gd name="T13" fmla="*/ 25 h 62"/>
                <a:gd name="T14" fmla="*/ 12 w 17"/>
                <a:gd name="T15" fmla="*/ 29 h 62"/>
                <a:gd name="T16" fmla="*/ 7 w 17"/>
                <a:gd name="T17" fmla="*/ 33 h 62"/>
                <a:gd name="T18" fmla="*/ 3 w 17"/>
                <a:gd name="T19" fmla="*/ 37 h 62"/>
                <a:gd name="T20" fmla="*/ 0 w 17"/>
                <a:gd name="T21" fmla="*/ 41 h 62"/>
                <a:gd name="T22" fmla="*/ 0 w 17"/>
                <a:gd name="T23" fmla="*/ 42 h 62"/>
                <a:gd name="T24" fmla="*/ 0 w 17"/>
                <a:gd name="T25" fmla="*/ 47 h 62"/>
                <a:gd name="T26" fmla="*/ 1 w 17"/>
                <a:gd name="T27" fmla="*/ 51 h 62"/>
                <a:gd name="T28" fmla="*/ 4 w 17"/>
                <a:gd name="T29" fmla="*/ 56 h 62"/>
                <a:gd name="T30" fmla="*/ 7 w 17"/>
                <a:gd name="T31" fmla="*/ 60 h 62"/>
                <a:gd name="T32" fmla="*/ 8 w 17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62">
                  <a:moveTo>
                    <a:pt x="8" y="0"/>
                  </a:moveTo>
                  <a:lnTo>
                    <a:pt x="12" y="5"/>
                  </a:lnTo>
                  <a:lnTo>
                    <a:pt x="15" y="9"/>
                  </a:lnTo>
                  <a:lnTo>
                    <a:pt x="17" y="14"/>
                  </a:lnTo>
                  <a:lnTo>
                    <a:pt x="17" y="18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2" y="29"/>
                  </a:lnTo>
                  <a:lnTo>
                    <a:pt x="7" y="33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0"/>
                  </a:lnTo>
                  <a:lnTo>
                    <a:pt x="8" y="6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Line 262">
              <a:extLst>
                <a:ext uri="{FF2B5EF4-FFF2-40B4-BE49-F238E27FC236}">
                  <a16:creationId xmlns:a16="http://schemas.microsoft.com/office/drawing/2014/main" id="{97C49067-DE46-C414-3638-CA5EA7AF29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973"/>
              <a:ext cx="0" cy="9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Line 263">
              <a:extLst>
                <a:ext uri="{FF2B5EF4-FFF2-40B4-BE49-F238E27FC236}">
                  <a16:creationId xmlns:a16="http://schemas.microsoft.com/office/drawing/2014/main" id="{F08A8310-B51F-0459-1666-C44CAA32E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1062"/>
              <a:ext cx="0" cy="1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Line 264">
              <a:extLst>
                <a:ext uri="{FF2B5EF4-FFF2-40B4-BE49-F238E27FC236}">
                  <a16:creationId xmlns:a16="http://schemas.microsoft.com/office/drawing/2014/main" id="{B5740FD3-7460-092A-51B9-8D7509A185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9" y="1017"/>
              <a:ext cx="13" cy="1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Line 265">
              <a:extLst>
                <a:ext uri="{FF2B5EF4-FFF2-40B4-BE49-F238E27FC236}">
                  <a16:creationId xmlns:a16="http://schemas.microsoft.com/office/drawing/2014/main" id="{295522CE-3138-3E2F-C189-29F62CFDD7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30" y="1017"/>
              <a:ext cx="13" cy="1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266">
              <a:extLst>
                <a:ext uri="{FF2B5EF4-FFF2-40B4-BE49-F238E27FC236}">
                  <a16:creationId xmlns:a16="http://schemas.microsoft.com/office/drawing/2014/main" id="{46794BEF-8EAF-4134-1ABF-B49D49323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" y="973"/>
              <a:ext cx="106" cy="1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267">
              <a:extLst>
                <a:ext uri="{FF2B5EF4-FFF2-40B4-BE49-F238E27FC236}">
                  <a16:creationId xmlns:a16="http://schemas.microsoft.com/office/drawing/2014/main" id="{B93B549D-E3EB-BB42-D6E6-ED663B881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" y="973"/>
              <a:ext cx="106" cy="102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Line 268">
              <a:extLst>
                <a:ext uri="{FF2B5EF4-FFF2-40B4-BE49-F238E27FC236}">
                  <a16:creationId xmlns:a16="http://schemas.microsoft.com/office/drawing/2014/main" id="{824E077F-8827-2856-52D3-A89BD81669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7" y="1009"/>
              <a:ext cx="14" cy="2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Line 269">
              <a:extLst>
                <a:ext uri="{FF2B5EF4-FFF2-40B4-BE49-F238E27FC236}">
                  <a16:creationId xmlns:a16="http://schemas.microsoft.com/office/drawing/2014/main" id="{9FFF160E-294B-3F4A-D297-AADF34F939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29" y="1009"/>
              <a:ext cx="8" cy="2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Line 270">
              <a:extLst>
                <a:ext uri="{FF2B5EF4-FFF2-40B4-BE49-F238E27FC236}">
                  <a16:creationId xmlns:a16="http://schemas.microsoft.com/office/drawing/2014/main" id="{3ADB15CE-C056-61A8-9205-840C6AFB52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0" y="1009"/>
              <a:ext cx="9" cy="2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Line 271">
              <a:extLst>
                <a:ext uri="{FF2B5EF4-FFF2-40B4-BE49-F238E27FC236}">
                  <a16:creationId xmlns:a16="http://schemas.microsoft.com/office/drawing/2014/main" id="{74D81660-8C99-F583-6C71-4DAD8354B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1" y="1009"/>
              <a:ext cx="9" cy="2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Line 272">
              <a:extLst>
                <a:ext uri="{FF2B5EF4-FFF2-40B4-BE49-F238E27FC236}">
                  <a16:creationId xmlns:a16="http://schemas.microsoft.com/office/drawing/2014/main" id="{F771E37F-BC28-A21C-8E0E-FF0319BDC9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8" y="1009"/>
              <a:ext cx="13" cy="2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Line 273">
              <a:extLst>
                <a:ext uri="{FF2B5EF4-FFF2-40B4-BE49-F238E27FC236}">
                  <a16:creationId xmlns:a16="http://schemas.microsoft.com/office/drawing/2014/main" id="{466036AC-63D2-EA60-B08B-77E37D3339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4" y="1017"/>
              <a:ext cx="4" cy="14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Line 274">
              <a:extLst>
                <a:ext uri="{FF2B5EF4-FFF2-40B4-BE49-F238E27FC236}">
                  <a16:creationId xmlns:a16="http://schemas.microsoft.com/office/drawing/2014/main" id="{55CBD5ED-7397-D828-8490-6CC9E14C79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51" y="1009"/>
              <a:ext cx="4" cy="1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Line 275">
              <a:extLst>
                <a:ext uri="{FF2B5EF4-FFF2-40B4-BE49-F238E27FC236}">
                  <a16:creationId xmlns:a16="http://schemas.microsoft.com/office/drawing/2014/main" id="{74AE674A-EE31-7226-F555-C8B7150492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0" y="1017"/>
              <a:ext cx="13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Line 276">
              <a:extLst>
                <a:ext uri="{FF2B5EF4-FFF2-40B4-BE49-F238E27FC236}">
                  <a16:creationId xmlns:a16="http://schemas.microsoft.com/office/drawing/2014/main" id="{4FF80BB2-B67D-7898-35CE-6891926029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5" y="1022"/>
              <a:ext cx="18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277">
              <a:extLst>
                <a:ext uri="{FF2B5EF4-FFF2-40B4-BE49-F238E27FC236}">
                  <a16:creationId xmlns:a16="http://schemas.microsoft.com/office/drawing/2014/main" id="{9EB87440-C084-1115-9B25-2552F8BC1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1054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278">
              <a:extLst>
                <a:ext uri="{FF2B5EF4-FFF2-40B4-BE49-F238E27FC236}">
                  <a16:creationId xmlns:a16="http://schemas.microsoft.com/office/drawing/2014/main" id="{24A11A77-2162-180C-324F-B45AE9EB4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5" y="971"/>
              <a:ext cx="80" cy="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279">
              <a:extLst>
                <a:ext uri="{FF2B5EF4-FFF2-40B4-BE49-F238E27FC236}">
                  <a16:creationId xmlns:a16="http://schemas.microsoft.com/office/drawing/2014/main" id="{60B916F9-3CA0-5ADD-3A28-521282ADB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8" y="973"/>
              <a:ext cx="79" cy="89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280">
              <a:extLst>
                <a:ext uri="{FF2B5EF4-FFF2-40B4-BE49-F238E27FC236}">
                  <a16:creationId xmlns:a16="http://schemas.microsoft.com/office/drawing/2014/main" id="{871E0B5C-B906-DAD9-1103-7B768A5B3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987"/>
              <a:ext cx="57" cy="17"/>
            </a:xfrm>
            <a:custGeom>
              <a:avLst/>
              <a:gdLst>
                <a:gd name="T0" fmla="*/ 0 w 57"/>
                <a:gd name="T1" fmla="*/ 8 h 17"/>
                <a:gd name="T2" fmla="*/ 4 w 57"/>
                <a:gd name="T3" fmla="*/ 5 h 17"/>
                <a:gd name="T4" fmla="*/ 8 w 57"/>
                <a:gd name="T5" fmla="*/ 2 h 17"/>
                <a:gd name="T6" fmla="*/ 12 w 57"/>
                <a:gd name="T7" fmla="*/ 0 h 17"/>
                <a:gd name="T8" fmla="*/ 17 w 57"/>
                <a:gd name="T9" fmla="*/ 0 h 17"/>
                <a:gd name="T10" fmla="*/ 19 w 57"/>
                <a:gd name="T11" fmla="*/ 0 h 17"/>
                <a:gd name="T12" fmla="*/ 23 w 57"/>
                <a:gd name="T13" fmla="*/ 2 h 17"/>
                <a:gd name="T14" fmla="*/ 26 w 57"/>
                <a:gd name="T15" fmla="*/ 6 h 17"/>
                <a:gd name="T16" fmla="*/ 30 w 57"/>
                <a:gd name="T17" fmla="*/ 10 h 17"/>
                <a:gd name="T18" fmla="*/ 34 w 57"/>
                <a:gd name="T19" fmla="*/ 14 h 17"/>
                <a:gd name="T20" fmla="*/ 37 w 57"/>
                <a:gd name="T21" fmla="*/ 17 h 17"/>
                <a:gd name="T22" fmla="*/ 38 w 57"/>
                <a:gd name="T23" fmla="*/ 17 h 17"/>
                <a:gd name="T24" fmla="*/ 43 w 57"/>
                <a:gd name="T25" fmla="*/ 17 h 17"/>
                <a:gd name="T26" fmla="*/ 47 w 57"/>
                <a:gd name="T27" fmla="*/ 16 h 17"/>
                <a:gd name="T28" fmla="*/ 52 w 57"/>
                <a:gd name="T29" fmla="*/ 13 h 17"/>
                <a:gd name="T30" fmla="*/ 55 w 57"/>
                <a:gd name="T31" fmla="*/ 10 h 17"/>
                <a:gd name="T32" fmla="*/ 57 w 57"/>
                <a:gd name="T3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17">
                  <a:moveTo>
                    <a:pt x="0" y="8"/>
                  </a:moveTo>
                  <a:lnTo>
                    <a:pt x="4" y="5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30" y="10"/>
                  </a:lnTo>
                  <a:lnTo>
                    <a:pt x="34" y="14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43" y="17"/>
                  </a:lnTo>
                  <a:lnTo>
                    <a:pt x="47" y="16"/>
                  </a:lnTo>
                  <a:lnTo>
                    <a:pt x="52" y="13"/>
                  </a:lnTo>
                  <a:lnTo>
                    <a:pt x="55" y="10"/>
                  </a:lnTo>
                  <a:lnTo>
                    <a:pt x="57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281">
              <a:extLst>
                <a:ext uri="{FF2B5EF4-FFF2-40B4-BE49-F238E27FC236}">
                  <a16:creationId xmlns:a16="http://schemas.microsoft.com/office/drawing/2014/main" id="{35AB086F-9175-81F2-AA0E-BE60C3E69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1009"/>
              <a:ext cx="57" cy="21"/>
            </a:xfrm>
            <a:custGeom>
              <a:avLst/>
              <a:gdLst>
                <a:gd name="T0" fmla="*/ 0 w 57"/>
                <a:gd name="T1" fmla="*/ 11 h 21"/>
                <a:gd name="T2" fmla="*/ 4 w 57"/>
                <a:gd name="T3" fmla="*/ 7 h 21"/>
                <a:gd name="T4" fmla="*/ 8 w 57"/>
                <a:gd name="T5" fmla="*/ 3 h 21"/>
                <a:gd name="T6" fmla="*/ 12 w 57"/>
                <a:gd name="T7" fmla="*/ 1 h 21"/>
                <a:gd name="T8" fmla="*/ 17 w 57"/>
                <a:gd name="T9" fmla="*/ 0 h 21"/>
                <a:gd name="T10" fmla="*/ 19 w 57"/>
                <a:gd name="T11" fmla="*/ 0 h 21"/>
                <a:gd name="T12" fmla="*/ 23 w 57"/>
                <a:gd name="T13" fmla="*/ 2 h 21"/>
                <a:gd name="T14" fmla="*/ 26 w 57"/>
                <a:gd name="T15" fmla="*/ 7 h 21"/>
                <a:gd name="T16" fmla="*/ 30 w 57"/>
                <a:gd name="T17" fmla="*/ 13 h 21"/>
                <a:gd name="T18" fmla="*/ 34 w 57"/>
                <a:gd name="T19" fmla="*/ 18 h 21"/>
                <a:gd name="T20" fmla="*/ 37 w 57"/>
                <a:gd name="T21" fmla="*/ 21 h 21"/>
                <a:gd name="T22" fmla="*/ 38 w 57"/>
                <a:gd name="T23" fmla="*/ 21 h 21"/>
                <a:gd name="T24" fmla="*/ 43 w 57"/>
                <a:gd name="T25" fmla="*/ 21 h 21"/>
                <a:gd name="T26" fmla="*/ 47 w 57"/>
                <a:gd name="T27" fmla="*/ 20 h 21"/>
                <a:gd name="T28" fmla="*/ 52 w 57"/>
                <a:gd name="T29" fmla="*/ 16 h 21"/>
                <a:gd name="T30" fmla="*/ 55 w 57"/>
                <a:gd name="T31" fmla="*/ 13 h 21"/>
                <a:gd name="T32" fmla="*/ 57 w 57"/>
                <a:gd name="T3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1">
                  <a:moveTo>
                    <a:pt x="0" y="11"/>
                  </a:moveTo>
                  <a:lnTo>
                    <a:pt x="4" y="7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7"/>
                  </a:lnTo>
                  <a:lnTo>
                    <a:pt x="30" y="13"/>
                  </a:lnTo>
                  <a:lnTo>
                    <a:pt x="34" y="18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7" y="20"/>
                  </a:lnTo>
                  <a:lnTo>
                    <a:pt x="52" y="16"/>
                  </a:lnTo>
                  <a:lnTo>
                    <a:pt x="55" y="13"/>
                  </a:lnTo>
                  <a:lnTo>
                    <a:pt x="57" y="1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282">
              <a:extLst>
                <a:ext uri="{FF2B5EF4-FFF2-40B4-BE49-F238E27FC236}">
                  <a16:creationId xmlns:a16="http://schemas.microsoft.com/office/drawing/2014/main" id="{AEA0FE7C-01E2-A546-28BB-181AD9A33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1035"/>
              <a:ext cx="57" cy="18"/>
            </a:xfrm>
            <a:custGeom>
              <a:avLst/>
              <a:gdLst>
                <a:gd name="T0" fmla="*/ 0 w 57"/>
                <a:gd name="T1" fmla="*/ 9 h 18"/>
                <a:gd name="T2" fmla="*/ 4 w 57"/>
                <a:gd name="T3" fmla="*/ 6 h 18"/>
                <a:gd name="T4" fmla="*/ 8 w 57"/>
                <a:gd name="T5" fmla="*/ 3 h 18"/>
                <a:gd name="T6" fmla="*/ 12 w 57"/>
                <a:gd name="T7" fmla="*/ 1 h 18"/>
                <a:gd name="T8" fmla="*/ 17 w 57"/>
                <a:gd name="T9" fmla="*/ 0 h 18"/>
                <a:gd name="T10" fmla="*/ 19 w 57"/>
                <a:gd name="T11" fmla="*/ 0 h 18"/>
                <a:gd name="T12" fmla="*/ 23 w 57"/>
                <a:gd name="T13" fmla="*/ 2 h 18"/>
                <a:gd name="T14" fmla="*/ 26 w 57"/>
                <a:gd name="T15" fmla="*/ 6 h 18"/>
                <a:gd name="T16" fmla="*/ 30 w 57"/>
                <a:gd name="T17" fmla="*/ 11 h 18"/>
                <a:gd name="T18" fmla="*/ 34 w 57"/>
                <a:gd name="T19" fmla="*/ 15 h 18"/>
                <a:gd name="T20" fmla="*/ 37 w 57"/>
                <a:gd name="T21" fmla="*/ 18 h 18"/>
                <a:gd name="T22" fmla="*/ 38 w 57"/>
                <a:gd name="T23" fmla="*/ 18 h 18"/>
                <a:gd name="T24" fmla="*/ 43 w 57"/>
                <a:gd name="T25" fmla="*/ 18 h 18"/>
                <a:gd name="T26" fmla="*/ 47 w 57"/>
                <a:gd name="T27" fmla="*/ 16 h 18"/>
                <a:gd name="T28" fmla="*/ 52 w 57"/>
                <a:gd name="T29" fmla="*/ 14 h 18"/>
                <a:gd name="T30" fmla="*/ 55 w 57"/>
                <a:gd name="T31" fmla="*/ 11 h 18"/>
                <a:gd name="T32" fmla="*/ 57 w 57"/>
                <a:gd name="T3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18">
                  <a:moveTo>
                    <a:pt x="0" y="9"/>
                  </a:moveTo>
                  <a:lnTo>
                    <a:pt x="4" y="6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30" y="11"/>
                  </a:lnTo>
                  <a:lnTo>
                    <a:pt x="34" y="15"/>
                  </a:lnTo>
                  <a:lnTo>
                    <a:pt x="37" y="18"/>
                  </a:lnTo>
                  <a:lnTo>
                    <a:pt x="38" y="18"/>
                  </a:lnTo>
                  <a:lnTo>
                    <a:pt x="43" y="18"/>
                  </a:lnTo>
                  <a:lnTo>
                    <a:pt x="47" y="16"/>
                  </a:lnTo>
                  <a:lnTo>
                    <a:pt x="52" y="14"/>
                  </a:lnTo>
                  <a:lnTo>
                    <a:pt x="55" y="11"/>
                  </a:lnTo>
                  <a:lnTo>
                    <a:pt x="57" y="1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Line 283">
              <a:extLst>
                <a:ext uri="{FF2B5EF4-FFF2-40B4-BE49-F238E27FC236}">
                  <a16:creationId xmlns:a16="http://schemas.microsoft.com/office/drawing/2014/main" id="{9355A448-D3F0-5737-B602-03E2E6F46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9" y="1017"/>
              <a:ext cx="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Line 284">
              <a:extLst>
                <a:ext uri="{FF2B5EF4-FFF2-40B4-BE49-F238E27FC236}">
                  <a16:creationId xmlns:a16="http://schemas.microsoft.com/office/drawing/2014/main" id="{96EB2671-EEF4-EA3D-62F8-4996A3EAB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7" y="1017"/>
              <a:ext cx="13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Line 285">
              <a:extLst>
                <a:ext uri="{FF2B5EF4-FFF2-40B4-BE49-F238E27FC236}">
                  <a16:creationId xmlns:a16="http://schemas.microsoft.com/office/drawing/2014/main" id="{B51A922B-F6AC-9E85-7E04-D2207C40B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3" y="987"/>
              <a:ext cx="13" cy="1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Line 286">
              <a:extLst>
                <a:ext uri="{FF2B5EF4-FFF2-40B4-BE49-F238E27FC236}">
                  <a16:creationId xmlns:a16="http://schemas.microsoft.com/office/drawing/2014/main" id="{54B549E9-916E-E172-C4CC-1DFF20B55C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3" y="1040"/>
              <a:ext cx="13" cy="1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287">
              <a:extLst>
                <a:ext uri="{FF2B5EF4-FFF2-40B4-BE49-F238E27FC236}">
                  <a16:creationId xmlns:a16="http://schemas.microsoft.com/office/drawing/2014/main" id="{DE53137A-21D1-74D2-F0DC-723766D37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898"/>
              <a:ext cx="252" cy="243"/>
            </a:xfrm>
            <a:custGeom>
              <a:avLst/>
              <a:gdLst>
                <a:gd name="T0" fmla="*/ 0 w 252"/>
                <a:gd name="T1" fmla="*/ 0 h 243"/>
                <a:gd name="T2" fmla="*/ 252 w 252"/>
                <a:gd name="T3" fmla="*/ 122 h 243"/>
                <a:gd name="T4" fmla="*/ 0 w 252"/>
                <a:gd name="T5" fmla="*/ 243 h 243"/>
                <a:gd name="T6" fmla="*/ 0 w 252"/>
                <a:gd name="T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243">
                  <a:moveTo>
                    <a:pt x="0" y="0"/>
                  </a:moveTo>
                  <a:lnTo>
                    <a:pt x="252" y="122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288">
              <a:extLst>
                <a:ext uri="{FF2B5EF4-FFF2-40B4-BE49-F238E27FC236}">
                  <a16:creationId xmlns:a16="http://schemas.microsoft.com/office/drawing/2014/main" id="{55C78BB0-8408-A390-D147-43BDF55EC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898"/>
              <a:ext cx="252" cy="243"/>
            </a:xfrm>
            <a:custGeom>
              <a:avLst/>
              <a:gdLst>
                <a:gd name="T0" fmla="*/ 0 w 252"/>
                <a:gd name="T1" fmla="*/ 0 h 243"/>
                <a:gd name="T2" fmla="*/ 252 w 252"/>
                <a:gd name="T3" fmla="*/ 122 h 243"/>
                <a:gd name="T4" fmla="*/ 0 w 252"/>
                <a:gd name="T5" fmla="*/ 243 h 243"/>
                <a:gd name="T6" fmla="*/ 0 w 252"/>
                <a:gd name="T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243">
                  <a:moveTo>
                    <a:pt x="0" y="0"/>
                  </a:moveTo>
                  <a:lnTo>
                    <a:pt x="252" y="122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290">
              <a:extLst>
                <a:ext uri="{FF2B5EF4-FFF2-40B4-BE49-F238E27FC236}">
                  <a16:creationId xmlns:a16="http://schemas.microsoft.com/office/drawing/2014/main" id="{6493DB4E-8221-75F1-6191-AF60A842B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974"/>
              <a:ext cx="5" cy="97"/>
            </a:xfrm>
            <a:custGeom>
              <a:avLst/>
              <a:gdLst>
                <a:gd name="T0" fmla="*/ 5 w 5"/>
                <a:gd name="T1" fmla="*/ 0 h 97"/>
                <a:gd name="T2" fmla="*/ 5 w 5"/>
                <a:gd name="T3" fmla="*/ 24 h 97"/>
                <a:gd name="T4" fmla="*/ 5 w 5"/>
                <a:gd name="T5" fmla="*/ 48 h 97"/>
                <a:gd name="T6" fmla="*/ 5 w 5"/>
                <a:gd name="T7" fmla="*/ 72 h 97"/>
                <a:gd name="T8" fmla="*/ 5 w 5"/>
                <a:gd name="T9" fmla="*/ 97 h 97"/>
                <a:gd name="T10" fmla="*/ 0 w 5"/>
                <a:gd name="T11" fmla="*/ 97 h 97"/>
                <a:gd name="T12" fmla="*/ 0 w 5"/>
                <a:gd name="T13" fmla="*/ 72 h 97"/>
                <a:gd name="T14" fmla="*/ 0 w 5"/>
                <a:gd name="T15" fmla="*/ 48 h 97"/>
                <a:gd name="T16" fmla="*/ 0 w 5"/>
                <a:gd name="T17" fmla="*/ 24 h 97"/>
                <a:gd name="T18" fmla="*/ 0 w 5"/>
                <a:gd name="T19" fmla="*/ 0 h 97"/>
                <a:gd name="T20" fmla="*/ 5 w 5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97">
                  <a:moveTo>
                    <a:pt x="5" y="0"/>
                  </a:moveTo>
                  <a:lnTo>
                    <a:pt x="5" y="24"/>
                  </a:lnTo>
                  <a:lnTo>
                    <a:pt x="5" y="48"/>
                  </a:lnTo>
                  <a:lnTo>
                    <a:pt x="5" y="72"/>
                  </a:lnTo>
                  <a:lnTo>
                    <a:pt x="5" y="97"/>
                  </a:lnTo>
                  <a:lnTo>
                    <a:pt x="0" y="97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291">
              <a:extLst>
                <a:ext uri="{FF2B5EF4-FFF2-40B4-BE49-F238E27FC236}">
                  <a16:creationId xmlns:a16="http://schemas.microsoft.com/office/drawing/2014/main" id="{747C745A-1FD9-5A1A-EBE6-82655D7E1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" y="961"/>
              <a:ext cx="483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ja-JP" altLang="ja-JP" sz="788" b="1" dirty="0">
                  <a:solidFill>
                    <a:srgbClr val="000000"/>
                  </a:solidFill>
                  <a:ea typeface="HGPｺﾞｼｯｸM" panose="020B0600000000000000" pitchFamily="50" charset="-128"/>
                  <a:cs typeface="Arial" panose="020B0604020202020204" pitchFamily="34" charset="0"/>
                </a:rPr>
                <a:t>300GHz Out</a:t>
              </a:r>
              <a:endParaRPr lang="ja-JP" altLang="ja-JP" sz="2100" b="1" dirty="0">
                <a:cs typeface="Arial" panose="020B0604020202020204" pitchFamily="34" charset="0"/>
              </a:endParaRPr>
            </a:p>
          </p:txBody>
        </p:sp>
        <p:sp>
          <p:nvSpPr>
            <p:cNvPr id="102" name="Rectangle 293">
              <a:extLst>
                <a:ext uri="{FF2B5EF4-FFF2-40B4-BE49-F238E27FC236}">
                  <a16:creationId xmlns:a16="http://schemas.microsoft.com/office/drawing/2014/main" id="{23429773-4B76-637A-4623-928A06EA3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" y="980"/>
              <a:ext cx="75" cy="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294">
              <a:extLst>
                <a:ext uri="{FF2B5EF4-FFF2-40B4-BE49-F238E27FC236}">
                  <a16:creationId xmlns:a16="http://schemas.microsoft.com/office/drawing/2014/main" id="{B19AF05C-44FC-CEEF-B88C-20A3AEEF2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982"/>
              <a:ext cx="75" cy="75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295">
              <a:extLst>
                <a:ext uri="{FF2B5EF4-FFF2-40B4-BE49-F238E27FC236}">
                  <a16:creationId xmlns:a16="http://schemas.microsoft.com/office/drawing/2014/main" id="{3AEB315A-6C15-EF5B-F498-34DE1C8914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4" y="1009"/>
              <a:ext cx="48" cy="22"/>
            </a:xfrm>
            <a:custGeom>
              <a:avLst/>
              <a:gdLst>
                <a:gd name="T0" fmla="*/ 0 w 48"/>
                <a:gd name="T1" fmla="*/ 8 h 22"/>
                <a:gd name="T2" fmla="*/ 31 w 48"/>
                <a:gd name="T3" fmla="*/ 9 h 22"/>
                <a:gd name="T4" fmla="*/ 31 w 48"/>
                <a:gd name="T5" fmla="*/ 13 h 22"/>
                <a:gd name="T6" fmla="*/ 0 w 48"/>
                <a:gd name="T7" fmla="*/ 12 h 22"/>
                <a:gd name="T8" fmla="*/ 0 w 48"/>
                <a:gd name="T9" fmla="*/ 8 h 22"/>
                <a:gd name="T10" fmla="*/ 27 w 48"/>
                <a:gd name="T11" fmla="*/ 0 h 22"/>
                <a:gd name="T12" fmla="*/ 48 w 48"/>
                <a:gd name="T13" fmla="*/ 11 h 22"/>
                <a:gd name="T14" fmla="*/ 27 w 48"/>
                <a:gd name="T15" fmla="*/ 22 h 22"/>
                <a:gd name="T16" fmla="*/ 27 w 48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2">
                  <a:moveTo>
                    <a:pt x="0" y="8"/>
                  </a:moveTo>
                  <a:lnTo>
                    <a:pt x="31" y="9"/>
                  </a:lnTo>
                  <a:lnTo>
                    <a:pt x="31" y="13"/>
                  </a:lnTo>
                  <a:lnTo>
                    <a:pt x="0" y="12"/>
                  </a:lnTo>
                  <a:lnTo>
                    <a:pt x="0" y="8"/>
                  </a:lnTo>
                  <a:close/>
                  <a:moveTo>
                    <a:pt x="27" y="0"/>
                  </a:moveTo>
                  <a:lnTo>
                    <a:pt x="48" y="11"/>
                  </a:lnTo>
                  <a:lnTo>
                    <a:pt x="27" y="2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296">
              <a:extLst>
                <a:ext uri="{FF2B5EF4-FFF2-40B4-BE49-F238E27FC236}">
                  <a16:creationId xmlns:a16="http://schemas.microsoft.com/office/drawing/2014/main" id="{A131AEF7-3586-5229-50E5-09C68F5A7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1017"/>
              <a:ext cx="31" cy="5"/>
            </a:xfrm>
            <a:custGeom>
              <a:avLst/>
              <a:gdLst>
                <a:gd name="T0" fmla="*/ 0 w 31"/>
                <a:gd name="T1" fmla="*/ 0 h 5"/>
                <a:gd name="T2" fmla="*/ 31 w 31"/>
                <a:gd name="T3" fmla="*/ 1 h 5"/>
                <a:gd name="T4" fmla="*/ 31 w 31"/>
                <a:gd name="T5" fmla="*/ 5 h 5"/>
                <a:gd name="T6" fmla="*/ 0 w 31"/>
                <a:gd name="T7" fmla="*/ 4 h 5"/>
                <a:gd name="T8" fmla="*/ 0 w 3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">
                  <a:moveTo>
                    <a:pt x="0" y="0"/>
                  </a:moveTo>
                  <a:lnTo>
                    <a:pt x="31" y="1"/>
                  </a:lnTo>
                  <a:lnTo>
                    <a:pt x="31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297">
              <a:extLst>
                <a:ext uri="{FF2B5EF4-FFF2-40B4-BE49-F238E27FC236}">
                  <a16:creationId xmlns:a16="http://schemas.microsoft.com/office/drawing/2014/main" id="{4478FA15-3030-D1EB-E6D1-08D89E1C8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1009"/>
              <a:ext cx="21" cy="22"/>
            </a:xfrm>
            <a:custGeom>
              <a:avLst/>
              <a:gdLst>
                <a:gd name="T0" fmla="*/ 0 w 21"/>
                <a:gd name="T1" fmla="*/ 0 h 22"/>
                <a:gd name="T2" fmla="*/ 21 w 21"/>
                <a:gd name="T3" fmla="*/ 11 h 22"/>
                <a:gd name="T4" fmla="*/ 0 w 21"/>
                <a:gd name="T5" fmla="*/ 22 h 22"/>
                <a:gd name="T6" fmla="*/ 0 w 2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21" y="11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Rectangle 298">
              <a:extLst>
                <a:ext uri="{FF2B5EF4-FFF2-40B4-BE49-F238E27FC236}">
                  <a16:creationId xmlns:a16="http://schemas.microsoft.com/office/drawing/2014/main" id="{C82FF569-0433-5C15-5213-CF56C9B25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" y="980"/>
              <a:ext cx="75" cy="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Rectangle 299">
              <a:extLst>
                <a:ext uri="{FF2B5EF4-FFF2-40B4-BE49-F238E27FC236}">
                  <a16:creationId xmlns:a16="http://schemas.microsoft.com/office/drawing/2014/main" id="{B95913BA-3CD4-9B4D-4500-E8C7807A8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982"/>
              <a:ext cx="75" cy="75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300">
              <a:extLst>
                <a:ext uri="{FF2B5EF4-FFF2-40B4-BE49-F238E27FC236}">
                  <a16:creationId xmlns:a16="http://schemas.microsoft.com/office/drawing/2014/main" id="{133B234B-E342-F2DE-0454-0B8C9AA42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4" y="1009"/>
              <a:ext cx="48" cy="22"/>
            </a:xfrm>
            <a:custGeom>
              <a:avLst/>
              <a:gdLst>
                <a:gd name="T0" fmla="*/ 0 w 48"/>
                <a:gd name="T1" fmla="*/ 8 h 22"/>
                <a:gd name="T2" fmla="*/ 31 w 48"/>
                <a:gd name="T3" fmla="*/ 9 h 22"/>
                <a:gd name="T4" fmla="*/ 31 w 48"/>
                <a:gd name="T5" fmla="*/ 13 h 22"/>
                <a:gd name="T6" fmla="*/ 0 w 48"/>
                <a:gd name="T7" fmla="*/ 12 h 22"/>
                <a:gd name="T8" fmla="*/ 0 w 48"/>
                <a:gd name="T9" fmla="*/ 8 h 22"/>
                <a:gd name="T10" fmla="*/ 27 w 48"/>
                <a:gd name="T11" fmla="*/ 0 h 22"/>
                <a:gd name="T12" fmla="*/ 48 w 48"/>
                <a:gd name="T13" fmla="*/ 11 h 22"/>
                <a:gd name="T14" fmla="*/ 27 w 48"/>
                <a:gd name="T15" fmla="*/ 22 h 22"/>
                <a:gd name="T16" fmla="*/ 27 w 48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2">
                  <a:moveTo>
                    <a:pt x="0" y="8"/>
                  </a:moveTo>
                  <a:lnTo>
                    <a:pt x="31" y="9"/>
                  </a:lnTo>
                  <a:lnTo>
                    <a:pt x="31" y="13"/>
                  </a:lnTo>
                  <a:lnTo>
                    <a:pt x="0" y="12"/>
                  </a:lnTo>
                  <a:lnTo>
                    <a:pt x="0" y="8"/>
                  </a:lnTo>
                  <a:close/>
                  <a:moveTo>
                    <a:pt x="27" y="0"/>
                  </a:moveTo>
                  <a:lnTo>
                    <a:pt x="48" y="11"/>
                  </a:lnTo>
                  <a:lnTo>
                    <a:pt x="27" y="2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301">
              <a:extLst>
                <a:ext uri="{FF2B5EF4-FFF2-40B4-BE49-F238E27FC236}">
                  <a16:creationId xmlns:a16="http://schemas.microsoft.com/office/drawing/2014/main" id="{E5253B85-2685-91DF-E0C5-71878EBD7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1017"/>
              <a:ext cx="31" cy="5"/>
            </a:xfrm>
            <a:custGeom>
              <a:avLst/>
              <a:gdLst>
                <a:gd name="T0" fmla="*/ 0 w 31"/>
                <a:gd name="T1" fmla="*/ 0 h 5"/>
                <a:gd name="T2" fmla="*/ 31 w 31"/>
                <a:gd name="T3" fmla="*/ 1 h 5"/>
                <a:gd name="T4" fmla="*/ 31 w 31"/>
                <a:gd name="T5" fmla="*/ 5 h 5"/>
                <a:gd name="T6" fmla="*/ 0 w 31"/>
                <a:gd name="T7" fmla="*/ 4 h 5"/>
                <a:gd name="T8" fmla="*/ 0 w 3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">
                  <a:moveTo>
                    <a:pt x="0" y="0"/>
                  </a:moveTo>
                  <a:lnTo>
                    <a:pt x="31" y="1"/>
                  </a:lnTo>
                  <a:lnTo>
                    <a:pt x="31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302">
              <a:extLst>
                <a:ext uri="{FF2B5EF4-FFF2-40B4-BE49-F238E27FC236}">
                  <a16:creationId xmlns:a16="http://schemas.microsoft.com/office/drawing/2014/main" id="{A0D2150E-43D2-6DB3-6A91-B3414C6D1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1009"/>
              <a:ext cx="21" cy="22"/>
            </a:xfrm>
            <a:custGeom>
              <a:avLst/>
              <a:gdLst>
                <a:gd name="T0" fmla="*/ 0 w 21"/>
                <a:gd name="T1" fmla="*/ 0 h 22"/>
                <a:gd name="T2" fmla="*/ 21 w 21"/>
                <a:gd name="T3" fmla="*/ 11 h 22"/>
                <a:gd name="T4" fmla="*/ 0 w 21"/>
                <a:gd name="T5" fmla="*/ 22 h 22"/>
                <a:gd name="T6" fmla="*/ 0 w 2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21" y="11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303">
              <a:extLst>
                <a:ext uri="{FF2B5EF4-FFF2-40B4-BE49-F238E27FC236}">
                  <a16:creationId xmlns:a16="http://schemas.microsoft.com/office/drawing/2014/main" id="{A0CDCD6A-F1D4-5871-5BE5-54EA3FBE2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" y="980"/>
              <a:ext cx="75" cy="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Rectangle 304">
              <a:extLst>
                <a:ext uri="{FF2B5EF4-FFF2-40B4-BE49-F238E27FC236}">
                  <a16:creationId xmlns:a16="http://schemas.microsoft.com/office/drawing/2014/main" id="{77B2F1B8-8C5A-025A-D73D-417093E8A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982"/>
              <a:ext cx="75" cy="75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305">
              <a:extLst>
                <a:ext uri="{FF2B5EF4-FFF2-40B4-BE49-F238E27FC236}">
                  <a16:creationId xmlns:a16="http://schemas.microsoft.com/office/drawing/2014/main" id="{D91CEB74-E26A-7E8A-402D-B7FC65E04D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4" y="1009"/>
              <a:ext cx="48" cy="22"/>
            </a:xfrm>
            <a:custGeom>
              <a:avLst/>
              <a:gdLst>
                <a:gd name="T0" fmla="*/ 0 w 48"/>
                <a:gd name="T1" fmla="*/ 8 h 22"/>
                <a:gd name="T2" fmla="*/ 31 w 48"/>
                <a:gd name="T3" fmla="*/ 9 h 22"/>
                <a:gd name="T4" fmla="*/ 31 w 48"/>
                <a:gd name="T5" fmla="*/ 13 h 22"/>
                <a:gd name="T6" fmla="*/ 0 w 48"/>
                <a:gd name="T7" fmla="*/ 12 h 22"/>
                <a:gd name="T8" fmla="*/ 0 w 48"/>
                <a:gd name="T9" fmla="*/ 8 h 22"/>
                <a:gd name="T10" fmla="*/ 27 w 48"/>
                <a:gd name="T11" fmla="*/ 0 h 22"/>
                <a:gd name="T12" fmla="*/ 48 w 48"/>
                <a:gd name="T13" fmla="*/ 11 h 22"/>
                <a:gd name="T14" fmla="*/ 27 w 48"/>
                <a:gd name="T15" fmla="*/ 22 h 22"/>
                <a:gd name="T16" fmla="*/ 27 w 48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2">
                  <a:moveTo>
                    <a:pt x="0" y="8"/>
                  </a:moveTo>
                  <a:lnTo>
                    <a:pt x="31" y="9"/>
                  </a:lnTo>
                  <a:lnTo>
                    <a:pt x="31" y="13"/>
                  </a:lnTo>
                  <a:lnTo>
                    <a:pt x="0" y="12"/>
                  </a:lnTo>
                  <a:lnTo>
                    <a:pt x="0" y="8"/>
                  </a:lnTo>
                  <a:close/>
                  <a:moveTo>
                    <a:pt x="27" y="0"/>
                  </a:moveTo>
                  <a:lnTo>
                    <a:pt x="48" y="11"/>
                  </a:lnTo>
                  <a:lnTo>
                    <a:pt x="27" y="2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306">
              <a:extLst>
                <a:ext uri="{FF2B5EF4-FFF2-40B4-BE49-F238E27FC236}">
                  <a16:creationId xmlns:a16="http://schemas.microsoft.com/office/drawing/2014/main" id="{5F2265C6-ECAD-A779-3D60-DE65E2B44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1017"/>
              <a:ext cx="31" cy="5"/>
            </a:xfrm>
            <a:custGeom>
              <a:avLst/>
              <a:gdLst>
                <a:gd name="T0" fmla="*/ 0 w 31"/>
                <a:gd name="T1" fmla="*/ 0 h 5"/>
                <a:gd name="T2" fmla="*/ 31 w 31"/>
                <a:gd name="T3" fmla="*/ 1 h 5"/>
                <a:gd name="T4" fmla="*/ 31 w 31"/>
                <a:gd name="T5" fmla="*/ 5 h 5"/>
                <a:gd name="T6" fmla="*/ 0 w 31"/>
                <a:gd name="T7" fmla="*/ 4 h 5"/>
                <a:gd name="T8" fmla="*/ 0 w 3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">
                  <a:moveTo>
                    <a:pt x="0" y="0"/>
                  </a:moveTo>
                  <a:lnTo>
                    <a:pt x="31" y="1"/>
                  </a:lnTo>
                  <a:lnTo>
                    <a:pt x="31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07">
              <a:extLst>
                <a:ext uri="{FF2B5EF4-FFF2-40B4-BE49-F238E27FC236}">
                  <a16:creationId xmlns:a16="http://schemas.microsoft.com/office/drawing/2014/main" id="{7BE601B5-A7E8-FB33-4738-352877B0F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1009"/>
              <a:ext cx="21" cy="22"/>
            </a:xfrm>
            <a:custGeom>
              <a:avLst/>
              <a:gdLst>
                <a:gd name="T0" fmla="*/ 0 w 21"/>
                <a:gd name="T1" fmla="*/ 0 h 22"/>
                <a:gd name="T2" fmla="*/ 21 w 21"/>
                <a:gd name="T3" fmla="*/ 11 h 22"/>
                <a:gd name="T4" fmla="*/ 0 w 21"/>
                <a:gd name="T5" fmla="*/ 22 h 22"/>
                <a:gd name="T6" fmla="*/ 0 w 2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21" y="11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Rectangle 308">
              <a:extLst>
                <a:ext uri="{FF2B5EF4-FFF2-40B4-BE49-F238E27FC236}">
                  <a16:creationId xmlns:a16="http://schemas.microsoft.com/office/drawing/2014/main" id="{F2759F9A-F178-DDC1-00E5-83F442C73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1117"/>
              <a:ext cx="141" cy="1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ectangle 309">
              <a:extLst>
                <a:ext uri="{FF2B5EF4-FFF2-40B4-BE49-F238E27FC236}">
                  <a16:creationId xmlns:a16="http://schemas.microsoft.com/office/drawing/2014/main" id="{1AA88AFA-6719-D98C-4773-8F0F8CF29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" y="1119"/>
              <a:ext cx="141" cy="120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310">
              <a:extLst>
                <a:ext uri="{FF2B5EF4-FFF2-40B4-BE49-F238E27FC236}">
                  <a16:creationId xmlns:a16="http://schemas.microsoft.com/office/drawing/2014/main" id="{4C510697-96D2-FA02-2ACA-353C351DC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" y="1128"/>
              <a:ext cx="31" cy="97"/>
            </a:xfrm>
            <a:custGeom>
              <a:avLst/>
              <a:gdLst>
                <a:gd name="T0" fmla="*/ 15 w 31"/>
                <a:gd name="T1" fmla="*/ 97 h 97"/>
                <a:gd name="T2" fmla="*/ 21 w 31"/>
                <a:gd name="T3" fmla="*/ 91 h 97"/>
                <a:gd name="T4" fmla="*/ 26 w 31"/>
                <a:gd name="T5" fmla="*/ 83 h 97"/>
                <a:gd name="T6" fmla="*/ 30 w 31"/>
                <a:gd name="T7" fmla="*/ 77 h 97"/>
                <a:gd name="T8" fmla="*/ 31 w 31"/>
                <a:gd name="T9" fmla="*/ 69 h 97"/>
                <a:gd name="T10" fmla="*/ 30 w 31"/>
                <a:gd name="T11" fmla="*/ 65 h 97"/>
                <a:gd name="T12" fmla="*/ 27 w 31"/>
                <a:gd name="T13" fmla="*/ 59 h 97"/>
                <a:gd name="T14" fmla="*/ 20 w 31"/>
                <a:gd name="T15" fmla="*/ 53 h 97"/>
                <a:gd name="T16" fmla="*/ 12 w 31"/>
                <a:gd name="T17" fmla="*/ 47 h 97"/>
                <a:gd name="T18" fmla="*/ 5 w 31"/>
                <a:gd name="T19" fmla="*/ 41 h 97"/>
                <a:gd name="T20" fmla="*/ 1 w 31"/>
                <a:gd name="T21" fmla="*/ 34 h 97"/>
                <a:gd name="T22" fmla="*/ 0 w 31"/>
                <a:gd name="T23" fmla="*/ 33 h 97"/>
                <a:gd name="T24" fmla="*/ 0 w 31"/>
                <a:gd name="T25" fmla="*/ 25 h 97"/>
                <a:gd name="T26" fmla="*/ 3 w 31"/>
                <a:gd name="T27" fmla="*/ 17 h 97"/>
                <a:gd name="T28" fmla="*/ 7 w 31"/>
                <a:gd name="T29" fmla="*/ 10 h 97"/>
                <a:gd name="T30" fmla="*/ 12 w 31"/>
                <a:gd name="T31" fmla="*/ 4 h 97"/>
                <a:gd name="T32" fmla="*/ 14 w 31"/>
                <a:gd name="T3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97">
                  <a:moveTo>
                    <a:pt x="15" y="97"/>
                  </a:moveTo>
                  <a:lnTo>
                    <a:pt x="21" y="91"/>
                  </a:lnTo>
                  <a:lnTo>
                    <a:pt x="26" y="83"/>
                  </a:lnTo>
                  <a:lnTo>
                    <a:pt x="30" y="77"/>
                  </a:lnTo>
                  <a:lnTo>
                    <a:pt x="31" y="69"/>
                  </a:lnTo>
                  <a:lnTo>
                    <a:pt x="30" y="65"/>
                  </a:lnTo>
                  <a:lnTo>
                    <a:pt x="27" y="59"/>
                  </a:lnTo>
                  <a:lnTo>
                    <a:pt x="20" y="53"/>
                  </a:lnTo>
                  <a:lnTo>
                    <a:pt x="12" y="47"/>
                  </a:lnTo>
                  <a:lnTo>
                    <a:pt x="5" y="41"/>
                  </a:lnTo>
                  <a:lnTo>
                    <a:pt x="1" y="34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7" y="10"/>
                  </a:lnTo>
                  <a:lnTo>
                    <a:pt x="12" y="4"/>
                  </a:lnTo>
                  <a:lnTo>
                    <a:pt x="14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311">
              <a:extLst>
                <a:ext uri="{FF2B5EF4-FFF2-40B4-BE49-F238E27FC236}">
                  <a16:creationId xmlns:a16="http://schemas.microsoft.com/office/drawing/2014/main" id="{9A2AF0F2-456C-9565-515A-4005F49A6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1128"/>
              <a:ext cx="31" cy="97"/>
            </a:xfrm>
            <a:custGeom>
              <a:avLst/>
              <a:gdLst>
                <a:gd name="T0" fmla="*/ 15 w 31"/>
                <a:gd name="T1" fmla="*/ 97 h 97"/>
                <a:gd name="T2" fmla="*/ 21 w 31"/>
                <a:gd name="T3" fmla="*/ 91 h 97"/>
                <a:gd name="T4" fmla="*/ 26 w 31"/>
                <a:gd name="T5" fmla="*/ 83 h 97"/>
                <a:gd name="T6" fmla="*/ 30 w 31"/>
                <a:gd name="T7" fmla="*/ 77 h 97"/>
                <a:gd name="T8" fmla="*/ 31 w 31"/>
                <a:gd name="T9" fmla="*/ 69 h 97"/>
                <a:gd name="T10" fmla="*/ 31 w 31"/>
                <a:gd name="T11" fmla="*/ 65 h 97"/>
                <a:gd name="T12" fmla="*/ 27 w 31"/>
                <a:gd name="T13" fmla="*/ 59 h 97"/>
                <a:gd name="T14" fmla="*/ 21 w 31"/>
                <a:gd name="T15" fmla="*/ 53 h 97"/>
                <a:gd name="T16" fmla="*/ 13 w 31"/>
                <a:gd name="T17" fmla="*/ 47 h 97"/>
                <a:gd name="T18" fmla="*/ 5 w 31"/>
                <a:gd name="T19" fmla="*/ 41 h 97"/>
                <a:gd name="T20" fmla="*/ 1 w 31"/>
                <a:gd name="T21" fmla="*/ 34 h 97"/>
                <a:gd name="T22" fmla="*/ 0 w 31"/>
                <a:gd name="T23" fmla="*/ 33 h 97"/>
                <a:gd name="T24" fmla="*/ 0 w 31"/>
                <a:gd name="T25" fmla="*/ 25 h 97"/>
                <a:gd name="T26" fmla="*/ 3 w 31"/>
                <a:gd name="T27" fmla="*/ 17 h 97"/>
                <a:gd name="T28" fmla="*/ 8 w 31"/>
                <a:gd name="T29" fmla="*/ 10 h 97"/>
                <a:gd name="T30" fmla="*/ 12 w 31"/>
                <a:gd name="T31" fmla="*/ 4 h 97"/>
                <a:gd name="T32" fmla="*/ 15 w 31"/>
                <a:gd name="T3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97">
                  <a:moveTo>
                    <a:pt x="15" y="97"/>
                  </a:moveTo>
                  <a:lnTo>
                    <a:pt x="21" y="91"/>
                  </a:lnTo>
                  <a:lnTo>
                    <a:pt x="26" y="83"/>
                  </a:lnTo>
                  <a:lnTo>
                    <a:pt x="30" y="77"/>
                  </a:lnTo>
                  <a:lnTo>
                    <a:pt x="31" y="69"/>
                  </a:lnTo>
                  <a:lnTo>
                    <a:pt x="31" y="65"/>
                  </a:lnTo>
                  <a:lnTo>
                    <a:pt x="27" y="59"/>
                  </a:lnTo>
                  <a:lnTo>
                    <a:pt x="21" y="53"/>
                  </a:lnTo>
                  <a:lnTo>
                    <a:pt x="13" y="47"/>
                  </a:lnTo>
                  <a:lnTo>
                    <a:pt x="5" y="41"/>
                  </a:lnTo>
                  <a:lnTo>
                    <a:pt x="1" y="34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8" y="10"/>
                  </a:lnTo>
                  <a:lnTo>
                    <a:pt x="12" y="4"/>
                  </a:lnTo>
                  <a:lnTo>
                    <a:pt x="15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312">
              <a:extLst>
                <a:ext uri="{FF2B5EF4-FFF2-40B4-BE49-F238E27FC236}">
                  <a16:creationId xmlns:a16="http://schemas.microsoft.com/office/drawing/2014/main" id="{E0100BD1-2A0B-2E3D-3F18-5CC90C1E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1128"/>
              <a:ext cx="31" cy="97"/>
            </a:xfrm>
            <a:custGeom>
              <a:avLst/>
              <a:gdLst>
                <a:gd name="T0" fmla="*/ 16 w 31"/>
                <a:gd name="T1" fmla="*/ 97 h 97"/>
                <a:gd name="T2" fmla="*/ 21 w 31"/>
                <a:gd name="T3" fmla="*/ 91 h 97"/>
                <a:gd name="T4" fmla="*/ 27 w 31"/>
                <a:gd name="T5" fmla="*/ 83 h 97"/>
                <a:gd name="T6" fmla="*/ 30 w 31"/>
                <a:gd name="T7" fmla="*/ 77 h 97"/>
                <a:gd name="T8" fmla="*/ 31 w 31"/>
                <a:gd name="T9" fmla="*/ 69 h 97"/>
                <a:gd name="T10" fmla="*/ 31 w 31"/>
                <a:gd name="T11" fmla="*/ 65 h 97"/>
                <a:gd name="T12" fmla="*/ 27 w 31"/>
                <a:gd name="T13" fmla="*/ 59 h 97"/>
                <a:gd name="T14" fmla="*/ 21 w 31"/>
                <a:gd name="T15" fmla="*/ 53 h 97"/>
                <a:gd name="T16" fmla="*/ 13 w 31"/>
                <a:gd name="T17" fmla="*/ 47 h 97"/>
                <a:gd name="T18" fmla="*/ 5 w 31"/>
                <a:gd name="T19" fmla="*/ 41 h 97"/>
                <a:gd name="T20" fmla="*/ 1 w 31"/>
                <a:gd name="T21" fmla="*/ 34 h 97"/>
                <a:gd name="T22" fmla="*/ 0 w 31"/>
                <a:gd name="T23" fmla="*/ 33 h 97"/>
                <a:gd name="T24" fmla="*/ 0 w 31"/>
                <a:gd name="T25" fmla="*/ 25 h 97"/>
                <a:gd name="T26" fmla="*/ 3 w 31"/>
                <a:gd name="T27" fmla="*/ 17 h 97"/>
                <a:gd name="T28" fmla="*/ 8 w 31"/>
                <a:gd name="T29" fmla="*/ 10 h 97"/>
                <a:gd name="T30" fmla="*/ 12 w 31"/>
                <a:gd name="T31" fmla="*/ 4 h 97"/>
                <a:gd name="T32" fmla="*/ 15 w 31"/>
                <a:gd name="T3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97">
                  <a:moveTo>
                    <a:pt x="16" y="97"/>
                  </a:moveTo>
                  <a:lnTo>
                    <a:pt x="21" y="91"/>
                  </a:lnTo>
                  <a:lnTo>
                    <a:pt x="27" y="83"/>
                  </a:lnTo>
                  <a:lnTo>
                    <a:pt x="30" y="77"/>
                  </a:lnTo>
                  <a:lnTo>
                    <a:pt x="31" y="69"/>
                  </a:lnTo>
                  <a:lnTo>
                    <a:pt x="31" y="65"/>
                  </a:lnTo>
                  <a:lnTo>
                    <a:pt x="27" y="59"/>
                  </a:lnTo>
                  <a:lnTo>
                    <a:pt x="21" y="53"/>
                  </a:lnTo>
                  <a:lnTo>
                    <a:pt x="13" y="47"/>
                  </a:lnTo>
                  <a:lnTo>
                    <a:pt x="5" y="41"/>
                  </a:lnTo>
                  <a:lnTo>
                    <a:pt x="1" y="34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8" y="10"/>
                  </a:lnTo>
                  <a:lnTo>
                    <a:pt x="12" y="4"/>
                  </a:lnTo>
                  <a:lnTo>
                    <a:pt x="15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Line 313">
              <a:extLst>
                <a:ext uri="{FF2B5EF4-FFF2-40B4-BE49-F238E27FC236}">
                  <a16:creationId xmlns:a16="http://schemas.microsoft.com/office/drawing/2014/main" id="{CD54A0AF-BD46-5A23-9028-B87228CC12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9" y="1239"/>
              <a:ext cx="0" cy="1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Line 314">
              <a:extLst>
                <a:ext uri="{FF2B5EF4-FFF2-40B4-BE49-F238E27FC236}">
                  <a16:creationId xmlns:a16="http://schemas.microsoft.com/office/drawing/2014/main" id="{115D30A4-EC97-7A7D-414A-0E13B01854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9" y="1102"/>
              <a:ext cx="0" cy="1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Line 315">
              <a:extLst>
                <a:ext uri="{FF2B5EF4-FFF2-40B4-BE49-F238E27FC236}">
                  <a16:creationId xmlns:a16="http://schemas.microsoft.com/office/drawing/2014/main" id="{0C59314C-172E-C8D5-22E1-8F2D4F1D3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46" y="1164"/>
              <a:ext cx="21" cy="2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Line 316">
              <a:extLst>
                <a:ext uri="{FF2B5EF4-FFF2-40B4-BE49-F238E27FC236}">
                  <a16:creationId xmlns:a16="http://schemas.microsoft.com/office/drawing/2014/main" id="{CC5C4C01-418F-CDE1-F78E-F5579F4DB9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66" y="1164"/>
              <a:ext cx="22" cy="2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Rectangle 317">
              <a:extLst>
                <a:ext uri="{FF2B5EF4-FFF2-40B4-BE49-F238E27FC236}">
                  <a16:creationId xmlns:a16="http://schemas.microsoft.com/office/drawing/2014/main" id="{3BF18430-AC3A-D42A-E781-2B4049582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819"/>
              <a:ext cx="3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ja-JP" altLang="ja-JP" sz="600">
                  <a:solidFill>
                    <a:srgbClr val="000000"/>
                  </a:solidFill>
                  <a:ea typeface="HGPｺﾞｼｯｸM" panose="020B0600000000000000" pitchFamily="50" charset="-128"/>
                  <a:cs typeface="Arial" panose="020B0604020202020204" pitchFamily="34" charset="0"/>
                </a:rPr>
                <a:t>TDD TRX1</a:t>
              </a:r>
              <a:endParaRPr lang="ja-JP" altLang="ja-JP" sz="1350">
                <a:cs typeface="Arial" panose="020B0604020202020204" pitchFamily="34" charset="0"/>
              </a:endParaRPr>
            </a:p>
          </p:txBody>
        </p:sp>
        <p:sp>
          <p:nvSpPr>
            <p:cNvPr id="127" name="Freeform 318">
              <a:extLst>
                <a:ext uri="{FF2B5EF4-FFF2-40B4-BE49-F238E27FC236}">
                  <a16:creationId xmlns:a16="http://schemas.microsoft.com/office/drawing/2014/main" id="{D2814E10-9163-1508-65FF-8611A25AA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1878"/>
              <a:ext cx="300" cy="5"/>
            </a:xfrm>
            <a:custGeom>
              <a:avLst/>
              <a:gdLst>
                <a:gd name="T0" fmla="*/ 0 w 300"/>
                <a:gd name="T1" fmla="*/ 0 h 5"/>
                <a:gd name="T2" fmla="*/ 75 w 300"/>
                <a:gd name="T3" fmla="*/ 0 h 5"/>
                <a:gd name="T4" fmla="*/ 150 w 300"/>
                <a:gd name="T5" fmla="*/ 0 h 5"/>
                <a:gd name="T6" fmla="*/ 225 w 300"/>
                <a:gd name="T7" fmla="*/ 0 h 5"/>
                <a:gd name="T8" fmla="*/ 300 w 300"/>
                <a:gd name="T9" fmla="*/ 0 h 5"/>
                <a:gd name="T10" fmla="*/ 300 w 300"/>
                <a:gd name="T11" fmla="*/ 5 h 5"/>
                <a:gd name="T12" fmla="*/ 225 w 300"/>
                <a:gd name="T13" fmla="*/ 5 h 5"/>
                <a:gd name="T14" fmla="*/ 150 w 300"/>
                <a:gd name="T15" fmla="*/ 5 h 5"/>
                <a:gd name="T16" fmla="*/ 75 w 300"/>
                <a:gd name="T17" fmla="*/ 5 h 5"/>
                <a:gd name="T18" fmla="*/ 0 w 300"/>
                <a:gd name="T19" fmla="*/ 5 h 5"/>
                <a:gd name="T20" fmla="*/ 0 w 300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5">
                  <a:moveTo>
                    <a:pt x="0" y="0"/>
                  </a:moveTo>
                  <a:lnTo>
                    <a:pt x="75" y="0"/>
                  </a:lnTo>
                  <a:lnTo>
                    <a:pt x="150" y="0"/>
                  </a:lnTo>
                  <a:lnTo>
                    <a:pt x="225" y="0"/>
                  </a:lnTo>
                  <a:lnTo>
                    <a:pt x="300" y="0"/>
                  </a:lnTo>
                  <a:lnTo>
                    <a:pt x="300" y="5"/>
                  </a:lnTo>
                  <a:lnTo>
                    <a:pt x="225" y="5"/>
                  </a:lnTo>
                  <a:lnTo>
                    <a:pt x="150" y="5"/>
                  </a:lnTo>
                  <a:lnTo>
                    <a:pt x="7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319">
              <a:extLst>
                <a:ext uri="{FF2B5EF4-FFF2-40B4-BE49-F238E27FC236}">
                  <a16:creationId xmlns:a16="http://schemas.microsoft.com/office/drawing/2014/main" id="{E676DFE7-120C-4402-2736-61EBA6CF0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2495"/>
              <a:ext cx="3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ja-JP" altLang="ja-JP" sz="600">
                  <a:solidFill>
                    <a:srgbClr val="000000"/>
                  </a:solidFill>
                  <a:ea typeface="HGPｺﾞｼｯｸM" panose="020B0600000000000000" pitchFamily="50" charset="-128"/>
                  <a:cs typeface="Arial" panose="020B0604020202020204" pitchFamily="34" charset="0"/>
                </a:rPr>
                <a:t>TDD TRX2</a:t>
              </a:r>
              <a:endParaRPr lang="ja-JP" altLang="ja-JP" sz="1350">
                <a:cs typeface="Arial" panose="020B0604020202020204" pitchFamily="34" charset="0"/>
              </a:endParaRPr>
            </a:p>
          </p:txBody>
        </p:sp>
        <p:sp>
          <p:nvSpPr>
            <p:cNvPr id="129" name="Freeform 320">
              <a:extLst>
                <a:ext uri="{FF2B5EF4-FFF2-40B4-BE49-F238E27FC236}">
                  <a16:creationId xmlns:a16="http://schemas.microsoft.com/office/drawing/2014/main" id="{7B15BD9F-B0B3-A8A2-EBC4-D83C4409A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2554"/>
              <a:ext cx="300" cy="5"/>
            </a:xfrm>
            <a:custGeom>
              <a:avLst/>
              <a:gdLst>
                <a:gd name="T0" fmla="*/ 0 w 300"/>
                <a:gd name="T1" fmla="*/ 0 h 5"/>
                <a:gd name="T2" fmla="*/ 75 w 300"/>
                <a:gd name="T3" fmla="*/ 0 h 5"/>
                <a:gd name="T4" fmla="*/ 150 w 300"/>
                <a:gd name="T5" fmla="*/ 0 h 5"/>
                <a:gd name="T6" fmla="*/ 225 w 300"/>
                <a:gd name="T7" fmla="*/ 0 h 5"/>
                <a:gd name="T8" fmla="*/ 300 w 300"/>
                <a:gd name="T9" fmla="*/ 0 h 5"/>
                <a:gd name="T10" fmla="*/ 300 w 300"/>
                <a:gd name="T11" fmla="*/ 5 h 5"/>
                <a:gd name="T12" fmla="*/ 225 w 300"/>
                <a:gd name="T13" fmla="*/ 5 h 5"/>
                <a:gd name="T14" fmla="*/ 150 w 300"/>
                <a:gd name="T15" fmla="*/ 5 h 5"/>
                <a:gd name="T16" fmla="*/ 75 w 300"/>
                <a:gd name="T17" fmla="*/ 5 h 5"/>
                <a:gd name="T18" fmla="*/ 0 w 300"/>
                <a:gd name="T19" fmla="*/ 5 h 5"/>
                <a:gd name="T20" fmla="*/ 0 w 300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5">
                  <a:moveTo>
                    <a:pt x="0" y="0"/>
                  </a:moveTo>
                  <a:lnTo>
                    <a:pt x="75" y="0"/>
                  </a:lnTo>
                  <a:lnTo>
                    <a:pt x="150" y="0"/>
                  </a:lnTo>
                  <a:lnTo>
                    <a:pt x="225" y="0"/>
                  </a:lnTo>
                  <a:lnTo>
                    <a:pt x="300" y="0"/>
                  </a:lnTo>
                  <a:lnTo>
                    <a:pt x="300" y="5"/>
                  </a:lnTo>
                  <a:lnTo>
                    <a:pt x="225" y="5"/>
                  </a:lnTo>
                  <a:lnTo>
                    <a:pt x="150" y="5"/>
                  </a:lnTo>
                  <a:lnTo>
                    <a:pt x="7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Rectangle 321">
              <a:extLst>
                <a:ext uri="{FF2B5EF4-FFF2-40B4-BE49-F238E27FC236}">
                  <a16:creationId xmlns:a16="http://schemas.microsoft.com/office/drawing/2014/main" id="{74A37999-3719-4D17-5BB1-C0912684C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1954"/>
              <a:ext cx="13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ja-JP" altLang="ja-JP" sz="600">
                  <a:solidFill>
                    <a:srgbClr val="000000"/>
                  </a:solidFill>
                  <a:ea typeface="HGPｺﾞｼｯｸM" panose="020B0600000000000000" pitchFamily="50" charset="-128"/>
                  <a:cs typeface="Arial" panose="020B0604020202020204" pitchFamily="34" charset="0"/>
                </a:rPr>
                <a:t>CH2</a:t>
              </a:r>
              <a:endParaRPr lang="ja-JP" altLang="ja-JP" sz="1350">
                <a:cs typeface="Arial" panose="020B0604020202020204" pitchFamily="34" charset="0"/>
              </a:endParaRPr>
            </a:p>
          </p:txBody>
        </p:sp>
        <p:sp>
          <p:nvSpPr>
            <p:cNvPr id="131" name="Freeform 322">
              <a:extLst>
                <a:ext uri="{FF2B5EF4-FFF2-40B4-BE49-F238E27FC236}">
                  <a16:creationId xmlns:a16="http://schemas.microsoft.com/office/drawing/2014/main" id="{633ABB59-F338-50FD-EAFE-B7D549F40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" y="2015"/>
              <a:ext cx="119" cy="4"/>
            </a:xfrm>
            <a:custGeom>
              <a:avLst/>
              <a:gdLst>
                <a:gd name="T0" fmla="*/ 0 w 119"/>
                <a:gd name="T1" fmla="*/ 0 h 4"/>
                <a:gd name="T2" fmla="*/ 29 w 119"/>
                <a:gd name="T3" fmla="*/ 0 h 4"/>
                <a:gd name="T4" fmla="*/ 59 w 119"/>
                <a:gd name="T5" fmla="*/ 0 h 4"/>
                <a:gd name="T6" fmla="*/ 89 w 119"/>
                <a:gd name="T7" fmla="*/ 0 h 4"/>
                <a:gd name="T8" fmla="*/ 119 w 119"/>
                <a:gd name="T9" fmla="*/ 0 h 4"/>
                <a:gd name="T10" fmla="*/ 119 w 119"/>
                <a:gd name="T11" fmla="*/ 4 h 4"/>
                <a:gd name="T12" fmla="*/ 89 w 119"/>
                <a:gd name="T13" fmla="*/ 4 h 4"/>
                <a:gd name="T14" fmla="*/ 59 w 119"/>
                <a:gd name="T15" fmla="*/ 4 h 4"/>
                <a:gd name="T16" fmla="*/ 29 w 119"/>
                <a:gd name="T17" fmla="*/ 4 h 4"/>
                <a:gd name="T18" fmla="*/ 0 w 119"/>
                <a:gd name="T19" fmla="*/ 4 h 4"/>
                <a:gd name="T20" fmla="*/ 0 w 119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4">
                  <a:moveTo>
                    <a:pt x="0" y="0"/>
                  </a:moveTo>
                  <a:lnTo>
                    <a:pt x="29" y="0"/>
                  </a:lnTo>
                  <a:lnTo>
                    <a:pt x="59" y="0"/>
                  </a:lnTo>
                  <a:lnTo>
                    <a:pt x="89" y="0"/>
                  </a:lnTo>
                  <a:lnTo>
                    <a:pt x="119" y="0"/>
                  </a:lnTo>
                  <a:lnTo>
                    <a:pt x="119" y="4"/>
                  </a:lnTo>
                  <a:lnTo>
                    <a:pt x="89" y="4"/>
                  </a:lnTo>
                  <a:lnTo>
                    <a:pt x="59" y="4"/>
                  </a:lnTo>
                  <a:lnTo>
                    <a:pt x="29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Rectangle 323">
              <a:extLst>
                <a:ext uri="{FF2B5EF4-FFF2-40B4-BE49-F238E27FC236}">
                  <a16:creationId xmlns:a16="http://schemas.microsoft.com/office/drawing/2014/main" id="{F370530F-105E-DD2C-3652-DC96AD5EE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9" y="2235"/>
              <a:ext cx="13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ja-JP" altLang="ja-JP" sz="600">
                  <a:solidFill>
                    <a:srgbClr val="000000"/>
                  </a:solidFill>
                  <a:ea typeface="HGPｺﾞｼｯｸM" panose="020B0600000000000000" pitchFamily="50" charset="-128"/>
                  <a:cs typeface="Arial" panose="020B0604020202020204" pitchFamily="34" charset="0"/>
                </a:rPr>
                <a:t>CH3</a:t>
              </a:r>
              <a:endParaRPr lang="ja-JP" altLang="ja-JP" sz="1350">
                <a:cs typeface="Arial" panose="020B0604020202020204" pitchFamily="34" charset="0"/>
              </a:endParaRPr>
            </a:p>
          </p:txBody>
        </p:sp>
        <p:sp>
          <p:nvSpPr>
            <p:cNvPr id="133" name="Freeform 324">
              <a:extLst>
                <a:ext uri="{FF2B5EF4-FFF2-40B4-BE49-F238E27FC236}">
                  <a16:creationId xmlns:a16="http://schemas.microsoft.com/office/drawing/2014/main" id="{4124DDB3-BE0F-E44D-598B-426840DCE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296"/>
              <a:ext cx="120" cy="4"/>
            </a:xfrm>
            <a:custGeom>
              <a:avLst/>
              <a:gdLst>
                <a:gd name="T0" fmla="*/ 0 w 120"/>
                <a:gd name="T1" fmla="*/ 0 h 4"/>
                <a:gd name="T2" fmla="*/ 30 w 120"/>
                <a:gd name="T3" fmla="*/ 0 h 4"/>
                <a:gd name="T4" fmla="*/ 60 w 120"/>
                <a:gd name="T5" fmla="*/ 0 h 4"/>
                <a:gd name="T6" fmla="*/ 90 w 120"/>
                <a:gd name="T7" fmla="*/ 0 h 4"/>
                <a:gd name="T8" fmla="*/ 120 w 120"/>
                <a:gd name="T9" fmla="*/ 0 h 4"/>
                <a:gd name="T10" fmla="*/ 120 w 120"/>
                <a:gd name="T11" fmla="*/ 4 h 4"/>
                <a:gd name="T12" fmla="*/ 90 w 120"/>
                <a:gd name="T13" fmla="*/ 4 h 4"/>
                <a:gd name="T14" fmla="*/ 60 w 120"/>
                <a:gd name="T15" fmla="*/ 4 h 4"/>
                <a:gd name="T16" fmla="*/ 30 w 120"/>
                <a:gd name="T17" fmla="*/ 4 h 4"/>
                <a:gd name="T18" fmla="*/ 0 w 120"/>
                <a:gd name="T19" fmla="*/ 4 h 4"/>
                <a:gd name="T20" fmla="*/ 0 w 120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4">
                  <a:moveTo>
                    <a:pt x="0" y="0"/>
                  </a:moveTo>
                  <a:lnTo>
                    <a:pt x="3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4"/>
                  </a:lnTo>
                  <a:lnTo>
                    <a:pt x="90" y="4"/>
                  </a:lnTo>
                  <a:lnTo>
                    <a:pt x="60" y="4"/>
                  </a:lnTo>
                  <a:lnTo>
                    <a:pt x="3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Line 325">
              <a:extLst>
                <a:ext uri="{FF2B5EF4-FFF2-40B4-BE49-F238E27FC236}">
                  <a16:creationId xmlns:a16="http://schemas.microsoft.com/office/drawing/2014/main" id="{055F6F50-5AA6-9708-419A-EDEDD93AEC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58" y="1009"/>
              <a:ext cx="9" cy="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Line 326">
              <a:extLst>
                <a:ext uri="{FF2B5EF4-FFF2-40B4-BE49-F238E27FC236}">
                  <a16:creationId xmlns:a16="http://schemas.microsoft.com/office/drawing/2014/main" id="{EB934DA7-9565-5404-5E13-E17ED29954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0" y="1009"/>
              <a:ext cx="8" cy="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Line 327">
              <a:extLst>
                <a:ext uri="{FF2B5EF4-FFF2-40B4-BE49-F238E27FC236}">
                  <a16:creationId xmlns:a16="http://schemas.microsoft.com/office/drawing/2014/main" id="{B288A773-965F-6621-A448-49FCB51E5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36" y="1009"/>
              <a:ext cx="14" cy="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Line 328">
              <a:extLst>
                <a:ext uri="{FF2B5EF4-FFF2-40B4-BE49-F238E27FC236}">
                  <a16:creationId xmlns:a16="http://schemas.microsoft.com/office/drawing/2014/main" id="{0F0E17EA-023A-4624-41A0-94DC0B3443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7" y="1009"/>
              <a:ext cx="9" cy="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Line 329">
              <a:extLst>
                <a:ext uri="{FF2B5EF4-FFF2-40B4-BE49-F238E27FC236}">
                  <a16:creationId xmlns:a16="http://schemas.microsoft.com/office/drawing/2014/main" id="{A0F55BDE-29B1-EA85-9902-EDC8381EC5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19" y="1009"/>
              <a:ext cx="8" cy="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Line 330">
              <a:extLst>
                <a:ext uri="{FF2B5EF4-FFF2-40B4-BE49-F238E27FC236}">
                  <a16:creationId xmlns:a16="http://schemas.microsoft.com/office/drawing/2014/main" id="{A995F3F1-4D3E-377E-E2E0-CF08E3AD52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0" y="1009"/>
              <a:ext cx="9" cy="1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Line 331">
              <a:extLst>
                <a:ext uri="{FF2B5EF4-FFF2-40B4-BE49-F238E27FC236}">
                  <a16:creationId xmlns:a16="http://schemas.microsoft.com/office/drawing/2014/main" id="{D9C6E37F-092E-3D9A-D25F-E3FA1B52C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7" y="1017"/>
              <a:ext cx="5" cy="18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Line 332">
              <a:extLst>
                <a:ext uri="{FF2B5EF4-FFF2-40B4-BE49-F238E27FC236}">
                  <a16:creationId xmlns:a16="http://schemas.microsoft.com/office/drawing/2014/main" id="{6B971F4B-D316-E561-802C-EB39A2D0B2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7" y="1026"/>
              <a:ext cx="13" cy="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Line 333">
              <a:extLst>
                <a:ext uri="{FF2B5EF4-FFF2-40B4-BE49-F238E27FC236}">
                  <a16:creationId xmlns:a16="http://schemas.microsoft.com/office/drawing/2014/main" id="{99A125AF-50B4-9DDA-5E37-351113C293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2" y="1017"/>
              <a:ext cx="17" cy="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334">
              <a:extLst>
                <a:ext uri="{FF2B5EF4-FFF2-40B4-BE49-F238E27FC236}">
                  <a16:creationId xmlns:a16="http://schemas.microsoft.com/office/drawing/2014/main" id="{6FDCBD01-71C8-7342-B564-D5895226D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975"/>
              <a:ext cx="70" cy="89"/>
            </a:xfrm>
            <a:custGeom>
              <a:avLst/>
              <a:gdLst>
                <a:gd name="T0" fmla="*/ 6 w 70"/>
                <a:gd name="T1" fmla="*/ 11 h 89"/>
                <a:gd name="T2" fmla="*/ 8 w 70"/>
                <a:gd name="T3" fmla="*/ 32 h 89"/>
                <a:gd name="T4" fmla="*/ 8 w 70"/>
                <a:gd name="T5" fmla="*/ 34 h 89"/>
                <a:gd name="T6" fmla="*/ 5 w 70"/>
                <a:gd name="T7" fmla="*/ 32 h 89"/>
                <a:gd name="T8" fmla="*/ 0 w 70"/>
                <a:gd name="T9" fmla="*/ 0 h 89"/>
                <a:gd name="T10" fmla="*/ 29 w 70"/>
                <a:gd name="T11" fmla="*/ 10 h 89"/>
                <a:gd name="T12" fmla="*/ 5 w 70"/>
                <a:gd name="T13" fmla="*/ 4 h 89"/>
                <a:gd name="T14" fmla="*/ 5 w 70"/>
                <a:gd name="T15" fmla="*/ 8 h 89"/>
                <a:gd name="T16" fmla="*/ 8 w 70"/>
                <a:gd name="T17" fmla="*/ 8 h 89"/>
                <a:gd name="T18" fmla="*/ 70 w 70"/>
                <a:gd name="T19" fmla="*/ 87 h 89"/>
                <a:gd name="T20" fmla="*/ 70 w 70"/>
                <a:gd name="T21" fmla="*/ 89 h 89"/>
                <a:gd name="T22" fmla="*/ 69 w 70"/>
                <a:gd name="T23" fmla="*/ 89 h 89"/>
                <a:gd name="T24" fmla="*/ 6 w 70"/>
                <a:gd name="T25" fmla="*/ 11 h 89"/>
                <a:gd name="T26" fmla="*/ 2 w 70"/>
                <a:gd name="T27" fmla="*/ 6 h 89"/>
                <a:gd name="T28" fmla="*/ 5 w 70"/>
                <a:gd name="T29" fmla="*/ 4 h 89"/>
                <a:gd name="T30" fmla="*/ 4 w 70"/>
                <a:gd name="T31" fmla="*/ 3 h 89"/>
                <a:gd name="T32" fmla="*/ 1 w 70"/>
                <a:gd name="T33" fmla="*/ 2 h 89"/>
                <a:gd name="T34" fmla="*/ 1 w 70"/>
                <a:gd name="T35" fmla="*/ 5 h 89"/>
                <a:gd name="T36" fmla="*/ 6 w 70"/>
                <a:gd name="T37" fmla="*/ 1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89">
                  <a:moveTo>
                    <a:pt x="6" y="11"/>
                  </a:moveTo>
                  <a:lnTo>
                    <a:pt x="8" y="32"/>
                  </a:lnTo>
                  <a:lnTo>
                    <a:pt x="8" y="34"/>
                  </a:lnTo>
                  <a:lnTo>
                    <a:pt x="5" y="32"/>
                  </a:lnTo>
                  <a:lnTo>
                    <a:pt x="0" y="0"/>
                  </a:lnTo>
                  <a:lnTo>
                    <a:pt x="29" y="10"/>
                  </a:lnTo>
                  <a:lnTo>
                    <a:pt x="5" y="4"/>
                  </a:lnTo>
                  <a:lnTo>
                    <a:pt x="5" y="8"/>
                  </a:lnTo>
                  <a:lnTo>
                    <a:pt x="8" y="8"/>
                  </a:lnTo>
                  <a:lnTo>
                    <a:pt x="70" y="87"/>
                  </a:lnTo>
                  <a:lnTo>
                    <a:pt x="70" y="89"/>
                  </a:lnTo>
                  <a:lnTo>
                    <a:pt x="69" y="89"/>
                  </a:lnTo>
                  <a:lnTo>
                    <a:pt x="6" y="11"/>
                  </a:lnTo>
                  <a:lnTo>
                    <a:pt x="2" y="6"/>
                  </a:lnTo>
                  <a:lnTo>
                    <a:pt x="5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1" y="5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335">
              <a:extLst>
                <a:ext uri="{FF2B5EF4-FFF2-40B4-BE49-F238E27FC236}">
                  <a16:creationId xmlns:a16="http://schemas.microsoft.com/office/drawing/2014/main" id="{3D8BBAC4-2568-2AC5-5F64-35E74C15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980"/>
              <a:ext cx="26" cy="9"/>
            </a:xfrm>
            <a:custGeom>
              <a:avLst/>
              <a:gdLst>
                <a:gd name="T0" fmla="*/ 26 w 26"/>
                <a:gd name="T1" fmla="*/ 8 h 9"/>
                <a:gd name="T2" fmla="*/ 23 w 26"/>
                <a:gd name="T3" fmla="*/ 9 h 9"/>
                <a:gd name="T4" fmla="*/ 3 w 26"/>
                <a:gd name="T5" fmla="*/ 4 h 9"/>
                <a:gd name="T6" fmla="*/ 1 w 26"/>
                <a:gd name="T7" fmla="*/ 3 h 9"/>
                <a:gd name="T8" fmla="*/ 0 w 26"/>
                <a:gd name="T9" fmla="*/ 0 h 9"/>
                <a:gd name="T10" fmla="*/ 26 w 26"/>
                <a:gd name="T11" fmla="*/ 5 h 9"/>
                <a:gd name="T12" fmla="*/ 26 w 2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9">
                  <a:moveTo>
                    <a:pt x="26" y="8"/>
                  </a:moveTo>
                  <a:lnTo>
                    <a:pt x="23" y="9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0"/>
                  </a:lnTo>
                  <a:lnTo>
                    <a:pt x="26" y="5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336">
              <a:extLst>
                <a:ext uri="{FF2B5EF4-FFF2-40B4-BE49-F238E27FC236}">
                  <a16:creationId xmlns:a16="http://schemas.microsoft.com/office/drawing/2014/main" id="{DCE79EE5-AB63-673E-5E48-E6CD8BBF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975"/>
              <a:ext cx="8" cy="14"/>
            </a:xfrm>
            <a:custGeom>
              <a:avLst/>
              <a:gdLst>
                <a:gd name="T0" fmla="*/ 0 w 8"/>
                <a:gd name="T1" fmla="*/ 5 h 14"/>
                <a:gd name="T2" fmla="*/ 0 w 8"/>
                <a:gd name="T3" fmla="*/ 0 h 14"/>
                <a:gd name="T4" fmla="*/ 5 w 8"/>
                <a:gd name="T5" fmla="*/ 2 h 14"/>
                <a:gd name="T6" fmla="*/ 7 w 8"/>
                <a:gd name="T7" fmla="*/ 4 h 14"/>
                <a:gd name="T8" fmla="*/ 2 w 8"/>
                <a:gd name="T9" fmla="*/ 6 h 14"/>
                <a:gd name="T10" fmla="*/ 8 w 8"/>
                <a:gd name="T11" fmla="*/ 14 h 14"/>
                <a:gd name="T12" fmla="*/ 0 w 8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0" y="5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7" y="4"/>
                  </a:lnTo>
                  <a:lnTo>
                    <a:pt x="2" y="6"/>
                  </a:lnTo>
                  <a:lnTo>
                    <a:pt x="8" y="1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337">
              <a:extLst>
                <a:ext uri="{FF2B5EF4-FFF2-40B4-BE49-F238E27FC236}">
                  <a16:creationId xmlns:a16="http://schemas.microsoft.com/office/drawing/2014/main" id="{4F4C0BFB-6DB9-5C40-9A59-3E87ADAF2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" y="942"/>
              <a:ext cx="128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angle 338">
              <a:extLst>
                <a:ext uri="{FF2B5EF4-FFF2-40B4-BE49-F238E27FC236}">
                  <a16:creationId xmlns:a16="http://schemas.microsoft.com/office/drawing/2014/main" id="{71C2B6E0-E47E-39D0-6CF6-FB4A1B08B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" y="942"/>
              <a:ext cx="128" cy="151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Line 339">
              <a:extLst>
                <a:ext uri="{FF2B5EF4-FFF2-40B4-BE49-F238E27FC236}">
                  <a16:creationId xmlns:a16="http://schemas.microsoft.com/office/drawing/2014/main" id="{6DD90844-D7F6-D898-6CEC-40312B38C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58" y="1009"/>
              <a:ext cx="9" cy="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Line 340">
              <a:extLst>
                <a:ext uri="{FF2B5EF4-FFF2-40B4-BE49-F238E27FC236}">
                  <a16:creationId xmlns:a16="http://schemas.microsoft.com/office/drawing/2014/main" id="{EB0937CF-9426-B785-E895-BCF8F01484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0" y="1009"/>
              <a:ext cx="8" cy="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Line 341">
              <a:extLst>
                <a:ext uri="{FF2B5EF4-FFF2-40B4-BE49-F238E27FC236}">
                  <a16:creationId xmlns:a16="http://schemas.microsoft.com/office/drawing/2014/main" id="{BE0C8A41-A3CF-15CD-D0BF-0BDFF4CF3E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36" y="1009"/>
              <a:ext cx="14" cy="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Line 342">
              <a:extLst>
                <a:ext uri="{FF2B5EF4-FFF2-40B4-BE49-F238E27FC236}">
                  <a16:creationId xmlns:a16="http://schemas.microsoft.com/office/drawing/2014/main" id="{FF2500C0-8CBB-70D6-E336-E4D6F87CA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7" y="1009"/>
              <a:ext cx="9" cy="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Line 343">
              <a:extLst>
                <a:ext uri="{FF2B5EF4-FFF2-40B4-BE49-F238E27FC236}">
                  <a16:creationId xmlns:a16="http://schemas.microsoft.com/office/drawing/2014/main" id="{631872FF-27DF-D2DA-68C6-8EDC383ABA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19" y="1009"/>
              <a:ext cx="8" cy="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Line 344">
              <a:extLst>
                <a:ext uri="{FF2B5EF4-FFF2-40B4-BE49-F238E27FC236}">
                  <a16:creationId xmlns:a16="http://schemas.microsoft.com/office/drawing/2014/main" id="{D49C7F5F-310C-E4FF-0AE2-602D3E6A39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0" y="1009"/>
              <a:ext cx="9" cy="1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Line 345">
              <a:extLst>
                <a:ext uri="{FF2B5EF4-FFF2-40B4-BE49-F238E27FC236}">
                  <a16:creationId xmlns:a16="http://schemas.microsoft.com/office/drawing/2014/main" id="{B2102414-7A08-286C-5533-D35A80DB49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7" y="1017"/>
              <a:ext cx="5" cy="18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Line 346">
              <a:extLst>
                <a:ext uri="{FF2B5EF4-FFF2-40B4-BE49-F238E27FC236}">
                  <a16:creationId xmlns:a16="http://schemas.microsoft.com/office/drawing/2014/main" id="{D3478696-BDCD-7698-F863-04D3D643B9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7" y="1026"/>
              <a:ext cx="13" cy="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Line 347">
              <a:extLst>
                <a:ext uri="{FF2B5EF4-FFF2-40B4-BE49-F238E27FC236}">
                  <a16:creationId xmlns:a16="http://schemas.microsoft.com/office/drawing/2014/main" id="{C2CB1847-8C35-9237-28AB-C720022C5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2" y="1017"/>
              <a:ext cx="17" cy="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348">
              <a:extLst>
                <a:ext uri="{FF2B5EF4-FFF2-40B4-BE49-F238E27FC236}">
                  <a16:creationId xmlns:a16="http://schemas.microsoft.com/office/drawing/2014/main" id="{AECBCB49-BD0B-5E66-8AE9-D053187E1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975"/>
              <a:ext cx="70" cy="89"/>
            </a:xfrm>
            <a:custGeom>
              <a:avLst/>
              <a:gdLst>
                <a:gd name="T0" fmla="*/ 6 w 70"/>
                <a:gd name="T1" fmla="*/ 11 h 89"/>
                <a:gd name="T2" fmla="*/ 8 w 70"/>
                <a:gd name="T3" fmla="*/ 32 h 89"/>
                <a:gd name="T4" fmla="*/ 8 w 70"/>
                <a:gd name="T5" fmla="*/ 34 h 89"/>
                <a:gd name="T6" fmla="*/ 5 w 70"/>
                <a:gd name="T7" fmla="*/ 32 h 89"/>
                <a:gd name="T8" fmla="*/ 0 w 70"/>
                <a:gd name="T9" fmla="*/ 0 h 89"/>
                <a:gd name="T10" fmla="*/ 29 w 70"/>
                <a:gd name="T11" fmla="*/ 10 h 89"/>
                <a:gd name="T12" fmla="*/ 5 w 70"/>
                <a:gd name="T13" fmla="*/ 4 h 89"/>
                <a:gd name="T14" fmla="*/ 5 w 70"/>
                <a:gd name="T15" fmla="*/ 8 h 89"/>
                <a:gd name="T16" fmla="*/ 8 w 70"/>
                <a:gd name="T17" fmla="*/ 8 h 89"/>
                <a:gd name="T18" fmla="*/ 70 w 70"/>
                <a:gd name="T19" fmla="*/ 87 h 89"/>
                <a:gd name="T20" fmla="*/ 70 w 70"/>
                <a:gd name="T21" fmla="*/ 89 h 89"/>
                <a:gd name="T22" fmla="*/ 69 w 70"/>
                <a:gd name="T23" fmla="*/ 89 h 89"/>
                <a:gd name="T24" fmla="*/ 6 w 70"/>
                <a:gd name="T25" fmla="*/ 11 h 89"/>
                <a:gd name="T26" fmla="*/ 2 w 70"/>
                <a:gd name="T27" fmla="*/ 6 h 89"/>
                <a:gd name="T28" fmla="*/ 5 w 70"/>
                <a:gd name="T29" fmla="*/ 4 h 89"/>
                <a:gd name="T30" fmla="*/ 4 w 70"/>
                <a:gd name="T31" fmla="*/ 3 h 89"/>
                <a:gd name="T32" fmla="*/ 1 w 70"/>
                <a:gd name="T33" fmla="*/ 2 h 89"/>
                <a:gd name="T34" fmla="*/ 1 w 70"/>
                <a:gd name="T35" fmla="*/ 5 h 89"/>
                <a:gd name="T36" fmla="*/ 6 w 70"/>
                <a:gd name="T37" fmla="*/ 1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89">
                  <a:moveTo>
                    <a:pt x="6" y="11"/>
                  </a:moveTo>
                  <a:lnTo>
                    <a:pt x="8" y="32"/>
                  </a:lnTo>
                  <a:lnTo>
                    <a:pt x="8" y="34"/>
                  </a:lnTo>
                  <a:lnTo>
                    <a:pt x="5" y="32"/>
                  </a:lnTo>
                  <a:lnTo>
                    <a:pt x="0" y="0"/>
                  </a:lnTo>
                  <a:lnTo>
                    <a:pt x="29" y="10"/>
                  </a:lnTo>
                  <a:lnTo>
                    <a:pt x="5" y="4"/>
                  </a:lnTo>
                  <a:lnTo>
                    <a:pt x="5" y="8"/>
                  </a:lnTo>
                  <a:lnTo>
                    <a:pt x="8" y="8"/>
                  </a:lnTo>
                  <a:lnTo>
                    <a:pt x="70" y="87"/>
                  </a:lnTo>
                  <a:lnTo>
                    <a:pt x="70" y="89"/>
                  </a:lnTo>
                  <a:lnTo>
                    <a:pt x="69" y="89"/>
                  </a:lnTo>
                  <a:lnTo>
                    <a:pt x="6" y="11"/>
                  </a:lnTo>
                  <a:lnTo>
                    <a:pt x="2" y="6"/>
                  </a:lnTo>
                  <a:lnTo>
                    <a:pt x="5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1" y="5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349">
              <a:extLst>
                <a:ext uri="{FF2B5EF4-FFF2-40B4-BE49-F238E27FC236}">
                  <a16:creationId xmlns:a16="http://schemas.microsoft.com/office/drawing/2014/main" id="{D3837FF5-0B19-BF11-FED3-92EA4FD97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980"/>
              <a:ext cx="26" cy="9"/>
            </a:xfrm>
            <a:custGeom>
              <a:avLst/>
              <a:gdLst>
                <a:gd name="T0" fmla="*/ 26 w 26"/>
                <a:gd name="T1" fmla="*/ 8 h 9"/>
                <a:gd name="T2" fmla="*/ 23 w 26"/>
                <a:gd name="T3" fmla="*/ 9 h 9"/>
                <a:gd name="T4" fmla="*/ 3 w 26"/>
                <a:gd name="T5" fmla="*/ 4 h 9"/>
                <a:gd name="T6" fmla="*/ 1 w 26"/>
                <a:gd name="T7" fmla="*/ 3 h 9"/>
                <a:gd name="T8" fmla="*/ 0 w 26"/>
                <a:gd name="T9" fmla="*/ 0 h 9"/>
                <a:gd name="T10" fmla="*/ 26 w 26"/>
                <a:gd name="T11" fmla="*/ 5 h 9"/>
                <a:gd name="T12" fmla="*/ 26 w 2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9">
                  <a:moveTo>
                    <a:pt x="26" y="8"/>
                  </a:moveTo>
                  <a:lnTo>
                    <a:pt x="23" y="9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0"/>
                  </a:lnTo>
                  <a:lnTo>
                    <a:pt x="26" y="5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350">
              <a:extLst>
                <a:ext uri="{FF2B5EF4-FFF2-40B4-BE49-F238E27FC236}">
                  <a16:creationId xmlns:a16="http://schemas.microsoft.com/office/drawing/2014/main" id="{BC08B61D-F8BD-BDA3-8DE7-3E72299DF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975"/>
              <a:ext cx="8" cy="14"/>
            </a:xfrm>
            <a:custGeom>
              <a:avLst/>
              <a:gdLst>
                <a:gd name="T0" fmla="*/ 0 w 8"/>
                <a:gd name="T1" fmla="*/ 5 h 14"/>
                <a:gd name="T2" fmla="*/ 0 w 8"/>
                <a:gd name="T3" fmla="*/ 0 h 14"/>
                <a:gd name="T4" fmla="*/ 5 w 8"/>
                <a:gd name="T5" fmla="*/ 2 h 14"/>
                <a:gd name="T6" fmla="*/ 7 w 8"/>
                <a:gd name="T7" fmla="*/ 4 h 14"/>
                <a:gd name="T8" fmla="*/ 2 w 8"/>
                <a:gd name="T9" fmla="*/ 6 h 14"/>
                <a:gd name="T10" fmla="*/ 8 w 8"/>
                <a:gd name="T11" fmla="*/ 14 h 14"/>
                <a:gd name="T12" fmla="*/ 0 w 8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0" y="5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7" y="4"/>
                  </a:lnTo>
                  <a:lnTo>
                    <a:pt x="2" y="6"/>
                  </a:lnTo>
                  <a:lnTo>
                    <a:pt x="8" y="1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Line 351">
              <a:extLst>
                <a:ext uri="{FF2B5EF4-FFF2-40B4-BE49-F238E27FC236}">
                  <a16:creationId xmlns:a16="http://schemas.microsoft.com/office/drawing/2014/main" id="{F3000D45-4AA5-C6E7-20D5-9069E97245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58" y="1009"/>
              <a:ext cx="9" cy="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Line 352">
              <a:extLst>
                <a:ext uri="{FF2B5EF4-FFF2-40B4-BE49-F238E27FC236}">
                  <a16:creationId xmlns:a16="http://schemas.microsoft.com/office/drawing/2014/main" id="{68F3796D-4EBB-5E89-D76E-8865A99F65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0" y="1009"/>
              <a:ext cx="8" cy="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Line 353">
              <a:extLst>
                <a:ext uri="{FF2B5EF4-FFF2-40B4-BE49-F238E27FC236}">
                  <a16:creationId xmlns:a16="http://schemas.microsoft.com/office/drawing/2014/main" id="{6266E3EE-A6AF-121C-B647-591C0701D9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36" y="1009"/>
              <a:ext cx="14" cy="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Line 354">
              <a:extLst>
                <a:ext uri="{FF2B5EF4-FFF2-40B4-BE49-F238E27FC236}">
                  <a16:creationId xmlns:a16="http://schemas.microsoft.com/office/drawing/2014/main" id="{A0E29420-F2D4-8D38-265E-0FC990A655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7" y="1009"/>
              <a:ext cx="9" cy="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Line 355">
              <a:extLst>
                <a:ext uri="{FF2B5EF4-FFF2-40B4-BE49-F238E27FC236}">
                  <a16:creationId xmlns:a16="http://schemas.microsoft.com/office/drawing/2014/main" id="{FB1D24B1-577E-355B-111D-02F7ADC4AD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19" y="1009"/>
              <a:ext cx="8" cy="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Line 356">
              <a:extLst>
                <a:ext uri="{FF2B5EF4-FFF2-40B4-BE49-F238E27FC236}">
                  <a16:creationId xmlns:a16="http://schemas.microsoft.com/office/drawing/2014/main" id="{15694C13-5CF4-3C8C-2113-BDD74C0DEF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0" y="1009"/>
              <a:ext cx="9" cy="1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Line 357">
              <a:extLst>
                <a:ext uri="{FF2B5EF4-FFF2-40B4-BE49-F238E27FC236}">
                  <a16:creationId xmlns:a16="http://schemas.microsoft.com/office/drawing/2014/main" id="{03CC19D0-E24A-357A-95AD-602741D2B7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7" y="1017"/>
              <a:ext cx="5" cy="18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Line 358">
              <a:extLst>
                <a:ext uri="{FF2B5EF4-FFF2-40B4-BE49-F238E27FC236}">
                  <a16:creationId xmlns:a16="http://schemas.microsoft.com/office/drawing/2014/main" id="{8165B7EC-9D76-D0C6-7BE4-79C626DB53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7" y="1026"/>
              <a:ext cx="13" cy="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Line 359">
              <a:extLst>
                <a:ext uri="{FF2B5EF4-FFF2-40B4-BE49-F238E27FC236}">
                  <a16:creationId xmlns:a16="http://schemas.microsoft.com/office/drawing/2014/main" id="{872FF8CC-A10A-606A-D1C8-C9807446C9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2" y="1017"/>
              <a:ext cx="17" cy="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360">
              <a:extLst>
                <a:ext uri="{FF2B5EF4-FFF2-40B4-BE49-F238E27FC236}">
                  <a16:creationId xmlns:a16="http://schemas.microsoft.com/office/drawing/2014/main" id="{E19788E6-05B5-08E4-8732-6F48BFA55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975"/>
              <a:ext cx="70" cy="89"/>
            </a:xfrm>
            <a:custGeom>
              <a:avLst/>
              <a:gdLst>
                <a:gd name="T0" fmla="*/ 6 w 70"/>
                <a:gd name="T1" fmla="*/ 11 h 89"/>
                <a:gd name="T2" fmla="*/ 8 w 70"/>
                <a:gd name="T3" fmla="*/ 32 h 89"/>
                <a:gd name="T4" fmla="*/ 8 w 70"/>
                <a:gd name="T5" fmla="*/ 34 h 89"/>
                <a:gd name="T6" fmla="*/ 5 w 70"/>
                <a:gd name="T7" fmla="*/ 32 h 89"/>
                <a:gd name="T8" fmla="*/ 0 w 70"/>
                <a:gd name="T9" fmla="*/ 0 h 89"/>
                <a:gd name="T10" fmla="*/ 29 w 70"/>
                <a:gd name="T11" fmla="*/ 10 h 89"/>
                <a:gd name="T12" fmla="*/ 5 w 70"/>
                <a:gd name="T13" fmla="*/ 4 h 89"/>
                <a:gd name="T14" fmla="*/ 5 w 70"/>
                <a:gd name="T15" fmla="*/ 8 h 89"/>
                <a:gd name="T16" fmla="*/ 8 w 70"/>
                <a:gd name="T17" fmla="*/ 8 h 89"/>
                <a:gd name="T18" fmla="*/ 70 w 70"/>
                <a:gd name="T19" fmla="*/ 87 h 89"/>
                <a:gd name="T20" fmla="*/ 70 w 70"/>
                <a:gd name="T21" fmla="*/ 89 h 89"/>
                <a:gd name="T22" fmla="*/ 69 w 70"/>
                <a:gd name="T23" fmla="*/ 89 h 89"/>
                <a:gd name="T24" fmla="*/ 6 w 70"/>
                <a:gd name="T25" fmla="*/ 11 h 89"/>
                <a:gd name="T26" fmla="*/ 2 w 70"/>
                <a:gd name="T27" fmla="*/ 6 h 89"/>
                <a:gd name="T28" fmla="*/ 5 w 70"/>
                <a:gd name="T29" fmla="*/ 4 h 89"/>
                <a:gd name="T30" fmla="*/ 4 w 70"/>
                <a:gd name="T31" fmla="*/ 3 h 89"/>
                <a:gd name="T32" fmla="*/ 1 w 70"/>
                <a:gd name="T33" fmla="*/ 2 h 89"/>
                <a:gd name="T34" fmla="*/ 1 w 70"/>
                <a:gd name="T35" fmla="*/ 5 h 89"/>
                <a:gd name="T36" fmla="*/ 6 w 70"/>
                <a:gd name="T37" fmla="*/ 1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89">
                  <a:moveTo>
                    <a:pt x="6" y="11"/>
                  </a:moveTo>
                  <a:lnTo>
                    <a:pt x="8" y="32"/>
                  </a:lnTo>
                  <a:lnTo>
                    <a:pt x="8" y="34"/>
                  </a:lnTo>
                  <a:lnTo>
                    <a:pt x="5" y="32"/>
                  </a:lnTo>
                  <a:lnTo>
                    <a:pt x="0" y="0"/>
                  </a:lnTo>
                  <a:lnTo>
                    <a:pt x="29" y="10"/>
                  </a:lnTo>
                  <a:lnTo>
                    <a:pt x="5" y="4"/>
                  </a:lnTo>
                  <a:lnTo>
                    <a:pt x="5" y="8"/>
                  </a:lnTo>
                  <a:lnTo>
                    <a:pt x="8" y="8"/>
                  </a:lnTo>
                  <a:lnTo>
                    <a:pt x="70" y="87"/>
                  </a:lnTo>
                  <a:lnTo>
                    <a:pt x="70" y="89"/>
                  </a:lnTo>
                  <a:lnTo>
                    <a:pt x="69" y="89"/>
                  </a:lnTo>
                  <a:lnTo>
                    <a:pt x="6" y="11"/>
                  </a:lnTo>
                  <a:lnTo>
                    <a:pt x="2" y="6"/>
                  </a:lnTo>
                  <a:lnTo>
                    <a:pt x="5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1" y="5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361">
              <a:extLst>
                <a:ext uri="{FF2B5EF4-FFF2-40B4-BE49-F238E27FC236}">
                  <a16:creationId xmlns:a16="http://schemas.microsoft.com/office/drawing/2014/main" id="{DB83F97D-F29D-0CC8-8512-9342CF3C2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980"/>
              <a:ext cx="26" cy="9"/>
            </a:xfrm>
            <a:custGeom>
              <a:avLst/>
              <a:gdLst>
                <a:gd name="T0" fmla="*/ 26 w 26"/>
                <a:gd name="T1" fmla="*/ 8 h 9"/>
                <a:gd name="T2" fmla="*/ 23 w 26"/>
                <a:gd name="T3" fmla="*/ 9 h 9"/>
                <a:gd name="T4" fmla="*/ 3 w 26"/>
                <a:gd name="T5" fmla="*/ 4 h 9"/>
                <a:gd name="T6" fmla="*/ 1 w 26"/>
                <a:gd name="T7" fmla="*/ 3 h 9"/>
                <a:gd name="T8" fmla="*/ 0 w 26"/>
                <a:gd name="T9" fmla="*/ 0 h 9"/>
                <a:gd name="T10" fmla="*/ 26 w 26"/>
                <a:gd name="T11" fmla="*/ 5 h 9"/>
                <a:gd name="T12" fmla="*/ 26 w 2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9">
                  <a:moveTo>
                    <a:pt x="26" y="8"/>
                  </a:moveTo>
                  <a:lnTo>
                    <a:pt x="23" y="9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0"/>
                  </a:lnTo>
                  <a:lnTo>
                    <a:pt x="26" y="5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362">
              <a:extLst>
                <a:ext uri="{FF2B5EF4-FFF2-40B4-BE49-F238E27FC236}">
                  <a16:creationId xmlns:a16="http://schemas.microsoft.com/office/drawing/2014/main" id="{78A620B5-4A80-4F1C-78A4-61CFF802C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975"/>
              <a:ext cx="8" cy="14"/>
            </a:xfrm>
            <a:custGeom>
              <a:avLst/>
              <a:gdLst>
                <a:gd name="T0" fmla="*/ 0 w 8"/>
                <a:gd name="T1" fmla="*/ 5 h 14"/>
                <a:gd name="T2" fmla="*/ 0 w 8"/>
                <a:gd name="T3" fmla="*/ 0 h 14"/>
                <a:gd name="T4" fmla="*/ 5 w 8"/>
                <a:gd name="T5" fmla="*/ 2 h 14"/>
                <a:gd name="T6" fmla="*/ 7 w 8"/>
                <a:gd name="T7" fmla="*/ 4 h 14"/>
                <a:gd name="T8" fmla="*/ 2 w 8"/>
                <a:gd name="T9" fmla="*/ 6 h 14"/>
                <a:gd name="T10" fmla="*/ 8 w 8"/>
                <a:gd name="T11" fmla="*/ 14 h 14"/>
                <a:gd name="T12" fmla="*/ 0 w 8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0" y="5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7" y="4"/>
                  </a:lnTo>
                  <a:lnTo>
                    <a:pt x="2" y="6"/>
                  </a:lnTo>
                  <a:lnTo>
                    <a:pt x="8" y="1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Rectangle 363">
              <a:extLst>
                <a:ext uri="{FF2B5EF4-FFF2-40B4-BE49-F238E27FC236}">
                  <a16:creationId xmlns:a16="http://schemas.microsoft.com/office/drawing/2014/main" id="{EC3BF6E4-5B7D-DE1C-9342-459CC7AC8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1105"/>
              <a:ext cx="7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ja-JP" altLang="ja-JP" sz="150">
                  <a:solidFill>
                    <a:srgbClr val="000000"/>
                  </a:solidFill>
                  <a:cs typeface="Arial" panose="020B0604020202020204" pitchFamily="34" charset="0"/>
                </a:rPr>
                <a:t>30dB VAT</a:t>
              </a:r>
              <a:endParaRPr lang="ja-JP" altLang="ja-JP" sz="1350">
                <a:cs typeface="Arial" panose="020B0604020202020204" pitchFamily="34" charset="0"/>
              </a:endParaRPr>
            </a:p>
          </p:txBody>
        </p:sp>
        <p:sp>
          <p:nvSpPr>
            <p:cNvPr id="173" name="Freeform 364">
              <a:extLst>
                <a:ext uri="{FF2B5EF4-FFF2-40B4-BE49-F238E27FC236}">
                  <a16:creationId xmlns:a16="http://schemas.microsoft.com/office/drawing/2014/main" id="{31299458-8CCA-4E47-3419-D94F689FD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1116"/>
              <a:ext cx="66" cy="5"/>
            </a:xfrm>
            <a:custGeom>
              <a:avLst/>
              <a:gdLst>
                <a:gd name="T0" fmla="*/ 0 w 66"/>
                <a:gd name="T1" fmla="*/ 0 h 5"/>
                <a:gd name="T2" fmla="*/ 17 w 66"/>
                <a:gd name="T3" fmla="*/ 0 h 5"/>
                <a:gd name="T4" fmla="*/ 33 w 66"/>
                <a:gd name="T5" fmla="*/ 0 h 5"/>
                <a:gd name="T6" fmla="*/ 50 w 66"/>
                <a:gd name="T7" fmla="*/ 0 h 5"/>
                <a:gd name="T8" fmla="*/ 66 w 66"/>
                <a:gd name="T9" fmla="*/ 0 h 5"/>
                <a:gd name="T10" fmla="*/ 66 w 66"/>
                <a:gd name="T11" fmla="*/ 5 h 5"/>
                <a:gd name="T12" fmla="*/ 50 w 66"/>
                <a:gd name="T13" fmla="*/ 5 h 5"/>
                <a:gd name="T14" fmla="*/ 33 w 66"/>
                <a:gd name="T15" fmla="*/ 5 h 5"/>
                <a:gd name="T16" fmla="*/ 17 w 66"/>
                <a:gd name="T17" fmla="*/ 5 h 5"/>
                <a:gd name="T18" fmla="*/ 0 w 66"/>
                <a:gd name="T19" fmla="*/ 5 h 5"/>
                <a:gd name="T20" fmla="*/ 0 w 6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66" y="5"/>
                  </a:lnTo>
                  <a:lnTo>
                    <a:pt x="50" y="5"/>
                  </a:lnTo>
                  <a:lnTo>
                    <a:pt x="33" y="5"/>
                  </a:lnTo>
                  <a:lnTo>
                    <a:pt x="17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Rectangle 365">
              <a:extLst>
                <a:ext uri="{FF2B5EF4-FFF2-40B4-BE49-F238E27FC236}">
                  <a16:creationId xmlns:a16="http://schemas.microsoft.com/office/drawing/2014/main" id="{0DEFAA7E-7763-BC90-E796-8FE4E3E42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" y="3323"/>
              <a:ext cx="80" cy="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Rectangle 366">
              <a:extLst>
                <a:ext uri="{FF2B5EF4-FFF2-40B4-BE49-F238E27FC236}">
                  <a16:creationId xmlns:a16="http://schemas.microsoft.com/office/drawing/2014/main" id="{BB0F0CD5-CAA9-7ECF-681E-799240360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" y="3326"/>
              <a:ext cx="80" cy="88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367">
              <a:extLst>
                <a:ext uri="{FF2B5EF4-FFF2-40B4-BE49-F238E27FC236}">
                  <a16:creationId xmlns:a16="http://schemas.microsoft.com/office/drawing/2014/main" id="{607FBB32-F52E-BF29-3BF0-D15BECB3D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334"/>
              <a:ext cx="62" cy="22"/>
            </a:xfrm>
            <a:custGeom>
              <a:avLst/>
              <a:gdLst>
                <a:gd name="T0" fmla="*/ 62 w 62"/>
                <a:gd name="T1" fmla="*/ 11 h 22"/>
                <a:gd name="T2" fmla="*/ 58 w 62"/>
                <a:gd name="T3" fmla="*/ 7 h 22"/>
                <a:gd name="T4" fmla="*/ 53 w 62"/>
                <a:gd name="T5" fmla="*/ 4 h 22"/>
                <a:gd name="T6" fmla="*/ 49 w 62"/>
                <a:gd name="T7" fmla="*/ 1 h 22"/>
                <a:gd name="T8" fmla="*/ 44 w 62"/>
                <a:gd name="T9" fmla="*/ 0 h 22"/>
                <a:gd name="T10" fmla="*/ 42 w 62"/>
                <a:gd name="T11" fmla="*/ 1 h 22"/>
                <a:gd name="T12" fmla="*/ 38 w 62"/>
                <a:gd name="T13" fmla="*/ 3 h 22"/>
                <a:gd name="T14" fmla="*/ 33 w 62"/>
                <a:gd name="T15" fmla="*/ 8 h 22"/>
                <a:gd name="T16" fmla="*/ 30 w 62"/>
                <a:gd name="T17" fmla="*/ 14 h 22"/>
                <a:gd name="T18" fmla="*/ 26 w 62"/>
                <a:gd name="T19" fmla="*/ 19 h 22"/>
                <a:gd name="T20" fmla="*/ 22 w 62"/>
                <a:gd name="T21" fmla="*/ 22 h 22"/>
                <a:gd name="T22" fmla="*/ 21 w 62"/>
                <a:gd name="T23" fmla="*/ 22 h 22"/>
                <a:gd name="T24" fmla="*/ 16 w 62"/>
                <a:gd name="T25" fmla="*/ 22 h 22"/>
                <a:gd name="T26" fmla="*/ 11 w 62"/>
                <a:gd name="T27" fmla="*/ 21 h 22"/>
                <a:gd name="T28" fmla="*/ 7 w 62"/>
                <a:gd name="T29" fmla="*/ 17 h 22"/>
                <a:gd name="T30" fmla="*/ 2 w 62"/>
                <a:gd name="T31" fmla="*/ 14 h 22"/>
                <a:gd name="T32" fmla="*/ 0 w 62"/>
                <a:gd name="T33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22">
                  <a:moveTo>
                    <a:pt x="62" y="11"/>
                  </a:moveTo>
                  <a:lnTo>
                    <a:pt x="58" y="7"/>
                  </a:lnTo>
                  <a:lnTo>
                    <a:pt x="53" y="4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38" y="3"/>
                  </a:lnTo>
                  <a:lnTo>
                    <a:pt x="33" y="8"/>
                  </a:lnTo>
                  <a:lnTo>
                    <a:pt x="30" y="14"/>
                  </a:lnTo>
                  <a:lnTo>
                    <a:pt x="26" y="19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16" y="22"/>
                  </a:lnTo>
                  <a:lnTo>
                    <a:pt x="11" y="21"/>
                  </a:lnTo>
                  <a:lnTo>
                    <a:pt x="7" y="17"/>
                  </a:lnTo>
                  <a:lnTo>
                    <a:pt x="2" y="14"/>
                  </a:lnTo>
                  <a:lnTo>
                    <a:pt x="0" y="1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368">
              <a:extLst>
                <a:ext uri="{FF2B5EF4-FFF2-40B4-BE49-F238E27FC236}">
                  <a16:creationId xmlns:a16="http://schemas.microsoft.com/office/drawing/2014/main" id="{EF09032A-5BAA-899F-35D7-31B49A5C9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361"/>
              <a:ext cx="62" cy="18"/>
            </a:xfrm>
            <a:custGeom>
              <a:avLst/>
              <a:gdLst>
                <a:gd name="T0" fmla="*/ 62 w 62"/>
                <a:gd name="T1" fmla="*/ 9 h 18"/>
                <a:gd name="T2" fmla="*/ 58 w 62"/>
                <a:gd name="T3" fmla="*/ 5 h 18"/>
                <a:gd name="T4" fmla="*/ 53 w 62"/>
                <a:gd name="T5" fmla="*/ 3 h 18"/>
                <a:gd name="T6" fmla="*/ 49 w 62"/>
                <a:gd name="T7" fmla="*/ 1 h 18"/>
                <a:gd name="T8" fmla="*/ 44 w 62"/>
                <a:gd name="T9" fmla="*/ 0 h 18"/>
                <a:gd name="T10" fmla="*/ 42 w 62"/>
                <a:gd name="T11" fmla="*/ 0 h 18"/>
                <a:gd name="T12" fmla="*/ 38 w 62"/>
                <a:gd name="T13" fmla="*/ 2 h 18"/>
                <a:gd name="T14" fmla="*/ 33 w 62"/>
                <a:gd name="T15" fmla="*/ 6 h 18"/>
                <a:gd name="T16" fmla="*/ 30 w 62"/>
                <a:gd name="T17" fmla="*/ 11 h 18"/>
                <a:gd name="T18" fmla="*/ 26 w 62"/>
                <a:gd name="T19" fmla="*/ 15 h 18"/>
                <a:gd name="T20" fmla="*/ 22 w 62"/>
                <a:gd name="T21" fmla="*/ 17 h 18"/>
                <a:gd name="T22" fmla="*/ 21 w 62"/>
                <a:gd name="T23" fmla="*/ 18 h 18"/>
                <a:gd name="T24" fmla="*/ 16 w 62"/>
                <a:gd name="T25" fmla="*/ 18 h 18"/>
                <a:gd name="T26" fmla="*/ 11 w 62"/>
                <a:gd name="T27" fmla="*/ 16 h 18"/>
                <a:gd name="T28" fmla="*/ 7 w 62"/>
                <a:gd name="T29" fmla="*/ 13 h 18"/>
                <a:gd name="T30" fmla="*/ 2 w 62"/>
                <a:gd name="T31" fmla="*/ 11 h 18"/>
                <a:gd name="T32" fmla="*/ 0 w 62"/>
                <a:gd name="T3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18">
                  <a:moveTo>
                    <a:pt x="62" y="9"/>
                  </a:moveTo>
                  <a:lnTo>
                    <a:pt x="58" y="5"/>
                  </a:lnTo>
                  <a:lnTo>
                    <a:pt x="53" y="3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3" y="6"/>
                  </a:lnTo>
                  <a:lnTo>
                    <a:pt x="30" y="11"/>
                  </a:lnTo>
                  <a:lnTo>
                    <a:pt x="26" y="15"/>
                  </a:lnTo>
                  <a:lnTo>
                    <a:pt x="22" y="17"/>
                  </a:lnTo>
                  <a:lnTo>
                    <a:pt x="21" y="18"/>
                  </a:lnTo>
                  <a:lnTo>
                    <a:pt x="16" y="18"/>
                  </a:lnTo>
                  <a:lnTo>
                    <a:pt x="11" y="16"/>
                  </a:lnTo>
                  <a:lnTo>
                    <a:pt x="7" y="13"/>
                  </a:lnTo>
                  <a:lnTo>
                    <a:pt x="2" y="11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369">
              <a:extLst>
                <a:ext uri="{FF2B5EF4-FFF2-40B4-BE49-F238E27FC236}">
                  <a16:creationId xmlns:a16="http://schemas.microsoft.com/office/drawing/2014/main" id="{A6415B78-7485-B491-750C-D5CC32AEB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387"/>
              <a:ext cx="62" cy="18"/>
            </a:xfrm>
            <a:custGeom>
              <a:avLst/>
              <a:gdLst>
                <a:gd name="T0" fmla="*/ 62 w 62"/>
                <a:gd name="T1" fmla="*/ 10 h 18"/>
                <a:gd name="T2" fmla="*/ 58 w 62"/>
                <a:gd name="T3" fmla="*/ 6 h 18"/>
                <a:gd name="T4" fmla="*/ 53 w 62"/>
                <a:gd name="T5" fmla="*/ 3 h 18"/>
                <a:gd name="T6" fmla="*/ 49 w 62"/>
                <a:gd name="T7" fmla="*/ 1 h 18"/>
                <a:gd name="T8" fmla="*/ 44 w 62"/>
                <a:gd name="T9" fmla="*/ 0 h 18"/>
                <a:gd name="T10" fmla="*/ 42 w 62"/>
                <a:gd name="T11" fmla="*/ 1 h 18"/>
                <a:gd name="T12" fmla="*/ 38 w 62"/>
                <a:gd name="T13" fmla="*/ 3 h 18"/>
                <a:gd name="T14" fmla="*/ 33 w 62"/>
                <a:gd name="T15" fmla="*/ 7 h 18"/>
                <a:gd name="T16" fmla="*/ 30 w 62"/>
                <a:gd name="T17" fmla="*/ 11 h 18"/>
                <a:gd name="T18" fmla="*/ 26 w 62"/>
                <a:gd name="T19" fmla="*/ 15 h 18"/>
                <a:gd name="T20" fmla="*/ 22 w 62"/>
                <a:gd name="T21" fmla="*/ 18 h 18"/>
                <a:gd name="T22" fmla="*/ 21 w 62"/>
                <a:gd name="T23" fmla="*/ 18 h 18"/>
                <a:gd name="T24" fmla="*/ 16 w 62"/>
                <a:gd name="T25" fmla="*/ 18 h 18"/>
                <a:gd name="T26" fmla="*/ 11 w 62"/>
                <a:gd name="T27" fmla="*/ 17 h 18"/>
                <a:gd name="T28" fmla="*/ 7 w 62"/>
                <a:gd name="T29" fmla="*/ 14 h 18"/>
                <a:gd name="T30" fmla="*/ 2 w 62"/>
                <a:gd name="T31" fmla="*/ 11 h 18"/>
                <a:gd name="T32" fmla="*/ 0 w 62"/>
                <a:gd name="T3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18">
                  <a:moveTo>
                    <a:pt x="62" y="10"/>
                  </a:moveTo>
                  <a:lnTo>
                    <a:pt x="58" y="6"/>
                  </a:lnTo>
                  <a:lnTo>
                    <a:pt x="53" y="3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38" y="3"/>
                  </a:lnTo>
                  <a:lnTo>
                    <a:pt x="33" y="7"/>
                  </a:lnTo>
                  <a:lnTo>
                    <a:pt x="30" y="11"/>
                  </a:lnTo>
                  <a:lnTo>
                    <a:pt x="26" y="15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16" y="18"/>
                  </a:lnTo>
                  <a:lnTo>
                    <a:pt x="11" y="17"/>
                  </a:lnTo>
                  <a:lnTo>
                    <a:pt x="7" y="14"/>
                  </a:lnTo>
                  <a:lnTo>
                    <a:pt x="2" y="11"/>
                  </a:lnTo>
                  <a:lnTo>
                    <a:pt x="0" y="1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Line 370">
              <a:extLst>
                <a:ext uri="{FF2B5EF4-FFF2-40B4-BE49-F238E27FC236}">
                  <a16:creationId xmlns:a16="http://schemas.microsoft.com/office/drawing/2014/main" id="{BFDD7727-8E46-088E-DCC3-AB031DED6F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6" y="3370"/>
              <a:ext cx="13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Line 371">
              <a:extLst>
                <a:ext uri="{FF2B5EF4-FFF2-40B4-BE49-F238E27FC236}">
                  <a16:creationId xmlns:a16="http://schemas.microsoft.com/office/drawing/2014/main" id="{40A1FBC1-10F3-A5D4-FDE0-CB9B83E87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8" y="3370"/>
              <a:ext cx="8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Line 372">
              <a:extLst>
                <a:ext uri="{FF2B5EF4-FFF2-40B4-BE49-F238E27FC236}">
                  <a16:creationId xmlns:a16="http://schemas.microsoft.com/office/drawing/2014/main" id="{B495715D-0B7C-B6DE-C9C0-55D588583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8" y="3339"/>
              <a:ext cx="12" cy="1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Line 373">
              <a:extLst>
                <a:ext uri="{FF2B5EF4-FFF2-40B4-BE49-F238E27FC236}">
                  <a16:creationId xmlns:a16="http://schemas.microsoft.com/office/drawing/2014/main" id="{8B9C821A-023C-F401-E19F-AA0EDCAE5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8" y="3387"/>
              <a:ext cx="12" cy="14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Rectangle 374">
              <a:extLst>
                <a:ext uri="{FF2B5EF4-FFF2-40B4-BE49-F238E27FC236}">
                  <a16:creationId xmlns:a16="http://schemas.microsoft.com/office/drawing/2014/main" id="{D2E6A16F-F85C-3B0E-49B1-78A673498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" y="2125"/>
              <a:ext cx="28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ja-JP" altLang="ja-JP" sz="675" b="1" dirty="0">
                  <a:solidFill>
                    <a:srgbClr val="000000"/>
                  </a:solidFill>
                  <a:ea typeface="HGPｺﾞｼｯｸM" panose="020B0600000000000000" pitchFamily="50" charset="-128"/>
                  <a:cs typeface="Arial" panose="020B0604020202020204" pitchFamily="34" charset="0"/>
                </a:rPr>
                <a:t>10GbE</a:t>
              </a:r>
              <a:endParaRPr lang="ja-JP" altLang="ja-JP" sz="1500" b="1" dirty="0">
                <a:cs typeface="Arial" panose="020B0604020202020204" pitchFamily="34" charset="0"/>
              </a:endParaRPr>
            </a:p>
          </p:txBody>
        </p:sp>
        <p:sp>
          <p:nvSpPr>
            <p:cNvPr id="185" name="Rectangle 376">
              <a:extLst>
                <a:ext uri="{FF2B5EF4-FFF2-40B4-BE49-F238E27FC236}">
                  <a16:creationId xmlns:a16="http://schemas.microsoft.com/office/drawing/2014/main" id="{69319CA0-ABF0-0E55-3432-241236D3F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986"/>
              <a:ext cx="10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ja-JP" altLang="ja-JP" sz="600">
                  <a:solidFill>
                    <a:srgbClr val="000000"/>
                  </a:solidFill>
                  <a:ea typeface="HGPｺﾞｼｯｸM" panose="020B0600000000000000" pitchFamily="50" charset="-128"/>
                  <a:cs typeface="Arial" panose="020B0604020202020204" pitchFamily="34" charset="0"/>
                </a:rPr>
                <a:t>LO </a:t>
              </a:r>
              <a:endParaRPr lang="ja-JP" altLang="ja-JP" sz="1350">
                <a:cs typeface="Arial" panose="020B0604020202020204" pitchFamily="34" charset="0"/>
              </a:endParaRPr>
            </a:p>
          </p:txBody>
        </p:sp>
        <p:sp>
          <p:nvSpPr>
            <p:cNvPr id="186" name="Rectangle 377">
              <a:extLst>
                <a:ext uri="{FF2B5EF4-FFF2-40B4-BE49-F238E27FC236}">
                  <a16:creationId xmlns:a16="http://schemas.microsoft.com/office/drawing/2014/main" id="{690DD4B6-2A69-ECE0-F1D6-CCC6F5221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" y="986"/>
              <a:ext cx="32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ja-JP" altLang="ja-JP" sz="600">
                  <a:solidFill>
                    <a:srgbClr val="000000"/>
                  </a:solidFill>
                  <a:ea typeface="HGPｺﾞｼｯｸM" panose="020B0600000000000000" pitchFamily="50" charset="-128"/>
                  <a:cs typeface="Arial" panose="020B0604020202020204" pitchFamily="34" charset="0"/>
                </a:rPr>
                <a:t>240.84GHz</a:t>
              </a:r>
              <a:endParaRPr lang="ja-JP" altLang="ja-JP" sz="1350">
                <a:cs typeface="Arial" panose="020B0604020202020204" pitchFamily="34" charset="0"/>
              </a:endParaRPr>
            </a:p>
          </p:txBody>
        </p:sp>
        <p:sp>
          <p:nvSpPr>
            <p:cNvPr id="187" name="Rectangle 378">
              <a:extLst>
                <a:ext uri="{FF2B5EF4-FFF2-40B4-BE49-F238E27FC236}">
                  <a16:creationId xmlns:a16="http://schemas.microsoft.com/office/drawing/2014/main" id="{28601F2F-A362-9FC9-3368-73450CA58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3321"/>
              <a:ext cx="10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ja-JP" altLang="ja-JP" sz="600">
                  <a:solidFill>
                    <a:srgbClr val="000000"/>
                  </a:solidFill>
                  <a:ea typeface="HGPｺﾞｼｯｸM" panose="020B0600000000000000" pitchFamily="50" charset="-128"/>
                  <a:cs typeface="Arial" panose="020B0604020202020204" pitchFamily="34" charset="0"/>
                </a:rPr>
                <a:t>LO </a:t>
              </a:r>
              <a:endParaRPr lang="ja-JP" altLang="ja-JP" sz="1350">
                <a:cs typeface="Arial" panose="020B0604020202020204" pitchFamily="34" charset="0"/>
              </a:endParaRPr>
            </a:p>
          </p:txBody>
        </p:sp>
        <p:sp>
          <p:nvSpPr>
            <p:cNvPr id="188" name="Rectangle 379">
              <a:extLst>
                <a:ext uri="{FF2B5EF4-FFF2-40B4-BE49-F238E27FC236}">
                  <a16:creationId xmlns:a16="http://schemas.microsoft.com/office/drawing/2014/main" id="{0CF78EFA-201D-E112-C673-46EDDA520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" y="3321"/>
              <a:ext cx="32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ja-JP" altLang="ja-JP" sz="600" dirty="0">
                  <a:solidFill>
                    <a:srgbClr val="000000"/>
                  </a:solidFill>
                  <a:ea typeface="HGPｺﾞｼｯｸM" panose="020B0600000000000000" pitchFamily="50" charset="-128"/>
                  <a:cs typeface="Arial" panose="020B0604020202020204" pitchFamily="34" charset="0"/>
                </a:rPr>
                <a:t>240.84GHz</a:t>
              </a:r>
              <a:endParaRPr lang="ja-JP" altLang="ja-JP" sz="1350" dirty="0">
                <a:cs typeface="Arial" panose="020B0604020202020204" pitchFamily="34" charset="0"/>
              </a:endParaRPr>
            </a:p>
          </p:txBody>
        </p:sp>
        <p:sp>
          <p:nvSpPr>
            <p:cNvPr id="189" name="Rectangle 380">
              <a:extLst>
                <a:ext uri="{FF2B5EF4-FFF2-40B4-BE49-F238E27FC236}">
                  <a16:creationId xmlns:a16="http://schemas.microsoft.com/office/drawing/2014/main" id="{25D36768-4E95-7DD8-F76E-388EACE23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1241"/>
              <a:ext cx="75" cy="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Rectangle 381">
              <a:extLst>
                <a:ext uri="{FF2B5EF4-FFF2-40B4-BE49-F238E27FC236}">
                  <a16:creationId xmlns:a16="http://schemas.microsoft.com/office/drawing/2014/main" id="{9C9F3DCA-DD67-CDA1-E22C-4A48FEFE2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" y="1243"/>
              <a:ext cx="75" cy="75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382">
              <a:extLst>
                <a:ext uri="{FF2B5EF4-FFF2-40B4-BE49-F238E27FC236}">
                  <a16:creationId xmlns:a16="http://schemas.microsoft.com/office/drawing/2014/main" id="{AAEE6BC9-5E3B-5718-7006-6006D22419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0" y="1261"/>
              <a:ext cx="22" cy="48"/>
            </a:xfrm>
            <a:custGeom>
              <a:avLst/>
              <a:gdLst>
                <a:gd name="T0" fmla="*/ 9 w 22"/>
                <a:gd name="T1" fmla="*/ 48 h 48"/>
                <a:gd name="T2" fmla="*/ 9 w 22"/>
                <a:gd name="T3" fmla="*/ 18 h 48"/>
                <a:gd name="T4" fmla="*/ 13 w 22"/>
                <a:gd name="T5" fmla="*/ 18 h 48"/>
                <a:gd name="T6" fmla="*/ 12 w 22"/>
                <a:gd name="T7" fmla="*/ 48 h 48"/>
                <a:gd name="T8" fmla="*/ 9 w 22"/>
                <a:gd name="T9" fmla="*/ 48 h 48"/>
                <a:gd name="T10" fmla="*/ 0 w 22"/>
                <a:gd name="T11" fmla="*/ 21 h 48"/>
                <a:gd name="T12" fmla="*/ 11 w 22"/>
                <a:gd name="T13" fmla="*/ 0 h 48"/>
                <a:gd name="T14" fmla="*/ 22 w 22"/>
                <a:gd name="T15" fmla="*/ 21 h 48"/>
                <a:gd name="T16" fmla="*/ 0 w 22"/>
                <a:gd name="T1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8">
                  <a:moveTo>
                    <a:pt x="9" y="48"/>
                  </a:moveTo>
                  <a:lnTo>
                    <a:pt x="9" y="18"/>
                  </a:lnTo>
                  <a:lnTo>
                    <a:pt x="13" y="18"/>
                  </a:lnTo>
                  <a:lnTo>
                    <a:pt x="12" y="48"/>
                  </a:lnTo>
                  <a:lnTo>
                    <a:pt x="9" y="48"/>
                  </a:lnTo>
                  <a:close/>
                  <a:moveTo>
                    <a:pt x="0" y="21"/>
                  </a:moveTo>
                  <a:lnTo>
                    <a:pt x="11" y="0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 383">
              <a:extLst>
                <a:ext uri="{FF2B5EF4-FFF2-40B4-BE49-F238E27FC236}">
                  <a16:creationId xmlns:a16="http://schemas.microsoft.com/office/drawing/2014/main" id="{2DE12734-C661-34F5-1A8C-463A6916B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1279"/>
              <a:ext cx="4" cy="30"/>
            </a:xfrm>
            <a:custGeom>
              <a:avLst/>
              <a:gdLst>
                <a:gd name="T0" fmla="*/ 0 w 4"/>
                <a:gd name="T1" fmla="*/ 30 h 30"/>
                <a:gd name="T2" fmla="*/ 0 w 4"/>
                <a:gd name="T3" fmla="*/ 0 h 30"/>
                <a:gd name="T4" fmla="*/ 4 w 4"/>
                <a:gd name="T5" fmla="*/ 0 h 30"/>
                <a:gd name="T6" fmla="*/ 3 w 4"/>
                <a:gd name="T7" fmla="*/ 30 h 30"/>
                <a:gd name="T8" fmla="*/ 0 w 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0">
                  <a:moveTo>
                    <a:pt x="0" y="3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3" y="30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384">
              <a:extLst>
                <a:ext uri="{FF2B5EF4-FFF2-40B4-BE49-F238E27FC236}">
                  <a16:creationId xmlns:a16="http://schemas.microsoft.com/office/drawing/2014/main" id="{1AFCB011-3BE3-D117-1178-45BDABA32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1261"/>
              <a:ext cx="22" cy="21"/>
            </a:xfrm>
            <a:custGeom>
              <a:avLst/>
              <a:gdLst>
                <a:gd name="T0" fmla="*/ 0 w 22"/>
                <a:gd name="T1" fmla="*/ 21 h 21"/>
                <a:gd name="T2" fmla="*/ 11 w 22"/>
                <a:gd name="T3" fmla="*/ 0 h 21"/>
                <a:gd name="T4" fmla="*/ 22 w 22"/>
                <a:gd name="T5" fmla="*/ 21 h 21"/>
                <a:gd name="T6" fmla="*/ 0 w 22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21"/>
                  </a:moveTo>
                  <a:lnTo>
                    <a:pt x="11" y="0"/>
                  </a:lnTo>
                  <a:lnTo>
                    <a:pt x="22" y="21"/>
                  </a:lnTo>
                  <a:lnTo>
                    <a:pt x="0" y="2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385">
              <a:extLst>
                <a:ext uri="{FF2B5EF4-FFF2-40B4-BE49-F238E27FC236}">
                  <a16:creationId xmlns:a16="http://schemas.microsoft.com/office/drawing/2014/main" id="{333708AE-2EA6-3C6B-D812-1148CFB4A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1241"/>
              <a:ext cx="75" cy="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Rectangle 386">
              <a:extLst>
                <a:ext uri="{FF2B5EF4-FFF2-40B4-BE49-F238E27FC236}">
                  <a16:creationId xmlns:a16="http://schemas.microsoft.com/office/drawing/2014/main" id="{05366C16-3571-18CF-6D1C-FFF285733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" y="1243"/>
              <a:ext cx="75" cy="75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387">
              <a:extLst>
                <a:ext uri="{FF2B5EF4-FFF2-40B4-BE49-F238E27FC236}">
                  <a16:creationId xmlns:a16="http://schemas.microsoft.com/office/drawing/2014/main" id="{86E64E85-BF01-C56A-0571-521288FF4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0" y="1261"/>
              <a:ext cx="22" cy="48"/>
            </a:xfrm>
            <a:custGeom>
              <a:avLst/>
              <a:gdLst>
                <a:gd name="T0" fmla="*/ 9 w 22"/>
                <a:gd name="T1" fmla="*/ 48 h 48"/>
                <a:gd name="T2" fmla="*/ 9 w 22"/>
                <a:gd name="T3" fmla="*/ 18 h 48"/>
                <a:gd name="T4" fmla="*/ 13 w 22"/>
                <a:gd name="T5" fmla="*/ 18 h 48"/>
                <a:gd name="T6" fmla="*/ 12 w 22"/>
                <a:gd name="T7" fmla="*/ 48 h 48"/>
                <a:gd name="T8" fmla="*/ 9 w 22"/>
                <a:gd name="T9" fmla="*/ 48 h 48"/>
                <a:gd name="T10" fmla="*/ 0 w 22"/>
                <a:gd name="T11" fmla="*/ 21 h 48"/>
                <a:gd name="T12" fmla="*/ 11 w 22"/>
                <a:gd name="T13" fmla="*/ 0 h 48"/>
                <a:gd name="T14" fmla="*/ 22 w 22"/>
                <a:gd name="T15" fmla="*/ 21 h 48"/>
                <a:gd name="T16" fmla="*/ 0 w 22"/>
                <a:gd name="T1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8">
                  <a:moveTo>
                    <a:pt x="9" y="48"/>
                  </a:moveTo>
                  <a:lnTo>
                    <a:pt x="9" y="18"/>
                  </a:lnTo>
                  <a:lnTo>
                    <a:pt x="13" y="18"/>
                  </a:lnTo>
                  <a:lnTo>
                    <a:pt x="12" y="48"/>
                  </a:lnTo>
                  <a:lnTo>
                    <a:pt x="9" y="48"/>
                  </a:lnTo>
                  <a:close/>
                  <a:moveTo>
                    <a:pt x="0" y="21"/>
                  </a:moveTo>
                  <a:lnTo>
                    <a:pt x="11" y="0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 388">
              <a:extLst>
                <a:ext uri="{FF2B5EF4-FFF2-40B4-BE49-F238E27FC236}">
                  <a16:creationId xmlns:a16="http://schemas.microsoft.com/office/drawing/2014/main" id="{233D2299-2485-A601-A4C5-74D3F5EDE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1279"/>
              <a:ext cx="4" cy="30"/>
            </a:xfrm>
            <a:custGeom>
              <a:avLst/>
              <a:gdLst>
                <a:gd name="T0" fmla="*/ 0 w 4"/>
                <a:gd name="T1" fmla="*/ 30 h 30"/>
                <a:gd name="T2" fmla="*/ 0 w 4"/>
                <a:gd name="T3" fmla="*/ 0 h 30"/>
                <a:gd name="T4" fmla="*/ 4 w 4"/>
                <a:gd name="T5" fmla="*/ 0 h 30"/>
                <a:gd name="T6" fmla="*/ 3 w 4"/>
                <a:gd name="T7" fmla="*/ 30 h 30"/>
                <a:gd name="T8" fmla="*/ 0 w 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0">
                  <a:moveTo>
                    <a:pt x="0" y="3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3" y="30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reeform 389">
              <a:extLst>
                <a:ext uri="{FF2B5EF4-FFF2-40B4-BE49-F238E27FC236}">
                  <a16:creationId xmlns:a16="http://schemas.microsoft.com/office/drawing/2014/main" id="{388ACC0A-6379-3704-B655-A3EE891FA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1261"/>
              <a:ext cx="22" cy="21"/>
            </a:xfrm>
            <a:custGeom>
              <a:avLst/>
              <a:gdLst>
                <a:gd name="T0" fmla="*/ 0 w 22"/>
                <a:gd name="T1" fmla="*/ 21 h 21"/>
                <a:gd name="T2" fmla="*/ 11 w 22"/>
                <a:gd name="T3" fmla="*/ 0 h 21"/>
                <a:gd name="T4" fmla="*/ 22 w 22"/>
                <a:gd name="T5" fmla="*/ 21 h 21"/>
                <a:gd name="T6" fmla="*/ 0 w 22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21"/>
                  </a:moveTo>
                  <a:lnTo>
                    <a:pt x="11" y="0"/>
                  </a:lnTo>
                  <a:lnTo>
                    <a:pt x="22" y="21"/>
                  </a:lnTo>
                  <a:lnTo>
                    <a:pt x="0" y="2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Rectangle 390">
              <a:extLst>
                <a:ext uri="{FF2B5EF4-FFF2-40B4-BE49-F238E27FC236}">
                  <a16:creationId xmlns:a16="http://schemas.microsoft.com/office/drawing/2014/main" id="{8CAEDB7E-D399-AFB4-3A42-0F5D93C18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1241"/>
              <a:ext cx="75" cy="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Rectangle 391">
              <a:extLst>
                <a:ext uri="{FF2B5EF4-FFF2-40B4-BE49-F238E27FC236}">
                  <a16:creationId xmlns:a16="http://schemas.microsoft.com/office/drawing/2014/main" id="{F35A91A0-3988-918D-3673-21DECE031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" y="1243"/>
              <a:ext cx="75" cy="75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reeform 392">
              <a:extLst>
                <a:ext uri="{FF2B5EF4-FFF2-40B4-BE49-F238E27FC236}">
                  <a16:creationId xmlns:a16="http://schemas.microsoft.com/office/drawing/2014/main" id="{87FF14BB-3604-D071-47CB-D052135222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0" y="1261"/>
              <a:ext cx="22" cy="48"/>
            </a:xfrm>
            <a:custGeom>
              <a:avLst/>
              <a:gdLst>
                <a:gd name="T0" fmla="*/ 9 w 22"/>
                <a:gd name="T1" fmla="*/ 48 h 48"/>
                <a:gd name="T2" fmla="*/ 9 w 22"/>
                <a:gd name="T3" fmla="*/ 18 h 48"/>
                <a:gd name="T4" fmla="*/ 13 w 22"/>
                <a:gd name="T5" fmla="*/ 18 h 48"/>
                <a:gd name="T6" fmla="*/ 12 w 22"/>
                <a:gd name="T7" fmla="*/ 48 h 48"/>
                <a:gd name="T8" fmla="*/ 9 w 22"/>
                <a:gd name="T9" fmla="*/ 48 h 48"/>
                <a:gd name="T10" fmla="*/ 0 w 22"/>
                <a:gd name="T11" fmla="*/ 21 h 48"/>
                <a:gd name="T12" fmla="*/ 11 w 22"/>
                <a:gd name="T13" fmla="*/ 0 h 48"/>
                <a:gd name="T14" fmla="*/ 22 w 22"/>
                <a:gd name="T15" fmla="*/ 21 h 48"/>
                <a:gd name="T16" fmla="*/ 0 w 22"/>
                <a:gd name="T1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8">
                  <a:moveTo>
                    <a:pt x="9" y="48"/>
                  </a:moveTo>
                  <a:lnTo>
                    <a:pt x="9" y="18"/>
                  </a:lnTo>
                  <a:lnTo>
                    <a:pt x="13" y="18"/>
                  </a:lnTo>
                  <a:lnTo>
                    <a:pt x="12" y="48"/>
                  </a:lnTo>
                  <a:lnTo>
                    <a:pt x="9" y="48"/>
                  </a:lnTo>
                  <a:close/>
                  <a:moveTo>
                    <a:pt x="0" y="21"/>
                  </a:moveTo>
                  <a:lnTo>
                    <a:pt x="11" y="0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393">
              <a:extLst>
                <a:ext uri="{FF2B5EF4-FFF2-40B4-BE49-F238E27FC236}">
                  <a16:creationId xmlns:a16="http://schemas.microsoft.com/office/drawing/2014/main" id="{A3067D83-76B6-C6DA-75EF-B68884942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1279"/>
              <a:ext cx="4" cy="30"/>
            </a:xfrm>
            <a:custGeom>
              <a:avLst/>
              <a:gdLst>
                <a:gd name="T0" fmla="*/ 0 w 4"/>
                <a:gd name="T1" fmla="*/ 30 h 30"/>
                <a:gd name="T2" fmla="*/ 0 w 4"/>
                <a:gd name="T3" fmla="*/ 0 h 30"/>
                <a:gd name="T4" fmla="*/ 4 w 4"/>
                <a:gd name="T5" fmla="*/ 0 h 30"/>
                <a:gd name="T6" fmla="*/ 3 w 4"/>
                <a:gd name="T7" fmla="*/ 30 h 30"/>
                <a:gd name="T8" fmla="*/ 0 w 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0">
                  <a:moveTo>
                    <a:pt x="0" y="3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3" y="30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394">
              <a:extLst>
                <a:ext uri="{FF2B5EF4-FFF2-40B4-BE49-F238E27FC236}">
                  <a16:creationId xmlns:a16="http://schemas.microsoft.com/office/drawing/2014/main" id="{3D7C8CD5-16E7-B7AB-DA12-940137936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1261"/>
              <a:ext cx="22" cy="21"/>
            </a:xfrm>
            <a:custGeom>
              <a:avLst/>
              <a:gdLst>
                <a:gd name="T0" fmla="*/ 0 w 22"/>
                <a:gd name="T1" fmla="*/ 21 h 21"/>
                <a:gd name="T2" fmla="*/ 11 w 22"/>
                <a:gd name="T3" fmla="*/ 0 h 21"/>
                <a:gd name="T4" fmla="*/ 22 w 22"/>
                <a:gd name="T5" fmla="*/ 21 h 21"/>
                <a:gd name="T6" fmla="*/ 0 w 22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21"/>
                  </a:moveTo>
                  <a:lnTo>
                    <a:pt x="11" y="0"/>
                  </a:lnTo>
                  <a:lnTo>
                    <a:pt x="22" y="21"/>
                  </a:lnTo>
                  <a:lnTo>
                    <a:pt x="0" y="2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Rectangle 395">
              <a:extLst>
                <a:ext uri="{FF2B5EF4-FFF2-40B4-BE49-F238E27FC236}">
                  <a16:creationId xmlns:a16="http://schemas.microsoft.com/office/drawing/2014/main" id="{F4BBA50A-486A-3642-809D-73FF97EBB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" y="849"/>
              <a:ext cx="2617" cy="2698"/>
            </a:xfrm>
            <a:prstGeom prst="rect">
              <a:avLst/>
            </a:pr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61C3293-F54C-358B-4733-7D2E096A702E}"/>
              </a:ext>
            </a:extLst>
          </p:cNvPr>
          <p:cNvSpPr/>
          <p:nvPr/>
        </p:nvSpPr>
        <p:spPr bwMode="auto">
          <a:xfrm>
            <a:off x="1439712" y="2857129"/>
            <a:ext cx="1073944" cy="9251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823C7-E591-AD98-1CF8-3D88889E9478}"/>
              </a:ext>
            </a:extLst>
          </p:cNvPr>
          <p:cNvSpPr txBox="1"/>
          <p:nvPr/>
        </p:nvSpPr>
        <p:spPr>
          <a:xfrm>
            <a:off x="754733" y="2641625"/>
            <a:ext cx="1107996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V-band Modem</a:t>
            </a:r>
            <a:endParaRPr kumimoji="1" lang="ja-JP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06E72EE9-2B29-4965-D3F1-D8E12AC0C0E3}"/>
              </a:ext>
            </a:extLst>
          </p:cNvPr>
          <p:cNvSpPr txBox="1"/>
          <p:nvPr/>
        </p:nvSpPr>
        <p:spPr>
          <a:xfrm>
            <a:off x="2427248" y="1578403"/>
            <a:ext cx="105165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Up converter </a:t>
            </a:r>
            <a:endParaRPr kumimoji="1" lang="ja-JP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9142E2A0-321B-6BFE-1894-575343E4EB12}"/>
              </a:ext>
            </a:extLst>
          </p:cNvPr>
          <p:cNvSpPr txBox="1"/>
          <p:nvPr/>
        </p:nvSpPr>
        <p:spPr>
          <a:xfrm>
            <a:off x="2270199" y="4865638"/>
            <a:ext cx="107023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Down converter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E18526B4-CFA1-7923-E24A-171BBB7635E5}"/>
              </a:ext>
            </a:extLst>
          </p:cNvPr>
          <p:cNvSpPr txBox="1"/>
          <p:nvPr/>
        </p:nvSpPr>
        <p:spPr>
          <a:xfrm>
            <a:off x="106170" y="3147315"/>
            <a:ext cx="542977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User data</a:t>
            </a:r>
            <a:endParaRPr kumimoji="1" lang="ja-JP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3" name="グループ化 24">
            <a:extLst>
              <a:ext uri="{FF2B5EF4-FFF2-40B4-BE49-F238E27FC236}">
                <a16:creationId xmlns:a16="http://schemas.microsoft.com/office/drawing/2014/main" id="{9EE9E1BE-3EB2-DE76-6583-B9B37BB09B34}"/>
              </a:ext>
            </a:extLst>
          </p:cNvPr>
          <p:cNvGrpSpPr/>
          <p:nvPr/>
        </p:nvGrpSpPr>
        <p:grpSpPr>
          <a:xfrm>
            <a:off x="5578152" y="2641625"/>
            <a:ext cx="2493451" cy="1005256"/>
            <a:chOff x="2080794" y="1270000"/>
            <a:chExt cx="7124137" cy="2872157"/>
          </a:xfrm>
        </p:grpSpPr>
        <p:sp>
          <p:nvSpPr>
            <p:cNvPr id="414" name="正方形/長方形 25">
              <a:extLst>
                <a:ext uri="{FF2B5EF4-FFF2-40B4-BE49-F238E27FC236}">
                  <a16:creationId xmlns:a16="http://schemas.microsoft.com/office/drawing/2014/main" id="{7E516E79-2064-110A-DDEB-03D975365FD7}"/>
                </a:ext>
              </a:extLst>
            </p:cNvPr>
            <p:cNvSpPr/>
            <p:nvPr/>
          </p:nvSpPr>
          <p:spPr>
            <a:xfrm>
              <a:off x="2252133" y="1270000"/>
              <a:ext cx="2160000" cy="144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" name="正方形/長方形 26">
              <a:extLst>
                <a:ext uri="{FF2B5EF4-FFF2-40B4-BE49-F238E27FC236}">
                  <a16:creationId xmlns:a16="http://schemas.microsoft.com/office/drawing/2014/main" id="{B2259B6D-76F4-0A28-B1BB-B33015EE3695}"/>
                </a:ext>
              </a:extLst>
            </p:cNvPr>
            <p:cNvSpPr/>
            <p:nvPr/>
          </p:nvSpPr>
          <p:spPr>
            <a:xfrm>
              <a:off x="5604931" y="1270000"/>
              <a:ext cx="3600000" cy="72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6" name="正方形/長方形 27">
              <a:extLst>
                <a:ext uri="{FF2B5EF4-FFF2-40B4-BE49-F238E27FC236}">
                  <a16:creationId xmlns:a16="http://schemas.microsoft.com/office/drawing/2014/main" id="{C7816346-BFD3-F700-7683-E7BBCB9EDBE3}"/>
                </a:ext>
              </a:extLst>
            </p:cNvPr>
            <p:cNvSpPr/>
            <p:nvPr/>
          </p:nvSpPr>
          <p:spPr>
            <a:xfrm>
              <a:off x="5604931" y="1990000"/>
              <a:ext cx="3600000" cy="72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正方形/長方形 28">
              <a:extLst>
                <a:ext uri="{FF2B5EF4-FFF2-40B4-BE49-F238E27FC236}">
                  <a16:creationId xmlns:a16="http://schemas.microsoft.com/office/drawing/2014/main" id="{28BCAE28-0948-335C-B79B-46D590F0CDED}"/>
                </a:ext>
              </a:extLst>
            </p:cNvPr>
            <p:cNvSpPr/>
            <p:nvPr/>
          </p:nvSpPr>
          <p:spPr>
            <a:xfrm>
              <a:off x="2252132" y="2710003"/>
              <a:ext cx="2160000" cy="1413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正方形/長方形 29">
              <a:extLst>
                <a:ext uri="{FF2B5EF4-FFF2-40B4-BE49-F238E27FC236}">
                  <a16:creationId xmlns:a16="http://schemas.microsoft.com/office/drawing/2014/main" id="{53A6492D-36CA-6CDD-7E13-07FBB67E3E56}"/>
                </a:ext>
              </a:extLst>
            </p:cNvPr>
            <p:cNvSpPr/>
            <p:nvPr/>
          </p:nvSpPr>
          <p:spPr>
            <a:xfrm>
              <a:off x="5604931" y="2710000"/>
              <a:ext cx="3600000" cy="72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正方形/長方形 30">
              <a:extLst>
                <a:ext uri="{FF2B5EF4-FFF2-40B4-BE49-F238E27FC236}">
                  <a16:creationId xmlns:a16="http://schemas.microsoft.com/office/drawing/2014/main" id="{37451618-588A-580B-D2E4-8424ED04D6EF}"/>
                </a:ext>
              </a:extLst>
            </p:cNvPr>
            <p:cNvSpPr/>
            <p:nvPr/>
          </p:nvSpPr>
          <p:spPr>
            <a:xfrm>
              <a:off x="5604931" y="3386954"/>
              <a:ext cx="3600000" cy="719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2" name="直線コネクタ 34">
              <a:extLst>
                <a:ext uri="{FF2B5EF4-FFF2-40B4-BE49-F238E27FC236}">
                  <a16:creationId xmlns:a16="http://schemas.microsoft.com/office/drawing/2014/main" id="{5CBBDB04-BAF6-60B9-F3D2-2D854F215F14}"/>
                </a:ext>
              </a:extLst>
            </p:cNvPr>
            <p:cNvCxnSpPr>
              <a:cxnSpLocks/>
            </p:cNvCxnSpPr>
            <p:nvPr/>
          </p:nvCxnSpPr>
          <p:spPr>
            <a:xfrm>
              <a:off x="2080794" y="1270000"/>
              <a:ext cx="712413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直線コネクタ 35">
              <a:extLst>
                <a:ext uri="{FF2B5EF4-FFF2-40B4-BE49-F238E27FC236}">
                  <a16:creationId xmlns:a16="http://schemas.microsoft.com/office/drawing/2014/main" id="{83C8A5C2-1C6B-DAB6-5255-75F48EC3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80794" y="2710001"/>
              <a:ext cx="712413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テキスト ボックス 37">
              <a:extLst>
                <a:ext uri="{FF2B5EF4-FFF2-40B4-BE49-F238E27FC236}">
                  <a16:creationId xmlns:a16="http://schemas.microsoft.com/office/drawing/2014/main" id="{70D93DF9-7BD8-D66F-C5EA-ECFE017876B5}"/>
                </a:ext>
              </a:extLst>
            </p:cNvPr>
            <p:cNvSpPr txBox="1"/>
            <p:nvPr/>
          </p:nvSpPr>
          <p:spPr>
            <a:xfrm>
              <a:off x="2795927" y="3185853"/>
              <a:ext cx="1205456" cy="659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PHY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テキスト ボックス 38">
              <a:extLst>
                <a:ext uri="{FF2B5EF4-FFF2-40B4-BE49-F238E27FC236}">
                  <a16:creationId xmlns:a16="http://schemas.microsoft.com/office/drawing/2014/main" id="{89603DF9-749B-6DCC-E8F7-7C2A702845C3}"/>
                </a:ext>
              </a:extLst>
            </p:cNvPr>
            <p:cNvSpPr txBox="1"/>
            <p:nvPr/>
          </p:nvSpPr>
          <p:spPr>
            <a:xfrm>
              <a:off x="2431885" y="1897334"/>
              <a:ext cx="1810018" cy="659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Data link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7" name="テキスト ボックス 39">
              <a:extLst>
                <a:ext uri="{FF2B5EF4-FFF2-40B4-BE49-F238E27FC236}">
                  <a16:creationId xmlns:a16="http://schemas.microsoft.com/office/drawing/2014/main" id="{AA8B2C7F-C379-283C-3AC3-367BD3882408}"/>
                </a:ext>
              </a:extLst>
            </p:cNvPr>
            <p:cNvSpPr txBox="1"/>
            <p:nvPr/>
          </p:nvSpPr>
          <p:spPr>
            <a:xfrm>
              <a:off x="6267357" y="1432140"/>
              <a:ext cx="2469537" cy="659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LLC sublayer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" name="テキスト ボックス 40">
              <a:extLst>
                <a:ext uri="{FF2B5EF4-FFF2-40B4-BE49-F238E27FC236}">
                  <a16:creationId xmlns:a16="http://schemas.microsoft.com/office/drawing/2014/main" id="{C6FED76D-449B-1484-A0E9-2D8E66C694D9}"/>
                </a:ext>
              </a:extLst>
            </p:cNvPr>
            <p:cNvSpPr txBox="1"/>
            <p:nvPr/>
          </p:nvSpPr>
          <p:spPr>
            <a:xfrm>
              <a:off x="6202092" y="2057005"/>
              <a:ext cx="2597777" cy="659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MAC sublayer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テキスト ボックス 41">
              <a:extLst>
                <a:ext uri="{FF2B5EF4-FFF2-40B4-BE49-F238E27FC236}">
                  <a16:creationId xmlns:a16="http://schemas.microsoft.com/office/drawing/2014/main" id="{359EC0C5-2A05-F42A-A71B-841ED37AAA36}"/>
                </a:ext>
              </a:extLst>
            </p:cNvPr>
            <p:cNvSpPr txBox="1"/>
            <p:nvPr/>
          </p:nvSpPr>
          <p:spPr>
            <a:xfrm>
              <a:off x="6138543" y="2777004"/>
              <a:ext cx="2726017" cy="659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PLCP sublayer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テキスト ボックス 42">
              <a:extLst>
                <a:ext uri="{FF2B5EF4-FFF2-40B4-BE49-F238E27FC236}">
                  <a16:creationId xmlns:a16="http://schemas.microsoft.com/office/drawing/2014/main" id="{17549DD2-94FD-ADF5-4FE9-E806781DD5E2}"/>
                </a:ext>
              </a:extLst>
            </p:cNvPr>
            <p:cNvSpPr txBox="1"/>
            <p:nvPr/>
          </p:nvSpPr>
          <p:spPr>
            <a:xfrm>
              <a:off x="6099123" y="3482638"/>
              <a:ext cx="2597777" cy="659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PMD sublayer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ight Brace 6">
            <a:extLst>
              <a:ext uri="{FF2B5EF4-FFF2-40B4-BE49-F238E27FC236}">
                <a16:creationId xmlns:a16="http://schemas.microsoft.com/office/drawing/2014/main" id="{D5447FF2-62BB-38D2-2D08-DD50FC548BC8}"/>
              </a:ext>
            </a:extLst>
          </p:cNvPr>
          <p:cNvSpPr/>
          <p:nvPr/>
        </p:nvSpPr>
        <p:spPr bwMode="auto">
          <a:xfrm>
            <a:off x="8074246" y="3130195"/>
            <a:ext cx="184121" cy="464165"/>
          </a:xfrm>
          <a:prstGeom prst="rightBrace">
            <a:avLst>
              <a:gd name="adj1" fmla="val 116"/>
              <a:gd name="adj2" fmla="val 50000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B50EF6-FDBE-2419-6FD4-222B495D9CB2}"/>
              </a:ext>
            </a:extLst>
          </p:cNvPr>
          <p:cNvSpPr txBox="1"/>
          <p:nvPr/>
        </p:nvSpPr>
        <p:spPr>
          <a:xfrm>
            <a:off x="5958697" y="3666734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latin typeface="Arial" panose="020B0604020202020204" pitchFamily="34" charset="0"/>
                <a:cs typeface="Arial" panose="020B0604020202020204" pitchFamily="34" charset="0"/>
              </a:rPr>
              <a:t>OSI Reference model  </a:t>
            </a:r>
            <a:endParaRPr kumimoji="1" lang="ja-JP" alt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EE6E5E-E490-999D-89D5-E6B8CC2A7BC2}"/>
              </a:ext>
            </a:extLst>
          </p:cNvPr>
          <p:cNvCxnSpPr>
            <a:cxnSpLocks/>
          </p:cNvCxnSpPr>
          <p:nvPr/>
        </p:nvCxnSpPr>
        <p:spPr bwMode="auto">
          <a:xfrm flipH="1">
            <a:off x="8258368" y="2452845"/>
            <a:ext cx="301934" cy="6853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C5BF764-0F2B-EEEA-60FB-CAABBAEAA9B2}"/>
              </a:ext>
            </a:extLst>
          </p:cNvPr>
          <p:cNvSpPr txBox="1"/>
          <p:nvPr/>
        </p:nvSpPr>
        <p:spPr>
          <a:xfrm>
            <a:off x="6444727" y="2295444"/>
            <a:ext cx="2462534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Almost common between 15.3d/e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299C0510-C857-61AF-1949-8CA981FD8A64}"/>
              </a:ext>
            </a:extLst>
          </p:cNvPr>
          <p:cNvSpPr txBox="1"/>
          <p:nvPr/>
        </p:nvSpPr>
        <p:spPr bwMode="auto">
          <a:xfrm>
            <a:off x="438866" y="5382518"/>
            <a:ext cx="43976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u="sng" dirty="0">
                <a:latin typeface="Arial" panose="020B0604020202020204" pitchFamily="34" charset="0"/>
                <a:cs typeface="Arial" panose="020B0604020202020204" pitchFamily="34" charset="0"/>
              </a:rPr>
              <a:t>Example of THz transceiver with V-band modems</a:t>
            </a:r>
            <a:endParaRPr kumimoji="1" lang="ja-JP" altLang="en-US" sz="15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Textfeld 419"/>
          <p:cNvSpPr txBox="1"/>
          <p:nvPr/>
        </p:nvSpPr>
        <p:spPr>
          <a:xfrm>
            <a:off x="5407817" y="4083581"/>
            <a:ext cx="343539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Source: K. Kondou: “Development of the </a:t>
            </a:r>
            <a:r>
              <a:rPr lang="en-US" sz="825" dirty="0" err="1">
                <a:latin typeface="Arial" panose="020B0604020202020204" pitchFamily="34" charset="0"/>
                <a:cs typeface="Arial" panose="020B0604020202020204" pitchFamily="34" charset="0"/>
              </a:rPr>
              <a:t>ThoR</a:t>
            </a:r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 60 GHz transceiver module” </a:t>
            </a:r>
            <a:r>
              <a:rPr lang="en-US" sz="825" dirty="0" err="1">
                <a:latin typeface="Arial" panose="020B0604020202020204" pitchFamily="34" charset="0"/>
                <a:cs typeface="Arial" panose="020B0604020202020204" pitchFamily="34" charset="0"/>
              </a:rPr>
              <a:t>ThoR</a:t>
            </a:r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 Final Workshop https://thorproject.eu/events/thor-final-workshop-and-demo/</a:t>
            </a:r>
            <a:endParaRPr lang="de-DE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9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73175-23E1-6E33-CD2E-531B3DBF4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E620F3-BB28-B75F-3A63-9C213247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08" y="966090"/>
            <a:ext cx="8632626" cy="638459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Examples of ThoR outcomes</a:t>
            </a:r>
            <a:endParaRPr lang="de-DE" sz="4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8AC9D6F-9913-6648-E2E5-D1B0866EFAC8}"/>
              </a:ext>
            </a:extLst>
          </p:cNvPr>
          <p:cNvSpPr/>
          <p:nvPr/>
        </p:nvSpPr>
        <p:spPr bwMode="auto">
          <a:xfrm>
            <a:off x="4265802" y="2272892"/>
            <a:ext cx="1409351" cy="59771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5F7900B-0842-B1F1-F0D1-8DB91BB68FCB}"/>
              </a:ext>
            </a:extLst>
          </p:cNvPr>
          <p:cNvSpPr/>
          <p:nvPr/>
        </p:nvSpPr>
        <p:spPr bwMode="auto">
          <a:xfrm>
            <a:off x="4518520" y="2686050"/>
            <a:ext cx="967880" cy="59771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F96586-C9B3-0E64-BAC2-F5E6BB77F497}"/>
              </a:ext>
            </a:extLst>
          </p:cNvPr>
          <p:cNvSpPr txBox="1"/>
          <p:nvPr/>
        </p:nvSpPr>
        <p:spPr>
          <a:xfrm>
            <a:off x="359131" y="1648325"/>
            <a:ext cx="86326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Near-field measurements and antenna </a:t>
            </a:r>
            <a:r>
              <a:rPr lang="en-US" altLang="ja-JP" sz="1800" dirty="0" err="1">
                <a:latin typeface="Arial" panose="020B0604020202020204" pitchFamily="34" charset="0"/>
                <a:cs typeface="Arial" panose="020B0604020202020204" pitchFamily="34" charset="0"/>
              </a:rPr>
              <a:t>characterisation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by Gifu University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300 GHz front end development by Fraunhofer IAF and Univ. Stuttgart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Development of a high power TWTA by NEC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E-band modems by </a:t>
            </a:r>
            <a:r>
              <a:rPr lang="en-US" altLang="ja-JP" sz="1800" dirty="0" err="1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Siklu</a:t>
            </a:r>
            <a:endParaRPr lang="en-US" altLang="ja-JP" sz="1800" dirty="0">
              <a:solidFill>
                <a:srgbClr val="3A3A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V-band modems by HRCP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requirements for wireless transport links by Deutsche Telekom</a:t>
            </a:r>
            <a:endParaRPr lang="en-US" altLang="ja-JP" sz="1800" dirty="0">
              <a:solidFill>
                <a:srgbClr val="3A3A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of 300 GHz band high-gain antennas by CIT</a:t>
            </a:r>
            <a:endParaRPr lang="en-US" altLang="ja-JP" sz="1800" dirty="0">
              <a:solidFill>
                <a:srgbClr val="3A3A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E-band photonic LO development by University of Lille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planning algorithms for THz comms by TU Braunschweig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GHz link design and interference study by Waseda University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7339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80D20-1DD8-0A1A-3B69-51BA58F6C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F4746E-4E45-5D07-CC89-0C744F45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1559"/>
            <a:ext cx="7886700" cy="680089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ThoR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Project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9E1747-16AD-044A-6DE0-A6CB9346D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43" y="1640422"/>
            <a:ext cx="8188778" cy="4037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 Coordinator:	</a:t>
            </a:r>
            <a:r>
              <a:rPr lang="en-US" altLang="ja-JP" b="0" i="0" dirty="0">
                <a:solidFill>
                  <a:srgbClr val="3A3A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Prof. </a:t>
            </a:r>
            <a:r>
              <a:rPr lang="en-US" altLang="ja-JP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Shintaro Hisatake</a:t>
            </a:r>
            <a:r>
              <a:rPr lang="en-US" altLang="ja-JP" b="0" i="0" dirty="0">
                <a:solidFill>
                  <a:srgbClr val="3A3A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Gifu University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cost:		125M JPY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period:		2021-2023 (JPN fiscal year)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ja-JP" b="0" i="0" dirty="0">
              <a:solidFill>
                <a:srgbClr val="3A3A3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 descr="屋内, 小さい, キッチン, 食品 が含まれている画像&#10;&#10;自動的に生成された説明">
            <a:extLst>
              <a:ext uri="{FF2B5EF4-FFF2-40B4-BE49-F238E27FC236}">
                <a16:creationId xmlns:a16="http://schemas.microsoft.com/office/drawing/2014/main" id="{36222E93-E16B-1CB2-D7E2-24C0D2BB1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4" t="9342" r="16469" b="14589"/>
          <a:stretch/>
        </p:blipFill>
        <p:spPr>
          <a:xfrm>
            <a:off x="582243" y="2970678"/>
            <a:ext cx="3482602" cy="24363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B1084E5-00DD-DD4C-FFA6-CC22277B4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02051"/>
            <a:ext cx="3746307" cy="26093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4C01587A-BAC7-0649-EE4E-DA684D405022}"/>
              </a:ext>
            </a:extLst>
          </p:cNvPr>
          <p:cNvSpPr txBox="1">
            <a:spLocks/>
          </p:cNvSpPr>
          <p:nvPr/>
        </p:nvSpPr>
        <p:spPr>
          <a:xfrm>
            <a:off x="974842" y="5474919"/>
            <a:ext cx="6941303" cy="3131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TDD-based transceiver</a:t>
            </a:r>
            <a:endParaRPr lang="ja-JP" altLang="en-US" sz="2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06935"/>
      </p:ext>
    </p:extLst>
  </p:cSld>
  <p:clrMapOvr>
    <a:masterClrMapping/>
  </p:clrMapOvr>
</p:sld>
</file>

<file path=ppt/theme/theme1.xml><?xml version="1.0" encoding="utf-8"?>
<a:theme xmlns:a="http://schemas.openxmlformats.org/drawingml/2006/main" name="IEEE-802_15">
  <a:themeElements>
    <a:clrScheme name="IEEE-802_15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EEE-802_15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EEE-802_15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EE-802_15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D:\MYDOCU~1\IEEEP8~1.15\TEMPLATE\IEEE-8~1.POT</Template>
  <TotalTime>49585</TotalTime>
  <Words>803</Words>
  <Application>Microsoft Office PowerPoint</Application>
  <PresentationFormat>画面に合わせる (4:3)</PresentationFormat>
  <Paragraphs>166</Paragraphs>
  <Slides>16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-apple-system</vt:lpstr>
      <vt:lpstr>HGPｺﾞｼｯｸM</vt:lpstr>
      <vt:lpstr>游明朝</vt:lpstr>
      <vt:lpstr>Arial</vt:lpstr>
      <vt:lpstr>Calibri</vt:lpstr>
      <vt:lpstr>Cambria Math</vt:lpstr>
      <vt:lpstr>Times New Roman</vt:lpstr>
      <vt:lpstr>IEEE-802_15</vt:lpstr>
      <vt:lpstr>Graph</vt:lpstr>
      <vt:lpstr>Results of the ThoR Project</vt:lpstr>
      <vt:lpstr>PowerPoint プレゼンテーション</vt:lpstr>
      <vt:lpstr>Overviews of ThoR Project</vt:lpstr>
      <vt:lpstr>ThoR Consortium</vt:lpstr>
      <vt:lpstr>ThoR approach: Demonstrating the Capability of 300 GHz Backhaul/ Fronthaul links</vt:lpstr>
      <vt:lpstr>Networking Interface and Baseband Modem</vt:lpstr>
      <vt:lpstr>Concept of demonstration system using V-band modem</vt:lpstr>
      <vt:lpstr>Examples of ThoR outcomes</vt:lpstr>
      <vt:lpstr>Post ThoR Project</vt:lpstr>
      <vt:lpstr>PowerPoint プレゼンテーション</vt:lpstr>
      <vt:lpstr>PowerPoint プレゼンテーション</vt:lpstr>
      <vt:lpstr>RSSI under snow condition</vt:lpstr>
      <vt:lpstr>Link degradation due to weather condition</vt:lpstr>
      <vt:lpstr>Antenna tilt due to wind</vt:lpstr>
      <vt:lpstr> Example of 300GHz fixed wireless system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802.15 WG-Opening Report Sept Interim 2021</dc:title>
  <dc:subject>IEEE 802.15 &lt;subject&gt;</dc:subject>
  <dc:creator>Pat Kinney</dc:creator>
  <cp:keywords/>
  <dc:description/>
  <cp:lastModifiedBy>Tetsuya Kawanishi</cp:lastModifiedBy>
  <cp:revision>1529</cp:revision>
  <cp:lastPrinted>2000-07-07T01:25:49Z</cp:lastPrinted>
  <dcterms:created xsi:type="dcterms:W3CDTF">1999-06-22T06:24:01Z</dcterms:created>
  <dcterms:modified xsi:type="dcterms:W3CDTF">2025-01-11T11:29:38Z</dcterms:modified>
  <cp:category/>
</cp:coreProperties>
</file>