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60" r:id="rId2"/>
    <p:sldId id="258" r:id="rId3"/>
    <p:sldId id="256" r:id="rId4"/>
    <p:sldId id="261" r:id="rId5"/>
    <p:sldId id="262" r:id="rId6"/>
    <p:sldId id="263" r:id="rId7"/>
    <p:sldId id="264" r:id="rId8"/>
    <p:sldId id="265" r:id="rId9"/>
    <p:sldId id="266" r:id="rId10"/>
    <p:sldId id="267" r:id="rId11"/>
    <p:sldId id="268" r:id="rId12"/>
    <p:sldId id="269"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4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3C2"/>
    <a:srgbClr val="CCFFCC"/>
    <a:srgbClr val="FFE1FB"/>
    <a:srgbClr val="54D68E"/>
    <a:srgbClr val="4DD48E"/>
    <a:srgbClr val="FF0000"/>
    <a:srgbClr val="FFCC99"/>
    <a:srgbClr val="FFC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13" autoAdjust="0"/>
  </p:normalViewPr>
  <p:slideViewPr>
    <p:cSldViewPr showGuides="1">
      <p:cViewPr varScale="1">
        <p:scale>
          <a:sx n="86" d="100"/>
          <a:sy n="86" d="100"/>
        </p:scale>
        <p:origin x="2094" y="78"/>
      </p:cViewPr>
      <p:guideLst>
        <p:guide orient="horz" pos="1162"/>
        <p:guide pos="34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3A34597-D013-9A44-DB96-54C78BBA351C}"/>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50" charset="-128"/>
              </a:defRPr>
            </a:lvl1pPr>
          </a:lstStyle>
          <a:p>
            <a:r>
              <a:rPr lang="en-US" altLang="ja-JP"/>
              <a:t>doc.: IEEE 802.15-&lt;doc#&gt;</a:t>
            </a:r>
          </a:p>
        </p:txBody>
      </p:sp>
      <p:sp>
        <p:nvSpPr>
          <p:cNvPr id="3075" name="Rectangle 3">
            <a:extLst>
              <a:ext uri="{FF2B5EF4-FFF2-40B4-BE49-F238E27FC236}">
                <a16:creationId xmlns:a16="http://schemas.microsoft.com/office/drawing/2014/main" id="{406A4C7E-E27E-829A-3C0E-653B113F7CA0}"/>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50" charset="-128"/>
              </a:defRPr>
            </a:lvl1pPr>
          </a:lstStyle>
          <a:p>
            <a:r>
              <a:rPr lang="en-US" altLang="ja-JP"/>
              <a:t>January 2025</a:t>
            </a:r>
          </a:p>
        </p:txBody>
      </p:sp>
      <p:sp>
        <p:nvSpPr>
          <p:cNvPr id="3076" name="Rectangle 4">
            <a:extLst>
              <a:ext uri="{FF2B5EF4-FFF2-40B4-BE49-F238E27FC236}">
                <a16:creationId xmlns:a16="http://schemas.microsoft.com/office/drawing/2014/main" id="{42448979-C40E-B187-E759-FAC23D46E014}"/>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50" charset="-128"/>
              </a:defRPr>
            </a:lvl1pPr>
          </a:lstStyle>
          <a:p>
            <a:r>
              <a:rPr lang="da-DK" altLang="ja-JP"/>
              <a:t>Katsumi Fujii, et al., NICT</a:t>
            </a:r>
            <a:endParaRPr lang="en-US" altLang="ja-JP"/>
          </a:p>
        </p:txBody>
      </p:sp>
      <p:sp>
        <p:nvSpPr>
          <p:cNvPr id="3077" name="Rectangle 5">
            <a:extLst>
              <a:ext uri="{FF2B5EF4-FFF2-40B4-BE49-F238E27FC236}">
                <a16:creationId xmlns:a16="http://schemas.microsoft.com/office/drawing/2014/main" id="{2D444283-BCA8-7F5B-B272-15C6A1F5E152}"/>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50" charset="-128"/>
              </a:defRPr>
            </a:lvl1pPr>
          </a:lstStyle>
          <a:p>
            <a:r>
              <a:rPr lang="en-US" altLang="ja-JP"/>
              <a:t>Page </a:t>
            </a:r>
            <a:fld id="{F0D6C726-25A7-4A72-8A23-FF8D2AE16381}" type="slidenum">
              <a:rPr lang="en-US" altLang="ja-JP"/>
              <a:pPr/>
              <a:t>‹#›</a:t>
            </a:fld>
            <a:endParaRPr lang="en-US" altLang="ja-JP"/>
          </a:p>
        </p:txBody>
      </p:sp>
      <p:sp>
        <p:nvSpPr>
          <p:cNvPr id="3078" name="Line 6">
            <a:extLst>
              <a:ext uri="{FF2B5EF4-FFF2-40B4-BE49-F238E27FC236}">
                <a16:creationId xmlns:a16="http://schemas.microsoft.com/office/drawing/2014/main" id="{CBC60319-4D60-D7BD-7BD5-9E29B436C466}"/>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4FB4388-E168-5092-F4FB-D2535F51D9FD}"/>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50" charset="-128"/>
              </a:rPr>
              <a:t>Submission</a:t>
            </a:r>
          </a:p>
        </p:txBody>
      </p:sp>
      <p:sp>
        <p:nvSpPr>
          <p:cNvPr id="3080" name="Line 8">
            <a:extLst>
              <a:ext uri="{FF2B5EF4-FFF2-40B4-BE49-F238E27FC236}">
                <a16:creationId xmlns:a16="http://schemas.microsoft.com/office/drawing/2014/main" id="{C1FCD4BD-0A43-2656-4921-FD5D9780FFE0}"/>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783FE06-7397-9340-36D2-4B461D4F34E6}"/>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50" charset="-128"/>
              </a:defRPr>
            </a:lvl1pPr>
          </a:lstStyle>
          <a:p>
            <a:r>
              <a:rPr lang="en-US" altLang="ja-JP"/>
              <a:t>doc.: IEEE 802.15-&lt;doc#&gt;</a:t>
            </a:r>
          </a:p>
        </p:txBody>
      </p:sp>
      <p:sp>
        <p:nvSpPr>
          <p:cNvPr id="2051" name="Rectangle 3">
            <a:extLst>
              <a:ext uri="{FF2B5EF4-FFF2-40B4-BE49-F238E27FC236}">
                <a16:creationId xmlns:a16="http://schemas.microsoft.com/office/drawing/2014/main" id="{71534EB4-2A39-B7E0-9480-6EA9FEB0ADA7}"/>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50" charset="-128"/>
              </a:defRPr>
            </a:lvl1pPr>
          </a:lstStyle>
          <a:p>
            <a:r>
              <a:rPr lang="en-US" altLang="ja-JP"/>
              <a:t>January 2025</a:t>
            </a:r>
          </a:p>
        </p:txBody>
      </p:sp>
      <p:sp>
        <p:nvSpPr>
          <p:cNvPr id="2052" name="Rectangle 4">
            <a:extLst>
              <a:ext uri="{FF2B5EF4-FFF2-40B4-BE49-F238E27FC236}">
                <a16:creationId xmlns:a16="http://schemas.microsoft.com/office/drawing/2014/main" id="{AFF10DCB-DDE2-F0D2-680D-742D40922C41}"/>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714E6C54-362E-E948-53BB-EE9FDA896FC6}"/>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774B31E1-994D-E1B2-E98F-37D46AE5CFF9}"/>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50" charset="-128"/>
              </a:defRPr>
            </a:lvl5pPr>
          </a:lstStyle>
          <a:p>
            <a:pPr lvl="4"/>
            <a:r>
              <a:rPr lang="da-DK" altLang="ja-JP"/>
              <a:t>Katsumi Fujii, et al., NICT</a:t>
            </a:r>
            <a:endParaRPr lang="en-US" altLang="ja-JP"/>
          </a:p>
        </p:txBody>
      </p:sp>
      <p:sp>
        <p:nvSpPr>
          <p:cNvPr id="2055" name="Rectangle 7">
            <a:extLst>
              <a:ext uri="{FF2B5EF4-FFF2-40B4-BE49-F238E27FC236}">
                <a16:creationId xmlns:a16="http://schemas.microsoft.com/office/drawing/2014/main" id="{28939DC5-00B2-CF7F-DA08-7DBFF0147B84}"/>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50" charset="-128"/>
              </a:defRPr>
            </a:lvl1pPr>
          </a:lstStyle>
          <a:p>
            <a:r>
              <a:rPr lang="en-US" altLang="ja-JP"/>
              <a:t>Page </a:t>
            </a:r>
            <a:fld id="{7A6B9C25-CF09-48D5-9EF4-CC57F5D0BA80}" type="slidenum">
              <a:rPr lang="en-US" altLang="ja-JP"/>
              <a:pPr/>
              <a:t>‹#›</a:t>
            </a:fld>
            <a:endParaRPr lang="en-US" altLang="ja-JP"/>
          </a:p>
        </p:txBody>
      </p:sp>
      <p:sp>
        <p:nvSpPr>
          <p:cNvPr id="2056" name="Rectangle 8">
            <a:extLst>
              <a:ext uri="{FF2B5EF4-FFF2-40B4-BE49-F238E27FC236}">
                <a16:creationId xmlns:a16="http://schemas.microsoft.com/office/drawing/2014/main" id="{1607084A-5AC4-0611-D550-00B1ECFF51EF}"/>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50" charset="-128"/>
              </a:rPr>
              <a:t>Submission</a:t>
            </a:r>
          </a:p>
        </p:txBody>
      </p:sp>
      <p:sp>
        <p:nvSpPr>
          <p:cNvPr id="2057" name="Line 9">
            <a:extLst>
              <a:ext uri="{FF2B5EF4-FFF2-40B4-BE49-F238E27FC236}">
                <a16:creationId xmlns:a16="http://schemas.microsoft.com/office/drawing/2014/main" id="{DF9A7F46-C012-99FC-122C-62455194D77A}"/>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E090935B-7528-D0A5-4717-DE4EA291C364}"/>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3</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12</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99224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4</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2050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5</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37616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6</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46552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7</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81492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8</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42654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9</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0822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10</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46634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11</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8503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D2A30-53E0-71D3-2CCF-2353FA53FAF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38BA2FF8-8EA0-FE4A-B53C-5DE4E32F137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C812E458-FE44-476B-A677-76B95D6D1BA1}"/>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EA5FE7DB-62A2-858B-2F25-9945C13DE33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F4D78084-5BE1-49F7-1118-7F237815EEDA}"/>
              </a:ext>
            </a:extLst>
          </p:cNvPr>
          <p:cNvSpPr>
            <a:spLocks noGrp="1"/>
          </p:cNvSpPr>
          <p:nvPr>
            <p:ph type="sldNum" sz="quarter" idx="12"/>
          </p:nvPr>
        </p:nvSpPr>
        <p:spPr/>
        <p:txBody>
          <a:bodyPr/>
          <a:lstStyle>
            <a:lvl1pPr>
              <a:defRPr/>
            </a:lvl1pPr>
          </a:lstStyle>
          <a:p>
            <a:r>
              <a:rPr lang="en-US" altLang="ja-JP"/>
              <a:t>Slide </a:t>
            </a:r>
            <a:fld id="{588098BF-FD4E-4B74-AA14-6510C192FECA}" type="slidenum">
              <a:rPr lang="en-US" altLang="ja-JP"/>
              <a:pPr/>
              <a:t>‹#›</a:t>
            </a:fld>
            <a:endParaRPr lang="en-US" altLang="ja-JP"/>
          </a:p>
        </p:txBody>
      </p:sp>
    </p:spTree>
    <p:extLst>
      <p:ext uri="{BB962C8B-B14F-4D97-AF65-F5344CB8AC3E}">
        <p14:creationId xmlns:p14="http://schemas.microsoft.com/office/powerpoint/2010/main" val="415874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94221-F330-A1A4-0D00-EB3222DAD90C}"/>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06980-E694-0031-A75C-60D2C0948F70}"/>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9F8974F-5435-11AA-9CC2-1A9A38FC1FDA}"/>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39493A01-1527-5293-6B71-9A2C85F9F68C}"/>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66F7D7DE-89CC-A672-98AA-156556A0A887}"/>
              </a:ext>
            </a:extLst>
          </p:cNvPr>
          <p:cNvSpPr>
            <a:spLocks noGrp="1"/>
          </p:cNvSpPr>
          <p:nvPr>
            <p:ph type="sldNum" sz="quarter" idx="12"/>
          </p:nvPr>
        </p:nvSpPr>
        <p:spPr/>
        <p:txBody>
          <a:bodyPr/>
          <a:lstStyle>
            <a:lvl1pPr>
              <a:defRPr/>
            </a:lvl1pPr>
          </a:lstStyle>
          <a:p>
            <a:r>
              <a:rPr lang="en-US" altLang="ja-JP"/>
              <a:t>Slide </a:t>
            </a:r>
            <a:fld id="{FC8587B6-1FE7-4A76-B7D4-C52AAE7D07C7}" type="slidenum">
              <a:rPr lang="en-US" altLang="ja-JP"/>
              <a:pPr/>
              <a:t>‹#›</a:t>
            </a:fld>
            <a:endParaRPr lang="en-US" altLang="ja-JP"/>
          </a:p>
        </p:txBody>
      </p:sp>
    </p:spTree>
    <p:extLst>
      <p:ext uri="{BB962C8B-B14F-4D97-AF65-F5344CB8AC3E}">
        <p14:creationId xmlns:p14="http://schemas.microsoft.com/office/powerpoint/2010/main" val="95044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C7282A7-DC10-E8DA-28E2-828E892CFF7B}"/>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A63D04-CF6C-B5A5-F113-625A77508084}"/>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77949E9-171C-BB3E-A9F1-E681B6B5D47F}"/>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83B01A8B-1B92-2C1D-EDF4-387F433F2B49}"/>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81619D21-7FC9-D8D2-E648-1D805F260DF7}"/>
              </a:ext>
            </a:extLst>
          </p:cNvPr>
          <p:cNvSpPr>
            <a:spLocks noGrp="1"/>
          </p:cNvSpPr>
          <p:nvPr>
            <p:ph type="sldNum" sz="quarter" idx="12"/>
          </p:nvPr>
        </p:nvSpPr>
        <p:spPr/>
        <p:txBody>
          <a:bodyPr/>
          <a:lstStyle>
            <a:lvl1pPr>
              <a:defRPr/>
            </a:lvl1pPr>
          </a:lstStyle>
          <a:p>
            <a:r>
              <a:rPr lang="en-US" altLang="ja-JP"/>
              <a:t>Slide </a:t>
            </a:r>
            <a:fld id="{910A5222-68F1-420D-98F1-8FDAFFA31454}" type="slidenum">
              <a:rPr lang="en-US" altLang="ja-JP"/>
              <a:pPr/>
              <a:t>‹#›</a:t>
            </a:fld>
            <a:endParaRPr lang="en-US" altLang="ja-JP"/>
          </a:p>
        </p:txBody>
      </p:sp>
    </p:spTree>
    <p:extLst>
      <p:ext uri="{BB962C8B-B14F-4D97-AF65-F5344CB8AC3E}">
        <p14:creationId xmlns:p14="http://schemas.microsoft.com/office/powerpoint/2010/main" val="44832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5DDCD3-149F-397E-8905-50034DCCF1A3}"/>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0A16D89-1617-2540-8088-63EB8D5859F6}"/>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4DEAB74-CE6B-1600-0089-9D1B81255E21}"/>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F6182A6D-7E28-3866-FAEE-5D980BBB7F84}"/>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508C3B85-A87B-E9AA-2DA7-21DE6D927AE9}"/>
              </a:ext>
            </a:extLst>
          </p:cNvPr>
          <p:cNvSpPr>
            <a:spLocks noGrp="1"/>
          </p:cNvSpPr>
          <p:nvPr>
            <p:ph type="sldNum" sz="quarter" idx="12"/>
          </p:nvPr>
        </p:nvSpPr>
        <p:spPr/>
        <p:txBody>
          <a:bodyPr/>
          <a:lstStyle>
            <a:lvl1pPr>
              <a:defRPr/>
            </a:lvl1pPr>
          </a:lstStyle>
          <a:p>
            <a:r>
              <a:rPr lang="en-US" altLang="ja-JP"/>
              <a:t>Slide </a:t>
            </a:r>
            <a:fld id="{ACA3059F-C336-4B0F-BD9A-208C95ABC01C}" type="slidenum">
              <a:rPr lang="en-US" altLang="ja-JP"/>
              <a:pPr/>
              <a:t>‹#›</a:t>
            </a:fld>
            <a:endParaRPr lang="en-US" altLang="ja-JP"/>
          </a:p>
        </p:txBody>
      </p:sp>
    </p:spTree>
    <p:extLst>
      <p:ext uri="{BB962C8B-B14F-4D97-AF65-F5344CB8AC3E}">
        <p14:creationId xmlns:p14="http://schemas.microsoft.com/office/powerpoint/2010/main" val="306651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B457E-125D-356C-3EF6-E87220309A40}"/>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BEB43F43-CB6D-ED31-8C2D-486ACB7D1E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0350B04-B746-153E-6838-24E4E07938BB}"/>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B545977E-C88E-C0F4-8442-1386CFD5DDE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6DA4684E-2D98-37FE-3225-6564850FB08C}"/>
              </a:ext>
            </a:extLst>
          </p:cNvPr>
          <p:cNvSpPr>
            <a:spLocks noGrp="1"/>
          </p:cNvSpPr>
          <p:nvPr>
            <p:ph type="sldNum" sz="quarter" idx="12"/>
          </p:nvPr>
        </p:nvSpPr>
        <p:spPr/>
        <p:txBody>
          <a:bodyPr/>
          <a:lstStyle>
            <a:lvl1pPr>
              <a:defRPr/>
            </a:lvl1pPr>
          </a:lstStyle>
          <a:p>
            <a:r>
              <a:rPr lang="en-US" altLang="ja-JP"/>
              <a:t>Slide </a:t>
            </a:r>
            <a:fld id="{4FD575DF-9C6A-42A8-B581-940864218DBC}" type="slidenum">
              <a:rPr lang="en-US" altLang="ja-JP"/>
              <a:pPr/>
              <a:t>‹#›</a:t>
            </a:fld>
            <a:endParaRPr lang="en-US" altLang="ja-JP"/>
          </a:p>
        </p:txBody>
      </p:sp>
    </p:spTree>
    <p:extLst>
      <p:ext uri="{BB962C8B-B14F-4D97-AF65-F5344CB8AC3E}">
        <p14:creationId xmlns:p14="http://schemas.microsoft.com/office/powerpoint/2010/main" val="382248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87C35-7A8A-DF4B-6D19-84ACFA75097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5460D76-776A-1A2F-F00C-5AF0FD1AA995}"/>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28555EA2-6EA2-EE49-0F35-7379E4EDF5B5}"/>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07F6BA55-4555-FD1D-C7A6-35D73D945248}"/>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EC760FB5-0B13-ED21-7088-211AA530C880}"/>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D6DB3135-DF5A-37A6-B451-B407F6C88BAC}"/>
              </a:ext>
            </a:extLst>
          </p:cNvPr>
          <p:cNvSpPr>
            <a:spLocks noGrp="1"/>
          </p:cNvSpPr>
          <p:nvPr>
            <p:ph type="sldNum" sz="quarter" idx="12"/>
          </p:nvPr>
        </p:nvSpPr>
        <p:spPr/>
        <p:txBody>
          <a:bodyPr/>
          <a:lstStyle>
            <a:lvl1pPr>
              <a:defRPr/>
            </a:lvl1pPr>
          </a:lstStyle>
          <a:p>
            <a:r>
              <a:rPr lang="en-US" altLang="ja-JP"/>
              <a:t>Slide </a:t>
            </a:r>
            <a:fld id="{25E6EE9A-5C39-42D7-A90A-027AA1C4D90B}" type="slidenum">
              <a:rPr lang="en-US" altLang="ja-JP"/>
              <a:pPr/>
              <a:t>‹#›</a:t>
            </a:fld>
            <a:endParaRPr lang="en-US" altLang="ja-JP"/>
          </a:p>
        </p:txBody>
      </p:sp>
    </p:spTree>
    <p:extLst>
      <p:ext uri="{BB962C8B-B14F-4D97-AF65-F5344CB8AC3E}">
        <p14:creationId xmlns:p14="http://schemas.microsoft.com/office/powerpoint/2010/main" val="202418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92F65-121C-538A-DF94-54A3F2BF5DF1}"/>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1D1338E-6205-3FB7-3786-CF2768DA145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A33167E2-816B-D1F2-5DB1-1C4D7AA82801}"/>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84E83851-6452-09B5-E3A5-43C988BF193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B528CD46-E211-7B0A-27B6-C249C69574C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1957A24E-C7F3-113B-34E9-91A2B3B55697}"/>
              </a:ext>
            </a:extLst>
          </p:cNvPr>
          <p:cNvSpPr>
            <a:spLocks noGrp="1"/>
          </p:cNvSpPr>
          <p:nvPr>
            <p:ph type="dt" sz="half" idx="10"/>
          </p:nvPr>
        </p:nvSpPr>
        <p:spPr/>
        <p:txBody>
          <a:bodyPr/>
          <a:lstStyle>
            <a:lvl1pPr>
              <a:defRPr/>
            </a:lvl1pPr>
          </a:lstStyle>
          <a:p>
            <a:r>
              <a:rPr lang="en-US" altLang="ja-JP"/>
              <a:t>January 2025</a:t>
            </a:r>
          </a:p>
        </p:txBody>
      </p:sp>
      <p:sp>
        <p:nvSpPr>
          <p:cNvPr id="8" name="フッター プレースホルダー 7">
            <a:extLst>
              <a:ext uri="{FF2B5EF4-FFF2-40B4-BE49-F238E27FC236}">
                <a16:creationId xmlns:a16="http://schemas.microsoft.com/office/drawing/2014/main" id="{EA65E8E1-74A1-FF47-47CA-0D3B62BA84EA}"/>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9" name="スライド番号プレースホルダー 8">
            <a:extLst>
              <a:ext uri="{FF2B5EF4-FFF2-40B4-BE49-F238E27FC236}">
                <a16:creationId xmlns:a16="http://schemas.microsoft.com/office/drawing/2014/main" id="{4A3C3529-348E-F0F3-F645-FC7779191170}"/>
              </a:ext>
            </a:extLst>
          </p:cNvPr>
          <p:cNvSpPr>
            <a:spLocks noGrp="1"/>
          </p:cNvSpPr>
          <p:nvPr>
            <p:ph type="sldNum" sz="quarter" idx="12"/>
          </p:nvPr>
        </p:nvSpPr>
        <p:spPr/>
        <p:txBody>
          <a:bodyPr/>
          <a:lstStyle>
            <a:lvl1pPr>
              <a:defRPr/>
            </a:lvl1pPr>
          </a:lstStyle>
          <a:p>
            <a:r>
              <a:rPr lang="en-US" altLang="ja-JP"/>
              <a:t>Slide </a:t>
            </a:r>
            <a:fld id="{89B3F77F-3B01-4FD1-AD08-6E9837364DF2}" type="slidenum">
              <a:rPr lang="en-US" altLang="ja-JP"/>
              <a:pPr/>
              <a:t>‹#›</a:t>
            </a:fld>
            <a:endParaRPr lang="en-US" altLang="ja-JP"/>
          </a:p>
        </p:txBody>
      </p:sp>
    </p:spTree>
    <p:extLst>
      <p:ext uri="{BB962C8B-B14F-4D97-AF65-F5344CB8AC3E}">
        <p14:creationId xmlns:p14="http://schemas.microsoft.com/office/powerpoint/2010/main" val="351053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7E2FB-C1AB-E9A1-7DCE-C2419C26ADA9}"/>
              </a:ext>
            </a:extLst>
          </p:cNvPr>
          <p:cNvSpPr>
            <a:spLocks noGrp="1"/>
          </p:cNvSpPr>
          <p:nvPr>
            <p:ph type="title"/>
          </p:nvPr>
        </p:nvSpPr>
        <p:spPr>
          <a:xfrm>
            <a:off x="685800" y="620688"/>
            <a:ext cx="7772400" cy="1066800"/>
          </a:xfrm>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9E83093-FAB5-6DD2-EF37-05E266EE09FC}"/>
              </a:ext>
            </a:extLst>
          </p:cNvPr>
          <p:cNvSpPr>
            <a:spLocks noGrp="1"/>
          </p:cNvSpPr>
          <p:nvPr>
            <p:ph type="dt" sz="half" idx="10"/>
          </p:nvPr>
        </p:nvSpPr>
        <p:spPr/>
        <p:txBody>
          <a:bodyPr/>
          <a:lstStyle>
            <a:lvl1pPr>
              <a:defRPr/>
            </a:lvl1pPr>
          </a:lstStyle>
          <a:p>
            <a:r>
              <a:rPr lang="en-US" altLang="ja-JP"/>
              <a:t>January 2025</a:t>
            </a:r>
          </a:p>
        </p:txBody>
      </p:sp>
      <p:sp>
        <p:nvSpPr>
          <p:cNvPr id="4" name="フッター プレースホルダー 3">
            <a:extLst>
              <a:ext uri="{FF2B5EF4-FFF2-40B4-BE49-F238E27FC236}">
                <a16:creationId xmlns:a16="http://schemas.microsoft.com/office/drawing/2014/main" id="{5B480838-522C-604C-9AC2-33B63CB8105E}"/>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5" name="スライド番号プレースホルダー 4">
            <a:extLst>
              <a:ext uri="{FF2B5EF4-FFF2-40B4-BE49-F238E27FC236}">
                <a16:creationId xmlns:a16="http://schemas.microsoft.com/office/drawing/2014/main" id="{0075A65D-D462-FA0B-68EA-E56EE42F2E95}"/>
              </a:ext>
            </a:extLst>
          </p:cNvPr>
          <p:cNvSpPr>
            <a:spLocks noGrp="1"/>
          </p:cNvSpPr>
          <p:nvPr>
            <p:ph type="sldNum" sz="quarter" idx="12"/>
          </p:nvPr>
        </p:nvSpPr>
        <p:spPr/>
        <p:txBody>
          <a:bodyPr/>
          <a:lstStyle>
            <a:lvl1pPr>
              <a:defRPr/>
            </a:lvl1pPr>
          </a:lstStyle>
          <a:p>
            <a:r>
              <a:rPr lang="en-US" altLang="ja-JP"/>
              <a:t>Slide </a:t>
            </a:r>
            <a:fld id="{3DECE49C-B1C1-4F27-8492-F17833AE39F2}" type="slidenum">
              <a:rPr lang="en-US" altLang="ja-JP"/>
              <a:pPr/>
              <a:t>‹#›</a:t>
            </a:fld>
            <a:endParaRPr lang="en-US" altLang="ja-JP"/>
          </a:p>
        </p:txBody>
      </p:sp>
    </p:spTree>
    <p:extLst>
      <p:ext uri="{BB962C8B-B14F-4D97-AF65-F5344CB8AC3E}">
        <p14:creationId xmlns:p14="http://schemas.microsoft.com/office/powerpoint/2010/main" val="1343380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48E335-09BF-BAB2-E679-DFC200353430}"/>
              </a:ext>
            </a:extLst>
          </p:cNvPr>
          <p:cNvSpPr>
            <a:spLocks noGrp="1"/>
          </p:cNvSpPr>
          <p:nvPr>
            <p:ph type="dt" sz="half" idx="10"/>
          </p:nvPr>
        </p:nvSpPr>
        <p:spPr/>
        <p:txBody>
          <a:bodyPr/>
          <a:lstStyle>
            <a:lvl1pPr>
              <a:defRPr/>
            </a:lvl1pPr>
          </a:lstStyle>
          <a:p>
            <a:r>
              <a:rPr lang="en-US" altLang="ja-JP"/>
              <a:t>January 2025</a:t>
            </a:r>
          </a:p>
        </p:txBody>
      </p:sp>
      <p:sp>
        <p:nvSpPr>
          <p:cNvPr id="3" name="フッター プレースホルダー 2">
            <a:extLst>
              <a:ext uri="{FF2B5EF4-FFF2-40B4-BE49-F238E27FC236}">
                <a16:creationId xmlns:a16="http://schemas.microsoft.com/office/drawing/2014/main" id="{227A46EF-00A1-A743-8876-F4513DD341D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4" name="スライド番号プレースホルダー 3">
            <a:extLst>
              <a:ext uri="{FF2B5EF4-FFF2-40B4-BE49-F238E27FC236}">
                <a16:creationId xmlns:a16="http://schemas.microsoft.com/office/drawing/2014/main" id="{66F12FE1-AEEC-4687-3892-EEB7E6CE0186}"/>
              </a:ext>
            </a:extLst>
          </p:cNvPr>
          <p:cNvSpPr>
            <a:spLocks noGrp="1"/>
          </p:cNvSpPr>
          <p:nvPr>
            <p:ph type="sldNum" sz="quarter" idx="12"/>
          </p:nvPr>
        </p:nvSpPr>
        <p:spPr/>
        <p:txBody>
          <a:bodyPr/>
          <a:lstStyle>
            <a:lvl1pPr>
              <a:defRPr/>
            </a:lvl1pPr>
          </a:lstStyle>
          <a:p>
            <a:r>
              <a:rPr lang="en-US" altLang="ja-JP"/>
              <a:t>Slide </a:t>
            </a:r>
            <a:fld id="{367A1857-74E5-4250-8988-38BD09FD4DBA}" type="slidenum">
              <a:rPr lang="en-US" altLang="ja-JP"/>
              <a:pPr/>
              <a:t>‹#›</a:t>
            </a:fld>
            <a:endParaRPr lang="en-US" altLang="ja-JP"/>
          </a:p>
        </p:txBody>
      </p:sp>
    </p:spTree>
    <p:extLst>
      <p:ext uri="{BB962C8B-B14F-4D97-AF65-F5344CB8AC3E}">
        <p14:creationId xmlns:p14="http://schemas.microsoft.com/office/powerpoint/2010/main" val="3844277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A4CE5-16BA-7C48-5763-B7BB315AD518}"/>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0AD12C8-1D7E-AFDB-64B1-260CA5B6625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D89149A8-7815-E241-0830-C117FE254A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477A76D-4311-4B03-B8E1-99D7EAE95783}"/>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FD555436-89DD-5D9F-03A9-DAA3FFE273F2}"/>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8719D835-1145-CF57-5909-371B6F96C547}"/>
              </a:ext>
            </a:extLst>
          </p:cNvPr>
          <p:cNvSpPr>
            <a:spLocks noGrp="1"/>
          </p:cNvSpPr>
          <p:nvPr>
            <p:ph type="sldNum" sz="quarter" idx="12"/>
          </p:nvPr>
        </p:nvSpPr>
        <p:spPr/>
        <p:txBody>
          <a:bodyPr/>
          <a:lstStyle>
            <a:lvl1pPr>
              <a:defRPr/>
            </a:lvl1pPr>
          </a:lstStyle>
          <a:p>
            <a:r>
              <a:rPr lang="en-US" altLang="ja-JP"/>
              <a:t>Slide </a:t>
            </a:r>
            <a:fld id="{321DAA86-D1AC-4987-8D96-1C8FB04FDFBB}" type="slidenum">
              <a:rPr lang="en-US" altLang="ja-JP"/>
              <a:pPr/>
              <a:t>‹#›</a:t>
            </a:fld>
            <a:endParaRPr lang="en-US" altLang="ja-JP"/>
          </a:p>
        </p:txBody>
      </p:sp>
    </p:spTree>
    <p:extLst>
      <p:ext uri="{BB962C8B-B14F-4D97-AF65-F5344CB8AC3E}">
        <p14:creationId xmlns:p14="http://schemas.microsoft.com/office/powerpoint/2010/main" val="397971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E9289-1B36-A6E9-041A-83198F6445FB}"/>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9275BB9E-6538-46CA-088F-F14118216A6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4B972FED-63D6-9CA3-27A8-4BAF6EB7E33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1BE765B2-2F18-DA61-5CD0-F7329CE41741}"/>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3350CE22-9993-E190-265F-585F6834B1FD}"/>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B94A8514-F3D9-8660-87D7-3541019EFBBB}"/>
              </a:ext>
            </a:extLst>
          </p:cNvPr>
          <p:cNvSpPr>
            <a:spLocks noGrp="1"/>
          </p:cNvSpPr>
          <p:nvPr>
            <p:ph type="sldNum" sz="quarter" idx="12"/>
          </p:nvPr>
        </p:nvSpPr>
        <p:spPr/>
        <p:txBody>
          <a:bodyPr/>
          <a:lstStyle>
            <a:lvl1pPr>
              <a:defRPr/>
            </a:lvl1pPr>
          </a:lstStyle>
          <a:p>
            <a:r>
              <a:rPr lang="en-US" altLang="ja-JP"/>
              <a:t>Slide </a:t>
            </a:r>
            <a:fld id="{EA6CAEFD-8B97-4FA3-9980-4F6FA2DA0173}" type="slidenum">
              <a:rPr lang="en-US" altLang="ja-JP"/>
              <a:pPr/>
              <a:t>‹#›</a:t>
            </a:fld>
            <a:endParaRPr lang="en-US" altLang="ja-JP"/>
          </a:p>
        </p:txBody>
      </p:sp>
    </p:spTree>
    <p:extLst>
      <p:ext uri="{BB962C8B-B14F-4D97-AF65-F5344CB8AC3E}">
        <p14:creationId xmlns:p14="http://schemas.microsoft.com/office/powerpoint/2010/main" val="360791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B04231-C444-30EE-F249-B81CADD62F06}"/>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5DF65817-A5ED-CB7D-18AD-6189252EB00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D87017FE-5BCB-A95F-680A-6FC02ADAB59F}"/>
              </a:ext>
            </a:extLst>
          </p:cNvPr>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50" charset="-128"/>
              </a:defRPr>
            </a:lvl1pPr>
          </a:lstStyle>
          <a:p>
            <a:r>
              <a:rPr lang="en-US" altLang="ja-JP"/>
              <a:t>January 2025</a:t>
            </a:r>
          </a:p>
        </p:txBody>
      </p:sp>
      <p:sp>
        <p:nvSpPr>
          <p:cNvPr id="1029" name="Rectangle 5">
            <a:extLst>
              <a:ext uri="{FF2B5EF4-FFF2-40B4-BE49-F238E27FC236}">
                <a16:creationId xmlns:a16="http://schemas.microsoft.com/office/drawing/2014/main" id="{A0DE53AA-17ED-8EA6-2467-B8F2588FCC57}"/>
              </a:ext>
            </a:extLst>
          </p:cNvPr>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50" charset="-128"/>
              </a:defRPr>
            </a:lvl1pPr>
          </a:lstStyle>
          <a:p>
            <a:r>
              <a:rPr lang="da-DK" altLang="ja-JP"/>
              <a:t>Katsumi Fujii, et al., NICT</a:t>
            </a:r>
            <a:endParaRPr lang="en-US" altLang="ja-JP"/>
          </a:p>
        </p:txBody>
      </p:sp>
      <p:sp>
        <p:nvSpPr>
          <p:cNvPr id="1030" name="Rectangle 6">
            <a:extLst>
              <a:ext uri="{FF2B5EF4-FFF2-40B4-BE49-F238E27FC236}">
                <a16:creationId xmlns:a16="http://schemas.microsoft.com/office/drawing/2014/main" id="{EAE3C53E-AC81-23B9-115D-985142924FAE}"/>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50" charset="-128"/>
              </a:defRPr>
            </a:lvl1pPr>
          </a:lstStyle>
          <a:p>
            <a:r>
              <a:rPr lang="en-US" altLang="ja-JP"/>
              <a:t>Slide </a:t>
            </a:r>
            <a:fld id="{A30C9238-D214-4144-8074-29B9BE0FF44D}" type="slidenum">
              <a:rPr lang="en-US" altLang="ja-JP"/>
              <a:pPr/>
              <a:t>‹#›</a:t>
            </a:fld>
            <a:endParaRPr lang="en-US" altLang="ja-JP"/>
          </a:p>
        </p:txBody>
      </p:sp>
      <p:sp>
        <p:nvSpPr>
          <p:cNvPr id="1031" name="Rectangle 7">
            <a:extLst>
              <a:ext uri="{FF2B5EF4-FFF2-40B4-BE49-F238E27FC236}">
                <a16:creationId xmlns:a16="http://schemas.microsoft.com/office/drawing/2014/main" id="{30E8BE4F-44E0-BB5B-8E1F-6C1BB3F30F38}"/>
              </a:ext>
            </a:extLst>
          </p:cNvPr>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806450" lvl="4" indent="0" algn="r"/>
            <a:r>
              <a:rPr lang="en-US" altLang="ja-JP" sz="1400" b="1" dirty="0">
                <a:ea typeface="ＭＳ Ｐゴシック" panose="020B0600070205080204" pitchFamily="50" charset="-128"/>
              </a:rPr>
              <a:t>doc.: IEEE 802.15-25-0020-00-0thz</a:t>
            </a:r>
          </a:p>
        </p:txBody>
      </p:sp>
      <p:sp>
        <p:nvSpPr>
          <p:cNvPr id="1032" name="Line 8">
            <a:extLst>
              <a:ext uri="{FF2B5EF4-FFF2-40B4-BE49-F238E27FC236}">
                <a16:creationId xmlns:a16="http://schemas.microsoft.com/office/drawing/2014/main" id="{BA81D307-54A2-8D6F-35DF-970065B084FE}"/>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C858914C-2AD8-2084-157B-135A14607E04}"/>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50" charset="-128"/>
              </a:rPr>
              <a:t>Submission</a:t>
            </a:r>
          </a:p>
        </p:txBody>
      </p:sp>
      <p:sp>
        <p:nvSpPr>
          <p:cNvPr id="1034" name="Line 10">
            <a:extLst>
              <a:ext uri="{FF2B5EF4-FFF2-40B4-BE49-F238E27FC236}">
                <a16:creationId xmlns:a16="http://schemas.microsoft.com/office/drawing/2014/main" id="{0BF0467F-40A5-F432-CD2F-09784E9BFB1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ieeexplore.ieee.org/document/8530657"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hyperlink" Target="https://ieeexplore.ieee.org/document/775848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unit.aist.go.jp/nmij/news/2024/pdf/20240520.pdf" TargetMode="External"/><Relationship Id="rId4" Type="http://schemas.openxmlformats.org/officeDocument/2006/relationships/hyperlink" Target="https://rri.nict.go.jp/_assets/pdf/panf_B5g6gRoadMap.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nict.go.jp/en/press/2021/07/29-1.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ieeexplore.ieee.org/document/8281536"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ieeexplore.ieee.org/document/6956137" TargetMode="External"/><Relationship Id="rId4" Type="http://schemas.openxmlformats.org/officeDocument/2006/relationships/hyperlink" Target="https://ieeexplore.ieee.org/document/924903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eeexplore.ieee.org/document/544498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doi.org/10.14923/transcomj.2022PEP000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eeexplore.ieee.org/document/6668963"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ieeexplore.ieee.org/document/47032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BBDDEB1-6CB6-D71B-6BE8-91212BE7AB04}"/>
              </a:ext>
            </a:extLst>
          </p:cNvPr>
          <p:cNvSpPr>
            <a:spLocks noGrp="1"/>
          </p:cNvSpPr>
          <p:nvPr>
            <p:ph type="dt" sz="half" idx="10"/>
          </p:nvPr>
        </p:nvSpPr>
        <p:spPr/>
        <p:txBody>
          <a:bodyPr/>
          <a:lstStyle/>
          <a:p>
            <a:r>
              <a:rPr lang="en-US" altLang="ja-JP"/>
              <a:t>January 2025</a:t>
            </a:r>
          </a:p>
        </p:txBody>
      </p:sp>
      <p:sp>
        <p:nvSpPr>
          <p:cNvPr id="3" name="フッター プレースホルダー 2">
            <a:extLst>
              <a:ext uri="{FF2B5EF4-FFF2-40B4-BE49-F238E27FC236}">
                <a16:creationId xmlns:a16="http://schemas.microsoft.com/office/drawing/2014/main" id="{D7AC374C-2D66-622B-6832-A51D5B6FE8F3}"/>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3">
            <a:extLst>
              <a:ext uri="{FF2B5EF4-FFF2-40B4-BE49-F238E27FC236}">
                <a16:creationId xmlns:a16="http://schemas.microsoft.com/office/drawing/2014/main" id="{9D0233D1-B55B-72E2-5C90-0C908895A2F4}"/>
              </a:ext>
            </a:extLst>
          </p:cNvPr>
          <p:cNvSpPr>
            <a:spLocks noGrp="1"/>
          </p:cNvSpPr>
          <p:nvPr>
            <p:ph type="sldNum" sz="quarter" idx="12"/>
          </p:nvPr>
        </p:nvSpPr>
        <p:spPr/>
        <p:txBody>
          <a:bodyPr/>
          <a:lstStyle/>
          <a:p>
            <a:r>
              <a:rPr lang="en-US" altLang="ja-JP"/>
              <a:t>Slide </a:t>
            </a:r>
            <a:fld id="{B17A74DF-C6EE-4DE0-A639-9E5E93A0B1A3}" type="slidenum">
              <a:rPr lang="en-US" altLang="ja-JP"/>
              <a:pPr/>
              <a:t>1</a:t>
            </a:fld>
            <a:endParaRPr lang="en-US" altLang="ja-JP"/>
          </a:p>
        </p:txBody>
      </p:sp>
      <p:sp>
        <p:nvSpPr>
          <p:cNvPr id="27651" name="Rectangle 3">
            <a:extLst>
              <a:ext uri="{FF2B5EF4-FFF2-40B4-BE49-F238E27FC236}">
                <a16:creationId xmlns:a16="http://schemas.microsoft.com/office/drawing/2014/main" id="{AB94E464-649B-21D5-E471-E131594FF6E3}"/>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50" charset="-128"/>
              </a:rPr>
              <a:t>Project: IEEE P802.15 Working Group for Wireless Personal Area Networks (WPANs)</a:t>
            </a:r>
            <a:endParaRPr lang="en-US" altLang="ja-JP" sz="1600" b="1" dirty="0">
              <a:solidFill>
                <a:schemeClr val="tx2"/>
              </a:solidFill>
              <a:ea typeface="ＭＳ Ｐゴシック" panose="020B0600070205080204" pitchFamily="50" charset="-128"/>
            </a:endParaRPr>
          </a:p>
          <a:p>
            <a:endParaRPr lang="en-US" altLang="ja-JP" sz="1600" dirty="0">
              <a:solidFill>
                <a:schemeClr val="tx2"/>
              </a:solidFill>
              <a:ea typeface="ＭＳ Ｐゴシック" panose="020B0600070205080204" pitchFamily="50" charset="-128"/>
            </a:endParaRPr>
          </a:p>
          <a:p>
            <a:r>
              <a:rPr lang="en-US" altLang="ja-JP" sz="1600" b="1" dirty="0">
                <a:ea typeface="ＭＳ Ｐゴシック" panose="020B0600070205080204" pitchFamily="50" charset="-128"/>
              </a:rPr>
              <a:t>Submission Title: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Development of THz metrology standards for licensing system of radio stations in Japan</a:t>
            </a:r>
            <a:r>
              <a:rPr lang="en-US" altLang="ja-JP" sz="1600" dirty="0">
                <a:ea typeface="ＭＳ Ｐゴシック" panose="020B0600070205080204" pitchFamily="50" charset="-128"/>
              </a:rPr>
              <a:t>]	</a:t>
            </a:r>
          </a:p>
          <a:p>
            <a:r>
              <a:rPr lang="en-US" altLang="ja-JP" sz="1600" b="1" dirty="0">
                <a:ea typeface="ＭＳ Ｐゴシック" panose="020B0600070205080204" pitchFamily="50" charset="-128"/>
              </a:rPr>
              <a:t>Date Submitted: </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10 January 2025</a:t>
            </a:r>
            <a:r>
              <a:rPr lang="en-US" altLang="ja-JP" sz="1600" dirty="0">
                <a:ea typeface="ＭＳ Ｐゴシック" panose="020B0600070205080204" pitchFamily="50" charset="-128"/>
              </a:rPr>
              <a:t>]	</a:t>
            </a:r>
          </a:p>
          <a:p>
            <a:r>
              <a:rPr lang="en-US" altLang="ja-JP" sz="1600" b="1" dirty="0">
                <a:ea typeface="ＭＳ Ｐゴシック" panose="020B0600070205080204" pitchFamily="50" charset="-128"/>
              </a:rPr>
              <a:t>Source: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Katsumi Fujii, </a:t>
            </a:r>
            <a:r>
              <a:rPr lang="en-US" altLang="ja-JP" sz="1400" dirty="0" err="1">
                <a:ea typeface="ＭＳ Ｐゴシック" panose="020B0600070205080204" pitchFamily="50" charset="-128"/>
              </a:rPr>
              <a:t>Jerdvisanop</a:t>
            </a:r>
            <a:r>
              <a:rPr lang="en-US" altLang="ja-JP" sz="1400" dirty="0">
                <a:ea typeface="ＭＳ Ｐゴシック" panose="020B0600070205080204" pitchFamily="50" charset="-128"/>
              </a:rPr>
              <a:t> </a:t>
            </a:r>
            <a:r>
              <a:rPr lang="en-US" altLang="ja-JP" sz="1400" dirty="0" err="1">
                <a:ea typeface="ＭＳ Ｐゴシック" panose="020B0600070205080204" pitchFamily="50" charset="-128"/>
              </a:rPr>
              <a:t>Chakarothai</a:t>
            </a:r>
            <a:r>
              <a:rPr lang="en-US" altLang="ja-JP" sz="1400" dirty="0">
                <a:ea typeface="ＭＳ Ｐゴシック" panose="020B0600070205080204" pitchFamily="50" charset="-128"/>
              </a:rPr>
              <a:t>, Maya Mizuno, Norihiko </a:t>
            </a:r>
            <a:r>
              <a:rPr lang="en-US" altLang="ja-JP" sz="1400" dirty="0" err="1">
                <a:ea typeface="ＭＳ Ｐゴシック" panose="020B0600070205080204" pitchFamily="50" charset="-128"/>
              </a:rPr>
              <a:t>Sekine</a:t>
            </a:r>
            <a:r>
              <a:rPr lang="en-US" altLang="ja-JP" sz="1600" dirty="0">
                <a:ea typeface="ＭＳ Ｐゴシック" panose="020B0600070205080204" pitchFamily="50" charset="-128"/>
              </a:rPr>
              <a:t>] </a:t>
            </a:r>
            <a:r>
              <a:rPr lang="ja-JP" altLang="en-US" sz="1600" dirty="0">
                <a:ea typeface="ＭＳ Ｐゴシック" panose="020B0600070205080204" pitchFamily="50" charset="-128"/>
              </a:rPr>
              <a:t>　</a:t>
            </a:r>
            <a:r>
              <a:rPr lang="en-US" altLang="ja-JP" sz="1600" dirty="0">
                <a:ea typeface="ＭＳ Ｐゴシック" panose="020B0600070205080204" pitchFamily="50" charset="-128"/>
              </a:rPr>
              <a:t>Company [</a:t>
            </a:r>
            <a:r>
              <a:rPr lang="en-US" altLang="ja-JP" sz="1400" dirty="0">
                <a:ea typeface="ＭＳ Ｐゴシック" panose="020B0600070205080204" pitchFamily="50" charset="-128"/>
              </a:rPr>
              <a:t>NICT</a:t>
            </a:r>
            <a:r>
              <a:rPr lang="en-US" altLang="ja-JP" sz="1600" dirty="0">
                <a:ea typeface="ＭＳ Ｐゴシック" panose="020B0600070205080204" pitchFamily="50" charset="-128"/>
              </a:rPr>
              <a:t>]</a:t>
            </a:r>
          </a:p>
          <a:p>
            <a:r>
              <a:rPr lang="en-US" altLang="ja-JP" sz="1600" dirty="0">
                <a:ea typeface="ＭＳ Ｐゴシック" panose="020B0600070205080204" pitchFamily="50" charset="-128"/>
              </a:rPr>
              <a:t>Address [</a:t>
            </a:r>
            <a:r>
              <a:rPr lang="en-US" altLang="ja-JP" sz="1400" dirty="0">
                <a:ea typeface="ＭＳ Ｐゴシック" panose="020B0600070205080204" pitchFamily="50" charset="-128"/>
              </a:rPr>
              <a:t>4-2-1, </a:t>
            </a:r>
            <a:r>
              <a:rPr lang="en-US" altLang="ja-JP" sz="1400" dirty="0" err="1">
                <a:ea typeface="ＭＳ Ｐゴシック" panose="020B0600070205080204" pitchFamily="50" charset="-128"/>
              </a:rPr>
              <a:t>Nukuikitamachi</a:t>
            </a:r>
            <a:r>
              <a:rPr lang="en-US" altLang="ja-JP" sz="1400" dirty="0">
                <a:ea typeface="ＭＳ Ｐゴシック" panose="020B0600070205080204" pitchFamily="50" charset="-128"/>
              </a:rPr>
              <a:t>, Koganei, Tokyo, 184-8795, Japan</a:t>
            </a:r>
            <a:r>
              <a:rPr lang="en-US" altLang="ja-JP" sz="1600" dirty="0">
                <a:ea typeface="ＭＳ Ｐゴシック" panose="020B0600070205080204" pitchFamily="50" charset="-128"/>
              </a:rPr>
              <a:t>]</a:t>
            </a:r>
          </a:p>
          <a:p>
            <a:r>
              <a:rPr lang="en-US" altLang="ja-JP" sz="1600" dirty="0">
                <a:ea typeface="ＭＳ Ｐゴシック" panose="020B0600070205080204" pitchFamily="50" charset="-128"/>
              </a:rPr>
              <a:t>Voice:[</a:t>
            </a:r>
            <a:r>
              <a:rPr lang="en-US" altLang="ja-JP" sz="1400" dirty="0">
                <a:ea typeface="ＭＳ Ｐゴシック" panose="020B0600070205080204" pitchFamily="50" charset="-128"/>
              </a:rPr>
              <a:t>+81-42-327-7042</a:t>
            </a:r>
            <a:r>
              <a:rPr lang="en-US" altLang="ja-JP" sz="1600" dirty="0">
                <a:ea typeface="ＭＳ Ｐゴシック" panose="020B0600070205080204" pitchFamily="50" charset="-128"/>
              </a:rPr>
              <a:t>], FAX: [</a:t>
            </a:r>
            <a:r>
              <a:rPr lang="en-US" altLang="ja-JP" sz="1400" dirty="0">
                <a:ea typeface="ＭＳ Ｐゴシック" panose="020B0600070205080204" pitchFamily="50" charset="-128"/>
              </a:rPr>
              <a:t>+81-42-327-7537</a:t>
            </a:r>
            <a:r>
              <a:rPr lang="en-US" altLang="ja-JP" sz="1600" dirty="0">
                <a:ea typeface="ＭＳ Ｐゴシック" panose="020B0600070205080204" pitchFamily="50" charset="-128"/>
              </a:rPr>
              <a:t>], E-Mail:[</a:t>
            </a:r>
            <a:r>
              <a:rPr lang="en-US" altLang="ja-JP" sz="1400" dirty="0">
                <a:ea typeface="ＭＳ Ｐゴシック" panose="020B0600070205080204" pitchFamily="50" charset="-128"/>
              </a:rPr>
              <a:t>katsumi@nict.go.jp</a:t>
            </a:r>
            <a:r>
              <a:rPr lang="en-US" altLang="ja-JP" sz="1600" dirty="0">
                <a:ea typeface="ＭＳ Ｐゴシック" panose="020B0600070205080204" pitchFamily="50" charset="-128"/>
              </a:rPr>
              <a:t>]	</a:t>
            </a:r>
          </a:p>
          <a:p>
            <a:pPr>
              <a:spcBef>
                <a:spcPts val="600"/>
              </a:spcBef>
              <a:spcAft>
                <a:spcPts val="600"/>
              </a:spcAft>
            </a:pPr>
            <a:r>
              <a:rPr lang="en-US" altLang="ja-JP" sz="1600" b="1" dirty="0">
                <a:ea typeface="ＭＳ Ｐゴシック" panose="020B0600070205080204" pitchFamily="50" charset="-128"/>
              </a:rPr>
              <a:t>Re: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N/A</a:t>
            </a:r>
            <a:r>
              <a:rPr lang="en-US" altLang="ja-JP" sz="1600" dirty="0">
                <a:ea typeface="ＭＳ Ｐゴシック" panose="020B0600070205080204" pitchFamily="50" charset="-128"/>
              </a:rPr>
              <a:t>]</a:t>
            </a:r>
          </a:p>
          <a:p>
            <a:pPr>
              <a:spcBef>
                <a:spcPts val="600"/>
              </a:spcBef>
              <a:spcAft>
                <a:spcPts val="600"/>
              </a:spcAft>
            </a:pPr>
            <a:r>
              <a:rPr lang="en-US" altLang="ja-JP" sz="1600" b="1" dirty="0">
                <a:ea typeface="ＭＳ Ｐゴシック" panose="020B0600070205080204" pitchFamily="50" charset="-128"/>
              </a:rPr>
              <a:t>Abstract:</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This presentation described the status of development of THz metrology standards for licensing system of radio station in Japan.</a:t>
            </a:r>
            <a:r>
              <a:rPr lang="en-US" altLang="ja-JP" sz="1600" dirty="0">
                <a:ea typeface="ＭＳ Ｐゴシック" panose="020B0600070205080204" pitchFamily="50" charset="-128"/>
              </a:rPr>
              <a:t>]</a:t>
            </a:r>
          </a:p>
          <a:p>
            <a:pPr>
              <a:spcBef>
                <a:spcPts val="600"/>
              </a:spcBef>
              <a:spcAft>
                <a:spcPts val="600"/>
              </a:spcAft>
            </a:pPr>
            <a:r>
              <a:rPr lang="en-US" altLang="ja-JP" sz="1600" b="1" dirty="0">
                <a:solidFill>
                  <a:schemeClr val="tx2"/>
                </a:solidFill>
                <a:ea typeface="ＭＳ Ｐゴシック" panose="020B0600070205080204" pitchFamily="50" charset="-128"/>
              </a:rPr>
              <a:t>Purpose:</a:t>
            </a:r>
            <a:r>
              <a:rPr lang="en-US" altLang="ja-JP" sz="1600" dirty="0">
                <a:solidFill>
                  <a:schemeClr val="tx2"/>
                </a:solidFill>
                <a:ea typeface="ＭＳ Ｐゴシック" panose="020B0600070205080204" pitchFamily="50" charset="-128"/>
              </a:rPr>
              <a:t>	[</a:t>
            </a:r>
            <a:r>
              <a:rPr lang="en-US" altLang="ja-JP" sz="1400" dirty="0">
                <a:solidFill>
                  <a:schemeClr val="tx2"/>
                </a:solidFill>
                <a:ea typeface="ＭＳ Ｐゴシック" panose="020B0600070205080204" pitchFamily="50" charset="-128"/>
              </a:rPr>
              <a:t>Provide the current status of THz metrology standards in Japan.</a:t>
            </a:r>
            <a:r>
              <a:rPr lang="en-US" altLang="ja-JP" sz="1600" dirty="0">
                <a:solidFill>
                  <a:schemeClr val="tx2"/>
                </a:solidFill>
                <a:ea typeface="ＭＳ Ｐゴシック" panose="020B0600070205080204" pitchFamily="50" charset="-128"/>
              </a:rPr>
              <a:t>]</a:t>
            </a:r>
          </a:p>
          <a:p>
            <a:endParaRPr lang="en-US" altLang="ja-JP" sz="1600" b="1" dirty="0">
              <a:solidFill>
                <a:schemeClr val="tx2"/>
              </a:solidFill>
              <a:ea typeface="ＭＳ Ｐゴシック" panose="020B0600070205080204" pitchFamily="50" charset="-128"/>
            </a:endParaRPr>
          </a:p>
          <a:p>
            <a:r>
              <a:rPr lang="en-US" altLang="ja-JP" sz="1600" b="1" dirty="0">
                <a:solidFill>
                  <a:schemeClr val="tx2"/>
                </a:solidFill>
                <a:ea typeface="ＭＳ Ｐゴシック" panose="020B0600070205080204" pitchFamily="50" charset="-128"/>
              </a:rPr>
              <a:t>Notice:</a:t>
            </a:r>
            <a:r>
              <a:rPr lang="en-US" altLang="ja-JP" sz="1600" dirty="0">
                <a:solidFill>
                  <a:schemeClr val="tx2"/>
                </a:solidFill>
                <a:ea typeface="ＭＳ Ｐゴシック" panose="020B0600070205080204"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50" charset="-128"/>
              </a:rPr>
              <a:t>Release:</a:t>
            </a:r>
            <a:r>
              <a:rPr lang="en-US" altLang="ja-JP" sz="1600" dirty="0">
                <a:solidFill>
                  <a:schemeClr val="tx2"/>
                </a:solidFill>
                <a:ea typeface="ＭＳ Ｐゴシック" panose="020B0600070205080204" pitchFamily="50"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427761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コネクタ 61">
            <a:extLst>
              <a:ext uri="{FF2B5EF4-FFF2-40B4-BE49-F238E27FC236}">
                <a16:creationId xmlns:a16="http://schemas.microsoft.com/office/drawing/2014/main" id="{4487A9AD-0301-CC6C-EC6A-E32787AE19E4}"/>
              </a:ext>
            </a:extLst>
          </p:cNvPr>
          <p:cNvCxnSpPr/>
          <p:nvPr/>
        </p:nvCxnSpPr>
        <p:spPr bwMode="auto">
          <a:xfrm>
            <a:off x="6156176" y="4119463"/>
            <a:ext cx="0" cy="108012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コネクタ 71">
            <a:extLst>
              <a:ext uri="{FF2B5EF4-FFF2-40B4-BE49-F238E27FC236}">
                <a16:creationId xmlns:a16="http://schemas.microsoft.com/office/drawing/2014/main" id="{63328558-5928-C2A4-85F9-F8C52568B38C}"/>
              </a:ext>
            </a:extLst>
          </p:cNvPr>
          <p:cNvCxnSpPr/>
          <p:nvPr/>
        </p:nvCxnSpPr>
        <p:spPr bwMode="auto">
          <a:xfrm>
            <a:off x="8148527" y="4126897"/>
            <a:ext cx="0" cy="1115163"/>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矢印: 山形 32">
            <a:extLst>
              <a:ext uri="{FF2B5EF4-FFF2-40B4-BE49-F238E27FC236}">
                <a16:creationId xmlns:a16="http://schemas.microsoft.com/office/drawing/2014/main" id="{93DB8A91-E468-8E14-1245-15D752C982F7}"/>
              </a:ext>
            </a:extLst>
          </p:cNvPr>
          <p:cNvSpPr/>
          <p:nvPr/>
        </p:nvSpPr>
        <p:spPr bwMode="auto">
          <a:xfrm>
            <a:off x="6012160" y="1628800"/>
            <a:ext cx="806696" cy="215875"/>
          </a:xfrm>
          <a:prstGeom prst="chevron">
            <a:avLst/>
          </a:prstGeom>
          <a:gradFill>
            <a:gsLst>
              <a:gs pos="100000">
                <a:schemeClr val="accent6">
                  <a:lumMod val="60000"/>
                  <a:lumOff val="40000"/>
                </a:schemeClr>
              </a:gs>
              <a:gs pos="0">
                <a:srgbClr val="0073C2"/>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0" name="矢印: 山形 49">
            <a:extLst>
              <a:ext uri="{FF2B5EF4-FFF2-40B4-BE49-F238E27FC236}">
                <a16:creationId xmlns:a16="http://schemas.microsoft.com/office/drawing/2014/main" id="{05513F82-355A-2D6E-F907-41CD0C8DFC51}"/>
              </a:ext>
            </a:extLst>
          </p:cNvPr>
          <p:cNvSpPr/>
          <p:nvPr/>
        </p:nvSpPr>
        <p:spPr bwMode="auto">
          <a:xfrm>
            <a:off x="3811836" y="1628800"/>
            <a:ext cx="806696" cy="215875"/>
          </a:xfrm>
          <a:prstGeom prst="chevron">
            <a:avLst/>
          </a:prstGeom>
          <a:gradFill>
            <a:gsLst>
              <a:gs pos="100000">
                <a:srgbClr val="4DD48E"/>
              </a:gs>
              <a:gs pos="0">
                <a:srgbClr val="FFFF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1" name="矢印: 山形 50">
            <a:extLst>
              <a:ext uri="{FF2B5EF4-FFF2-40B4-BE49-F238E27FC236}">
                <a16:creationId xmlns:a16="http://schemas.microsoft.com/office/drawing/2014/main" id="{B7CE1AFD-C425-8E34-646A-7B29B91E6429}"/>
              </a:ext>
            </a:extLst>
          </p:cNvPr>
          <p:cNvSpPr/>
          <p:nvPr/>
        </p:nvSpPr>
        <p:spPr bwMode="auto">
          <a:xfrm>
            <a:off x="4545277" y="1628800"/>
            <a:ext cx="806696" cy="215875"/>
          </a:xfrm>
          <a:prstGeom prst="chevron">
            <a:avLst/>
          </a:prstGeom>
          <a:gradFill>
            <a:gsLst>
              <a:gs pos="100000">
                <a:srgbClr val="00B0F0"/>
              </a:gs>
              <a:gs pos="4000">
                <a:srgbClr val="54D68E"/>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矢印: 山形 51">
            <a:extLst>
              <a:ext uri="{FF2B5EF4-FFF2-40B4-BE49-F238E27FC236}">
                <a16:creationId xmlns:a16="http://schemas.microsoft.com/office/drawing/2014/main" id="{D2B2FF18-0599-A2CF-ED1A-73E9A99A4992}"/>
              </a:ext>
            </a:extLst>
          </p:cNvPr>
          <p:cNvSpPr/>
          <p:nvPr/>
        </p:nvSpPr>
        <p:spPr bwMode="auto">
          <a:xfrm>
            <a:off x="5278718" y="1628800"/>
            <a:ext cx="806696" cy="215875"/>
          </a:xfrm>
          <a:prstGeom prst="chevron">
            <a:avLst/>
          </a:prstGeom>
          <a:gradFill>
            <a:gsLst>
              <a:gs pos="0">
                <a:srgbClr val="00B0F0"/>
              </a:gs>
              <a:gs pos="100000">
                <a:srgbClr val="0070C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9" name="正方形/長方形 8">
            <a:extLst>
              <a:ext uri="{FF2B5EF4-FFF2-40B4-BE49-F238E27FC236}">
                <a16:creationId xmlns:a16="http://schemas.microsoft.com/office/drawing/2014/main" id="{9EDA07A4-FDA5-3D40-BBC6-6DF270DCCA62}"/>
              </a:ext>
            </a:extLst>
          </p:cNvPr>
          <p:cNvSpPr/>
          <p:nvPr/>
        </p:nvSpPr>
        <p:spPr bwMode="auto">
          <a:xfrm>
            <a:off x="683568" y="5229200"/>
            <a:ext cx="4825057" cy="1224136"/>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Antenna</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10</a:t>
            </a:fld>
            <a:endParaRPr lang="en-US" altLang="ja-JP"/>
          </a:p>
        </p:txBody>
      </p:sp>
      <p:sp>
        <p:nvSpPr>
          <p:cNvPr id="11" name="テキスト ボックス 10">
            <a:extLst>
              <a:ext uri="{FF2B5EF4-FFF2-40B4-BE49-F238E27FC236}">
                <a16:creationId xmlns:a16="http://schemas.microsoft.com/office/drawing/2014/main" id="{772D3F9E-5C73-56F0-E007-A7912828A360}"/>
              </a:ext>
            </a:extLst>
          </p:cNvPr>
          <p:cNvSpPr txBox="1"/>
          <p:nvPr/>
        </p:nvSpPr>
        <p:spPr>
          <a:xfrm>
            <a:off x="613520" y="1988840"/>
            <a:ext cx="5038600" cy="3200876"/>
          </a:xfrm>
          <a:prstGeom prst="rect">
            <a:avLst/>
          </a:prstGeom>
          <a:noFill/>
        </p:spPr>
        <p:txBody>
          <a:bodyPr wrap="square">
            <a:spAutoFit/>
          </a:bodyPr>
          <a:lstStyle/>
          <a:p>
            <a:r>
              <a:rPr lang="en-US" altLang="ja-JP" sz="1400" dirty="0"/>
              <a:t>The calibration of antennas is conducted by comparing the gain of the primary standard (standard antenna) maintained by NMIJ with the gain of the antennas under calibration. </a:t>
            </a:r>
          </a:p>
          <a:p>
            <a:pPr>
              <a:spcBef>
                <a:spcPts val="1200"/>
              </a:spcBef>
            </a:pPr>
            <a:r>
              <a:rPr lang="en-US" altLang="ja-JP" sz="1400" dirty="0"/>
              <a:t>Since the primary standard provided by NMIJ is valid up to 1 GHz, for antennas above 1 GHz, the antenna gain is determined using the primary standards (RF Attenuation, RF Impedance, Length, Frequency). </a:t>
            </a:r>
          </a:p>
          <a:p>
            <a:pPr>
              <a:spcBef>
                <a:spcPts val="1200"/>
              </a:spcBef>
            </a:pPr>
            <a:r>
              <a:rPr lang="en-US" altLang="ja-JP" sz="1400" dirty="0"/>
              <a:t>Currently, NICT offers calibration services up to 40 GHz, and research has been completed up to 500 GHz. NICT is also considering calibration for the 500-750 GHz range. Additionally, research is being conducted on calibration methods for circularly polarized antennas, which may be required for collision-avoidance radars and similar applications.</a:t>
            </a:r>
            <a:endParaRPr lang="ja-JP" altLang="en-US" sz="1400" dirty="0"/>
          </a:p>
        </p:txBody>
      </p:sp>
      <p:sp>
        <p:nvSpPr>
          <p:cNvPr id="27" name="矢印: 山形 26">
            <a:extLst>
              <a:ext uri="{FF2B5EF4-FFF2-40B4-BE49-F238E27FC236}">
                <a16:creationId xmlns:a16="http://schemas.microsoft.com/office/drawing/2014/main" id="{1CB989B2-78F7-7942-C293-11D7FA5965A1}"/>
              </a:ext>
            </a:extLst>
          </p:cNvPr>
          <p:cNvSpPr/>
          <p:nvPr/>
        </p:nvSpPr>
        <p:spPr bwMode="auto">
          <a:xfrm>
            <a:off x="3095402" y="1628800"/>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9" name="矢印: 五方向 28">
            <a:extLst>
              <a:ext uri="{FF2B5EF4-FFF2-40B4-BE49-F238E27FC236}">
                <a16:creationId xmlns:a16="http://schemas.microsoft.com/office/drawing/2014/main" id="{6350E7D3-8B05-AAE2-3EF3-AF8F030D2EC4}"/>
              </a:ext>
            </a:extLst>
          </p:cNvPr>
          <p:cNvSpPr/>
          <p:nvPr/>
        </p:nvSpPr>
        <p:spPr bwMode="auto">
          <a:xfrm>
            <a:off x="683568" y="1628800"/>
            <a:ext cx="288032" cy="215875"/>
          </a:xfrm>
          <a:prstGeom prst="homePlate">
            <a:avLst/>
          </a:prstGeom>
          <a:gradFill flip="none" rotWithShape="1">
            <a:gsLst>
              <a:gs pos="0">
                <a:srgbClr val="FF0000"/>
              </a:gs>
              <a:gs pos="100000">
                <a:srgbClr val="FF0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4" name="テキスト ボックス 33">
            <a:extLst>
              <a:ext uri="{FF2B5EF4-FFF2-40B4-BE49-F238E27FC236}">
                <a16:creationId xmlns:a16="http://schemas.microsoft.com/office/drawing/2014/main" id="{BB216983-F3F1-D96D-247E-B7AC9D3737E3}"/>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35" name="テキスト ボックス 34">
            <a:extLst>
              <a:ext uri="{FF2B5EF4-FFF2-40B4-BE49-F238E27FC236}">
                <a16:creationId xmlns:a16="http://schemas.microsoft.com/office/drawing/2014/main" id="{286D16FE-7D6D-A8D7-B2A8-3C1DF6BB1A2A}"/>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36" name="テキスト ボックス 35">
            <a:extLst>
              <a:ext uri="{FF2B5EF4-FFF2-40B4-BE49-F238E27FC236}">
                <a16:creationId xmlns:a16="http://schemas.microsoft.com/office/drawing/2014/main" id="{2B64340A-EC36-2F3A-9A1D-95FECE068E45}"/>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37" name="テキスト ボックス 36">
            <a:extLst>
              <a:ext uri="{FF2B5EF4-FFF2-40B4-BE49-F238E27FC236}">
                <a16:creationId xmlns:a16="http://schemas.microsoft.com/office/drawing/2014/main" id="{6B938058-1D59-3232-C362-4AB91240CD47}"/>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solidFill>
                  <a:schemeClr val="bg1"/>
                </a:solidFill>
              </a:rPr>
              <a:t>330</a:t>
            </a:r>
            <a:endParaRPr kumimoji="1" lang="ja-JP" altLang="en-US" sz="1050" dirty="0">
              <a:solidFill>
                <a:schemeClr val="bg1"/>
              </a:solidFill>
            </a:endParaRPr>
          </a:p>
        </p:txBody>
      </p:sp>
      <p:sp>
        <p:nvSpPr>
          <p:cNvPr id="38" name="矢印: 山形 37">
            <a:extLst>
              <a:ext uri="{FF2B5EF4-FFF2-40B4-BE49-F238E27FC236}">
                <a16:creationId xmlns:a16="http://schemas.microsoft.com/office/drawing/2014/main" id="{8B20C8AA-85CF-5DF5-0704-73B844CB5A22}"/>
              </a:ext>
            </a:extLst>
          </p:cNvPr>
          <p:cNvSpPr/>
          <p:nvPr/>
        </p:nvSpPr>
        <p:spPr bwMode="auto">
          <a:xfrm>
            <a:off x="6766148" y="1628800"/>
            <a:ext cx="806696" cy="215875"/>
          </a:xfrm>
          <a:prstGeom prst="chevron">
            <a:avLst/>
          </a:prstGeom>
          <a:solidFill>
            <a:schemeClr val="bg1"/>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矢印: 山形 38">
            <a:extLst>
              <a:ext uri="{FF2B5EF4-FFF2-40B4-BE49-F238E27FC236}">
                <a16:creationId xmlns:a16="http://schemas.microsoft.com/office/drawing/2014/main" id="{412F18C2-24FD-01C5-4F5B-B4B74A7F0A64}"/>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0" name="テキスト ボックス 39">
            <a:extLst>
              <a:ext uri="{FF2B5EF4-FFF2-40B4-BE49-F238E27FC236}">
                <a16:creationId xmlns:a16="http://schemas.microsoft.com/office/drawing/2014/main" id="{75527609-11B7-D340-2D50-0D95BE6DED7A}"/>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solidFill>
                  <a:schemeClr val="bg1"/>
                </a:solidFill>
              </a:rPr>
              <a:t>500</a:t>
            </a:r>
            <a:endParaRPr kumimoji="1" lang="ja-JP" altLang="en-US" sz="1050" dirty="0">
              <a:solidFill>
                <a:schemeClr val="bg1"/>
              </a:solidFill>
            </a:endParaRPr>
          </a:p>
        </p:txBody>
      </p:sp>
      <p:sp>
        <p:nvSpPr>
          <p:cNvPr id="41" name="テキスト ボックス 40">
            <a:extLst>
              <a:ext uri="{FF2B5EF4-FFF2-40B4-BE49-F238E27FC236}">
                <a16:creationId xmlns:a16="http://schemas.microsoft.com/office/drawing/2014/main" id="{48F8B651-FCDD-30B2-58B9-DC871826B9D5}"/>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42" name="テキスト ボックス 41">
            <a:extLst>
              <a:ext uri="{FF2B5EF4-FFF2-40B4-BE49-F238E27FC236}">
                <a16:creationId xmlns:a16="http://schemas.microsoft.com/office/drawing/2014/main" id="{F58A54CC-72D1-07B5-9FBC-311FAC39D7C7}"/>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sp>
        <p:nvSpPr>
          <p:cNvPr id="43" name="矢印: 山形 42">
            <a:extLst>
              <a:ext uri="{FF2B5EF4-FFF2-40B4-BE49-F238E27FC236}">
                <a16:creationId xmlns:a16="http://schemas.microsoft.com/office/drawing/2014/main" id="{E289C49F-8E17-ECD5-B71B-E72FF9D9401C}"/>
              </a:ext>
            </a:extLst>
          </p:cNvPr>
          <p:cNvSpPr/>
          <p:nvPr/>
        </p:nvSpPr>
        <p:spPr bwMode="auto">
          <a:xfrm>
            <a:off x="235880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4" name="テキスト ボックス 43">
            <a:extLst>
              <a:ext uri="{FF2B5EF4-FFF2-40B4-BE49-F238E27FC236}">
                <a16:creationId xmlns:a16="http://schemas.microsoft.com/office/drawing/2014/main" id="{C460A5C7-1F55-ECAE-09AD-41F1A740AAF6}"/>
              </a:ext>
            </a:extLst>
          </p:cNvPr>
          <p:cNvSpPr txBox="1"/>
          <p:nvPr/>
        </p:nvSpPr>
        <p:spPr>
          <a:xfrm>
            <a:off x="2843808" y="1628800"/>
            <a:ext cx="319318" cy="253916"/>
          </a:xfrm>
          <a:prstGeom prst="rect">
            <a:avLst/>
          </a:prstGeom>
          <a:noFill/>
        </p:spPr>
        <p:txBody>
          <a:bodyPr wrap="none" rtlCol="0">
            <a:spAutoFit/>
          </a:bodyPr>
          <a:lstStyle/>
          <a:p>
            <a:r>
              <a:rPr kumimoji="1" lang="en-US" altLang="ja-JP" sz="1050" dirty="0"/>
              <a:t>75</a:t>
            </a:r>
          </a:p>
        </p:txBody>
      </p:sp>
      <p:sp>
        <p:nvSpPr>
          <p:cNvPr id="45" name="テキスト ボックス 44">
            <a:extLst>
              <a:ext uri="{FF2B5EF4-FFF2-40B4-BE49-F238E27FC236}">
                <a16:creationId xmlns:a16="http://schemas.microsoft.com/office/drawing/2014/main" id="{85F72EDC-7543-DB30-B287-FCF22948CD46}"/>
              </a:ext>
            </a:extLst>
          </p:cNvPr>
          <p:cNvSpPr txBox="1"/>
          <p:nvPr/>
        </p:nvSpPr>
        <p:spPr>
          <a:xfrm>
            <a:off x="714418" y="1636926"/>
            <a:ext cx="439544" cy="415498"/>
          </a:xfrm>
          <a:prstGeom prst="rect">
            <a:avLst/>
          </a:prstGeom>
          <a:noFill/>
        </p:spPr>
        <p:txBody>
          <a:bodyPr wrap="none" rtlCol="0">
            <a:spAutoFit/>
          </a:bodyPr>
          <a:lstStyle/>
          <a:p>
            <a:r>
              <a:rPr kumimoji="1" lang="en-US" altLang="ja-JP" sz="1050" dirty="0"/>
              <a:t>1</a:t>
            </a:r>
          </a:p>
          <a:p>
            <a:r>
              <a:rPr kumimoji="1" lang="en-US" altLang="ja-JP" sz="1050" dirty="0"/>
              <a:t>GHz</a:t>
            </a:r>
          </a:p>
        </p:txBody>
      </p:sp>
      <p:sp>
        <p:nvSpPr>
          <p:cNvPr id="46" name="矢印: 山形 45">
            <a:extLst>
              <a:ext uri="{FF2B5EF4-FFF2-40B4-BE49-F238E27FC236}">
                <a16:creationId xmlns:a16="http://schemas.microsoft.com/office/drawing/2014/main" id="{EFB05B6B-EA97-9AAD-F4EC-BB807DBC19A9}"/>
              </a:ext>
            </a:extLst>
          </p:cNvPr>
          <p:cNvSpPr/>
          <p:nvPr/>
        </p:nvSpPr>
        <p:spPr bwMode="auto">
          <a:xfrm>
            <a:off x="899592" y="1628800"/>
            <a:ext cx="1526776" cy="215875"/>
          </a:xfrm>
          <a:prstGeom prst="chevron">
            <a:avLst/>
          </a:prstGeom>
          <a:gradFill>
            <a:gsLst>
              <a:gs pos="100000">
                <a:srgbClr val="FFC000"/>
              </a:gs>
              <a:gs pos="0">
                <a:srgbClr val="FF0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7" name="テキスト ボックス 46">
            <a:extLst>
              <a:ext uri="{FF2B5EF4-FFF2-40B4-BE49-F238E27FC236}">
                <a16:creationId xmlns:a16="http://schemas.microsoft.com/office/drawing/2014/main" id="{54C9909F-0C1A-E5FF-BCD7-C47152489C52}"/>
              </a:ext>
            </a:extLst>
          </p:cNvPr>
          <p:cNvSpPr txBox="1"/>
          <p:nvPr/>
        </p:nvSpPr>
        <p:spPr>
          <a:xfrm>
            <a:off x="2123728" y="1628800"/>
            <a:ext cx="319318" cy="253916"/>
          </a:xfrm>
          <a:prstGeom prst="rect">
            <a:avLst/>
          </a:prstGeom>
          <a:noFill/>
        </p:spPr>
        <p:txBody>
          <a:bodyPr wrap="none" rtlCol="0">
            <a:spAutoFit/>
          </a:bodyPr>
          <a:lstStyle/>
          <a:p>
            <a:r>
              <a:rPr kumimoji="1" lang="en-US" altLang="ja-JP" sz="1050" dirty="0"/>
              <a:t>50</a:t>
            </a:r>
          </a:p>
        </p:txBody>
      </p:sp>
      <p:sp>
        <p:nvSpPr>
          <p:cNvPr id="48" name="テキスト ボックス 47">
            <a:extLst>
              <a:ext uri="{FF2B5EF4-FFF2-40B4-BE49-F238E27FC236}">
                <a16:creationId xmlns:a16="http://schemas.microsoft.com/office/drawing/2014/main" id="{76C75CD9-4690-2816-9F81-F4F1CF0FDFBC}"/>
              </a:ext>
            </a:extLst>
          </p:cNvPr>
          <p:cNvSpPr txBox="1"/>
          <p:nvPr/>
        </p:nvSpPr>
        <p:spPr>
          <a:xfrm>
            <a:off x="899592" y="1340768"/>
            <a:ext cx="1785222" cy="276999"/>
          </a:xfrm>
          <a:prstGeom prst="rect">
            <a:avLst/>
          </a:prstGeom>
          <a:noFill/>
        </p:spPr>
        <p:txBody>
          <a:bodyPr wrap="square">
            <a:spAutoFit/>
          </a:bodyPr>
          <a:lstStyle/>
          <a:p>
            <a:r>
              <a:rPr lang="en-US" altLang="ja-JP" sz="1200" dirty="0"/>
              <a:t>Japan’s primary standard</a:t>
            </a:r>
            <a:endParaRPr lang="ja-JP" altLang="en-US" dirty="0"/>
          </a:p>
        </p:txBody>
      </p:sp>
      <p:cxnSp>
        <p:nvCxnSpPr>
          <p:cNvPr id="49" name="直線矢印コネクタ 48">
            <a:extLst>
              <a:ext uri="{FF2B5EF4-FFF2-40B4-BE49-F238E27FC236}">
                <a16:creationId xmlns:a16="http://schemas.microsoft.com/office/drawing/2014/main" id="{4139B1D9-B2A9-2477-ACD1-E8982FB9021B}"/>
              </a:ext>
            </a:extLst>
          </p:cNvPr>
          <p:cNvCxnSpPr/>
          <p:nvPr/>
        </p:nvCxnSpPr>
        <p:spPr bwMode="auto">
          <a:xfrm flipH="1">
            <a:off x="755576" y="1556792"/>
            <a:ext cx="216024" cy="14401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a:extLst>
              <a:ext uri="{FF2B5EF4-FFF2-40B4-BE49-F238E27FC236}">
                <a16:creationId xmlns:a16="http://schemas.microsoft.com/office/drawing/2014/main" id="{74502391-3698-DD3E-AC47-EB503BC10D2F}"/>
              </a:ext>
            </a:extLst>
          </p:cNvPr>
          <p:cNvSpPr txBox="1"/>
          <p:nvPr/>
        </p:nvSpPr>
        <p:spPr>
          <a:xfrm>
            <a:off x="683568" y="5229924"/>
            <a:ext cx="4825057" cy="1215717"/>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Antenna Gain Self-calibration Method with Moving Flat Reflector for Millimeter-wave Frequency Band</a:t>
            </a:r>
            <a:r>
              <a:rPr lang="ja-JP" altLang="en-US" sz="1050" b="1" dirty="0">
                <a:solidFill>
                  <a:srgbClr val="1C354A"/>
                </a:solidFill>
                <a:latin typeface="Yu Gothic UI" panose="020B0500000000000000" pitchFamily="50" charset="-128"/>
                <a:ea typeface="Yu Gothic UI" panose="020B0500000000000000" pitchFamily="50" charset="-128"/>
              </a:rPr>
              <a:t>   </a:t>
            </a:r>
            <a:r>
              <a:rPr lang="fr-FR" altLang="ja-JP" sz="1050" b="1" dirty="0">
                <a:solidFill>
                  <a:srgbClr val="1C354A"/>
                </a:solidFill>
                <a:latin typeface="Yu Gothic UI" panose="020B0500000000000000" pitchFamily="50" charset="-128"/>
                <a:ea typeface="Yu Gothic UI" panose="020B0500000000000000" pitchFamily="50" charset="-128"/>
              </a:rPr>
              <a:t>DOI: </a:t>
            </a:r>
            <a:r>
              <a:rPr lang="fr-FR" altLang="ja-JP" sz="1050" b="1"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10.1109/CAMA.2018.8530657</a:t>
            </a:r>
            <a:endParaRPr lang="en-US" altLang="ja-JP" sz="1050" b="1" dirty="0">
              <a:solidFill>
                <a:srgbClr val="1C354A"/>
              </a:solidFill>
              <a:latin typeface="Yu Gothic UI" panose="020B0500000000000000" pitchFamily="50" charset="-128"/>
              <a:ea typeface="Yu Gothic UI" panose="020B0500000000000000" pitchFamily="50" charset="-128"/>
            </a:endParaRPr>
          </a:p>
          <a:p>
            <a:pPr marL="171450" indent="-171450" algn="l" fontAlgn="base">
              <a:spcBef>
                <a:spcPts val="1200"/>
              </a:spcBef>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Calibration of a circularly polarized horn antenna in the frequency range from 220 to 330 GHz</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10.1109/IRMMW-THz.2016.7758486</a:t>
            </a:r>
            <a:endParaRPr lang="fr-FR" altLang="ja-JP" sz="900" i="0" dirty="0">
              <a:solidFill>
                <a:srgbClr val="0000FF"/>
              </a:solidFill>
              <a:effectLst/>
              <a:latin typeface="Yu Gothic UI" panose="020B0500000000000000" pitchFamily="50" charset="-128"/>
              <a:ea typeface="Yu Gothic UI" panose="020B0500000000000000" pitchFamily="50" charset="-128"/>
            </a:endParaRPr>
          </a:p>
        </p:txBody>
      </p:sp>
      <p:pic>
        <p:nvPicPr>
          <p:cNvPr id="57" name="図 56" descr="建物, 屋内, おもちゃ, 小さい が含まれている画像&#10;&#10;自動的に生成された説明">
            <a:extLst>
              <a:ext uri="{FF2B5EF4-FFF2-40B4-BE49-F238E27FC236}">
                <a16:creationId xmlns:a16="http://schemas.microsoft.com/office/drawing/2014/main" id="{5C75B192-8C22-6889-7138-9FA6DA1F5E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4623519"/>
            <a:ext cx="1632182" cy="1224136"/>
          </a:xfrm>
          <a:prstGeom prst="rect">
            <a:avLst/>
          </a:prstGeom>
        </p:spPr>
      </p:pic>
      <p:sp>
        <p:nvSpPr>
          <p:cNvPr id="58" name="正方形/長方形 57">
            <a:extLst>
              <a:ext uri="{FF2B5EF4-FFF2-40B4-BE49-F238E27FC236}">
                <a16:creationId xmlns:a16="http://schemas.microsoft.com/office/drawing/2014/main" id="{9C135524-9709-D3F4-CF30-7F92A109198C}"/>
              </a:ext>
            </a:extLst>
          </p:cNvPr>
          <p:cNvSpPr/>
          <p:nvPr/>
        </p:nvSpPr>
        <p:spPr bwMode="auto">
          <a:xfrm>
            <a:off x="6034463" y="2238792"/>
            <a:ext cx="2232248" cy="913327"/>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9" name="テキスト ボックス 58">
            <a:extLst>
              <a:ext uri="{FF2B5EF4-FFF2-40B4-BE49-F238E27FC236}">
                <a16:creationId xmlns:a16="http://schemas.microsoft.com/office/drawing/2014/main" id="{503690EF-C66E-776F-2AA1-997D7F3430C5}"/>
              </a:ext>
            </a:extLst>
          </p:cNvPr>
          <p:cNvSpPr txBox="1"/>
          <p:nvPr/>
        </p:nvSpPr>
        <p:spPr>
          <a:xfrm>
            <a:off x="6848261" y="2216015"/>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60" name="テキスト ボックス 59">
            <a:extLst>
              <a:ext uri="{FF2B5EF4-FFF2-40B4-BE49-F238E27FC236}">
                <a16:creationId xmlns:a16="http://schemas.microsoft.com/office/drawing/2014/main" id="{C660A95B-E899-051A-977C-4498CCCF0DDB}"/>
              </a:ext>
            </a:extLst>
          </p:cNvPr>
          <p:cNvSpPr txBox="1"/>
          <p:nvPr/>
        </p:nvSpPr>
        <p:spPr>
          <a:xfrm>
            <a:off x="6034463" y="2432039"/>
            <a:ext cx="2232248" cy="646331"/>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(RF attenuation, RF impedance,</a:t>
            </a:r>
            <a:br>
              <a:rPr lang="en-US" altLang="ja-JP" dirty="0"/>
            </a:br>
            <a:r>
              <a:rPr lang="en-US" altLang="ja-JP" dirty="0"/>
              <a:t>Length, Frequency)</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61" name="正方形/長方形 60">
            <a:extLst>
              <a:ext uri="{FF2B5EF4-FFF2-40B4-BE49-F238E27FC236}">
                <a16:creationId xmlns:a16="http://schemas.microsoft.com/office/drawing/2014/main" id="{1D9C6AAE-46A7-828E-3C6B-3195D3F7429C}"/>
              </a:ext>
            </a:extLst>
          </p:cNvPr>
          <p:cNvSpPr/>
          <p:nvPr/>
        </p:nvSpPr>
        <p:spPr bwMode="auto">
          <a:xfrm>
            <a:off x="6034463" y="3627594"/>
            <a:ext cx="2232248" cy="70161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Vector Network Analyzer (VNA)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65" name="四角形: 角を丸くする 64">
            <a:extLst>
              <a:ext uri="{FF2B5EF4-FFF2-40B4-BE49-F238E27FC236}">
                <a16:creationId xmlns:a16="http://schemas.microsoft.com/office/drawing/2014/main" id="{89A03C71-5DE5-0E20-48FB-98E83A47C823}"/>
              </a:ext>
            </a:extLst>
          </p:cNvPr>
          <p:cNvSpPr/>
          <p:nvPr/>
        </p:nvSpPr>
        <p:spPr bwMode="auto">
          <a:xfrm>
            <a:off x="6285334" y="5161483"/>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6" name="直線コネクタ 65">
            <a:extLst>
              <a:ext uri="{FF2B5EF4-FFF2-40B4-BE49-F238E27FC236}">
                <a16:creationId xmlns:a16="http://schemas.microsoft.com/office/drawing/2014/main" id="{108F15F4-1D04-E954-1341-1E96E981B346}"/>
              </a:ext>
            </a:extLst>
          </p:cNvPr>
          <p:cNvCxnSpPr/>
          <p:nvPr/>
        </p:nvCxnSpPr>
        <p:spPr bwMode="auto">
          <a:xfrm flipH="1">
            <a:off x="6156176" y="5199583"/>
            <a:ext cx="135632"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9" name="グループ化 68">
            <a:extLst>
              <a:ext uri="{FF2B5EF4-FFF2-40B4-BE49-F238E27FC236}">
                <a16:creationId xmlns:a16="http://schemas.microsoft.com/office/drawing/2014/main" id="{73D9ED6F-A841-3E58-329C-24043779ED41}"/>
              </a:ext>
            </a:extLst>
          </p:cNvPr>
          <p:cNvGrpSpPr/>
          <p:nvPr/>
        </p:nvGrpSpPr>
        <p:grpSpPr>
          <a:xfrm flipH="1">
            <a:off x="7956376" y="5199583"/>
            <a:ext cx="216024" cy="72008"/>
            <a:chOff x="6293718" y="4911452"/>
            <a:chExt cx="216024" cy="72008"/>
          </a:xfrm>
        </p:grpSpPr>
        <p:sp>
          <p:nvSpPr>
            <p:cNvPr id="67" name="四角形: 角を丸くする 66">
              <a:extLst>
                <a:ext uri="{FF2B5EF4-FFF2-40B4-BE49-F238E27FC236}">
                  <a16:creationId xmlns:a16="http://schemas.microsoft.com/office/drawing/2014/main" id="{43D0E290-C607-EDA9-3F98-25360BD11DA0}"/>
                </a:ext>
              </a:extLst>
            </p:cNvPr>
            <p:cNvSpPr/>
            <p:nvPr/>
          </p:nvSpPr>
          <p:spPr bwMode="auto">
            <a:xfrm>
              <a:off x="6437734" y="49114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8" name="直線コネクタ 67">
              <a:extLst>
                <a:ext uri="{FF2B5EF4-FFF2-40B4-BE49-F238E27FC236}">
                  <a16:creationId xmlns:a16="http://schemas.microsoft.com/office/drawing/2014/main" id="{2E9AD728-2B1A-A032-E72A-C0D47E248E21}"/>
                </a:ext>
              </a:extLst>
            </p:cNvPr>
            <p:cNvCxnSpPr/>
            <p:nvPr/>
          </p:nvCxnSpPr>
          <p:spPr bwMode="auto">
            <a:xfrm flipH="1">
              <a:off x="6293718" y="4949552"/>
              <a:ext cx="15049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5" name="テキスト ボックス 74">
            <a:extLst>
              <a:ext uri="{FF2B5EF4-FFF2-40B4-BE49-F238E27FC236}">
                <a16:creationId xmlns:a16="http://schemas.microsoft.com/office/drawing/2014/main" id="{71A6F353-B56E-B442-FCE1-EE994C1583DC}"/>
              </a:ext>
            </a:extLst>
          </p:cNvPr>
          <p:cNvSpPr txBox="1"/>
          <p:nvPr/>
        </p:nvSpPr>
        <p:spPr>
          <a:xfrm>
            <a:off x="6300192" y="5847655"/>
            <a:ext cx="1785222" cy="461665"/>
          </a:xfrm>
          <a:prstGeom prst="rect">
            <a:avLst/>
          </a:prstGeom>
          <a:noFill/>
        </p:spPr>
        <p:txBody>
          <a:bodyPr wrap="square">
            <a:spAutoFit/>
          </a:bodyPr>
          <a:lstStyle/>
          <a:p>
            <a:pPr algn="ctr"/>
            <a:r>
              <a:rPr lang="en-US" altLang="ja-JP" sz="1200" dirty="0"/>
              <a:t>Standard Gain Horn </a:t>
            </a:r>
            <a:br>
              <a:rPr lang="en-US" altLang="ja-JP" sz="1200" dirty="0"/>
            </a:br>
            <a:r>
              <a:rPr lang="en-US" altLang="ja-JP" sz="1200" dirty="0"/>
              <a:t>(220 – 330 GHz)</a:t>
            </a:r>
            <a:endParaRPr lang="ja-JP" altLang="en-US" dirty="0"/>
          </a:p>
        </p:txBody>
      </p:sp>
      <p:sp>
        <p:nvSpPr>
          <p:cNvPr id="76" name="矢印: 右 75">
            <a:extLst>
              <a:ext uri="{FF2B5EF4-FFF2-40B4-BE49-F238E27FC236}">
                <a16:creationId xmlns:a16="http://schemas.microsoft.com/office/drawing/2014/main" id="{D5CE1775-7948-6636-288A-0BB1700BF37D}"/>
              </a:ext>
            </a:extLst>
          </p:cNvPr>
          <p:cNvSpPr/>
          <p:nvPr/>
        </p:nvSpPr>
        <p:spPr bwMode="auto">
          <a:xfrm>
            <a:off x="6516216" y="5157192"/>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8" name="テキスト ボックス 77">
            <a:extLst>
              <a:ext uri="{FF2B5EF4-FFF2-40B4-BE49-F238E27FC236}">
                <a16:creationId xmlns:a16="http://schemas.microsoft.com/office/drawing/2014/main" id="{19AC5A64-A7E2-AF2B-7C96-233E8778FC49}"/>
              </a:ext>
            </a:extLst>
          </p:cNvPr>
          <p:cNvSpPr txBox="1"/>
          <p:nvPr/>
        </p:nvSpPr>
        <p:spPr>
          <a:xfrm>
            <a:off x="6876256" y="3717032"/>
            <a:ext cx="603050" cy="307777"/>
          </a:xfrm>
          <a:prstGeom prst="rect">
            <a:avLst/>
          </a:prstGeom>
          <a:solidFill>
            <a:schemeClr val="bg1"/>
          </a:solid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79" name="矢印: 下 78">
            <a:extLst>
              <a:ext uri="{FF2B5EF4-FFF2-40B4-BE49-F238E27FC236}">
                <a16:creationId xmlns:a16="http://schemas.microsoft.com/office/drawing/2014/main" id="{1FA86713-9E1F-B985-10EF-DDB85F0D5E62}"/>
              </a:ext>
            </a:extLst>
          </p:cNvPr>
          <p:cNvSpPr/>
          <p:nvPr/>
        </p:nvSpPr>
        <p:spPr bwMode="auto">
          <a:xfrm>
            <a:off x="6876256" y="3212976"/>
            <a:ext cx="576064" cy="360040"/>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0" name="矢印: 右 79">
            <a:extLst>
              <a:ext uri="{FF2B5EF4-FFF2-40B4-BE49-F238E27FC236}">
                <a16:creationId xmlns:a16="http://schemas.microsoft.com/office/drawing/2014/main" id="{AEA2C66A-D0CC-008A-D48E-8F09F6D6398A}"/>
              </a:ext>
            </a:extLst>
          </p:cNvPr>
          <p:cNvSpPr/>
          <p:nvPr/>
        </p:nvSpPr>
        <p:spPr bwMode="auto">
          <a:xfrm>
            <a:off x="7740352" y="5229200"/>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3045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Roadmap for Metrology Standards </a:t>
            </a:r>
            <a:br>
              <a:rPr lang="en-US" altLang="ja-JP" dirty="0"/>
            </a:br>
            <a:r>
              <a:rPr lang="en-US" altLang="ja-JP" dirty="0"/>
              <a:t>and Calibrations</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11</a:t>
            </a:fld>
            <a:endParaRPr lang="en-US" altLang="ja-JP"/>
          </a:p>
        </p:txBody>
      </p:sp>
      <p:sp>
        <p:nvSpPr>
          <p:cNvPr id="6" name="テキスト ボックス 5">
            <a:extLst>
              <a:ext uri="{FF2B5EF4-FFF2-40B4-BE49-F238E27FC236}">
                <a16:creationId xmlns:a16="http://schemas.microsoft.com/office/drawing/2014/main" id="{074B8E51-6D8B-CF21-E8AD-4A3D668D7432}"/>
              </a:ext>
            </a:extLst>
          </p:cNvPr>
          <p:cNvSpPr txBox="1"/>
          <p:nvPr/>
        </p:nvSpPr>
        <p:spPr>
          <a:xfrm>
            <a:off x="683569" y="1851552"/>
            <a:ext cx="4825056" cy="1815882"/>
          </a:xfrm>
          <a:prstGeom prst="rect">
            <a:avLst/>
          </a:prstGeom>
          <a:noFill/>
        </p:spPr>
        <p:txBody>
          <a:bodyPr wrap="square" rtlCol="0">
            <a:spAutoFit/>
          </a:bodyPr>
          <a:lstStyle/>
          <a:p>
            <a:r>
              <a:rPr lang="en-US" altLang="ja-JP" sz="1400" dirty="0">
                <a:solidFill>
                  <a:srgbClr val="0000FF"/>
                </a:solidFill>
              </a:rPr>
              <a:t>NICT, which is at the top of the organization responsible for calibrating measurement instruments required for wireless licenses </a:t>
            </a:r>
            <a:r>
              <a:rPr lang="en-US" altLang="ja-JP" sz="1400" dirty="0"/>
              <a:t>and </a:t>
            </a:r>
            <a:r>
              <a:rPr lang="en-US" altLang="ja-JP" sz="1400" dirty="0">
                <a:solidFill>
                  <a:srgbClr val="FF0000"/>
                </a:solidFill>
              </a:rPr>
              <a:t>NMIJ, which maintains Japan's primary standards, </a:t>
            </a:r>
            <a:r>
              <a:rPr lang="en-US" altLang="ja-JP" sz="1400" dirty="0"/>
              <a:t>have jointly created a roadmap for metrology standards and calibration in the millimeter wave and THz band in May 2024. </a:t>
            </a:r>
          </a:p>
          <a:p>
            <a:endParaRPr lang="en-US" altLang="ja-JP" sz="1400" dirty="0"/>
          </a:p>
          <a:p>
            <a:r>
              <a:rPr lang="en-US" altLang="ja-JP" sz="1400" dirty="0"/>
              <a:t>Moving forward, research and development will be conducted in accordance with this roadmap.</a:t>
            </a:r>
            <a:endParaRPr kumimoji="1" lang="en-US" altLang="ja-JP" sz="1400" dirty="0"/>
          </a:p>
        </p:txBody>
      </p:sp>
      <p:pic>
        <p:nvPicPr>
          <p:cNvPr id="1026" name="Picture 2">
            <a:extLst>
              <a:ext uri="{FF2B5EF4-FFF2-40B4-BE49-F238E27FC236}">
                <a16:creationId xmlns:a16="http://schemas.microsoft.com/office/drawing/2014/main" id="{56F6BDF8-CE1F-3079-D6A3-114F6B692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579" y="1862703"/>
            <a:ext cx="3428513" cy="2664445"/>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77F47E59-2E3A-8C69-6424-A841DD69BDAD}"/>
              </a:ext>
            </a:extLst>
          </p:cNvPr>
          <p:cNvSpPr/>
          <p:nvPr/>
        </p:nvSpPr>
        <p:spPr bwMode="auto">
          <a:xfrm>
            <a:off x="755577" y="4653136"/>
            <a:ext cx="4536504" cy="1728192"/>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 name="テキスト ボックス 7">
            <a:extLst>
              <a:ext uri="{FF2B5EF4-FFF2-40B4-BE49-F238E27FC236}">
                <a16:creationId xmlns:a16="http://schemas.microsoft.com/office/drawing/2014/main" id="{70B97820-9399-8F8D-2BA6-691F718338CD}"/>
              </a:ext>
            </a:extLst>
          </p:cNvPr>
          <p:cNvSpPr txBox="1"/>
          <p:nvPr/>
        </p:nvSpPr>
        <p:spPr>
          <a:xfrm>
            <a:off x="827585" y="4797152"/>
            <a:ext cx="4464495" cy="1477328"/>
          </a:xfrm>
          <a:prstGeom prst="rect">
            <a:avLst/>
          </a:prstGeom>
          <a:noFill/>
        </p:spPr>
        <p:txBody>
          <a:bodyPr wrap="square">
            <a:spAutoFit/>
          </a:bodyPr>
          <a:lstStyle/>
          <a:p>
            <a:r>
              <a:rPr lang="fr-FR" altLang="ja-JP" sz="1400" b="1" u="sng" dirty="0"/>
              <a:t>Download</a:t>
            </a:r>
          </a:p>
          <a:p>
            <a:pPr>
              <a:spcBef>
                <a:spcPts val="1200"/>
              </a:spcBef>
            </a:pPr>
            <a:r>
              <a:rPr lang="fr-FR" altLang="ja-JP" sz="1400" b="1" dirty="0">
                <a:solidFill>
                  <a:srgbClr val="0000FF"/>
                </a:solidFill>
              </a:rPr>
              <a:t>NICT</a:t>
            </a:r>
            <a:r>
              <a:rPr lang="ja-JP" altLang="fr-FR" sz="1400" dirty="0"/>
              <a:t>　  </a:t>
            </a:r>
            <a:br>
              <a:rPr lang="en-US" altLang="ja-JP" sz="1400" dirty="0"/>
            </a:br>
            <a:r>
              <a:rPr lang="en-US" altLang="ja-JP" sz="1400" dirty="0"/>
              <a:t>  </a:t>
            </a:r>
            <a:r>
              <a:rPr lang="en-US" altLang="ja-JP" sz="1400" dirty="0">
                <a:solidFill>
                  <a:srgbClr val="0000FF"/>
                </a:solidFill>
                <a:hlinkClick r:id="rId4">
                  <a:extLst>
                    <a:ext uri="{A12FA001-AC4F-418D-AE19-62706E023703}">
                      <ahyp:hlinkClr xmlns:ahyp="http://schemas.microsoft.com/office/drawing/2018/hyperlinkcolor" val="tx"/>
                    </a:ext>
                  </a:extLst>
                </a:hlinkClick>
              </a:rPr>
              <a:t>https://rri.nict.go.jp/_assets/pdf/panf_B5g6gRoadMap.pdf</a:t>
            </a:r>
            <a:endParaRPr lang="fr-FR" altLang="ja-JP" sz="1400" dirty="0">
              <a:solidFill>
                <a:srgbClr val="0000FF"/>
              </a:solidFill>
            </a:endParaRPr>
          </a:p>
          <a:p>
            <a:pPr>
              <a:spcBef>
                <a:spcPts val="1200"/>
              </a:spcBef>
            </a:pPr>
            <a:r>
              <a:rPr lang="fr-FR" altLang="ja-JP" sz="1400" dirty="0">
                <a:solidFill>
                  <a:srgbClr val="FF0000"/>
                </a:solidFill>
              </a:rPr>
              <a:t>NMIJ</a:t>
            </a:r>
            <a:br>
              <a:rPr lang="fr-FR" altLang="ja-JP" sz="1400" dirty="0">
                <a:solidFill>
                  <a:srgbClr val="FF0000"/>
                </a:solidFill>
              </a:rPr>
            </a:br>
            <a:r>
              <a:rPr lang="fr-FR" altLang="ja-JP" sz="1400" dirty="0"/>
              <a:t> </a:t>
            </a:r>
            <a:r>
              <a:rPr lang="fr-FR" altLang="ja-JP" sz="1400" dirty="0">
                <a:solidFill>
                  <a:srgbClr val="0000FF"/>
                </a:solidFill>
                <a:hlinkClick r:id="rId5">
                  <a:extLst>
                    <a:ext uri="{A12FA001-AC4F-418D-AE19-62706E023703}">
                      <ahyp:hlinkClr xmlns:ahyp="http://schemas.microsoft.com/office/drawing/2018/hyperlinkcolor" val="tx"/>
                    </a:ext>
                  </a:extLst>
                </a:hlinkClick>
              </a:rPr>
              <a:t>https://unit.aist.go.jp/nmij/news/2024/pdf/20240520.pdf</a:t>
            </a:r>
            <a:endParaRPr lang="ja-JP" altLang="en-US" sz="1400" dirty="0">
              <a:solidFill>
                <a:srgbClr val="0000FF"/>
              </a:solidFill>
            </a:endParaRPr>
          </a:p>
        </p:txBody>
      </p:sp>
    </p:spTree>
    <p:extLst>
      <p:ext uri="{BB962C8B-B14F-4D97-AF65-F5344CB8AC3E}">
        <p14:creationId xmlns:p14="http://schemas.microsoft.com/office/powerpoint/2010/main" val="88092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Summary</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12</a:t>
            </a:fld>
            <a:endParaRPr lang="en-US" altLang="ja-JP"/>
          </a:p>
        </p:txBody>
      </p:sp>
      <p:sp>
        <p:nvSpPr>
          <p:cNvPr id="8" name="テキスト ボックス 7">
            <a:extLst>
              <a:ext uri="{FF2B5EF4-FFF2-40B4-BE49-F238E27FC236}">
                <a16:creationId xmlns:a16="http://schemas.microsoft.com/office/drawing/2014/main" id="{9EE8EE29-655F-9722-22B8-AFB2E877747B}"/>
              </a:ext>
            </a:extLst>
          </p:cNvPr>
          <p:cNvSpPr txBox="1"/>
          <p:nvPr/>
        </p:nvSpPr>
        <p:spPr>
          <a:xfrm>
            <a:off x="647564" y="3421278"/>
            <a:ext cx="7848872" cy="2031325"/>
          </a:xfrm>
          <a:prstGeom prst="rect">
            <a:avLst/>
          </a:prstGeom>
          <a:noFill/>
        </p:spPr>
        <p:txBody>
          <a:bodyPr wrap="square">
            <a:spAutoFit/>
          </a:bodyPr>
          <a:lstStyle/>
          <a:p>
            <a:r>
              <a:rPr lang="en-US" altLang="ja-JP" sz="1400" b="1" dirty="0">
                <a:solidFill>
                  <a:srgbClr val="FF0000"/>
                </a:solidFill>
              </a:rPr>
              <a:t>NMIJ </a:t>
            </a:r>
            <a:r>
              <a:rPr lang="en-US" altLang="ja-JP" sz="1400" dirty="0"/>
              <a:t>maintains the Japan’s primary standards and it provides the reference values.</a:t>
            </a:r>
          </a:p>
          <a:p>
            <a:r>
              <a:rPr lang="en-US" altLang="ja-JP" sz="1400" b="1" dirty="0">
                <a:solidFill>
                  <a:srgbClr val="0000FF"/>
                </a:solidFill>
              </a:rPr>
              <a:t>NICT</a:t>
            </a:r>
            <a:r>
              <a:rPr lang="en-US" altLang="ja-JP" sz="1400" dirty="0"/>
              <a:t> calibrates measurement instruments, which are required for radio licensing in Japan.</a:t>
            </a:r>
          </a:p>
          <a:p>
            <a:endParaRPr lang="en-US" altLang="ja-JP" sz="1400" dirty="0"/>
          </a:p>
          <a:p>
            <a:r>
              <a:rPr lang="en-US" altLang="ja-JP" sz="1400" dirty="0"/>
              <a:t>For the primary standards, </a:t>
            </a:r>
          </a:p>
          <a:p>
            <a:r>
              <a:rPr lang="en-US" altLang="ja-JP" sz="1400" dirty="0"/>
              <a:t>in order to be recognized as a national primary standards, both technical completion and administrative recognition must be fulfilled. </a:t>
            </a:r>
          </a:p>
          <a:p>
            <a:endParaRPr lang="en-US" altLang="ja-JP" sz="1400" dirty="0"/>
          </a:p>
          <a:p>
            <a:r>
              <a:rPr lang="en-US" altLang="ja-JP" sz="1400" dirty="0"/>
              <a:t>Therefore, not only technical development but also procedures for obtaining approval must be diligently pursued. After that, the THz band will be officially licensed and made available for use.</a:t>
            </a:r>
            <a:endParaRPr lang="ja-JP" altLang="en-US" sz="1400" dirty="0"/>
          </a:p>
        </p:txBody>
      </p:sp>
      <p:sp>
        <p:nvSpPr>
          <p:cNvPr id="9" name="テキスト ボックス 8">
            <a:extLst>
              <a:ext uri="{FF2B5EF4-FFF2-40B4-BE49-F238E27FC236}">
                <a16:creationId xmlns:a16="http://schemas.microsoft.com/office/drawing/2014/main" id="{7EFFE14C-3F82-E1F7-B76E-D6BAB5466320}"/>
              </a:ext>
            </a:extLst>
          </p:cNvPr>
          <p:cNvSpPr txBox="1"/>
          <p:nvPr/>
        </p:nvSpPr>
        <p:spPr>
          <a:xfrm>
            <a:off x="611560" y="1844824"/>
            <a:ext cx="7920880" cy="1138773"/>
          </a:xfrm>
          <a:prstGeom prst="rect">
            <a:avLst/>
          </a:prstGeom>
          <a:noFill/>
        </p:spPr>
        <p:txBody>
          <a:bodyPr wrap="square">
            <a:spAutoFit/>
          </a:bodyPr>
          <a:lstStyle/>
          <a:p>
            <a:pPr>
              <a:spcBef>
                <a:spcPts val="1200"/>
              </a:spcBef>
            </a:pPr>
            <a:r>
              <a:rPr lang="en-US" altLang="ja-JP" sz="1600" dirty="0"/>
              <a:t>This presentation introduced </a:t>
            </a:r>
          </a:p>
          <a:p>
            <a:pPr marL="463550" indent="-285750">
              <a:spcBef>
                <a:spcPts val="1200"/>
              </a:spcBef>
              <a:buFontTx/>
              <a:buChar char="-"/>
            </a:pPr>
            <a:r>
              <a:rPr lang="en-US" altLang="ja-JP" sz="1600" dirty="0"/>
              <a:t>Japan’s licensing system for radio stations as defined by the Radio Law. </a:t>
            </a:r>
          </a:p>
          <a:p>
            <a:pPr marL="463550" indent="-285750">
              <a:spcBef>
                <a:spcPts val="1200"/>
              </a:spcBef>
              <a:buFontTx/>
              <a:buChar char="-"/>
            </a:pPr>
            <a:r>
              <a:rPr lang="en-US" altLang="ja-JP" sz="1600" dirty="0"/>
              <a:t>The current status of metrological standards development.</a:t>
            </a:r>
          </a:p>
        </p:txBody>
      </p:sp>
    </p:spTree>
    <p:extLst>
      <p:ext uri="{BB962C8B-B14F-4D97-AF65-F5344CB8AC3E}">
        <p14:creationId xmlns:p14="http://schemas.microsoft.com/office/powerpoint/2010/main" val="44233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FE469A72-D2DA-5F2B-3C43-9A3735DD38D1}"/>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36B98512-A41A-13A6-6988-E49F3860A9DB}"/>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4FA4D0F7-1D27-5E1E-9211-E3D14F02AAE2}"/>
              </a:ext>
            </a:extLst>
          </p:cNvPr>
          <p:cNvSpPr>
            <a:spLocks noGrp="1"/>
          </p:cNvSpPr>
          <p:nvPr>
            <p:ph type="sldNum" sz="quarter" idx="12"/>
          </p:nvPr>
        </p:nvSpPr>
        <p:spPr/>
        <p:txBody>
          <a:bodyPr/>
          <a:lstStyle/>
          <a:p>
            <a:r>
              <a:rPr lang="en-US" altLang="ja-JP"/>
              <a:t>Slide </a:t>
            </a:r>
            <a:fld id="{AE087000-797F-4C75-BDD7-25BD78C035A9}" type="slidenum">
              <a:rPr lang="en-US" altLang="ja-JP"/>
              <a:pPr/>
              <a:t>2</a:t>
            </a:fld>
            <a:endParaRPr lang="en-US" altLang="ja-JP"/>
          </a:p>
        </p:txBody>
      </p:sp>
      <p:sp>
        <p:nvSpPr>
          <p:cNvPr id="26626" name="Rectangle 2">
            <a:extLst>
              <a:ext uri="{FF2B5EF4-FFF2-40B4-BE49-F238E27FC236}">
                <a16:creationId xmlns:a16="http://schemas.microsoft.com/office/drawing/2014/main" id="{5A1D0516-50A2-797C-10AF-3D84DEEE38F5}"/>
              </a:ext>
            </a:extLst>
          </p:cNvPr>
          <p:cNvSpPr>
            <a:spLocks noGrp="1" noChangeArrowheads="1"/>
          </p:cNvSpPr>
          <p:nvPr>
            <p:ph type="ctrTitle"/>
          </p:nvPr>
        </p:nvSpPr>
        <p:spPr>
          <a:xfrm>
            <a:off x="685800" y="1844824"/>
            <a:ext cx="7772400" cy="1584176"/>
          </a:xfrm>
        </p:spPr>
        <p:txBody>
          <a:bodyPr anchor="ctr"/>
          <a:lstStyle/>
          <a:p>
            <a:r>
              <a:rPr lang="en-US" altLang="ja-JP" sz="3200" b="1" dirty="0"/>
              <a:t>Development of THz metrology standards </a:t>
            </a:r>
            <a:br>
              <a:rPr lang="en-US" altLang="ja-JP" sz="3200" b="1" dirty="0"/>
            </a:br>
            <a:r>
              <a:rPr lang="en-US" altLang="ja-JP" sz="3200" b="1" dirty="0"/>
              <a:t>for licensing system of radio stations </a:t>
            </a:r>
            <a:br>
              <a:rPr lang="en-US" altLang="ja-JP" sz="3200" b="1" dirty="0"/>
            </a:br>
            <a:r>
              <a:rPr lang="en-US" altLang="ja-JP" sz="3200" b="1" dirty="0"/>
              <a:t>in JAPAN</a:t>
            </a:r>
            <a:endParaRPr lang="ja-JP" altLang="ja-JP" sz="3200" dirty="0"/>
          </a:p>
        </p:txBody>
      </p:sp>
      <p:sp>
        <p:nvSpPr>
          <p:cNvPr id="26627" name="Rectangle 3">
            <a:extLst>
              <a:ext uri="{FF2B5EF4-FFF2-40B4-BE49-F238E27FC236}">
                <a16:creationId xmlns:a16="http://schemas.microsoft.com/office/drawing/2014/main" id="{FCF0CD68-2D2A-4EC9-D596-9AD31F1F3A86}"/>
              </a:ext>
            </a:extLst>
          </p:cNvPr>
          <p:cNvSpPr>
            <a:spLocks noGrp="1" noChangeArrowheads="1"/>
          </p:cNvSpPr>
          <p:nvPr>
            <p:ph type="subTitle" idx="1"/>
          </p:nvPr>
        </p:nvSpPr>
        <p:spPr>
          <a:xfrm>
            <a:off x="1371600" y="3886200"/>
            <a:ext cx="6400800" cy="1991072"/>
          </a:xfrm>
        </p:spPr>
        <p:txBody>
          <a:bodyPr/>
          <a:lstStyle/>
          <a:p>
            <a:r>
              <a:rPr lang="fr-FR" altLang="ja-JP" sz="2800" dirty="0"/>
              <a:t>Katsumi Fujii, Chakarothai Jerdvisanop, </a:t>
            </a:r>
          </a:p>
          <a:p>
            <a:r>
              <a:rPr lang="fr-FR" altLang="ja-JP" sz="2800" dirty="0"/>
              <a:t>Maya Mizuno, Norihiko Sekine</a:t>
            </a:r>
          </a:p>
          <a:p>
            <a:pPr>
              <a:spcBef>
                <a:spcPts val="3600"/>
              </a:spcBef>
            </a:pPr>
            <a:r>
              <a:rPr lang="fr-FR" altLang="ja-JP" sz="2800" dirty="0"/>
              <a:t>NICT</a:t>
            </a:r>
            <a:r>
              <a:rPr lang="en-US" altLang="ja-JP" sz="2800" dirty="0"/>
              <a:t> (Japan)</a:t>
            </a:r>
            <a:endParaRPr lang="fr-FR" altLang="ja-JP"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Introduction</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3</a:t>
            </a:fld>
            <a:endParaRPr lang="en-US" altLang="ja-JP"/>
          </a:p>
        </p:txBody>
      </p:sp>
      <p:sp>
        <p:nvSpPr>
          <p:cNvPr id="8" name="テキスト ボックス 7">
            <a:extLst>
              <a:ext uri="{FF2B5EF4-FFF2-40B4-BE49-F238E27FC236}">
                <a16:creationId xmlns:a16="http://schemas.microsoft.com/office/drawing/2014/main" id="{67175152-7F08-6837-71F7-D921C1096B52}"/>
              </a:ext>
            </a:extLst>
          </p:cNvPr>
          <p:cNvSpPr txBox="1"/>
          <p:nvPr/>
        </p:nvSpPr>
        <p:spPr>
          <a:xfrm>
            <a:off x="611560" y="1844824"/>
            <a:ext cx="7920880" cy="1877437"/>
          </a:xfrm>
          <a:prstGeom prst="rect">
            <a:avLst/>
          </a:prstGeom>
          <a:noFill/>
        </p:spPr>
        <p:txBody>
          <a:bodyPr wrap="square">
            <a:spAutoFit/>
          </a:bodyPr>
          <a:lstStyle/>
          <a:p>
            <a:pPr>
              <a:spcBef>
                <a:spcPts val="1200"/>
              </a:spcBef>
            </a:pPr>
            <a:r>
              <a:rPr lang="en-US" altLang="ja-JP" sz="1600" dirty="0"/>
              <a:t>To conduct research on THz (over 110 GHz) wireless communication, the management of THz band are required by government.</a:t>
            </a:r>
          </a:p>
          <a:p>
            <a:pPr>
              <a:spcBef>
                <a:spcPts val="1200"/>
              </a:spcBef>
            </a:pPr>
            <a:r>
              <a:rPr lang="en-US" altLang="ja-JP" sz="1600" dirty="0"/>
              <a:t>We must have not only high-precision measurement technologies for Frequency, RF Power, and other parameters, but also their metrological standards are required.</a:t>
            </a:r>
          </a:p>
          <a:p>
            <a:pPr>
              <a:spcBef>
                <a:spcPts val="1200"/>
              </a:spcBef>
            </a:pPr>
            <a:r>
              <a:rPr lang="en-US" altLang="ja-JP" sz="1600" dirty="0"/>
              <a:t>This presentation would like to explain Japan’s licensing system for radio stations as defined by the Radio Law and the current status of metrological standards development for THz band.</a:t>
            </a:r>
          </a:p>
        </p:txBody>
      </p:sp>
      <p:pic>
        <p:nvPicPr>
          <p:cNvPr id="7" name="図 6">
            <a:extLst>
              <a:ext uri="{FF2B5EF4-FFF2-40B4-BE49-F238E27FC236}">
                <a16:creationId xmlns:a16="http://schemas.microsoft.com/office/drawing/2014/main" id="{A1F1AE06-28EE-6635-7EE6-C40401AE00EF}"/>
              </a:ext>
            </a:extLst>
          </p:cNvPr>
          <p:cNvPicPr>
            <a:picLocks noChangeAspect="1"/>
          </p:cNvPicPr>
          <p:nvPr/>
        </p:nvPicPr>
        <p:blipFill>
          <a:blip r:embed="rId3"/>
          <a:stretch>
            <a:fillRect/>
          </a:stretch>
        </p:blipFill>
        <p:spPr>
          <a:xfrm>
            <a:off x="629938" y="4437112"/>
            <a:ext cx="3600772" cy="1828084"/>
          </a:xfrm>
          <a:prstGeom prst="rect">
            <a:avLst/>
          </a:prstGeom>
        </p:spPr>
      </p:pic>
      <p:sp>
        <p:nvSpPr>
          <p:cNvPr id="9" name="テキスト ボックス 8">
            <a:extLst>
              <a:ext uri="{FF2B5EF4-FFF2-40B4-BE49-F238E27FC236}">
                <a16:creationId xmlns:a16="http://schemas.microsoft.com/office/drawing/2014/main" id="{6E028F7A-472A-764B-404F-EB2E40338F07}"/>
              </a:ext>
            </a:extLst>
          </p:cNvPr>
          <p:cNvSpPr txBox="1"/>
          <p:nvPr/>
        </p:nvSpPr>
        <p:spPr>
          <a:xfrm>
            <a:off x="4211960" y="5373216"/>
            <a:ext cx="4320480" cy="861774"/>
          </a:xfrm>
          <a:prstGeom prst="rect">
            <a:avLst/>
          </a:prstGeom>
          <a:noFill/>
        </p:spPr>
        <p:txBody>
          <a:bodyPr wrap="square">
            <a:spAutoFit/>
          </a:bodyPr>
          <a:lstStyle/>
          <a:p>
            <a:pPr>
              <a:spcBef>
                <a:spcPts val="1200"/>
              </a:spcBef>
            </a:pPr>
            <a:r>
              <a:rPr lang="en-US" altLang="ja-JP" sz="1400" b="1" dirty="0"/>
              <a:t>Real-time Video Transmitting System using 300 GHz</a:t>
            </a:r>
          </a:p>
          <a:p>
            <a:endParaRPr lang="en-US" altLang="ja-JP" dirty="0">
              <a:solidFill>
                <a:srgbClr val="FF0000"/>
              </a:solidFill>
            </a:endParaRPr>
          </a:p>
          <a:p>
            <a:r>
              <a:rPr lang="en-US" altLang="ja-JP" dirty="0">
                <a:solidFill>
                  <a:srgbClr val="FF0000"/>
                </a:solidFill>
              </a:rPr>
              <a:t>You can see it at </a:t>
            </a:r>
            <a:r>
              <a:rPr lang="ja-JP" altLang="en-US" dirty="0">
                <a:solidFill>
                  <a:srgbClr val="FF0000"/>
                </a:solidFill>
              </a:rPr>
              <a:t>SC WNG - Special 802.15 Technology Focus</a:t>
            </a:r>
          </a:p>
          <a:p>
            <a:r>
              <a:rPr lang="ja-JP" altLang="en-US" dirty="0">
                <a:solidFill>
                  <a:srgbClr val="FF0000"/>
                </a:solidFill>
              </a:rPr>
              <a:t>w/Technology Demos (Virtual Rm 1) </a:t>
            </a:r>
            <a:r>
              <a:rPr lang="en-US" altLang="ja-JP" dirty="0">
                <a:solidFill>
                  <a:srgbClr val="FF0000"/>
                </a:solidFill>
              </a:rPr>
              <a:t>on 14</a:t>
            </a:r>
            <a:r>
              <a:rPr lang="en-US" altLang="ja-JP" baseline="30000" dirty="0">
                <a:solidFill>
                  <a:srgbClr val="FF0000"/>
                </a:solidFill>
              </a:rPr>
              <a:t>th</a:t>
            </a:r>
            <a:r>
              <a:rPr lang="en-US" altLang="ja-JP" dirty="0">
                <a:solidFill>
                  <a:srgbClr val="FF0000"/>
                </a:solidFill>
              </a:rPr>
              <a:t> January.</a:t>
            </a:r>
          </a:p>
        </p:txBody>
      </p:sp>
      <p:sp>
        <p:nvSpPr>
          <p:cNvPr id="6" name="テキスト ボックス 5">
            <a:extLst>
              <a:ext uri="{FF2B5EF4-FFF2-40B4-BE49-F238E27FC236}">
                <a16:creationId xmlns:a16="http://schemas.microsoft.com/office/drawing/2014/main" id="{D92D3F8A-3335-BAEA-E675-8F45C34F6FC9}"/>
              </a:ext>
            </a:extLst>
          </p:cNvPr>
          <p:cNvSpPr txBox="1"/>
          <p:nvPr/>
        </p:nvSpPr>
        <p:spPr>
          <a:xfrm>
            <a:off x="1115616" y="4581128"/>
            <a:ext cx="699230" cy="276999"/>
          </a:xfrm>
          <a:prstGeom prst="rect">
            <a:avLst/>
          </a:prstGeom>
          <a:noFill/>
        </p:spPr>
        <p:txBody>
          <a:bodyPr wrap="none" rtlCol="0">
            <a:spAutoFit/>
          </a:bodyPr>
          <a:lstStyle/>
          <a:p>
            <a:r>
              <a:rPr kumimoji="1" lang="en-US" altLang="ja-JP" dirty="0">
                <a:solidFill>
                  <a:schemeClr val="bg1"/>
                </a:solidFill>
              </a:rPr>
              <a:t>Original</a:t>
            </a:r>
            <a:endParaRPr kumimoji="1" lang="ja-JP" altLang="en-US" dirty="0">
              <a:solidFill>
                <a:schemeClr val="bg1"/>
              </a:solidFill>
            </a:endParaRPr>
          </a:p>
        </p:txBody>
      </p:sp>
      <p:sp>
        <p:nvSpPr>
          <p:cNvPr id="10" name="テキスト ボックス 9">
            <a:extLst>
              <a:ext uri="{FF2B5EF4-FFF2-40B4-BE49-F238E27FC236}">
                <a16:creationId xmlns:a16="http://schemas.microsoft.com/office/drawing/2014/main" id="{8937923F-1768-ABAB-366B-3538E6073E95}"/>
              </a:ext>
            </a:extLst>
          </p:cNvPr>
          <p:cNvSpPr txBox="1"/>
          <p:nvPr/>
        </p:nvSpPr>
        <p:spPr>
          <a:xfrm>
            <a:off x="827584" y="5733256"/>
            <a:ext cx="900631" cy="276999"/>
          </a:xfrm>
          <a:prstGeom prst="rect">
            <a:avLst/>
          </a:prstGeom>
          <a:noFill/>
        </p:spPr>
        <p:txBody>
          <a:bodyPr wrap="none" rtlCol="0">
            <a:spAutoFit/>
          </a:bodyPr>
          <a:lstStyle/>
          <a:p>
            <a:r>
              <a:rPr kumimoji="1" lang="en-US" altLang="ja-JP" dirty="0">
                <a:solidFill>
                  <a:schemeClr val="bg1"/>
                </a:solidFill>
              </a:rPr>
              <a:t>Transmitter</a:t>
            </a:r>
            <a:endParaRPr kumimoji="1" lang="ja-JP" altLang="en-US" dirty="0">
              <a:solidFill>
                <a:schemeClr val="bg1"/>
              </a:solidFill>
            </a:endParaRPr>
          </a:p>
        </p:txBody>
      </p:sp>
      <p:sp>
        <p:nvSpPr>
          <p:cNvPr id="11" name="テキスト ボックス 10">
            <a:extLst>
              <a:ext uri="{FF2B5EF4-FFF2-40B4-BE49-F238E27FC236}">
                <a16:creationId xmlns:a16="http://schemas.microsoft.com/office/drawing/2014/main" id="{146DCB53-DB5D-A09F-4A9F-506CE6A3A64F}"/>
              </a:ext>
            </a:extLst>
          </p:cNvPr>
          <p:cNvSpPr txBox="1"/>
          <p:nvPr/>
        </p:nvSpPr>
        <p:spPr>
          <a:xfrm>
            <a:off x="3203848" y="5733256"/>
            <a:ext cx="734496" cy="276999"/>
          </a:xfrm>
          <a:prstGeom prst="rect">
            <a:avLst/>
          </a:prstGeom>
          <a:noFill/>
        </p:spPr>
        <p:txBody>
          <a:bodyPr wrap="none" rtlCol="0">
            <a:spAutoFit/>
          </a:bodyPr>
          <a:lstStyle/>
          <a:p>
            <a:r>
              <a:rPr kumimoji="1" lang="en-US" altLang="ja-JP" dirty="0">
                <a:solidFill>
                  <a:schemeClr val="bg1"/>
                </a:solidFill>
              </a:rPr>
              <a:t>Receiver</a:t>
            </a:r>
            <a:endParaRPr kumimoji="1" lang="ja-JP" altLang="en-US" dirty="0">
              <a:solidFill>
                <a:schemeClr val="bg1"/>
              </a:solidFill>
            </a:endParaRPr>
          </a:p>
        </p:txBody>
      </p:sp>
      <p:sp>
        <p:nvSpPr>
          <p:cNvPr id="12" name="テキスト ボックス 11">
            <a:extLst>
              <a:ext uri="{FF2B5EF4-FFF2-40B4-BE49-F238E27FC236}">
                <a16:creationId xmlns:a16="http://schemas.microsoft.com/office/drawing/2014/main" id="{6999CCB0-354C-A8CB-965C-199E3678D034}"/>
              </a:ext>
            </a:extLst>
          </p:cNvPr>
          <p:cNvSpPr txBox="1"/>
          <p:nvPr/>
        </p:nvSpPr>
        <p:spPr>
          <a:xfrm>
            <a:off x="2627784" y="4437112"/>
            <a:ext cx="663964" cy="276999"/>
          </a:xfrm>
          <a:prstGeom prst="rect">
            <a:avLst/>
          </a:prstGeom>
          <a:noFill/>
        </p:spPr>
        <p:txBody>
          <a:bodyPr wrap="none" rtlCol="0">
            <a:spAutoFit/>
          </a:bodyPr>
          <a:lstStyle/>
          <a:p>
            <a:r>
              <a:rPr kumimoji="1" lang="en-US" altLang="ja-JP" dirty="0">
                <a:solidFill>
                  <a:schemeClr val="bg1"/>
                </a:solidFill>
              </a:rPr>
              <a:t>Display</a:t>
            </a:r>
            <a:endParaRPr kumimoji="1" lang="ja-JP" altLang="en-US" dirty="0">
              <a:solidFill>
                <a:schemeClr val="bg1"/>
              </a:solidFill>
            </a:endParaRPr>
          </a:p>
        </p:txBody>
      </p:sp>
      <p:cxnSp>
        <p:nvCxnSpPr>
          <p:cNvPr id="14" name="直線矢印コネクタ 13">
            <a:extLst>
              <a:ext uri="{FF2B5EF4-FFF2-40B4-BE49-F238E27FC236}">
                <a16:creationId xmlns:a16="http://schemas.microsoft.com/office/drawing/2014/main" id="{A8349A5F-89A9-D35D-86FB-9312F303B33F}"/>
              </a:ext>
            </a:extLst>
          </p:cNvPr>
          <p:cNvCxnSpPr/>
          <p:nvPr/>
        </p:nvCxnSpPr>
        <p:spPr bwMode="auto">
          <a:xfrm>
            <a:off x="2195736" y="5733256"/>
            <a:ext cx="432048" cy="0"/>
          </a:xfrm>
          <a:prstGeom prst="straightConnector1">
            <a:avLst/>
          </a:prstGeom>
          <a:solidFill>
            <a:schemeClr val="accent1"/>
          </a:solidFill>
          <a:ln w="12700" cap="flat" cmpd="sng" algn="ctr">
            <a:solidFill>
              <a:schemeClr val="bg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a:extLst>
              <a:ext uri="{FF2B5EF4-FFF2-40B4-BE49-F238E27FC236}">
                <a16:creationId xmlns:a16="http://schemas.microsoft.com/office/drawing/2014/main" id="{514DBB73-3E5D-30CB-A55E-D2EA51184BF4}"/>
              </a:ext>
            </a:extLst>
          </p:cNvPr>
          <p:cNvSpPr txBox="1"/>
          <p:nvPr/>
        </p:nvSpPr>
        <p:spPr>
          <a:xfrm>
            <a:off x="2089820" y="5731356"/>
            <a:ext cx="604653" cy="230832"/>
          </a:xfrm>
          <a:prstGeom prst="rect">
            <a:avLst/>
          </a:prstGeom>
          <a:noFill/>
        </p:spPr>
        <p:txBody>
          <a:bodyPr wrap="none" rtlCol="0">
            <a:spAutoFit/>
          </a:bodyPr>
          <a:lstStyle/>
          <a:p>
            <a:r>
              <a:rPr kumimoji="1" lang="en-US" altLang="ja-JP" sz="900" dirty="0">
                <a:solidFill>
                  <a:schemeClr val="bg1"/>
                </a:solidFill>
              </a:rPr>
              <a:t>300 GHz</a:t>
            </a:r>
            <a:endParaRPr kumimoji="1" lang="ja-JP" altLang="en-US" sz="9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二等辺三角形 50">
            <a:extLst>
              <a:ext uri="{FF2B5EF4-FFF2-40B4-BE49-F238E27FC236}">
                <a16:creationId xmlns:a16="http://schemas.microsoft.com/office/drawing/2014/main" id="{594435CD-19EE-9A49-54D4-C03C9B51BE56}"/>
              </a:ext>
            </a:extLst>
          </p:cNvPr>
          <p:cNvSpPr/>
          <p:nvPr/>
        </p:nvSpPr>
        <p:spPr bwMode="auto">
          <a:xfrm>
            <a:off x="2411760" y="2730986"/>
            <a:ext cx="504056" cy="576064"/>
          </a:xfrm>
          <a:prstGeom prst="triangle">
            <a:avLst>
              <a:gd name="adj" fmla="val 0"/>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Primary Standard and Its Traceability </a:t>
            </a:r>
            <a:br>
              <a:rPr lang="en-US" altLang="ja-JP" dirty="0"/>
            </a:br>
            <a:r>
              <a:rPr lang="en-US" altLang="ja-JP" dirty="0"/>
              <a:t>for THz band</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4</a:t>
            </a:fld>
            <a:endParaRPr lang="en-US" altLang="ja-JP"/>
          </a:p>
        </p:txBody>
      </p:sp>
      <p:sp>
        <p:nvSpPr>
          <p:cNvPr id="9" name="楕円 8">
            <a:extLst>
              <a:ext uri="{FF2B5EF4-FFF2-40B4-BE49-F238E27FC236}">
                <a16:creationId xmlns:a16="http://schemas.microsoft.com/office/drawing/2014/main" id="{989549C9-3F3E-4826-EB04-2B8568254BD3}"/>
              </a:ext>
            </a:extLst>
          </p:cNvPr>
          <p:cNvSpPr/>
          <p:nvPr/>
        </p:nvSpPr>
        <p:spPr bwMode="auto">
          <a:xfrm>
            <a:off x="1115616" y="1938898"/>
            <a:ext cx="3168352" cy="720080"/>
          </a:xfrm>
          <a:prstGeom prst="ellipse">
            <a:avLst/>
          </a:prstGeom>
          <a:no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26" name="グループ化 25">
            <a:extLst>
              <a:ext uri="{FF2B5EF4-FFF2-40B4-BE49-F238E27FC236}">
                <a16:creationId xmlns:a16="http://schemas.microsoft.com/office/drawing/2014/main" id="{BDE9F2AA-36E4-F958-B332-F4222983E193}"/>
              </a:ext>
            </a:extLst>
          </p:cNvPr>
          <p:cNvGrpSpPr/>
          <p:nvPr/>
        </p:nvGrpSpPr>
        <p:grpSpPr>
          <a:xfrm>
            <a:off x="1081584" y="2473414"/>
            <a:ext cx="830227" cy="404763"/>
            <a:chOff x="1119684" y="2518023"/>
            <a:chExt cx="830227" cy="404763"/>
          </a:xfrm>
        </p:grpSpPr>
        <p:sp>
          <p:nvSpPr>
            <p:cNvPr id="10" name="二等辺三角形 9">
              <a:extLst>
                <a:ext uri="{FF2B5EF4-FFF2-40B4-BE49-F238E27FC236}">
                  <a16:creationId xmlns:a16="http://schemas.microsoft.com/office/drawing/2014/main" id="{9FEE987A-8171-AB7A-87C3-22C2BBE9C0C8}"/>
                </a:ext>
              </a:extLst>
            </p:cNvPr>
            <p:cNvSpPr/>
            <p:nvPr/>
          </p:nvSpPr>
          <p:spPr bwMode="auto">
            <a:xfrm>
              <a:off x="1335708" y="2634754"/>
              <a:ext cx="360040" cy="288032"/>
            </a:xfrm>
            <a:prstGeom prst="triangl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3" name="テキスト ボックス 12">
              <a:extLst>
                <a:ext uri="{FF2B5EF4-FFF2-40B4-BE49-F238E27FC236}">
                  <a16:creationId xmlns:a16="http://schemas.microsoft.com/office/drawing/2014/main" id="{BD122F9C-61CC-38FE-1849-B0FAB182AE60}"/>
                </a:ext>
              </a:extLst>
            </p:cNvPr>
            <p:cNvSpPr txBox="1"/>
            <p:nvPr/>
          </p:nvSpPr>
          <p:spPr>
            <a:xfrm>
              <a:off x="1119684" y="2634754"/>
              <a:ext cx="830227" cy="276999"/>
            </a:xfrm>
            <a:prstGeom prst="rect">
              <a:avLst/>
            </a:prstGeom>
            <a:noFill/>
          </p:spPr>
          <p:txBody>
            <a:bodyPr wrap="none" rtlCol="0">
              <a:spAutoFit/>
            </a:bodyPr>
            <a:lstStyle/>
            <a:p>
              <a:r>
                <a:rPr kumimoji="1" lang="en-US" altLang="ja-JP" dirty="0"/>
                <a:t>Country A</a:t>
              </a:r>
              <a:endParaRPr kumimoji="1" lang="ja-JP" altLang="en-US" dirty="0"/>
            </a:p>
          </p:txBody>
        </p:sp>
        <p:sp>
          <p:nvSpPr>
            <p:cNvPr id="16" name="楕円 15">
              <a:extLst>
                <a:ext uri="{FF2B5EF4-FFF2-40B4-BE49-F238E27FC236}">
                  <a16:creationId xmlns:a16="http://schemas.microsoft.com/office/drawing/2014/main" id="{99184748-2C5A-229D-0FC2-6CEF0CBE3AA3}"/>
                </a:ext>
              </a:extLst>
            </p:cNvPr>
            <p:cNvSpPr/>
            <p:nvPr/>
          </p:nvSpPr>
          <p:spPr bwMode="auto">
            <a:xfrm>
              <a:off x="1467272" y="2518023"/>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grpSp>
        <p:nvGrpSpPr>
          <p:cNvPr id="27" name="グループ化 26">
            <a:extLst>
              <a:ext uri="{FF2B5EF4-FFF2-40B4-BE49-F238E27FC236}">
                <a16:creationId xmlns:a16="http://schemas.microsoft.com/office/drawing/2014/main" id="{5C572282-7AC6-72A9-BA00-1D32C8724F1E}"/>
              </a:ext>
            </a:extLst>
          </p:cNvPr>
          <p:cNvGrpSpPr/>
          <p:nvPr/>
        </p:nvGrpSpPr>
        <p:grpSpPr>
          <a:xfrm>
            <a:off x="3446413" y="2495912"/>
            <a:ext cx="830227" cy="421015"/>
            <a:chOff x="3398788" y="2521471"/>
            <a:chExt cx="830227" cy="421015"/>
          </a:xfrm>
        </p:grpSpPr>
        <p:sp>
          <p:nvSpPr>
            <p:cNvPr id="17" name="楕円 16">
              <a:extLst>
                <a:ext uri="{FF2B5EF4-FFF2-40B4-BE49-F238E27FC236}">
                  <a16:creationId xmlns:a16="http://schemas.microsoft.com/office/drawing/2014/main" id="{657A269D-23D7-8263-1B30-35F7C8DEABA9}"/>
                </a:ext>
              </a:extLst>
            </p:cNvPr>
            <p:cNvSpPr/>
            <p:nvPr/>
          </p:nvSpPr>
          <p:spPr bwMode="auto">
            <a:xfrm>
              <a:off x="3758828" y="2521471"/>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 name="二等辺三角形 17">
              <a:extLst>
                <a:ext uri="{FF2B5EF4-FFF2-40B4-BE49-F238E27FC236}">
                  <a16:creationId xmlns:a16="http://schemas.microsoft.com/office/drawing/2014/main" id="{EDEA325D-6C36-4FF1-7AC2-A85C63E5EA3F}"/>
                </a:ext>
              </a:extLst>
            </p:cNvPr>
            <p:cNvSpPr/>
            <p:nvPr/>
          </p:nvSpPr>
          <p:spPr bwMode="auto">
            <a:xfrm>
              <a:off x="3629670" y="2634754"/>
              <a:ext cx="360040" cy="288032"/>
            </a:xfrm>
            <a:prstGeom prst="triangl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4" name="テキスト ボックス 13">
              <a:extLst>
                <a:ext uri="{FF2B5EF4-FFF2-40B4-BE49-F238E27FC236}">
                  <a16:creationId xmlns:a16="http://schemas.microsoft.com/office/drawing/2014/main" id="{9C5C4F73-9A2B-3FFC-85A5-E19E6F26F72D}"/>
                </a:ext>
              </a:extLst>
            </p:cNvPr>
            <p:cNvSpPr txBox="1"/>
            <p:nvPr/>
          </p:nvSpPr>
          <p:spPr>
            <a:xfrm>
              <a:off x="3398788" y="2665487"/>
              <a:ext cx="830227" cy="276999"/>
            </a:xfrm>
            <a:prstGeom prst="rect">
              <a:avLst/>
            </a:prstGeom>
            <a:noFill/>
          </p:spPr>
          <p:txBody>
            <a:bodyPr wrap="none" rtlCol="0">
              <a:spAutoFit/>
            </a:bodyPr>
            <a:lstStyle/>
            <a:p>
              <a:r>
                <a:rPr kumimoji="1" lang="en-US" altLang="ja-JP" dirty="0"/>
                <a:t>Country B</a:t>
              </a:r>
              <a:endParaRPr kumimoji="1" lang="ja-JP" altLang="en-US" dirty="0"/>
            </a:p>
          </p:txBody>
        </p:sp>
      </p:grpSp>
      <p:sp>
        <p:nvSpPr>
          <p:cNvPr id="19" name="楕円 18">
            <a:extLst>
              <a:ext uri="{FF2B5EF4-FFF2-40B4-BE49-F238E27FC236}">
                <a16:creationId xmlns:a16="http://schemas.microsoft.com/office/drawing/2014/main" id="{CA58B12D-1538-45B9-4A8E-E6DD8E2F9F7F}"/>
              </a:ext>
            </a:extLst>
          </p:cNvPr>
          <p:cNvSpPr/>
          <p:nvPr/>
        </p:nvSpPr>
        <p:spPr bwMode="auto">
          <a:xfrm>
            <a:off x="1691680" y="1938898"/>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楕円 19">
            <a:extLst>
              <a:ext uri="{FF2B5EF4-FFF2-40B4-BE49-F238E27FC236}">
                <a16:creationId xmlns:a16="http://schemas.microsoft.com/office/drawing/2014/main" id="{EBDC7776-4E4F-EE11-6994-DBEFBF2397C7}"/>
              </a:ext>
            </a:extLst>
          </p:cNvPr>
          <p:cNvSpPr/>
          <p:nvPr/>
        </p:nvSpPr>
        <p:spPr bwMode="auto">
          <a:xfrm>
            <a:off x="3923928" y="2010906"/>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2" name="楕円 21">
            <a:extLst>
              <a:ext uri="{FF2B5EF4-FFF2-40B4-BE49-F238E27FC236}">
                <a16:creationId xmlns:a16="http://schemas.microsoft.com/office/drawing/2014/main" id="{4A3E5F1C-45EF-1025-2312-1469BCBFC65C}"/>
              </a:ext>
            </a:extLst>
          </p:cNvPr>
          <p:cNvSpPr/>
          <p:nvPr/>
        </p:nvSpPr>
        <p:spPr bwMode="auto">
          <a:xfrm>
            <a:off x="2699792" y="1866567"/>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5" name="テキスト ボックス 24">
            <a:extLst>
              <a:ext uri="{FF2B5EF4-FFF2-40B4-BE49-F238E27FC236}">
                <a16:creationId xmlns:a16="http://schemas.microsoft.com/office/drawing/2014/main" id="{3054F7C0-956A-1E62-05C5-ED7079C468E9}"/>
              </a:ext>
            </a:extLst>
          </p:cNvPr>
          <p:cNvSpPr txBox="1"/>
          <p:nvPr/>
        </p:nvSpPr>
        <p:spPr>
          <a:xfrm>
            <a:off x="1619672" y="2082914"/>
            <a:ext cx="2268570" cy="478080"/>
          </a:xfrm>
          <a:prstGeom prst="rect">
            <a:avLst/>
          </a:prstGeom>
          <a:noFill/>
        </p:spPr>
        <p:txBody>
          <a:bodyPr wrap="none" rtlCol="0">
            <a:spAutoFit/>
          </a:bodyPr>
          <a:lstStyle/>
          <a:p>
            <a:pPr marL="90488" indent="-80963">
              <a:lnSpc>
                <a:spcPts val="1000"/>
              </a:lnSpc>
              <a:buFont typeface="Arial" panose="020B0604020202020204" pitchFamily="34" charset="0"/>
              <a:buChar char="•"/>
            </a:pPr>
            <a:r>
              <a:rPr kumimoji="1" lang="en-US" altLang="ja-JP" sz="1100" dirty="0"/>
              <a:t>Meter Convention</a:t>
            </a:r>
          </a:p>
          <a:p>
            <a:pPr marL="90488" indent="-80963">
              <a:lnSpc>
                <a:spcPts val="1000"/>
              </a:lnSpc>
              <a:buFont typeface="Arial" panose="020B0604020202020204" pitchFamily="34" charset="0"/>
              <a:buChar char="•"/>
            </a:pPr>
            <a:r>
              <a:rPr kumimoji="1" lang="en-US" altLang="ja-JP" sz="1100" dirty="0"/>
              <a:t>International System of Units (SI)</a:t>
            </a:r>
          </a:p>
          <a:p>
            <a:pPr marL="90488" indent="-80963">
              <a:lnSpc>
                <a:spcPts val="1000"/>
              </a:lnSpc>
              <a:buFont typeface="Arial" panose="020B0604020202020204" pitchFamily="34" charset="0"/>
              <a:buChar char="•"/>
            </a:pPr>
            <a:r>
              <a:rPr kumimoji="1" lang="en-US" altLang="ja-JP" sz="1100" dirty="0"/>
              <a:t>International Comparisons</a:t>
            </a:r>
            <a:endParaRPr kumimoji="1" lang="ja-JP" altLang="en-US" sz="1100" dirty="0"/>
          </a:p>
        </p:txBody>
      </p:sp>
      <p:sp>
        <p:nvSpPr>
          <p:cNvPr id="28" name="正方形/長方形 27">
            <a:extLst>
              <a:ext uri="{FF2B5EF4-FFF2-40B4-BE49-F238E27FC236}">
                <a16:creationId xmlns:a16="http://schemas.microsoft.com/office/drawing/2014/main" id="{C26DF9D1-3594-31FC-63C2-6071910B6D98}"/>
              </a:ext>
            </a:extLst>
          </p:cNvPr>
          <p:cNvSpPr/>
          <p:nvPr/>
        </p:nvSpPr>
        <p:spPr bwMode="auto">
          <a:xfrm>
            <a:off x="1691680" y="2082914"/>
            <a:ext cx="2088232" cy="432048"/>
          </a:xfrm>
          <a:prstGeom prst="rect">
            <a:avLst/>
          </a:prstGeom>
          <a:noFill/>
          <a:ln w="635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6" name="テキスト ボックス 35">
            <a:extLst>
              <a:ext uri="{FF2B5EF4-FFF2-40B4-BE49-F238E27FC236}">
                <a16:creationId xmlns:a16="http://schemas.microsoft.com/office/drawing/2014/main" id="{AE95362D-C64D-A9CB-32C7-0B38C37DD3F4}"/>
              </a:ext>
            </a:extLst>
          </p:cNvPr>
          <p:cNvSpPr txBox="1"/>
          <p:nvPr/>
        </p:nvSpPr>
        <p:spPr>
          <a:xfrm>
            <a:off x="611188" y="3296017"/>
            <a:ext cx="1564346" cy="646331"/>
          </a:xfrm>
          <a:prstGeom prst="rect">
            <a:avLst/>
          </a:prstGeom>
          <a:noFill/>
        </p:spPr>
        <p:txBody>
          <a:bodyPr wrap="square" rtlCol="0">
            <a:spAutoFit/>
          </a:bodyPr>
          <a:lstStyle/>
          <a:p>
            <a:r>
              <a:rPr kumimoji="1" lang="en-US" altLang="ja-JP" dirty="0">
                <a:solidFill>
                  <a:srgbClr val="FF0000"/>
                </a:solidFill>
                <a:effectLst>
                  <a:outerShdw blurRad="38100" dist="38100" dir="2700000" algn="tl">
                    <a:srgbClr val="000000">
                      <a:alpha val="43137"/>
                    </a:srgbClr>
                  </a:outerShdw>
                </a:effectLst>
              </a:rPr>
              <a:t>All units including Frequency, RF Power, etc.</a:t>
            </a:r>
          </a:p>
        </p:txBody>
      </p:sp>
      <p:sp>
        <p:nvSpPr>
          <p:cNvPr id="38" name="二等辺三角形 37">
            <a:extLst>
              <a:ext uri="{FF2B5EF4-FFF2-40B4-BE49-F238E27FC236}">
                <a16:creationId xmlns:a16="http://schemas.microsoft.com/office/drawing/2014/main" id="{3C0EDD05-A745-9A3E-2C27-DA63EEE1F39B}"/>
              </a:ext>
            </a:extLst>
          </p:cNvPr>
          <p:cNvSpPr/>
          <p:nvPr/>
        </p:nvSpPr>
        <p:spPr bwMode="auto">
          <a:xfrm>
            <a:off x="755576" y="4005034"/>
            <a:ext cx="3600400" cy="875159"/>
          </a:xfrm>
          <a:prstGeom prst="triangle">
            <a:avLst>
              <a:gd name="adj" fmla="val 45874"/>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1" name="楕円 20">
            <a:extLst>
              <a:ext uri="{FF2B5EF4-FFF2-40B4-BE49-F238E27FC236}">
                <a16:creationId xmlns:a16="http://schemas.microsoft.com/office/drawing/2014/main" id="{3D148D96-5E3B-9666-27CF-3E2E26BE3CE3}"/>
              </a:ext>
            </a:extLst>
          </p:cNvPr>
          <p:cNvSpPr/>
          <p:nvPr/>
        </p:nvSpPr>
        <p:spPr bwMode="auto">
          <a:xfrm>
            <a:off x="2360340" y="2603589"/>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テキスト ボックス 38">
            <a:extLst>
              <a:ext uri="{FF2B5EF4-FFF2-40B4-BE49-F238E27FC236}">
                <a16:creationId xmlns:a16="http://schemas.microsoft.com/office/drawing/2014/main" id="{CB3FFCB0-E415-8B73-6261-8DF96D8F0DE8}"/>
              </a:ext>
            </a:extLst>
          </p:cNvPr>
          <p:cNvSpPr txBox="1"/>
          <p:nvPr/>
        </p:nvSpPr>
        <p:spPr>
          <a:xfrm>
            <a:off x="1043608" y="4232121"/>
            <a:ext cx="1656184" cy="646331"/>
          </a:xfrm>
          <a:prstGeom prst="rect">
            <a:avLst/>
          </a:prstGeom>
          <a:noFill/>
        </p:spPr>
        <p:txBody>
          <a:bodyPr wrap="square" rtlCol="0">
            <a:spAutoFit/>
          </a:bodyPr>
          <a:lstStyle/>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Frequency Standard</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RF Power Meter </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RF Attenuator</a:t>
            </a:r>
          </a:p>
        </p:txBody>
      </p:sp>
      <p:sp>
        <p:nvSpPr>
          <p:cNvPr id="40" name="テキスト ボックス 39">
            <a:extLst>
              <a:ext uri="{FF2B5EF4-FFF2-40B4-BE49-F238E27FC236}">
                <a16:creationId xmlns:a16="http://schemas.microsoft.com/office/drawing/2014/main" id="{82C7C629-1060-193E-C15F-DD107BEE5F2B}"/>
              </a:ext>
            </a:extLst>
          </p:cNvPr>
          <p:cNvSpPr txBox="1"/>
          <p:nvPr/>
        </p:nvSpPr>
        <p:spPr>
          <a:xfrm>
            <a:off x="2987824" y="3007985"/>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42" name="矢印: 下 41">
            <a:extLst>
              <a:ext uri="{FF2B5EF4-FFF2-40B4-BE49-F238E27FC236}">
                <a16:creationId xmlns:a16="http://schemas.microsoft.com/office/drawing/2014/main" id="{28E73828-3E1F-6D19-B16F-A8EEB4A9649C}"/>
              </a:ext>
            </a:extLst>
          </p:cNvPr>
          <p:cNvSpPr/>
          <p:nvPr/>
        </p:nvSpPr>
        <p:spPr bwMode="auto">
          <a:xfrm>
            <a:off x="2195736" y="3523074"/>
            <a:ext cx="439537" cy="276999"/>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7" name="テキスト ボックス 46">
            <a:extLst>
              <a:ext uri="{FF2B5EF4-FFF2-40B4-BE49-F238E27FC236}">
                <a16:creationId xmlns:a16="http://schemas.microsoft.com/office/drawing/2014/main" id="{CE756820-D1E2-1B78-4907-A7A7F69AE788}"/>
              </a:ext>
            </a:extLst>
          </p:cNvPr>
          <p:cNvSpPr txBox="1"/>
          <p:nvPr/>
        </p:nvSpPr>
        <p:spPr>
          <a:xfrm>
            <a:off x="2156053" y="3868638"/>
            <a:ext cx="543739" cy="276999"/>
          </a:xfrm>
          <a:prstGeom prst="rect">
            <a:avLst/>
          </a:prstGeom>
          <a:solidFill>
            <a:schemeClr val="accent2">
              <a:lumMod val="20000"/>
              <a:lumOff val="80000"/>
            </a:schemeClr>
          </a:solidFill>
          <a:ln w="19050">
            <a:solidFill>
              <a:srgbClr val="0000FF"/>
            </a:solidFill>
          </a:ln>
        </p:spPr>
        <p:txBody>
          <a:bodyPr wrap="none" rtlCol="0">
            <a:spAutoFit/>
          </a:bodyPr>
          <a:lstStyle/>
          <a:p>
            <a:r>
              <a:rPr kumimoji="1" lang="en-US" altLang="ja-JP" dirty="0">
                <a:solidFill>
                  <a:srgbClr val="0000FF"/>
                </a:solidFill>
                <a:effectLst>
                  <a:outerShdw blurRad="38100" dist="38100" dir="2700000" algn="tl">
                    <a:srgbClr val="000000">
                      <a:alpha val="43137"/>
                    </a:srgbClr>
                  </a:outerShdw>
                </a:effectLst>
              </a:rPr>
              <a:t>NICT</a:t>
            </a:r>
            <a:endParaRPr kumimoji="1" lang="ja-JP" altLang="en-US" dirty="0">
              <a:solidFill>
                <a:srgbClr val="0000FF"/>
              </a:solidFill>
              <a:effectLst>
                <a:outerShdw blurRad="38100" dist="38100" dir="2700000" algn="tl">
                  <a:srgbClr val="000000">
                    <a:alpha val="43137"/>
                  </a:srgbClr>
                </a:outerShdw>
              </a:effectLst>
            </a:endParaRPr>
          </a:p>
        </p:txBody>
      </p:sp>
      <p:sp>
        <p:nvSpPr>
          <p:cNvPr id="49" name="二等辺三角形 48">
            <a:extLst>
              <a:ext uri="{FF2B5EF4-FFF2-40B4-BE49-F238E27FC236}">
                <a16:creationId xmlns:a16="http://schemas.microsoft.com/office/drawing/2014/main" id="{5C442A63-5771-355E-9949-12CF9A7DBB13}"/>
              </a:ext>
            </a:extLst>
          </p:cNvPr>
          <p:cNvSpPr/>
          <p:nvPr/>
        </p:nvSpPr>
        <p:spPr bwMode="auto">
          <a:xfrm>
            <a:off x="2087548" y="2718018"/>
            <a:ext cx="648072" cy="589032"/>
          </a:xfrm>
          <a:prstGeom prst="triangle">
            <a:avLst>
              <a:gd name="adj" fmla="val 49942"/>
            </a:avLst>
          </a:prstGeom>
          <a:solidFill>
            <a:srgbClr val="FFC1F8"/>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723C976E-629D-8CCF-CFBB-973EF37D5333}"/>
              </a:ext>
            </a:extLst>
          </p:cNvPr>
          <p:cNvSpPr txBox="1"/>
          <p:nvPr/>
        </p:nvSpPr>
        <p:spPr>
          <a:xfrm>
            <a:off x="2051720" y="2863969"/>
            <a:ext cx="839461" cy="338554"/>
          </a:xfrm>
          <a:prstGeom prst="rect">
            <a:avLst/>
          </a:prstGeom>
          <a:noFill/>
        </p:spPr>
        <p:txBody>
          <a:bodyPr wrap="none" rtlCol="0">
            <a:spAutoFit/>
          </a:bodyPr>
          <a:lstStyle/>
          <a:p>
            <a:r>
              <a:rPr kumimoji="1" lang="en-US" altLang="ja-JP" sz="1600" b="1" dirty="0"/>
              <a:t>JAPAN</a:t>
            </a:r>
            <a:endParaRPr kumimoji="1" lang="ja-JP" altLang="en-US" sz="1600" b="1" dirty="0"/>
          </a:p>
        </p:txBody>
      </p:sp>
      <p:sp>
        <p:nvSpPr>
          <p:cNvPr id="24" name="テキスト ボックス 23">
            <a:extLst>
              <a:ext uri="{FF2B5EF4-FFF2-40B4-BE49-F238E27FC236}">
                <a16:creationId xmlns:a16="http://schemas.microsoft.com/office/drawing/2014/main" id="{89189686-84CC-C046-1C50-7CD7C5AFAE2C}"/>
              </a:ext>
            </a:extLst>
          </p:cNvPr>
          <p:cNvSpPr txBox="1"/>
          <p:nvPr/>
        </p:nvSpPr>
        <p:spPr>
          <a:xfrm>
            <a:off x="899592" y="3007985"/>
            <a:ext cx="1051891"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NMIJ/AIST</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50" name="テキスト ボックス 49">
            <a:extLst>
              <a:ext uri="{FF2B5EF4-FFF2-40B4-BE49-F238E27FC236}">
                <a16:creationId xmlns:a16="http://schemas.microsoft.com/office/drawing/2014/main" id="{43FDDE6C-96B4-9688-EE24-D2FAA7D3856D}"/>
              </a:ext>
            </a:extLst>
          </p:cNvPr>
          <p:cNvSpPr txBox="1"/>
          <p:nvPr/>
        </p:nvSpPr>
        <p:spPr>
          <a:xfrm>
            <a:off x="2987824" y="3284984"/>
            <a:ext cx="1728192" cy="461665"/>
          </a:xfrm>
          <a:prstGeom prst="rect">
            <a:avLst/>
          </a:prstGeom>
          <a:noFill/>
        </p:spPr>
        <p:txBody>
          <a:bodyPr wrap="square" rtlCol="0">
            <a:spAutoFit/>
          </a:bodyPr>
          <a:lstStyle/>
          <a:p>
            <a:r>
              <a:rPr kumimoji="1" lang="en-US" altLang="ja-JP" dirty="0">
                <a:solidFill>
                  <a:srgbClr val="0000FF"/>
                </a:solidFill>
                <a:effectLst>
                  <a:outerShdw blurRad="38100" dist="38100" dir="2700000" algn="tl">
                    <a:srgbClr val="000000">
                      <a:alpha val="43137"/>
                    </a:srgbClr>
                  </a:outerShdw>
                </a:effectLst>
              </a:rPr>
              <a:t>Only Frequency</a:t>
            </a:r>
          </a:p>
          <a:p>
            <a:r>
              <a:rPr kumimoji="1" lang="en-US" altLang="ja-JP" dirty="0">
                <a:solidFill>
                  <a:srgbClr val="0000FF"/>
                </a:solidFill>
                <a:effectLst>
                  <a:outerShdw blurRad="38100" dist="38100" dir="2700000" algn="tl">
                    <a:srgbClr val="000000">
                      <a:alpha val="43137"/>
                    </a:srgbClr>
                  </a:outerShdw>
                </a:effectLst>
              </a:rPr>
              <a:t>as a designated institute</a:t>
            </a:r>
          </a:p>
        </p:txBody>
      </p:sp>
      <p:sp>
        <p:nvSpPr>
          <p:cNvPr id="52" name="テキスト ボックス 51">
            <a:extLst>
              <a:ext uri="{FF2B5EF4-FFF2-40B4-BE49-F238E27FC236}">
                <a16:creationId xmlns:a16="http://schemas.microsoft.com/office/drawing/2014/main" id="{13E49FEE-8699-F104-785E-F4806D6C8BD4}"/>
              </a:ext>
            </a:extLst>
          </p:cNvPr>
          <p:cNvSpPr txBox="1"/>
          <p:nvPr/>
        </p:nvSpPr>
        <p:spPr>
          <a:xfrm>
            <a:off x="755576" y="6032321"/>
            <a:ext cx="3600400" cy="276999"/>
          </a:xfrm>
          <a:prstGeom prst="rect">
            <a:avLst/>
          </a:prstGeom>
          <a:solidFill>
            <a:schemeClr val="accent1">
              <a:lumMod val="20000"/>
              <a:lumOff val="80000"/>
            </a:schemeClr>
          </a:solidFill>
          <a:ln>
            <a:solidFill>
              <a:srgbClr val="00B050"/>
            </a:solidFill>
          </a:ln>
        </p:spPr>
        <p:txBody>
          <a:bodyPr wrap="square" rtlCol="0">
            <a:spAutoFit/>
          </a:bodyPr>
          <a:lstStyle/>
          <a:p>
            <a:pPr algn="ctr"/>
            <a:r>
              <a:rPr kumimoji="1" lang="en-US" altLang="ja-JP" dirty="0"/>
              <a:t>Radio Stations ( over 300 million ) </a:t>
            </a:r>
            <a:endParaRPr kumimoji="1" lang="ja-JP" altLang="en-US" dirty="0"/>
          </a:p>
        </p:txBody>
      </p:sp>
      <p:sp>
        <p:nvSpPr>
          <p:cNvPr id="54" name="テキスト ボックス 53">
            <a:extLst>
              <a:ext uri="{FF2B5EF4-FFF2-40B4-BE49-F238E27FC236}">
                <a16:creationId xmlns:a16="http://schemas.microsoft.com/office/drawing/2014/main" id="{0DF51EFB-CB9C-FB36-AC54-408A7369C582}"/>
              </a:ext>
            </a:extLst>
          </p:cNvPr>
          <p:cNvSpPr txBox="1"/>
          <p:nvPr/>
        </p:nvSpPr>
        <p:spPr>
          <a:xfrm>
            <a:off x="2002014" y="3262446"/>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56" name="矢印: 下 55">
            <a:extLst>
              <a:ext uri="{FF2B5EF4-FFF2-40B4-BE49-F238E27FC236}">
                <a16:creationId xmlns:a16="http://schemas.microsoft.com/office/drawing/2014/main" id="{E2F7C45C-9899-857D-F724-CACF35D89346}"/>
              </a:ext>
            </a:extLst>
          </p:cNvPr>
          <p:cNvSpPr/>
          <p:nvPr/>
        </p:nvSpPr>
        <p:spPr bwMode="auto">
          <a:xfrm>
            <a:off x="2123728" y="5816297"/>
            <a:ext cx="576064" cy="216024"/>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7" name="テキスト ボックス 56">
            <a:extLst>
              <a:ext uri="{FF2B5EF4-FFF2-40B4-BE49-F238E27FC236}">
                <a16:creationId xmlns:a16="http://schemas.microsoft.com/office/drawing/2014/main" id="{1A80A7C0-E698-831C-CEC1-97995D8C3D22}"/>
              </a:ext>
            </a:extLst>
          </p:cNvPr>
          <p:cNvSpPr txBox="1"/>
          <p:nvPr/>
        </p:nvSpPr>
        <p:spPr>
          <a:xfrm>
            <a:off x="827584" y="3800073"/>
            <a:ext cx="1268296" cy="369332"/>
          </a:xfrm>
          <a:prstGeom prst="rect">
            <a:avLst/>
          </a:prstGeom>
          <a:noFill/>
        </p:spPr>
        <p:txBody>
          <a:bodyPr wrap="none" rtlCol="0">
            <a:spAutoFit/>
          </a:bodyPr>
          <a:lstStyle/>
          <a:p>
            <a:r>
              <a:rPr kumimoji="1" lang="en-US" altLang="ja-JP" sz="1800" b="1" u="sng" dirty="0"/>
              <a:t>Radio Law</a:t>
            </a:r>
            <a:endParaRPr kumimoji="1" lang="ja-JP" altLang="en-US" sz="1800" b="1" u="sng" dirty="0"/>
          </a:p>
        </p:txBody>
      </p:sp>
      <p:sp>
        <p:nvSpPr>
          <p:cNvPr id="55" name="テキスト ボックス 54">
            <a:extLst>
              <a:ext uri="{FF2B5EF4-FFF2-40B4-BE49-F238E27FC236}">
                <a16:creationId xmlns:a16="http://schemas.microsoft.com/office/drawing/2014/main" id="{DD1A823A-0312-4947-6BFC-90A3BB2CF23F}"/>
              </a:ext>
            </a:extLst>
          </p:cNvPr>
          <p:cNvSpPr txBox="1"/>
          <p:nvPr/>
        </p:nvSpPr>
        <p:spPr>
          <a:xfrm>
            <a:off x="1259632" y="5600273"/>
            <a:ext cx="2286652" cy="276999"/>
          </a:xfrm>
          <a:prstGeom prst="rect">
            <a:avLst/>
          </a:prstGeom>
          <a:noFill/>
        </p:spPr>
        <p:txBody>
          <a:bodyPr wrap="none" rtlCol="0">
            <a:spAutoFit/>
          </a:bodyPr>
          <a:lstStyle/>
          <a:p>
            <a:r>
              <a:rPr kumimoji="1" lang="en-US" altLang="ja-JP" dirty="0"/>
              <a:t>Test / Inspection of radio stations</a:t>
            </a:r>
            <a:endParaRPr kumimoji="1" lang="ja-JP" altLang="en-US" dirty="0"/>
          </a:p>
        </p:txBody>
      </p:sp>
      <p:sp>
        <p:nvSpPr>
          <p:cNvPr id="59" name="テキスト ボックス 58">
            <a:extLst>
              <a:ext uri="{FF2B5EF4-FFF2-40B4-BE49-F238E27FC236}">
                <a16:creationId xmlns:a16="http://schemas.microsoft.com/office/drawing/2014/main" id="{FB20798E-32DE-FC51-43DA-276FDFEC17E2}"/>
              </a:ext>
            </a:extLst>
          </p:cNvPr>
          <p:cNvSpPr txBox="1"/>
          <p:nvPr/>
        </p:nvSpPr>
        <p:spPr>
          <a:xfrm>
            <a:off x="4860032" y="2636912"/>
            <a:ext cx="3600400" cy="3323987"/>
          </a:xfrm>
          <a:prstGeom prst="rect">
            <a:avLst/>
          </a:prstGeom>
          <a:noFill/>
        </p:spPr>
        <p:txBody>
          <a:bodyPr wrap="square">
            <a:spAutoFit/>
          </a:bodyPr>
          <a:lstStyle/>
          <a:p>
            <a:r>
              <a:rPr lang="en-US" altLang="ja-JP" sz="1400" b="1" dirty="0">
                <a:solidFill>
                  <a:srgbClr val="FF0000"/>
                </a:solidFill>
              </a:rPr>
              <a:t>NMIJ</a:t>
            </a:r>
            <a:r>
              <a:rPr lang="en-US" altLang="ja-JP" sz="1400" dirty="0"/>
              <a:t> is in charge of maintaining SI basic units such as length and mass, as well as units relevant to electromagnetic waves such as RF power, RF attenuation, RF impedance, and field strength (antennas) as primary standards in Japan.</a:t>
            </a:r>
          </a:p>
          <a:p>
            <a:endParaRPr lang="en-US" altLang="ja-JP" sz="1400" dirty="0"/>
          </a:p>
          <a:p>
            <a:r>
              <a:rPr lang="en-US" altLang="ja-JP" sz="1400" b="1" dirty="0">
                <a:solidFill>
                  <a:srgbClr val="0000FF"/>
                </a:solidFill>
              </a:rPr>
              <a:t>NICT</a:t>
            </a:r>
            <a:r>
              <a:rPr lang="en-US" altLang="ja-JP" sz="1400" dirty="0"/>
              <a:t> is in charge of calibrating the measurement instruments, which are required for test/inspecting radio stations, using the reference instrument calibrated by NMIJ. </a:t>
            </a:r>
          </a:p>
          <a:p>
            <a:endParaRPr lang="en-US" altLang="ja-JP" sz="1400" dirty="0"/>
          </a:p>
          <a:p>
            <a:r>
              <a:rPr lang="en-US" altLang="ja-JP" sz="1400" b="1" dirty="0"/>
              <a:t>Radio Law </a:t>
            </a:r>
            <a:r>
              <a:rPr lang="en-US" altLang="ja-JP" sz="1400" dirty="0"/>
              <a:t>requires a traceability system for measuring instruments, with NICT at the top. </a:t>
            </a:r>
          </a:p>
          <a:p>
            <a:r>
              <a:rPr lang="en-US" altLang="ja-JP" sz="1400" dirty="0"/>
              <a:t>It is applied to frequencies </a:t>
            </a:r>
            <a:r>
              <a:rPr lang="en-US" altLang="ja-JP" sz="1400" b="1" dirty="0"/>
              <a:t>up to 3 THz</a:t>
            </a:r>
            <a:r>
              <a:rPr lang="en-US" altLang="ja-JP" sz="1400" dirty="0"/>
              <a:t>.</a:t>
            </a:r>
          </a:p>
        </p:txBody>
      </p:sp>
      <p:sp>
        <p:nvSpPr>
          <p:cNvPr id="11" name="テキスト ボックス 10">
            <a:extLst>
              <a:ext uri="{FF2B5EF4-FFF2-40B4-BE49-F238E27FC236}">
                <a16:creationId xmlns:a16="http://schemas.microsoft.com/office/drawing/2014/main" id="{C38DFC8D-6F9E-B4B8-8893-06D9D909C9E6}"/>
              </a:ext>
            </a:extLst>
          </p:cNvPr>
          <p:cNvSpPr txBox="1"/>
          <p:nvPr/>
        </p:nvSpPr>
        <p:spPr>
          <a:xfrm>
            <a:off x="2411760" y="4448145"/>
            <a:ext cx="1656184" cy="461665"/>
          </a:xfrm>
          <a:prstGeom prst="rect">
            <a:avLst/>
          </a:prstGeom>
          <a:noFill/>
        </p:spPr>
        <p:txBody>
          <a:bodyPr wrap="square" rtlCol="0">
            <a:spAutoFit/>
          </a:bodyPr>
          <a:lstStyle/>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Spectrum analyzer </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Antenna</a:t>
            </a:r>
          </a:p>
        </p:txBody>
      </p:sp>
      <p:sp>
        <p:nvSpPr>
          <p:cNvPr id="12" name="矢印: 下 11">
            <a:extLst>
              <a:ext uri="{FF2B5EF4-FFF2-40B4-BE49-F238E27FC236}">
                <a16:creationId xmlns:a16="http://schemas.microsoft.com/office/drawing/2014/main" id="{F5C585F5-6244-F029-38B7-D548BD437889}"/>
              </a:ext>
            </a:extLst>
          </p:cNvPr>
          <p:cNvSpPr/>
          <p:nvPr/>
        </p:nvSpPr>
        <p:spPr bwMode="auto">
          <a:xfrm>
            <a:off x="2123728" y="5096217"/>
            <a:ext cx="576064" cy="216024"/>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3" name="テキスト ボックス 22">
            <a:extLst>
              <a:ext uri="{FF2B5EF4-FFF2-40B4-BE49-F238E27FC236}">
                <a16:creationId xmlns:a16="http://schemas.microsoft.com/office/drawing/2014/main" id="{D25E0814-3730-08B9-9B36-CDA8D754652C}"/>
              </a:ext>
            </a:extLst>
          </p:cNvPr>
          <p:cNvSpPr txBox="1"/>
          <p:nvPr/>
        </p:nvSpPr>
        <p:spPr>
          <a:xfrm>
            <a:off x="1963439" y="4846740"/>
            <a:ext cx="880369" cy="276999"/>
          </a:xfrm>
          <a:prstGeom prst="rect">
            <a:avLst/>
          </a:prstGeom>
          <a:noFill/>
        </p:spPr>
        <p:txBody>
          <a:bodyPr wrap="none" rtlCol="0">
            <a:spAutoFit/>
          </a:bodyPr>
          <a:lstStyle/>
          <a:p>
            <a:r>
              <a:rPr kumimoji="1" lang="en-US" altLang="ja-JP" dirty="0"/>
              <a:t>Calibration</a:t>
            </a:r>
            <a:endParaRPr kumimoji="1" lang="ja-JP" altLang="en-US" dirty="0"/>
          </a:p>
        </p:txBody>
      </p:sp>
      <p:grpSp>
        <p:nvGrpSpPr>
          <p:cNvPr id="29" name="グループ化 28">
            <a:extLst>
              <a:ext uri="{FF2B5EF4-FFF2-40B4-BE49-F238E27FC236}">
                <a16:creationId xmlns:a16="http://schemas.microsoft.com/office/drawing/2014/main" id="{ECF0D7F9-E6FE-B0B1-9134-DD3F02BF858C}"/>
              </a:ext>
            </a:extLst>
          </p:cNvPr>
          <p:cNvGrpSpPr/>
          <p:nvPr/>
        </p:nvGrpSpPr>
        <p:grpSpPr>
          <a:xfrm>
            <a:off x="755576" y="5312241"/>
            <a:ext cx="3600400" cy="288032"/>
            <a:chOff x="5796136" y="2971305"/>
            <a:chExt cx="2952328" cy="313828"/>
          </a:xfrm>
        </p:grpSpPr>
        <p:sp>
          <p:nvSpPr>
            <p:cNvPr id="30" name="正方形/長方形 29">
              <a:extLst>
                <a:ext uri="{FF2B5EF4-FFF2-40B4-BE49-F238E27FC236}">
                  <a16:creationId xmlns:a16="http://schemas.microsoft.com/office/drawing/2014/main" id="{1A4CA8E0-FCF4-C402-9E2C-EB846B9B7C05}"/>
                </a:ext>
              </a:extLst>
            </p:cNvPr>
            <p:cNvSpPr/>
            <p:nvPr/>
          </p:nvSpPr>
          <p:spPr bwMode="auto">
            <a:xfrm>
              <a:off x="5796136" y="3014945"/>
              <a:ext cx="2952328" cy="270188"/>
            </a:xfrm>
            <a:prstGeom prst="rect">
              <a:avLst/>
            </a:prstGeom>
            <a:solidFill>
              <a:srgbClr val="FFCC99"/>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E5DFEA80-DB43-75AB-A6A6-1444DF0DE8A7}"/>
                </a:ext>
              </a:extLst>
            </p:cNvPr>
            <p:cNvSpPr txBox="1"/>
            <p:nvPr/>
          </p:nvSpPr>
          <p:spPr>
            <a:xfrm>
              <a:off x="6794003" y="2971305"/>
              <a:ext cx="1016881" cy="307777"/>
            </a:xfrm>
            <a:prstGeom prst="rect">
              <a:avLst/>
            </a:prstGeom>
            <a:noFill/>
          </p:spPr>
          <p:txBody>
            <a:bodyPr wrap="none" rtlCol="0">
              <a:spAutoFit/>
            </a:bodyPr>
            <a:lstStyle/>
            <a:p>
              <a:r>
                <a:rPr kumimoji="1" lang="en-US" altLang="ja-JP" sz="1400" dirty="0">
                  <a:solidFill>
                    <a:srgbClr val="C00000"/>
                  </a:solidFill>
                  <a:effectLst>
                    <a:outerShdw blurRad="38100" dist="38100" dir="2700000" algn="tl">
                      <a:srgbClr val="000000">
                        <a:alpha val="43137"/>
                      </a:srgbClr>
                    </a:outerShdw>
                  </a:effectLst>
                </a:rPr>
                <a:t>Test houses</a:t>
              </a:r>
              <a:endParaRPr kumimoji="1" lang="ja-JP" altLang="en-US" sz="1400" dirty="0">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47194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60C5536B-983B-B319-10D5-6F0D9F0B347B}"/>
              </a:ext>
            </a:extLst>
          </p:cNvPr>
          <p:cNvCxnSpPr/>
          <p:nvPr/>
        </p:nvCxnSpPr>
        <p:spPr bwMode="auto">
          <a:xfrm>
            <a:off x="7308304" y="2071881"/>
            <a:ext cx="0" cy="3384376"/>
          </a:xfrm>
          <a:prstGeom prst="line">
            <a:avLst/>
          </a:prstGeom>
          <a:solidFill>
            <a:schemeClr val="accent1"/>
          </a:solid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正方形/長方形 9">
            <a:extLst>
              <a:ext uri="{FF2B5EF4-FFF2-40B4-BE49-F238E27FC236}">
                <a16:creationId xmlns:a16="http://schemas.microsoft.com/office/drawing/2014/main" id="{0214F913-1016-3997-1DEB-0ACD8F6DC36A}"/>
              </a:ext>
            </a:extLst>
          </p:cNvPr>
          <p:cNvSpPr/>
          <p:nvPr/>
        </p:nvSpPr>
        <p:spPr bwMode="auto">
          <a:xfrm>
            <a:off x="5796136" y="2359913"/>
            <a:ext cx="1440160" cy="360189"/>
          </a:xfrm>
          <a:prstGeom prst="rect">
            <a:avLst/>
          </a:prstGeom>
          <a:solidFill>
            <a:srgbClr val="FFE1FB"/>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a:xfrm>
            <a:off x="612676" y="692696"/>
            <a:ext cx="7918648" cy="1066800"/>
          </a:xfrm>
        </p:spPr>
        <p:txBody>
          <a:bodyPr/>
          <a:lstStyle/>
          <a:p>
            <a:r>
              <a:rPr lang="en-US" altLang="ja-JP" dirty="0"/>
              <a:t>Licensing System for THz Radio Stations</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5</a:t>
            </a:fld>
            <a:endParaRPr lang="en-US" altLang="ja-JP"/>
          </a:p>
        </p:txBody>
      </p:sp>
      <p:sp>
        <p:nvSpPr>
          <p:cNvPr id="8" name="テキスト ボックス 7">
            <a:extLst>
              <a:ext uri="{FF2B5EF4-FFF2-40B4-BE49-F238E27FC236}">
                <a16:creationId xmlns:a16="http://schemas.microsoft.com/office/drawing/2014/main" id="{5A1F75D2-F2AE-CE73-F9E0-CC25682674E3}"/>
              </a:ext>
            </a:extLst>
          </p:cNvPr>
          <p:cNvSpPr txBox="1"/>
          <p:nvPr/>
        </p:nvSpPr>
        <p:spPr>
          <a:xfrm>
            <a:off x="605880" y="1844675"/>
            <a:ext cx="5118248" cy="3970318"/>
          </a:xfrm>
          <a:prstGeom prst="rect">
            <a:avLst/>
          </a:prstGeom>
          <a:noFill/>
        </p:spPr>
        <p:txBody>
          <a:bodyPr wrap="square">
            <a:spAutoFit/>
          </a:bodyPr>
          <a:lstStyle/>
          <a:p>
            <a:r>
              <a:rPr lang="en-US" altLang="ja-JP" sz="1400" dirty="0"/>
              <a:t>For THz (over 110 GHz), there is no primary standard of RF power in Japan. The Ministry of Internal Affairs and Communications (MIC) cannot license any radio stations using THz band.</a:t>
            </a:r>
          </a:p>
          <a:p>
            <a:endParaRPr lang="en-US" altLang="ja-JP" sz="1400" dirty="0"/>
          </a:p>
          <a:p>
            <a:r>
              <a:rPr lang="en-US" altLang="ja-JP" sz="1400" dirty="0"/>
              <a:t>Therefore, a special licensing system for THz band was introduced by the MIC in May 2022. </a:t>
            </a:r>
          </a:p>
          <a:p>
            <a:pPr marL="182563"/>
            <a:r>
              <a:rPr lang="en-US" altLang="ja-JP" sz="1400" dirty="0"/>
              <a:t>It amended the regulations that licenses of radio station can issue if the tests of radio station for THz band are performed by the measuring instrument certificated using the provisional reference values provided by NICT.  The measuring instrument are not required traceability to SI units.</a:t>
            </a:r>
          </a:p>
          <a:p>
            <a:endParaRPr lang="en-US" altLang="ja-JP" sz="1400" dirty="0"/>
          </a:p>
          <a:p>
            <a:r>
              <a:rPr lang="en-US" altLang="ja-JP" sz="1400" dirty="0"/>
              <a:t>As a result, </a:t>
            </a:r>
          </a:p>
          <a:p>
            <a:pPr marL="182563"/>
            <a:r>
              <a:rPr lang="en-US" altLang="ja-JP" sz="1400" dirty="0"/>
              <a:t>NICT maintains the provisional reference values of RF power for THz and starts a certification service to the power meters.  </a:t>
            </a:r>
          </a:p>
          <a:p>
            <a:pPr marL="182563"/>
            <a:endParaRPr lang="en-US" altLang="ja-JP" sz="1400" dirty="0"/>
          </a:p>
          <a:p>
            <a:pPr marL="182563"/>
            <a:r>
              <a:rPr lang="en-US" altLang="ja-JP" sz="1400" dirty="0"/>
              <a:t>NICT and NMIJ begin to develop the primary standards of RF power up to 1.1 THz. </a:t>
            </a:r>
          </a:p>
        </p:txBody>
      </p:sp>
      <p:sp>
        <p:nvSpPr>
          <p:cNvPr id="6" name="テキスト ボックス 5">
            <a:extLst>
              <a:ext uri="{FF2B5EF4-FFF2-40B4-BE49-F238E27FC236}">
                <a16:creationId xmlns:a16="http://schemas.microsoft.com/office/drawing/2014/main" id="{B82D21D8-3EFE-4085-D1A6-6397D6832184}"/>
              </a:ext>
            </a:extLst>
          </p:cNvPr>
          <p:cNvSpPr txBox="1"/>
          <p:nvPr/>
        </p:nvSpPr>
        <p:spPr>
          <a:xfrm>
            <a:off x="611188" y="6093296"/>
            <a:ext cx="7920000" cy="307777"/>
          </a:xfrm>
          <a:prstGeom prst="rect">
            <a:avLst/>
          </a:prstGeom>
          <a:solidFill>
            <a:srgbClr val="FFFF00"/>
          </a:solidFill>
        </p:spPr>
        <p:txBody>
          <a:bodyPr wrap="square">
            <a:spAutoFit/>
          </a:bodyPr>
          <a:lstStyle/>
          <a:p>
            <a:pPr algn="ctr"/>
            <a:r>
              <a:rPr lang="en-US" altLang="ja-JP" sz="1400" dirty="0"/>
              <a:t>The following pages will report on the current status of the development of primary standards.</a:t>
            </a:r>
          </a:p>
        </p:txBody>
      </p:sp>
      <p:sp>
        <p:nvSpPr>
          <p:cNvPr id="9" name="テキスト ボックス 8">
            <a:extLst>
              <a:ext uri="{FF2B5EF4-FFF2-40B4-BE49-F238E27FC236}">
                <a16:creationId xmlns:a16="http://schemas.microsoft.com/office/drawing/2014/main" id="{D4E4D719-A8DC-58E0-8EC3-3D533212CE82}"/>
              </a:ext>
            </a:extLst>
          </p:cNvPr>
          <p:cNvSpPr txBox="1"/>
          <p:nvPr/>
        </p:nvSpPr>
        <p:spPr>
          <a:xfrm>
            <a:off x="6012160" y="2386119"/>
            <a:ext cx="1051891" cy="307777"/>
          </a:xfrm>
          <a:prstGeom prst="rect">
            <a:avLst/>
          </a:prstGeom>
          <a:noFill/>
        </p:spPr>
        <p:txBody>
          <a:bodyPr wrap="none" rtlCol="0">
            <a:spAutoFit/>
          </a:bodyPr>
          <a:lstStyle/>
          <a:p>
            <a:r>
              <a:rPr kumimoji="1" lang="en-US" altLang="ja-JP" sz="1400" dirty="0">
                <a:solidFill>
                  <a:srgbClr val="FF0000"/>
                </a:solidFill>
                <a:effectLst>
                  <a:outerShdw blurRad="38100" dist="38100" dir="2700000" algn="tl">
                    <a:srgbClr val="000000">
                      <a:alpha val="43137"/>
                    </a:srgbClr>
                  </a:outerShdw>
                </a:effectLst>
              </a:rPr>
              <a:t>NMIJ/AIST</a:t>
            </a:r>
            <a:endParaRPr kumimoji="1" lang="ja-JP" altLang="en-US" sz="1400" dirty="0">
              <a:solidFill>
                <a:srgbClr val="FF0000"/>
              </a:solidFill>
              <a:effectLst>
                <a:outerShdw blurRad="38100" dist="38100" dir="2700000" algn="tl">
                  <a:srgbClr val="000000">
                    <a:alpha val="43137"/>
                  </a:srgbClr>
                </a:outerShdw>
              </a:effectLst>
            </a:endParaRPr>
          </a:p>
        </p:txBody>
      </p:sp>
      <p:grpSp>
        <p:nvGrpSpPr>
          <p:cNvPr id="13" name="グループ化 12">
            <a:extLst>
              <a:ext uri="{FF2B5EF4-FFF2-40B4-BE49-F238E27FC236}">
                <a16:creationId xmlns:a16="http://schemas.microsoft.com/office/drawing/2014/main" id="{39A909F2-13B1-74DB-EDC6-0F7562868BA5}"/>
              </a:ext>
            </a:extLst>
          </p:cNvPr>
          <p:cNvGrpSpPr/>
          <p:nvPr/>
        </p:nvGrpSpPr>
        <p:grpSpPr>
          <a:xfrm>
            <a:off x="5796136" y="3440033"/>
            <a:ext cx="2952328" cy="360189"/>
            <a:chOff x="5796136" y="2924944"/>
            <a:chExt cx="2952328" cy="360189"/>
          </a:xfrm>
        </p:grpSpPr>
        <p:sp>
          <p:nvSpPr>
            <p:cNvPr id="11" name="正方形/長方形 10">
              <a:extLst>
                <a:ext uri="{FF2B5EF4-FFF2-40B4-BE49-F238E27FC236}">
                  <a16:creationId xmlns:a16="http://schemas.microsoft.com/office/drawing/2014/main" id="{88679F11-3DD9-1AEB-046A-2B6A925C44F1}"/>
                </a:ext>
              </a:extLst>
            </p:cNvPr>
            <p:cNvSpPr/>
            <p:nvPr/>
          </p:nvSpPr>
          <p:spPr bwMode="auto">
            <a:xfrm>
              <a:off x="5796136" y="2924944"/>
              <a:ext cx="2952328" cy="360189"/>
            </a:xfrm>
            <a:prstGeom prst="rect">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 name="テキスト ボックス 6">
              <a:extLst>
                <a:ext uri="{FF2B5EF4-FFF2-40B4-BE49-F238E27FC236}">
                  <a16:creationId xmlns:a16="http://schemas.microsoft.com/office/drawing/2014/main" id="{18C18F41-FE49-E1AB-2CA5-366041AE37D7}"/>
                </a:ext>
              </a:extLst>
            </p:cNvPr>
            <p:cNvSpPr txBox="1"/>
            <p:nvPr/>
          </p:nvSpPr>
          <p:spPr>
            <a:xfrm>
              <a:off x="6970775" y="2971305"/>
              <a:ext cx="603050" cy="307777"/>
            </a:xfrm>
            <a:prstGeom prst="rect">
              <a:avLst/>
            </a:prstGeom>
            <a:noFill/>
          </p:spPr>
          <p:txBody>
            <a:bodyPr wrap="none" rtlCol="0">
              <a:spAutoFit/>
            </a:bodyPr>
            <a:lstStyle/>
            <a:p>
              <a:r>
                <a:rPr kumimoji="1" lang="en-US" altLang="ja-JP" sz="1400" dirty="0">
                  <a:solidFill>
                    <a:srgbClr val="0000FF"/>
                  </a:solidFill>
                  <a:effectLst>
                    <a:outerShdw blurRad="38100" dist="38100" dir="2700000" algn="tl">
                      <a:srgbClr val="000000">
                        <a:alpha val="43137"/>
                      </a:srgbClr>
                    </a:outerShdw>
                  </a:effectLst>
                </a:rPr>
                <a:t>NICT</a:t>
              </a:r>
              <a:endParaRPr kumimoji="1" lang="ja-JP" altLang="en-US" sz="1400" dirty="0">
                <a:solidFill>
                  <a:srgbClr val="0000FF"/>
                </a:solidFill>
                <a:effectLst>
                  <a:outerShdw blurRad="38100" dist="38100" dir="2700000" algn="tl">
                    <a:srgbClr val="000000">
                      <a:alpha val="43137"/>
                    </a:srgbClr>
                  </a:outerShdw>
                </a:effectLst>
              </a:endParaRPr>
            </a:p>
          </p:txBody>
        </p:sp>
      </p:grpSp>
      <p:sp>
        <p:nvSpPr>
          <p:cNvPr id="12" name="テキスト ボックス 11">
            <a:extLst>
              <a:ext uri="{FF2B5EF4-FFF2-40B4-BE49-F238E27FC236}">
                <a16:creationId xmlns:a16="http://schemas.microsoft.com/office/drawing/2014/main" id="{C1B7F83C-0BEB-DEE8-E945-1E729BF95F3D}"/>
              </a:ext>
            </a:extLst>
          </p:cNvPr>
          <p:cNvSpPr txBox="1"/>
          <p:nvPr/>
        </p:nvSpPr>
        <p:spPr>
          <a:xfrm>
            <a:off x="5868144" y="2061859"/>
            <a:ext cx="1440160" cy="307777"/>
          </a:xfrm>
          <a:prstGeom prst="rect">
            <a:avLst/>
          </a:prstGeom>
          <a:noFill/>
        </p:spPr>
        <p:txBody>
          <a:bodyPr wrap="square">
            <a:spAutoFit/>
          </a:bodyPr>
          <a:lstStyle/>
          <a:p>
            <a:r>
              <a:rPr lang="en-US" altLang="ja-JP" sz="1400" b="1" dirty="0"/>
              <a:t>Below 110 GHz</a:t>
            </a:r>
          </a:p>
        </p:txBody>
      </p:sp>
      <p:sp>
        <p:nvSpPr>
          <p:cNvPr id="14" name="矢印: 下 13">
            <a:extLst>
              <a:ext uri="{FF2B5EF4-FFF2-40B4-BE49-F238E27FC236}">
                <a16:creationId xmlns:a16="http://schemas.microsoft.com/office/drawing/2014/main" id="{7B2E8DE5-2CDE-53E0-F3F6-51308D26029D}"/>
              </a:ext>
            </a:extLst>
          </p:cNvPr>
          <p:cNvSpPr/>
          <p:nvPr/>
        </p:nvSpPr>
        <p:spPr bwMode="auto">
          <a:xfrm>
            <a:off x="6228184" y="3007985"/>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4C30A3EE-CE14-5291-5637-735B948DC67A}"/>
              </a:ext>
            </a:extLst>
          </p:cNvPr>
          <p:cNvSpPr txBox="1"/>
          <p:nvPr/>
        </p:nvSpPr>
        <p:spPr>
          <a:xfrm>
            <a:off x="6012160" y="2719953"/>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17" name="矢印: 下 16">
            <a:extLst>
              <a:ext uri="{FF2B5EF4-FFF2-40B4-BE49-F238E27FC236}">
                <a16:creationId xmlns:a16="http://schemas.microsoft.com/office/drawing/2014/main" id="{4B5C455E-67C7-2E47-D0BB-AF7698D86182}"/>
              </a:ext>
            </a:extLst>
          </p:cNvPr>
          <p:cNvSpPr/>
          <p:nvPr/>
        </p:nvSpPr>
        <p:spPr bwMode="auto">
          <a:xfrm>
            <a:off x="6228184" y="4160113"/>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 name="テキスト ボックス 17">
            <a:extLst>
              <a:ext uri="{FF2B5EF4-FFF2-40B4-BE49-F238E27FC236}">
                <a16:creationId xmlns:a16="http://schemas.microsoft.com/office/drawing/2014/main" id="{8788BB7F-6D07-4A7C-D2E7-0E07576E892C}"/>
              </a:ext>
            </a:extLst>
          </p:cNvPr>
          <p:cNvSpPr txBox="1"/>
          <p:nvPr/>
        </p:nvSpPr>
        <p:spPr>
          <a:xfrm>
            <a:off x="6012160" y="3872081"/>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22" name="テキスト ボックス 21">
            <a:extLst>
              <a:ext uri="{FF2B5EF4-FFF2-40B4-BE49-F238E27FC236}">
                <a16:creationId xmlns:a16="http://schemas.microsoft.com/office/drawing/2014/main" id="{801E37F7-5820-62D8-6320-671785288AAF}"/>
              </a:ext>
            </a:extLst>
          </p:cNvPr>
          <p:cNvSpPr txBox="1"/>
          <p:nvPr/>
        </p:nvSpPr>
        <p:spPr>
          <a:xfrm>
            <a:off x="5796136" y="5600273"/>
            <a:ext cx="2880320" cy="276999"/>
          </a:xfrm>
          <a:prstGeom prst="rect">
            <a:avLst/>
          </a:prstGeom>
          <a:solidFill>
            <a:schemeClr val="accent1">
              <a:lumMod val="20000"/>
              <a:lumOff val="80000"/>
            </a:schemeClr>
          </a:solidFill>
          <a:ln>
            <a:solidFill>
              <a:srgbClr val="00B050"/>
            </a:solidFill>
          </a:ln>
        </p:spPr>
        <p:txBody>
          <a:bodyPr wrap="square" rtlCol="0">
            <a:spAutoFit/>
          </a:bodyPr>
          <a:lstStyle/>
          <a:p>
            <a:pPr algn="ctr"/>
            <a:r>
              <a:rPr kumimoji="1" lang="en-US" altLang="ja-JP" dirty="0"/>
              <a:t>Radio Stations</a:t>
            </a:r>
            <a:endParaRPr kumimoji="1" lang="ja-JP" altLang="en-US" dirty="0"/>
          </a:p>
        </p:txBody>
      </p:sp>
      <p:sp>
        <p:nvSpPr>
          <p:cNvPr id="23" name="テキスト ボックス 22">
            <a:extLst>
              <a:ext uri="{FF2B5EF4-FFF2-40B4-BE49-F238E27FC236}">
                <a16:creationId xmlns:a16="http://schemas.microsoft.com/office/drawing/2014/main" id="{98D82664-E127-0966-AB79-2C9896B46EE6}"/>
              </a:ext>
            </a:extLst>
          </p:cNvPr>
          <p:cNvSpPr txBox="1"/>
          <p:nvPr/>
        </p:nvSpPr>
        <p:spPr>
          <a:xfrm>
            <a:off x="5868144" y="4952201"/>
            <a:ext cx="1203022" cy="276999"/>
          </a:xfrm>
          <a:prstGeom prst="rect">
            <a:avLst/>
          </a:prstGeom>
          <a:noFill/>
        </p:spPr>
        <p:txBody>
          <a:bodyPr wrap="none" rtlCol="0">
            <a:spAutoFit/>
          </a:bodyPr>
          <a:lstStyle/>
          <a:p>
            <a:r>
              <a:rPr kumimoji="1" lang="en-US" altLang="ja-JP" dirty="0"/>
              <a:t>Test / Inspection</a:t>
            </a:r>
            <a:endParaRPr kumimoji="1" lang="ja-JP" altLang="en-US" dirty="0"/>
          </a:p>
        </p:txBody>
      </p:sp>
      <p:grpSp>
        <p:nvGrpSpPr>
          <p:cNvPr id="24" name="グループ化 23">
            <a:extLst>
              <a:ext uri="{FF2B5EF4-FFF2-40B4-BE49-F238E27FC236}">
                <a16:creationId xmlns:a16="http://schemas.microsoft.com/office/drawing/2014/main" id="{A92F650A-FDE5-6A73-657A-BA33B30B7071}"/>
              </a:ext>
            </a:extLst>
          </p:cNvPr>
          <p:cNvGrpSpPr/>
          <p:nvPr/>
        </p:nvGrpSpPr>
        <p:grpSpPr>
          <a:xfrm>
            <a:off x="5796136" y="4592161"/>
            <a:ext cx="2952328" cy="360189"/>
            <a:chOff x="5796136" y="2924944"/>
            <a:chExt cx="2952328" cy="360189"/>
          </a:xfrm>
        </p:grpSpPr>
        <p:sp>
          <p:nvSpPr>
            <p:cNvPr id="25" name="正方形/長方形 24">
              <a:extLst>
                <a:ext uri="{FF2B5EF4-FFF2-40B4-BE49-F238E27FC236}">
                  <a16:creationId xmlns:a16="http://schemas.microsoft.com/office/drawing/2014/main" id="{AC82ECFB-6B16-00A7-4749-97FB664F296C}"/>
                </a:ext>
              </a:extLst>
            </p:cNvPr>
            <p:cNvSpPr/>
            <p:nvPr/>
          </p:nvSpPr>
          <p:spPr bwMode="auto">
            <a:xfrm>
              <a:off x="5796136" y="2924944"/>
              <a:ext cx="2952328" cy="360189"/>
            </a:xfrm>
            <a:prstGeom prst="rect">
              <a:avLst/>
            </a:prstGeom>
            <a:solidFill>
              <a:srgbClr val="FFCC99"/>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EC7DA34E-1BF7-0838-4078-4D6D33C20328}"/>
                </a:ext>
              </a:extLst>
            </p:cNvPr>
            <p:cNvSpPr txBox="1"/>
            <p:nvPr/>
          </p:nvSpPr>
          <p:spPr>
            <a:xfrm>
              <a:off x="6794003" y="2971305"/>
              <a:ext cx="1016881" cy="307777"/>
            </a:xfrm>
            <a:prstGeom prst="rect">
              <a:avLst/>
            </a:prstGeom>
            <a:noFill/>
          </p:spPr>
          <p:txBody>
            <a:bodyPr wrap="none" rtlCol="0">
              <a:spAutoFit/>
            </a:bodyPr>
            <a:lstStyle/>
            <a:p>
              <a:r>
                <a:rPr kumimoji="1" lang="en-US" altLang="ja-JP" sz="1400" dirty="0">
                  <a:solidFill>
                    <a:srgbClr val="C00000"/>
                  </a:solidFill>
                  <a:effectLst>
                    <a:outerShdw blurRad="38100" dist="38100" dir="2700000" algn="tl">
                      <a:srgbClr val="000000">
                        <a:alpha val="43137"/>
                      </a:srgbClr>
                    </a:outerShdw>
                  </a:effectLst>
                </a:rPr>
                <a:t>Test houses</a:t>
              </a:r>
              <a:endParaRPr kumimoji="1" lang="ja-JP" altLang="en-US" sz="1400" dirty="0">
                <a:solidFill>
                  <a:srgbClr val="C00000"/>
                </a:solidFill>
                <a:effectLst>
                  <a:outerShdw blurRad="38100" dist="38100" dir="2700000" algn="tl">
                    <a:srgbClr val="000000">
                      <a:alpha val="43137"/>
                    </a:srgbClr>
                  </a:outerShdw>
                </a:effectLst>
              </a:endParaRPr>
            </a:p>
          </p:txBody>
        </p:sp>
      </p:grpSp>
      <p:sp>
        <p:nvSpPr>
          <p:cNvPr id="27" name="矢印: 下 26">
            <a:extLst>
              <a:ext uri="{FF2B5EF4-FFF2-40B4-BE49-F238E27FC236}">
                <a16:creationId xmlns:a16="http://schemas.microsoft.com/office/drawing/2014/main" id="{7A62EB14-6F02-BB38-9413-6D61C3F7E045}"/>
              </a:ext>
            </a:extLst>
          </p:cNvPr>
          <p:cNvSpPr/>
          <p:nvPr/>
        </p:nvSpPr>
        <p:spPr bwMode="auto">
          <a:xfrm>
            <a:off x="6249887" y="5240233"/>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8" name="テキスト ボックス 27">
            <a:extLst>
              <a:ext uri="{FF2B5EF4-FFF2-40B4-BE49-F238E27FC236}">
                <a16:creationId xmlns:a16="http://schemas.microsoft.com/office/drawing/2014/main" id="{EAD7DF1F-D789-93A3-9DA0-E53B7FE0A5E0}"/>
              </a:ext>
            </a:extLst>
          </p:cNvPr>
          <p:cNvSpPr txBox="1"/>
          <p:nvPr/>
        </p:nvSpPr>
        <p:spPr>
          <a:xfrm>
            <a:off x="7452320" y="4952201"/>
            <a:ext cx="1203022" cy="276999"/>
          </a:xfrm>
          <a:prstGeom prst="rect">
            <a:avLst/>
          </a:prstGeom>
          <a:noFill/>
        </p:spPr>
        <p:txBody>
          <a:bodyPr wrap="none" rtlCol="0">
            <a:spAutoFit/>
          </a:bodyPr>
          <a:lstStyle/>
          <a:p>
            <a:r>
              <a:rPr kumimoji="1" lang="en-US" altLang="ja-JP" dirty="0"/>
              <a:t>Test / Inspection</a:t>
            </a:r>
            <a:endParaRPr kumimoji="1" lang="ja-JP" altLang="en-US" dirty="0"/>
          </a:p>
        </p:txBody>
      </p:sp>
      <p:sp>
        <p:nvSpPr>
          <p:cNvPr id="29" name="矢印: 下 28">
            <a:extLst>
              <a:ext uri="{FF2B5EF4-FFF2-40B4-BE49-F238E27FC236}">
                <a16:creationId xmlns:a16="http://schemas.microsoft.com/office/drawing/2014/main" id="{609CF5A8-3241-B3AE-6AF5-1CD0816180B4}"/>
              </a:ext>
            </a:extLst>
          </p:cNvPr>
          <p:cNvSpPr/>
          <p:nvPr/>
        </p:nvSpPr>
        <p:spPr bwMode="auto">
          <a:xfrm>
            <a:off x="7834063" y="5240233"/>
            <a:ext cx="439537" cy="349007"/>
          </a:xfrm>
          <a:prstGeom prst="downArrow">
            <a:avLst/>
          </a:prstGeom>
          <a:solidFill>
            <a:srgbClr val="FF0000"/>
          </a:solid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0" name="矢印: 下 29">
            <a:extLst>
              <a:ext uri="{FF2B5EF4-FFF2-40B4-BE49-F238E27FC236}">
                <a16:creationId xmlns:a16="http://schemas.microsoft.com/office/drawing/2014/main" id="{8C3C8AB5-B5C7-2ACC-167A-AE698A80B8BF}"/>
              </a:ext>
            </a:extLst>
          </p:cNvPr>
          <p:cNvSpPr/>
          <p:nvPr/>
        </p:nvSpPr>
        <p:spPr bwMode="auto">
          <a:xfrm>
            <a:off x="7834063" y="4160113"/>
            <a:ext cx="439537" cy="349007"/>
          </a:xfrm>
          <a:prstGeom prst="downArrow">
            <a:avLst/>
          </a:prstGeom>
          <a:solidFill>
            <a:srgbClr val="FF0000"/>
          </a:solid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1314209C-C8C0-AB9D-79C3-ABC84C183EA9}"/>
              </a:ext>
            </a:extLst>
          </p:cNvPr>
          <p:cNvSpPr txBox="1"/>
          <p:nvPr/>
        </p:nvSpPr>
        <p:spPr>
          <a:xfrm>
            <a:off x="7570366" y="3872081"/>
            <a:ext cx="966931" cy="276999"/>
          </a:xfrm>
          <a:prstGeom prst="rect">
            <a:avLst/>
          </a:prstGeom>
          <a:noFill/>
        </p:spPr>
        <p:txBody>
          <a:bodyPr wrap="none" rtlCol="0">
            <a:spAutoFit/>
          </a:bodyPr>
          <a:lstStyle/>
          <a:p>
            <a:r>
              <a:rPr kumimoji="1" lang="en-US" altLang="ja-JP" dirty="0"/>
              <a:t>Certification</a:t>
            </a:r>
            <a:endParaRPr kumimoji="1" lang="ja-JP" altLang="en-US" dirty="0"/>
          </a:p>
        </p:txBody>
      </p:sp>
      <p:sp>
        <p:nvSpPr>
          <p:cNvPr id="35" name="テキスト ボックス 34">
            <a:extLst>
              <a:ext uri="{FF2B5EF4-FFF2-40B4-BE49-F238E27FC236}">
                <a16:creationId xmlns:a16="http://schemas.microsoft.com/office/drawing/2014/main" id="{D0FD6837-2785-FB6B-7CBC-C07C53550A11}"/>
              </a:ext>
            </a:extLst>
          </p:cNvPr>
          <p:cNvSpPr txBox="1"/>
          <p:nvPr/>
        </p:nvSpPr>
        <p:spPr>
          <a:xfrm>
            <a:off x="7380312" y="2071881"/>
            <a:ext cx="1440160" cy="492443"/>
          </a:xfrm>
          <a:prstGeom prst="rect">
            <a:avLst/>
          </a:prstGeom>
          <a:noFill/>
        </p:spPr>
        <p:txBody>
          <a:bodyPr wrap="square">
            <a:spAutoFit/>
          </a:bodyPr>
          <a:lstStyle/>
          <a:p>
            <a:pPr algn="ctr"/>
            <a:r>
              <a:rPr lang="en-US" altLang="ja-JP" sz="1400" b="1" dirty="0"/>
              <a:t>Over 110 GHz</a:t>
            </a:r>
          </a:p>
          <a:p>
            <a:pPr algn="ctr"/>
            <a:r>
              <a:rPr lang="en-US" altLang="ja-JP" dirty="0"/>
              <a:t>( up to 1.1 THz )</a:t>
            </a:r>
          </a:p>
        </p:txBody>
      </p:sp>
      <p:sp>
        <p:nvSpPr>
          <p:cNvPr id="36" name="テキスト ボックス 35">
            <a:extLst>
              <a:ext uri="{FF2B5EF4-FFF2-40B4-BE49-F238E27FC236}">
                <a16:creationId xmlns:a16="http://schemas.microsoft.com/office/drawing/2014/main" id="{9D2448AE-972A-BB85-E7E8-5374FE8BA319}"/>
              </a:ext>
            </a:extLst>
          </p:cNvPr>
          <p:cNvSpPr txBox="1"/>
          <p:nvPr/>
        </p:nvSpPr>
        <p:spPr>
          <a:xfrm>
            <a:off x="7524328" y="2863969"/>
            <a:ext cx="1071127" cy="276999"/>
          </a:xfrm>
          <a:prstGeom prst="rect">
            <a:avLst/>
          </a:prstGeom>
          <a:noFill/>
        </p:spPr>
        <p:txBody>
          <a:bodyPr wrap="none" rtlCol="0">
            <a:spAutoFit/>
          </a:bodyPr>
          <a:lstStyle/>
          <a:p>
            <a:r>
              <a:rPr kumimoji="1" lang="en-US" altLang="ja-JP" dirty="0"/>
              <a:t>[Not required]</a:t>
            </a:r>
            <a:endParaRPr kumimoji="1" lang="ja-JP" altLang="en-US" dirty="0"/>
          </a:p>
        </p:txBody>
      </p:sp>
      <p:sp>
        <p:nvSpPr>
          <p:cNvPr id="39" name="テキスト ボックス 38">
            <a:extLst>
              <a:ext uri="{FF2B5EF4-FFF2-40B4-BE49-F238E27FC236}">
                <a16:creationId xmlns:a16="http://schemas.microsoft.com/office/drawing/2014/main" id="{FF20C0B5-05F2-4E15-0631-CC921346D12D}"/>
              </a:ext>
            </a:extLst>
          </p:cNvPr>
          <p:cNvSpPr txBox="1"/>
          <p:nvPr/>
        </p:nvSpPr>
        <p:spPr>
          <a:xfrm>
            <a:off x="5652120" y="1690786"/>
            <a:ext cx="3312368" cy="307777"/>
          </a:xfrm>
          <a:prstGeom prst="rect">
            <a:avLst/>
          </a:prstGeom>
          <a:noFill/>
        </p:spPr>
        <p:txBody>
          <a:bodyPr wrap="square">
            <a:spAutoFit/>
          </a:bodyPr>
          <a:lstStyle/>
          <a:p>
            <a:pPr algn="ctr"/>
            <a:r>
              <a:rPr lang="en-US" altLang="ja-JP" sz="1400" b="1" u="sng" dirty="0"/>
              <a:t>Special licensing system for THz band </a:t>
            </a:r>
            <a:endParaRPr lang="ja-JP" altLang="en-US" sz="1400" b="1" u="sng" dirty="0"/>
          </a:p>
        </p:txBody>
      </p:sp>
    </p:spTree>
    <p:extLst>
      <p:ext uri="{BB962C8B-B14F-4D97-AF65-F5344CB8AC3E}">
        <p14:creationId xmlns:p14="http://schemas.microsoft.com/office/powerpoint/2010/main" val="262836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テキスト ボックス 124">
            <a:extLst>
              <a:ext uri="{FF2B5EF4-FFF2-40B4-BE49-F238E27FC236}">
                <a16:creationId xmlns:a16="http://schemas.microsoft.com/office/drawing/2014/main" id="{30D9AAE0-7FBF-AA87-B46B-FF6314BC3798}"/>
              </a:ext>
            </a:extLst>
          </p:cNvPr>
          <p:cNvSpPr txBox="1"/>
          <p:nvPr/>
        </p:nvSpPr>
        <p:spPr>
          <a:xfrm>
            <a:off x="6804248" y="2132856"/>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
            </a:r>
            <a:r>
              <a:rPr kumimoji="0" lang="en-US" altLang="ja-JP" sz="1200" b="0" i="0" u="none" strike="noStrike" cap="none" normalizeH="0" baseline="0" dirty="0">
                <a:ln>
                  <a:noFill/>
                </a:ln>
                <a:solidFill>
                  <a:schemeClr val="tx1"/>
                </a:solidFill>
                <a:effectLst/>
                <a:latin typeface="Times New Roman" panose="02020603050405020304" pitchFamily="18" charset="0"/>
              </a:rPr>
              <a:t>10 MHz)</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75" name="正方形/長方形 1074">
            <a:extLst>
              <a:ext uri="{FF2B5EF4-FFF2-40B4-BE49-F238E27FC236}">
                <a16:creationId xmlns:a16="http://schemas.microsoft.com/office/drawing/2014/main" id="{0723D8BA-E44C-BAEA-AB1C-8CBD5E532EE6}"/>
              </a:ext>
            </a:extLst>
          </p:cNvPr>
          <p:cNvSpPr/>
          <p:nvPr/>
        </p:nvSpPr>
        <p:spPr bwMode="auto">
          <a:xfrm>
            <a:off x="683568" y="5301208"/>
            <a:ext cx="5040560" cy="115212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Frequency Standard</a:t>
            </a:r>
            <a:br>
              <a:rPr lang="fr-FR" altLang="ja-JP" dirty="0"/>
            </a:br>
            <a:r>
              <a:rPr lang="fr-FR" altLang="ja-JP" sz="2800" dirty="0"/>
              <a:t>(Generator)</a:t>
            </a:r>
            <a:endParaRPr lang="ja-JP" altLang="en-US" sz="2400"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6</a:t>
            </a:fld>
            <a:endParaRPr lang="en-US" altLang="ja-JP"/>
          </a:p>
        </p:txBody>
      </p:sp>
      <p:sp>
        <p:nvSpPr>
          <p:cNvPr id="6" name="テキスト ボックス 5">
            <a:extLst>
              <a:ext uri="{FF2B5EF4-FFF2-40B4-BE49-F238E27FC236}">
                <a16:creationId xmlns:a16="http://schemas.microsoft.com/office/drawing/2014/main" id="{94634F07-E56F-B342-EA6C-F4E1D67E32C8}"/>
              </a:ext>
            </a:extLst>
          </p:cNvPr>
          <p:cNvSpPr txBox="1"/>
          <p:nvPr/>
        </p:nvSpPr>
        <p:spPr>
          <a:xfrm>
            <a:off x="827584" y="5805264"/>
            <a:ext cx="4968552" cy="646331"/>
          </a:xfrm>
          <a:prstGeom prst="rect">
            <a:avLst/>
          </a:prstGeom>
          <a:noFill/>
        </p:spPr>
        <p:txBody>
          <a:bodyPr wrap="square" rtlCol="0">
            <a:spAutoFit/>
          </a:bodyPr>
          <a:lstStyle/>
          <a:p>
            <a:pPr algn="l" fontAlgn="base"/>
            <a:r>
              <a:rPr kumimoji="1" lang="en-US" altLang="ja-JP" u="sng" dirty="0"/>
              <a:t>Press release</a:t>
            </a:r>
            <a:r>
              <a:rPr kumimoji="1" lang="ja-JP" altLang="en-US" u="sng" dirty="0"/>
              <a:t> </a:t>
            </a:r>
            <a:endParaRPr kumimoji="1" lang="en-US" altLang="ja-JP" u="sng" dirty="0"/>
          </a:p>
          <a:p>
            <a:pPr algn="l" fontAlgn="base"/>
            <a:r>
              <a:rPr kumimoji="1" lang="en-US" altLang="ja-JP" sz="1050" dirty="0"/>
              <a:t> </a:t>
            </a:r>
            <a:r>
              <a:rPr lang="en-US" altLang="ja-JP" sz="1050" b="1" i="0" dirty="0">
                <a:solidFill>
                  <a:srgbClr val="1C354A"/>
                </a:solidFill>
                <a:effectLst/>
                <a:latin typeface="Yu Gothic UI" panose="020B0500000000000000" pitchFamily="50" charset="-128"/>
                <a:ea typeface="Yu Gothic UI" panose="020B0500000000000000" pitchFamily="50" charset="-128"/>
              </a:rPr>
              <a:t>A Highly-Accurate and Broadband Terahertz Counter Eyes “Beyond 5G / 6G”</a:t>
            </a:r>
            <a:r>
              <a:rPr kumimoji="1" lang="en-US" altLang="ja-JP" b="1" dirty="0">
                <a:solidFill>
                  <a:srgbClr val="0000FF"/>
                </a:solidFill>
              </a:rPr>
              <a:t>  </a:t>
            </a:r>
            <a:br>
              <a:rPr kumimoji="1" lang="en-US" altLang="ja-JP" dirty="0">
                <a:solidFill>
                  <a:srgbClr val="0000FF"/>
                </a:solidFill>
              </a:rPr>
            </a:br>
            <a:r>
              <a:rPr kumimoji="1" lang="en-US" altLang="ja-JP" dirty="0">
                <a:solidFill>
                  <a:srgbClr val="0000FF"/>
                </a:solidFill>
              </a:rPr>
              <a:t> </a:t>
            </a:r>
            <a:r>
              <a:rPr kumimoji="1" lang="en-US" altLang="ja-JP" sz="900" dirty="0">
                <a:solidFill>
                  <a:srgbClr val="0000FF"/>
                </a:solidFill>
                <a:hlinkClick r:id="rId3">
                  <a:extLst>
                    <a:ext uri="{A12FA001-AC4F-418D-AE19-62706E023703}">
                      <ahyp:hlinkClr xmlns:ahyp="http://schemas.microsoft.com/office/drawing/2018/hyperlinkcolor" val="tx"/>
                    </a:ext>
                  </a:extLst>
                </a:hlinkClick>
              </a:rPr>
              <a:t>https://www.nict.go.jp/en/press/2021/07/29-1.html</a:t>
            </a:r>
            <a:endParaRPr kumimoji="1" lang="en-US" altLang="ja-JP" dirty="0">
              <a:solidFill>
                <a:srgbClr val="0000FF"/>
              </a:solidFill>
            </a:endParaRPr>
          </a:p>
        </p:txBody>
      </p:sp>
      <p:sp>
        <p:nvSpPr>
          <p:cNvPr id="10" name="テキスト ボックス 9">
            <a:extLst>
              <a:ext uri="{FF2B5EF4-FFF2-40B4-BE49-F238E27FC236}">
                <a16:creationId xmlns:a16="http://schemas.microsoft.com/office/drawing/2014/main" id="{B780F9C1-1717-3DB7-6056-121453D515C4}"/>
              </a:ext>
            </a:extLst>
          </p:cNvPr>
          <p:cNvSpPr txBox="1"/>
          <p:nvPr/>
        </p:nvSpPr>
        <p:spPr>
          <a:xfrm>
            <a:off x="611188" y="1844824"/>
            <a:ext cx="4896916" cy="3354765"/>
          </a:xfrm>
          <a:prstGeom prst="rect">
            <a:avLst/>
          </a:prstGeom>
          <a:noFill/>
        </p:spPr>
        <p:txBody>
          <a:bodyPr wrap="square">
            <a:spAutoFit/>
          </a:bodyPr>
          <a:lstStyle/>
          <a:p>
            <a:pPr>
              <a:spcBef>
                <a:spcPts val="1200"/>
              </a:spcBef>
            </a:pPr>
            <a:r>
              <a:rPr lang="en-US" altLang="ja-JP" sz="1400" dirty="0"/>
              <a:t>The frequency generator is calibrated by comparing with primary standards maintained by NICT or AIST. </a:t>
            </a:r>
          </a:p>
          <a:p>
            <a:pPr>
              <a:spcBef>
                <a:spcPts val="1200"/>
              </a:spcBef>
            </a:pPr>
            <a:r>
              <a:rPr lang="en-US" altLang="ja-JP" sz="1400" dirty="0"/>
              <a:t>The calibrating frequency is 10 </a:t>
            </a:r>
            <a:r>
              <a:rPr lang="en-US" altLang="ja-JP" sz="1400" dirty="0" err="1"/>
              <a:t>MHz.</a:t>
            </a:r>
            <a:endParaRPr lang="en-US" altLang="ja-JP" sz="1400" dirty="0"/>
          </a:p>
          <a:p>
            <a:pPr>
              <a:spcBef>
                <a:spcPts val="1200"/>
              </a:spcBef>
            </a:pPr>
            <a:r>
              <a:rPr lang="en-US" altLang="ja-JP" sz="1400" dirty="0"/>
              <a:t>The calibrated frequency standard is used to compare with the frequency of the reference signal source of the spectrum analyzer, or to connected directly to a spectrum analyzer as a reference signal. The spectrum analyzers are used the measurement for the characteristics of radio stations under test such as Frequency deviation, Occupied bandwidth, and Spurious emissions.</a:t>
            </a:r>
          </a:p>
          <a:p>
            <a:pPr>
              <a:spcBef>
                <a:spcPts val="1200"/>
              </a:spcBef>
            </a:pPr>
            <a:r>
              <a:rPr lang="en-US" altLang="ja-JP" sz="1400" dirty="0"/>
              <a:t>Spectrum analyzers are also calibrated by the remote calibration system using GNSS. Although the accuracy is lower compared to using a calibrated frequency generator, it is sufficiently accurate for licensing the stations operated in THz band.</a:t>
            </a:r>
          </a:p>
        </p:txBody>
      </p:sp>
      <p:sp>
        <p:nvSpPr>
          <p:cNvPr id="11" name="テキスト ボックス 10">
            <a:extLst>
              <a:ext uri="{FF2B5EF4-FFF2-40B4-BE49-F238E27FC236}">
                <a16:creationId xmlns:a16="http://schemas.microsoft.com/office/drawing/2014/main" id="{6663BDAC-0712-C62F-2E99-23272847A526}"/>
              </a:ext>
            </a:extLst>
          </p:cNvPr>
          <p:cNvSpPr txBox="1"/>
          <p:nvPr/>
        </p:nvSpPr>
        <p:spPr>
          <a:xfrm>
            <a:off x="827584" y="5301208"/>
            <a:ext cx="4968552" cy="523220"/>
          </a:xfrm>
          <a:prstGeom prst="rect">
            <a:avLst/>
          </a:prstGeom>
          <a:noFill/>
        </p:spPr>
        <p:txBody>
          <a:bodyPr wrap="square">
            <a:spAutoFit/>
          </a:bodyPr>
          <a:lstStyle/>
          <a:p>
            <a:r>
              <a:rPr lang="en-US" altLang="ja-JP" sz="1400" dirty="0"/>
              <a:t>In 2021, NICT has developed a frequency counter that directly measures THz frequencies.</a:t>
            </a:r>
          </a:p>
        </p:txBody>
      </p:sp>
      <p:grpSp>
        <p:nvGrpSpPr>
          <p:cNvPr id="54" name="グループ化 53">
            <a:extLst>
              <a:ext uri="{FF2B5EF4-FFF2-40B4-BE49-F238E27FC236}">
                <a16:creationId xmlns:a16="http://schemas.microsoft.com/office/drawing/2014/main" id="{64DB4344-9DD3-C89F-A252-9F1C36BD88A8}"/>
              </a:ext>
            </a:extLst>
          </p:cNvPr>
          <p:cNvGrpSpPr/>
          <p:nvPr/>
        </p:nvGrpSpPr>
        <p:grpSpPr>
          <a:xfrm>
            <a:off x="5796136" y="4407495"/>
            <a:ext cx="2555776" cy="1008112"/>
            <a:chOff x="5580112" y="1844824"/>
            <a:chExt cx="2555776" cy="1008112"/>
          </a:xfrm>
        </p:grpSpPr>
        <p:sp>
          <p:nvSpPr>
            <p:cNvPr id="14" name="正方形/長方形 13">
              <a:extLst>
                <a:ext uri="{FF2B5EF4-FFF2-40B4-BE49-F238E27FC236}">
                  <a16:creationId xmlns:a16="http://schemas.microsoft.com/office/drawing/2014/main" id="{F812A88A-AC64-F843-3F4E-D8E6A4DB19EF}"/>
                </a:ext>
              </a:extLst>
            </p:cNvPr>
            <p:cNvSpPr/>
            <p:nvPr/>
          </p:nvSpPr>
          <p:spPr bwMode="auto">
            <a:xfrm>
              <a:off x="5652120" y="2276872"/>
              <a:ext cx="936104" cy="576064"/>
            </a:xfrm>
            <a:prstGeom prst="rect">
              <a:avLst/>
            </a:prstGeom>
            <a:solidFill>
              <a:schemeClr val="tx1">
                <a:lumMod val="50000"/>
                <a:lumOff val="50000"/>
              </a:scheme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6" name="正方形/長方形 15">
              <a:extLst>
                <a:ext uri="{FF2B5EF4-FFF2-40B4-BE49-F238E27FC236}">
                  <a16:creationId xmlns:a16="http://schemas.microsoft.com/office/drawing/2014/main" id="{423D4EC6-628D-CA84-3A13-A01DCB88B904}"/>
                </a:ext>
              </a:extLst>
            </p:cNvPr>
            <p:cNvSpPr/>
            <p:nvPr/>
          </p:nvSpPr>
          <p:spPr bwMode="auto">
            <a:xfrm>
              <a:off x="7013922" y="2276872"/>
              <a:ext cx="936104"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7" name="楕円 16">
              <a:extLst>
                <a:ext uri="{FF2B5EF4-FFF2-40B4-BE49-F238E27FC236}">
                  <a16:creationId xmlns:a16="http://schemas.microsoft.com/office/drawing/2014/main" id="{E54C7BDB-3B0B-0E3D-FF5E-E5EE4BDCE13A}"/>
                </a:ext>
              </a:extLst>
            </p:cNvPr>
            <p:cNvSpPr/>
            <p:nvPr/>
          </p:nvSpPr>
          <p:spPr bwMode="auto">
            <a:xfrm>
              <a:off x="5724128" y="2564904"/>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20" name="グループ化 19">
              <a:extLst>
                <a:ext uri="{FF2B5EF4-FFF2-40B4-BE49-F238E27FC236}">
                  <a16:creationId xmlns:a16="http://schemas.microsoft.com/office/drawing/2014/main" id="{42730454-BF01-9D1A-F66A-1EA8BBD163CB}"/>
                </a:ext>
              </a:extLst>
            </p:cNvPr>
            <p:cNvGrpSpPr/>
            <p:nvPr/>
          </p:nvGrpSpPr>
          <p:grpSpPr>
            <a:xfrm flipH="1">
              <a:off x="5764609" y="2598043"/>
              <a:ext cx="181684" cy="200933"/>
              <a:chOff x="5893638" y="1562092"/>
              <a:chExt cx="381030" cy="555524"/>
            </a:xfrm>
          </p:grpSpPr>
          <p:sp>
            <p:nvSpPr>
              <p:cNvPr id="18" name="フリーフォーム: 図形 17">
                <a:extLst>
                  <a:ext uri="{FF2B5EF4-FFF2-40B4-BE49-F238E27FC236}">
                    <a16:creationId xmlns:a16="http://schemas.microsoft.com/office/drawing/2014/main" id="{B229772A-74C9-E14A-4CA9-3D5F22F41EFB}"/>
                  </a:ext>
                </a:extLst>
              </p:cNvPr>
              <p:cNvSpPr/>
              <p:nvPr/>
            </p:nvSpPr>
            <p:spPr bwMode="auto">
              <a:xfrm>
                <a:off x="6084168" y="1562092"/>
                <a:ext cx="190500"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 name="フリーフォーム: 図形 18">
                <a:extLst>
                  <a:ext uri="{FF2B5EF4-FFF2-40B4-BE49-F238E27FC236}">
                    <a16:creationId xmlns:a16="http://schemas.microsoft.com/office/drawing/2014/main" id="{12FAB08A-82F1-F0FF-07AD-A3F1116B0EF0}"/>
                  </a:ext>
                </a:extLst>
              </p:cNvPr>
              <p:cNvSpPr/>
              <p:nvPr/>
            </p:nvSpPr>
            <p:spPr bwMode="auto">
              <a:xfrm rot="10800000" flipH="1">
                <a:off x="5893638" y="1835668"/>
                <a:ext cx="190498"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cxnSp>
          <p:nvCxnSpPr>
            <p:cNvPr id="22" name="直線コネクタ 21">
              <a:extLst>
                <a:ext uri="{FF2B5EF4-FFF2-40B4-BE49-F238E27FC236}">
                  <a16:creationId xmlns:a16="http://schemas.microsoft.com/office/drawing/2014/main" id="{FDC2982C-9D1E-5ECC-232F-D24E187C1355}"/>
                </a:ext>
              </a:extLst>
            </p:cNvPr>
            <p:cNvCxnSpPr/>
            <p:nvPr/>
          </p:nvCxnSpPr>
          <p:spPr bwMode="auto">
            <a:xfrm>
              <a:off x="6588224" y="2746003"/>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四角形: 角を丸くする 23">
              <a:extLst>
                <a:ext uri="{FF2B5EF4-FFF2-40B4-BE49-F238E27FC236}">
                  <a16:creationId xmlns:a16="http://schemas.microsoft.com/office/drawing/2014/main" id="{EB3155A7-6239-1384-902F-9B5B14558B2A}"/>
                </a:ext>
              </a:extLst>
            </p:cNvPr>
            <p:cNvSpPr/>
            <p:nvPr/>
          </p:nvSpPr>
          <p:spPr bwMode="auto">
            <a:xfrm>
              <a:off x="658822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DE9693B6-7C91-5DED-9391-775D13C19D46}"/>
                </a:ext>
              </a:extLst>
            </p:cNvPr>
            <p:cNvSpPr txBox="1"/>
            <p:nvPr/>
          </p:nvSpPr>
          <p:spPr>
            <a:xfrm>
              <a:off x="5580112" y="1844824"/>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Transmitter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under test</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7" name="テキスト ボックス 26">
              <a:extLst>
                <a:ext uri="{FF2B5EF4-FFF2-40B4-BE49-F238E27FC236}">
                  <a16:creationId xmlns:a16="http://schemas.microsoft.com/office/drawing/2014/main" id="{590F3CF0-5BB1-AED1-44AA-7585EC87FB91}"/>
                </a:ext>
              </a:extLst>
            </p:cNvPr>
            <p:cNvSpPr txBox="1"/>
            <p:nvPr/>
          </p:nvSpPr>
          <p:spPr>
            <a:xfrm>
              <a:off x="6732240" y="1844824"/>
              <a:ext cx="140364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Spectrum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Analyzer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9" name="四角形: 角を丸くする 28">
              <a:extLst>
                <a:ext uri="{FF2B5EF4-FFF2-40B4-BE49-F238E27FC236}">
                  <a16:creationId xmlns:a16="http://schemas.microsoft.com/office/drawing/2014/main" id="{D0E10BFC-65FF-8CAC-8194-CB27CF57FAC3}"/>
                </a:ext>
              </a:extLst>
            </p:cNvPr>
            <p:cNvSpPr/>
            <p:nvPr/>
          </p:nvSpPr>
          <p:spPr bwMode="auto">
            <a:xfrm>
              <a:off x="6660232"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四角形: 角を丸くする 29">
              <a:extLst>
                <a:ext uri="{FF2B5EF4-FFF2-40B4-BE49-F238E27FC236}">
                  <a16:creationId xmlns:a16="http://schemas.microsoft.com/office/drawing/2014/main" id="{29C0160D-63E4-347F-C649-5E788F8F619B}"/>
                </a:ext>
              </a:extLst>
            </p:cNvPr>
            <p:cNvSpPr/>
            <p:nvPr/>
          </p:nvSpPr>
          <p:spPr bwMode="auto">
            <a:xfrm>
              <a:off x="7137523" y="2322686"/>
              <a:ext cx="530821" cy="360040"/>
            </a:xfrm>
            <a:prstGeom prst="roundRect">
              <a:avLst>
                <a:gd name="adj" fmla="val 10715"/>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四角形: 角を丸くする 30">
              <a:extLst>
                <a:ext uri="{FF2B5EF4-FFF2-40B4-BE49-F238E27FC236}">
                  <a16:creationId xmlns:a16="http://schemas.microsoft.com/office/drawing/2014/main" id="{A3FFF3B9-3AE4-3015-4298-40E57BE3EE4C}"/>
                </a:ext>
              </a:extLst>
            </p:cNvPr>
            <p:cNvSpPr/>
            <p:nvPr/>
          </p:nvSpPr>
          <p:spPr bwMode="auto">
            <a:xfrm>
              <a:off x="5796136" y="2348880"/>
              <a:ext cx="648072" cy="135632"/>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7" name="正方形/長方形 36">
              <a:extLst>
                <a:ext uri="{FF2B5EF4-FFF2-40B4-BE49-F238E27FC236}">
                  <a16:creationId xmlns:a16="http://schemas.microsoft.com/office/drawing/2014/main" id="{CCBC961B-1826-274D-49E8-6F68D6BF2F6C}"/>
                </a:ext>
              </a:extLst>
            </p:cNvPr>
            <p:cNvSpPr/>
            <p:nvPr/>
          </p:nvSpPr>
          <p:spPr bwMode="auto">
            <a:xfrm>
              <a:off x="6084168"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8" name="正方形/長方形 37">
              <a:extLst>
                <a:ext uri="{FF2B5EF4-FFF2-40B4-BE49-F238E27FC236}">
                  <a16:creationId xmlns:a16="http://schemas.microsoft.com/office/drawing/2014/main" id="{E4AA4A2B-9B57-A3E7-3A35-31218AC957A3}"/>
                </a:ext>
              </a:extLst>
            </p:cNvPr>
            <p:cNvSpPr/>
            <p:nvPr/>
          </p:nvSpPr>
          <p:spPr bwMode="auto">
            <a:xfrm>
              <a:off x="6156176"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正方形/長方形 38">
              <a:extLst>
                <a:ext uri="{FF2B5EF4-FFF2-40B4-BE49-F238E27FC236}">
                  <a16:creationId xmlns:a16="http://schemas.microsoft.com/office/drawing/2014/main" id="{05F0198D-417C-A806-3F98-77501241AEB3}"/>
                </a:ext>
              </a:extLst>
            </p:cNvPr>
            <p:cNvSpPr/>
            <p:nvPr/>
          </p:nvSpPr>
          <p:spPr bwMode="auto">
            <a:xfrm>
              <a:off x="6228184"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0" name="正方形/長方形 39">
              <a:extLst>
                <a:ext uri="{FF2B5EF4-FFF2-40B4-BE49-F238E27FC236}">
                  <a16:creationId xmlns:a16="http://schemas.microsoft.com/office/drawing/2014/main" id="{F8858F6A-2C5B-D121-89CE-E59FD19BDFBD}"/>
                </a:ext>
              </a:extLst>
            </p:cNvPr>
            <p:cNvSpPr/>
            <p:nvPr/>
          </p:nvSpPr>
          <p:spPr bwMode="auto">
            <a:xfrm>
              <a:off x="6300192"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正方形/長方形 40">
              <a:extLst>
                <a:ext uri="{FF2B5EF4-FFF2-40B4-BE49-F238E27FC236}">
                  <a16:creationId xmlns:a16="http://schemas.microsoft.com/office/drawing/2014/main" id="{69761BCC-31C1-9C42-F759-067F0B002BEE}"/>
                </a:ext>
              </a:extLst>
            </p:cNvPr>
            <p:cNvSpPr/>
            <p:nvPr/>
          </p:nvSpPr>
          <p:spPr bwMode="auto">
            <a:xfrm>
              <a:off x="6372200"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53" name="グループ化 52">
              <a:extLst>
                <a:ext uri="{FF2B5EF4-FFF2-40B4-BE49-F238E27FC236}">
                  <a16:creationId xmlns:a16="http://schemas.microsoft.com/office/drawing/2014/main" id="{DD5A0E3B-1E83-1AF7-7035-CD4129FCC2F2}"/>
                </a:ext>
              </a:extLst>
            </p:cNvPr>
            <p:cNvGrpSpPr/>
            <p:nvPr/>
          </p:nvGrpSpPr>
          <p:grpSpPr>
            <a:xfrm>
              <a:off x="7164288" y="2708920"/>
              <a:ext cx="227930" cy="45719"/>
              <a:chOff x="7080374" y="2996952"/>
              <a:chExt cx="227930" cy="45719"/>
            </a:xfrm>
          </p:grpSpPr>
          <p:sp>
            <p:nvSpPr>
              <p:cNvPr id="42" name="正方形/長方形 41">
                <a:extLst>
                  <a:ext uri="{FF2B5EF4-FFF2-40B4-BE49-F238E27FC236}">
                    <a16:creationId xmlns:a16="http://schemas.microsoft.com/office/drawing/2014/main" id="{A921271D-2C3D-DE14-E851-8A289FEF5E4E}"/>
                  </a:ext>
                </a:extLst>
              </p:cNvPr>
              <p:cNvSpPr/>
              <p:nvPr/>
            </p:nvSpPr>
            <p:spPr bwMode="auto">
              <a:xfrm>
                <a:off x="708037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3" name="正方形/長方形 42">
                <a:extLst>
                  <a:ext uri="{FF2B5EF4-FFF2-40B4-BE49-F238E27FC236}">
                    <a16:creationId xmlns:a16="http://schemas.microsoft.com/office/drawing/2014/main" id="{58FEFBDC-4EDC-E52C-F200-BBF986390792}"/>
                  </a:ext>
                </a:extLst>
              </p:cNvPr>
              <p:cNvSpPr/>
              <p:nvPr/>
            </p:nvSpPr>
            <p:spPr bwMode="auto">
              <a:xfrm>
                <a:off x="712828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4" name="正方形/長方形 43">
                <a:extLst>
                  <a:ext uri="{FF2B5EF4-FFF2-40B4-BE49-F238E27FC236}">
                    <a16:creationId xmlns:a16="http://schemas.microsoft.com/office/drawing/2014/main" id="{65B97A0D-549E-81B5-663A-2A5C514B9F4C}"/>
                  </a:ext>
                </a:extLst>
              </p:cNvPr>
              <p:cNvSpPr/>
              <p:nvPr/>
            </p:nvSpPr>
            <p:spPr bwMode="auto">
              <a:xfrm>
                <a:off x="717619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正方形/長方形 44">
                <a:extLst>
                  <a:ext uri="{FF2B5EF4-FFF2-40B4-BE49-F238E27FC236}">
                    <a16:creationId xmlns:a16="http://schemas.microsoft.com/office/drawing/2014/main" id="{3B326496-5F79-869E-FF11-683613E186B3}"/>
                  </a:ext>
                </a:extLst>
              </p:cNvPr>
              <p:cNvSpPr/>
              <p:nvPr/>
            </p:nvSpPr>
            <p:spPr bwMode="auto">
              <a:xfrm>
                <a:off x="722410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6" name="正方形/長方形 45">
                <a:extLst>
                  <a:ext uri="{FF2B5EF4-FFF2-40B4-BE49-F238E27FC236}">
                    <a16:creationId xmlns:a16="http://schemas.microsoft.com/office/drawing/2014/main" id="{B15CD259-7F6F-60B7-8571-51BBBA15FDDA}"/>
                  </a:ext>
                </a:extLst>
              </p:cNvPr>
              <p:cNvSpPr/>
              <p:nvPr/>
            </p:nvSpPr>
            <p:spPr bwMode="auto">
              <a:xfrm>
                <a:off x="727230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47" name="正方形/長方形 46">
              <a:extLst>
                <a:ext uri="{FF2B5EF4-FFF2-40B4-BE49-F238E27FC236}">
                  <a16:creationId xmlns:a16="http://schemas.microsoft.com/office/drawing/2014/main" id="{76FC95B4-2B30-8C21-AA9B-B703228B8F02}"/>
                </a:ext>
              </a:extLst>
            </p:cNvPr>
            <p:cNvSpPr/>
            <p:nvPr/>
          </p:nvSpPr>
          <p:spPr bwMode="auto">
            <a:xfrm>
              <a:off x="7056759" y="237011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8" name="正方形/長方形 47">
              <a:extLst>
                <a:ext uri="{FF2B5EF4-FFF2-40B4-BE49-F238E27FC236}">
                  <a16:creationId xmlns:a16="http://schemas.microsoft.com/office/drawing/2014/main" id="{09DC7867-3420-F4DB-EE0D-AAB07BD9240C}"/>
                </a:ext>
              </a:extLst>
            </p:cNvPr>
            <p:cNvSpPr/>
            <p:nvPr/>
          </p:nvSpPr>
          <p:spPr bwMode="auto">
            <a:xfrm>
              <a:off x="7056759" y="2442121"/>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9" name="正方形/長方形 48">
              <a:extLst>
                <a:ext uri="{FF2B5EF4-FFF2-40B4-BE49-F238E27FC236}">
                  <a16:creationId xmlns:a16="http://schemas.microsoft.com/office/drawing/2014/main" id="{F7AF699F-FDDB-042F-CD07-ED0EEBF96A36}"/>
                </a:ext>
              </a:extLst>
            </p:cNvPr>
            <p:cNvSpPr/>
            <p:nvPr/>
          </p:nvSpPr>
          <p:spPr bwMode="auto">
            <a:xfrm>
              <a:off x="7056759" y="2514129"/>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楕円 51">
              <a:extLst>
                <a:ext uri="{FF2B5EF4-FFF2-40B4-BE49-F238E27FC236}">
                  <a16:creationId xmlns:a16="http://schemas.microsoft.com/office/drawing/2014/main" id="{3DE1D39F-ADC8-B416-17A7-5A8EF53ED40C}"/>
                </a:ext>
              </a:extLst>
            </p:cNvPr>
            <p:cNvSpPr/>
            <p:nvPr/>
          </p:nvSpPr>
          <p:spPr bwMode="auto">
            <a:xfrm>
              <a:off x="7740352" y="2708920"/>
              <a:ext cx="108000" cy="108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84" name="テキスト ボックス 83">
            <a:extLst>
              <a:ext uri="{FF2B5EF4-FFF2-40B4-BE49-F238E27FC236}">
                <a16:creationId xmlns:a16="http://schemas.microsoft.com/office/drawing/2014/main" id="{2D458F47-F5FC-1A91-3722-6C8910046BA5}"/>
              </a:ext>
            </a:extLst>
          </p:cNvPr>
          <p:cNvSpPr txBox="1"/>
          <p:nvPr/>
        </p:nvSpPr>
        <p:spPr>
          <a:xfrm>
            <a:off x="5508104" y="2204864"/>
            <a:ext cx="1152128" cy="738664"/>
          </a:xfrm>
          <a:prstGeom prst="rect">
            <a:avLst/>
          </a:prstGeom>
          <a:solidFill>
            <a:srgbClr val="FFE1FB"/>
          </a:solidFill>
          <a:ln w="6350">
            <a:solidFill>
              <a:schemeClr val="tx1"/>
            </a:solidFill>
          </a:ln>
        </p:spPr>
        <p:txBody>
          <a:bodyPr wrap="square">
            <a:spAutoFit/>
          </a:bodyPr>
          <a:lstStyle/>
          <a:p>
            <a:pPr algn="ctr"/>
            <a:endParaRPr lang="en-US" altLang="ja-JP" sz="1400" dirty="0"/>
          </a:p>
          <a:p>
            <a:pPr algn="ctr"/>
            <a:r>
              <a:rPr lang="en-US" altLang="ja-JP" sz="1400" dirty="0"/>
              <a:t>Primary</a:t>
            </a:r>
          </a:p>
          <a:p>
            <a:pPr algn="ctr"/>
            <a:r>
              <a:rPr lang="en-US" altLang="ja-JP" sz="1400" dirty="0"/>
              <a:t>Standard</a:t>
            </a:r>
          </a:p>
        </p:txBody>
      </p:sp>
      <p:sp>
        <p:nvSpPr>
          <p:cNvPr id="85" name="テキスト ボックス 84">
            <a:extLst>
              <a:ext uri="{FF2B5EF4-FFF2-40B4-BE49-F238E27FC236}">
                <a16:creationId xmlns:a16="http://schemas.microsoft.com/office/drawing/2014/main" id="{BD5E0AB4-9027-EC50-B62D-5E60A0120590}"/>
              </a:ext>
            </a:extLst>
          </p:cNvPr>
          <p:cNvSpPr txBox="1"/>
          <p:nvPr/>
        </p:nvSpPr>
        <p:spPr>
          <a:xfrm>
            <a:off x="6057116" y="2172335"/>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86" name="テキスト ボックス 85">
            <a:extLst>
              <a:ext uri="{FF2B5EF4-FFF2-40B4-BE49-F238E27FC236}">
                <a16:creationId xmlns:a16="http://schemas.microsoft.com/office/drawing/2014/main" id="{2B605674-5614-6B0E-0528-AF45E150C719}"/>
              </a:ext>
            </a:extLst>
          </p:cNvPr>
          <p:cNvSpPr txBox="1"/>
          <p:nvPr/>
        </p:nvSpPr>
        <p:spPr>
          <a:xfrm>
            <a:off x="5489436" y="2159144"/>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89" name="正方形/長方形 88">
            <a:extLst>
              <a:ext uri="{FF2B5EF4-FFF2-40B4-BE49-F238E27FC236}">
                <a16:creationId xmlns:a16="http://schemas.microsoft.com/office/drawing/2014/main" id="{A6096143-FD9D-28F1-1A6F-1FD70E84359F}"/>
              </a:ext>
            </a:extLst>
          </p:cNvPr>
          <p:cNvSpPr/>
          <p:nvPr/>
        </p:nvSpPr>
        <p:spPr bwMode="auto">
          <a:xfrm>
            <a:off x="7859166" y="2492896"/>
            <a:ext cx="817290"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cxnSp>
        <p:nvCxnSpPr>
          <p:cNvPr id="92" name="直線コネクタ 91">
            <a:extLst>
              <a:ext uri="{FF2B5EF4-FFF2-40B4-BE49-F238E27FC236}">
                <a16:creationId xmlns:a16="http://schemas.microsoft.com/office/drawing/2014/main" id="{0240C2BF-4F6E-55D6-420E-37AF897EAE4C}"/>
              </a:ext>
            </a:extLst>
          </p:cNvPr>
          <p:cNvCxnSpPr>
            <a:cxnSpLocks/>
          </p:cNvCxnSpPr>
          <p:nvPr/>
        </p:nvCxnSpPr>
        <p:spPr bwMode="auto">
          <a:xfrm>
            <a:off x="6728048" y="2799978"/>
            <a:ext cx="25200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テキスト ボックス 94">
            <a:extLst>
              <a:ext uri="{FF2B5EF4-FFF2-40B4-BE49-F238E27FC236}">
                <a16:creationId xmlns:a16="http://schemas.microsoft.com/office/drawing/2014/main" id="{B4838709-A572-D080-13C2-DA18E72232D8}"/>
              </a:ext>
            </a:extLst>
          </p:cNvPr>
          <p:cNvSpPr txBox="1"/>
          <p:nvPr/>
        </p:nvSpPr>
        <p:spPr>
          <a:xfrm>
            <a:off x="7899608" y="2440419"/>
            <a:ext cx="79208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Freq.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Standard</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5" name="正方形/長方形 104">
            <a:extLst>
              <a:ext uri="{FF2B5EF4-FFF2-40B4-BE49-F238E27FC236}">
                <a16:creationId xmlns:a16="http://schemas.microsoft.com/office/drawing/2014/main" id="{691B08B7-97B8-F13B-05D7-5E4492311EB1}"/>
              </a:ext>
            </a:extLst>
          </p:cNvPr>
          <p:cNvSpPr/>
          <p:nvPr/>
        </p:nvSpPr>
        <p:spPr bwMode="auto">
          <a:xfrm>
            <a:off x="7891709" y="2564904"/>
            <a:ext cx="108000" cy="45719"/>
          </a:xfrm>
          <a:prstGeom prst="rect">
            <a:avLst/>
          </a:prstGeom>
          <a:solidFill>
            <a:schemeClr val="accent1">
              <a:lumMod val="60000"/>
              <a:lumOff val="4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1">
                  <a:lumMod val="60000"/>
                  <a:lumOff val="40000"/>
                </a:schemeClr>
              </a:solidFill>
              <a:effectLst/>
              <a:latin typeface="Times New Roman" panose="02020603050405020304" pitchFamily="18" charset="0"/>
            </a:endParaRPr>
          </a:p>
        </p:txBody>
      </p:sp>
      <p:sp>
        <p:nvSpPr>
          <p:cNvPr id="116" name="四角形: 角を丸くする 115">
            <a:extLst>
              <a:ext uri="{FF2B5EF4-FFF2-40B4-BE49-F238E27FC236}">
                <a16:creationId xmlns:a16="http://schemas.microsoft.com/office/drawing/2014/main" id="{FBE2AC03-6CAE-6505-7C06-CC3D2C6CB147}"/>
              </a:ext>
            </a:extLst>
          </p:cNvPr>
          <p:cNvSpPr/>
          <p:nvPr/>
        </p:nvSpPr>
        <p:spPr bwMode="auto">
          <a:xfrm>
            <a:off x="6660232" y="276397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7" name="直線コネクタ 116">
            <a:extLst>
              <a:ext uri="{FF2B5EF4-FFF2-40B4-BE49-F238E27FC236}">
                <a16:creationId xmlns:a16="http://schemas.microsoft.com/office/drawing/2014/main" id="{D9FB6BF1-EB03-B073-9233-A5341F61B26D}"/>
              </a:ext>
            </a:extLst>
          </p:cNvPr>
          <p:cNvCxnSpPr>
            <a:cxnSpLocks/>
          </p:cNvCxnSpPr>
          <p:nvPr/>
        </p:nvCxnSpPr>
        <p:spPr bwMode="auto">
          <a:xfrm>
            <a:off x="7560840" y="2799978"/>
            <a:ext cx="25200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四角形: 角を丸くする 117">
            <a:extLst>
              <a:ext uri="{FF2B5EF4-FFF2-40B4-BE49-F238E27FC236}">
                <a16:creationId xmlns:a16="http://schemas.microsoft.com/office/drawing/2014/main" id="{E165F788-7BBD-EBD3-97FC-CE0EE4EA94E7}"/>
              </a:ext>
            </a:extLst>
          </p:cNvPr>
          <p:cNvSpPr/>
          <p:nvPr/>
        </p:nvSpPr>
        <p:spPr bwMode="auto">
          <a:xfrm>
            <a:off x="7781056" y="276397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9" name="直線コネクタ 118">
            <a:extLst>
              <a:ext uri="{FF2B5EF4-FFF2-40B4-BE49-F238E27FC236}">
                <a16:creationId xmlns:a16="http://schemas.microsoft.com/office/drawing/2014/main" id="{7F0E90A6-FA1E-08E2-47F3-1AFFAFDF38BC}"/>
              </a:ext>
            </a:extLst>
          </p:cNvPr>
          <p:cNvCxnSpPr>
            <a:cxnSpLocks/>
          </p:cNvCxnSpPr>
          <p:nvPr/>
        </p:nvCxnSpPr>
        <p:spPr bwMode="auto">
          <a:xfrm>
            <a:off x="6978426" y="2784897"/>
            <a:ext cx="0" cy="288032"/>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コネクタ 121">
            <a:extLst>
              <a:ext uri="{FF2B5EF4-FFF2-40B4-BE49-F238E27FC236}">
                <a16:creationId xmlns:a16="http://schemas.microsoft.com/office/drawing/2014/main" id="{20CA7BD1-9E58-9C92-AF94-27902DA3F0E3}"/>
              </a:ext>
            </a:extLst>
          </p:cNvPr>
          <p:cNvCxnSpPr>
            <a:cxnSpLocks/>
          </p:cNvCxnSpPr>
          <p:nvPr/>
        </p:nvCxnSpPr>
        <p:spPr bwMode="auto">
          <a:xfrm>
            <a:off x="7565602" y="2785691"/>
            <a:ext cx="0" cy="288032"/>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テキスト ボックス 123">
            <a:extLst>
              <a:ext uri="{FF2B5EF4-FFF2-40B4-BE49-F238E27FC236}">
                <a16:creationId xmlns:a16="http://schemas.microsoft.com/office/drawing/2014/main" id="{40411624-599B-6140-A9E6-C8117B234C79}"/>
              </a:ext>
            </a:extLst>
          </p:cNvPr>
          <p:cNvSpPr txBox="1"/>
          <p:nvPr/>
        </p:nvSpPr>
        <p:spPr>
          <a:xfrm>
            <a:off x="6372200" y="3068960"/>
            <a:ext cx="1872208" cy="461665"/>
          </a:xfrm>
          <a:prstGeom prst="rect">
            <a:avLst/>
          </a:prstGeom>
          <a:noFill/>
          <a:ln>
            <a:solidFill>
              <a:schemeClr val="tx1"/>
            </a:solidFill>
          </a:ln>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Time Interval</a:t>
            </a:r>
            <a:r>
              <a:rPr lang="ja-JP" altLang="en-US" dirty="0"/>
              <a:t> </a:t>
            </a:r>
            <a:r>
              <a:rPr kumimoji="0" lang="en-US" altLang="ja-JP" sz="1200" b="0" i="0" u="none" strike="noStrike" cap="none" normalizeH="0" baseline="0" dirty="0">
                <a:ln>
                  <a:noFill/>
                </a:ln>
                <a:solidFill>
                  <a:schemeClr val="tx1"/>
                </a:solidFill>
                <a:effectLst/>
                <a:latin typeface="Times New Roman" panose="02020603050405020304" pitchFamily="18" charset="0"/>
              </a:rPr>
              <a:t>Counter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(Comparator)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7" name="テキスト ボックス 126">
            <a:extLst>
              <a:ext uri="{FF2B5EF4-FFF2-40B4-BE49-F238E27FC236}">
                <a16:creationId xmlns:a16="http://schemas.microsoft.com/office/drawing/2014/main" id="{0B07B8DD-390A-B234-C19E-564BF428B2F2}"/>
              </a:ext>
            </a:extLst>
          </p:cNvPr>
          <p:cNvSpPr txBox="1"/>
          <p:nvPr/>
        </p:nvSpPr>
        <p:spPr>
          <a:xfrm>
            <a:off x="8100392" y="5127575"/>
            <a:ext cx="432048" cy="184666"/>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600" b="0" i="0" u="none" strike="noStrike" cap="none" normalizeH="0" baseline="0" dirty="0">
                <a:ln>
                  <a:noFill/>
                </a:ln>
                <a:solidFill>
                  <a:schemeClr val="tx1"/>
                </a:solidFill>
                <a:effectLst/>
                <a:latin typeface="Times New Roman" panose="02020603050405020304" pitchFamily="18" charset="0"/>
              </a:rPr>
              <a:t>Ref. IN</a:t>
            </a:r>
            <a:endParaRPr kumimoji="0" lang="ja-JP" altLang="en-US" sz="600" b="0" i="0" u="none" strike="noStrike" cap="none" normalizeH="0" baseline="0" dirty="0">
              <a:ln>
                <a:noFill/>
              </a:ln>
              <a:solidFill>
                <a:schemeClr val="tx1"/>
              </a:solidFill>
              <a:effectLst/>
              <a:latin typeface="Times New Roman" panose="02020603050405020304" pitchFamily="18" charset="0"/>
            </a:endParaRPr>
          </a:p>
        </p:txBody>
      </p:sp>
      <p:cxnSp>
        <p:nvCxnSpPr>
          <p:cNvPr id="1029" name="直線コネクタ 1028">
            <a:extLst>
              <a:ext uri="{FF2B5EF4-FFF2-40B4-BE49-F238E27FC236}">
                <a16:creationId xmlns:a16="http://schemas.microsoft.com/office/drawing/2014/main" id="{BA6BAF7F-4DA8-E8B8-FC0B-A87E66B86079}"/>
              </a:ext>
            </a:extLst>
          </p:cNvPr>
          <p:cNvCxnSpPr>
            <a:cxnSpLocks/>
          </p:cNvCxnSpPr>
          <p:nvPr/>
        </p:nvCxnSpPr>
        <p:spPr bwMode="auto">
          <a:xfrm>
            <a:off x="8161932" y="5310733"/>
            <a:ext cx="410568" cy="2406"/>
          </a:xfrm>
          <a:prstGeom prst="line">
            <a:avLst/>
          </a:prstGeom>
          <a:solidFill>
            <a:schemeClr val="accent1"/>
          </a:solidFill>
          <a:ln w="28575" cap="flat" cmpd="sng" algn="ctr">
            <a:solidFill>
              <a:schemeClr val="accent6">
                <a:lumMod val="40000"/>
                <a:lumOff val="6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1" name="四角形: 角を丸くする 1030">
            <a:extLst>
              <a:ext uri="{FF2B5EF4-FFF2-40B4-BE49-F238E27FC236}">
                <a16:creationId xmlns:a16="http://schemas.microsoft.com/office/drawing/2014/main" id="{38CA849E-02C2-1878-EFD3-2887537EB494}"/>
              </a:ext>
            </a:extLst>
          </p:cNvPr>
          <p:cNvSpPr/>
          <p:nvPr/>
        </p:nvSpPr>
        <p:spPr bwMode="auto">
          <a:xfrm>
            <a:off x="8172400" y="527472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32" name="直線コネクタ 1031">
            <a:extLst>
              <a:ext uri="{FF2B5EF4-FFF2-40B4-BE49-F238E27FC236}">
                <a16:creationId xmlns:a16="http://schemas.microsoft.com/office/drawing/2014/main" id="{79252C64-0510-A0EC-BE38-91FE6F57D025}"/>
              </a:ext>
            </a:extLst>
          </p:cNvPr>
          <p:cNvCxnSpPr>
            <a:cxnSpLocks/>
          </p:cNvCxnSpPr>
          <p:nvPr/>
        </p:nvCxnSpPr>
        <p:spPr bwMode="auto">
          <a:xfrm>
            <a:off x="8557790" y="4592935"/>
            <a:ext cx="8360" cy="726554"/>
          </a:xfrm>
          <a:prstGeom prst="line">
            <a:avLst/>
          </a:prstGeom>
          <a:solidFill>
            <a:schemeClr val="accent1"/>
          </a:solidFill>
          <a:ln w="28575" cap="flat" cmpd="sng" algn="ctr">
            <a:solidFill>
              <a:schemeClr val="accent6">
                <a:lumMod val="40000"/>
                <a:lumOff val="6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50" name="グループ化 1049">
            <a:extLst>
              <a:ext uri="{FF2B5EF4-FFF2-40B4-BE49-F238E27FC236}">
                <a16:creationId xmlns:a16="http://schemas.microsoft.com/office/drawing/2014/main" id="{E6B4DBEC-D42C-2392-31B2-7F876CF8C501}"/>
              </a:ext>
            </a:extLst>
          </p:cNvPr>
          <p:cNvGrpSpPr/>
          <p:nvPr/>
        </p:nvGrpSpPr>
        <p:grpSpPr>
          <a:xfrm>
            <a:off x="6880745" y="2740447"/>
            <a:ext cx="786953" cy="232693"/>
            <a:chOff x="6875983" y="2476227"/>
            <a:chExt cx="786953" cy="232693"/>
          </a:xfrm>
        </p:grpSpPr>
        <p:cxnSp>
          <p:nvCxnSpPr>
            <p:cNvPr id="1040" name="直線矢印コネクタ 1039">
              <a:extLst>
                <a:ext uri="{FF2B5EF4-FFF2-40B4-BE49-F238E27FC236}">
                  <a16:creationId xmlns:a16="http://schemas.microsoft.com/office/drawing/2014/main" id="{6E0964E0-7E61-BC64-B6E5-CD08DB944A91}"/>
                </a:ext>
              </a:extLst>
            </p:cNvPr>
            <p:cNvCxnSpPr/>
            <p:nvPr/>
          </p:nvCxnSpPr>
          <p:spPr bwMode="auto">
            <a:xfrm>
              <a:off x="7017891" y="2476227"/>
              <a:ext cx="0" cy="216024"/>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1" name="直線矢印コネクタ 1040">
              <a:extLst>
                <a:ext uri="{FF2B5EF4-FFF2-40B4-BE49-F238E27FC236}">
                  <a16:creationId xmlns:a16="http://schemas.microsoft.com/office/drawing/2014/main" id="{DAB7ABBC-6E4B-5F16-BE88-A20771AFCAF1}"/>
                </a:ext>
              </a:extLst>
            </p:cNvPr>
            <p:cNvCxnSpPr/>
            <p:nvPr/>
          </p:nvCxnSpPr>
          <p:spPr bwMode="auto">
            <a:xfrm>
              <a:off x="7524328" y="2492896"/>
              <a:ext cx="0" cy="216024"/>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3" name="直線コネクタ 1042">
              <a:extLst>
                <a:ext uri="{FF2B5EF4-FFF2-40B4-BE49-F238E27FC236}">
                  <a16:creationId xmlns:a16="http://schemas.microsoft.com/office/drawing/2014/main" id="{80D6B791-0390-8926-7A68-BD43D4EBE324}"/>
                </a:ext>
              </a:extLst>
            </p:cNvPr>
            <p:cNvCxnSpPr/>
            <p:nvPr/>
          </p:nvCxnSpPr>
          <p:spPr bwMode="auto">
            <a:xfrm>
              <a:off x="6875983" y="2480791"/>
              <a:ext cx="144016" cy="0"/>
            </a:xfrm>
            <a:prstGeom prst="line">
              <a:avLst/>
            </a:prstGeom>
            <a:solidFill>
              <a:schemeClr val="accent1"/>
            </a:solidFill>
            <a:ln w="12700"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4" name="直線コネクタ 1043">
              <a:extLst>
                <a:ext uri="{FF2B5EF4-FFF2-40B4-BE49-F238E27FC236}">
                  <a16:creationId xmlns:a16="http://schemas.microsoft.com/office/drawing/2014/main" id="{84361882-A1B7-1491-23A3-0346AA2F1029}"/>
                </a:ext>
              </a:extLst>
            </p:cNvPr>
            <p:cNvCxnSpPr/>
            <p:nvPr/>
          </p:nvCxnSpPr>
          <p:spPr bwMode="auto">
            <a:xfrm>
              <a:off x="7518920" y="2485554"/>
              <a:ext cx="144016" cy="0"/>
            </a:xfrm>
            <a:prstGeom prst="line">
              <a:avLst/>
            </a:prstGeom>
            <a:solidFill>
              <a:schemeClr val="accent1"/>
            </a:solidFill>
            <a:ln w="12700"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45" name="直線矢印コネクタ 1044">
            <a:extLst>
              <a:ext uri="{FF2B5EF4-FFF2-40B4-BE49-F238E27FC236}">
                <a16:creationId xmlns:a16="http://schemas.microsoft.com/office/drawing/2014/main" id="{1FD67337-A266-0758-E900-A686A2A767A2}"/>
              </a:ext>
            </a:extLst>
          </p:cNvPr>
          <p:cNvCxnSpPr/>
          <p:nvPr/>
        </p:nvCxnSpPr>
        <p:spPr bwMode="auto">
          <a:xfrm flipH="1">
            <a:off x="8252028" y="5389319"/>
            <a:ext cx="360040" cy="0"/>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8" name="四角形: 角を丸くする 1047">
            <a:extLst>
              <a:ext uri="{FF2B5EF4-FFF2-40B4-BE49-F238E27FC236}">
                <a16:creationId xmlns:a16="http://schemas.microsoft.com/office/drawing/2014/main" id="{589DB4BE-F200-9815-75AA-DAB12F252702}"/>
              </a:ext>
            </a:extLst>
          </p:cNvPr>
          <p:cNvSpPr/>
          <p:nvPr/>
        </p:nvSpPr>
        <p:spPr bwMode="auto">
          <a:xfrm>
            <a:off x="7524328"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49" name="四角形: 角を丸くする 1048">
            <a:extLst>
              <a:ext uri="{FF2B5EF4-FFF2-40B4-BE49-F238E27FC236}">
                <a16:creationId xmlns:a16="http://schemas.microsoft.com/office/drawing/2014/main" id="{67C30ED2-6B6A-5DD7-C8BD-F741F3F41531}"/>
              </a:ext>
            </a:extLst>
          </p:cNvPr>
          <p:cNvSpPr/>
          <p:nvPr/>
        </p:nvSpPr>
        <p:spPr bwMode="auto">
          <a:xfrm>
            <a:off x="6948264"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52" name="直線矢印コネクタ 1051">
            <a:extLst>
              <a:ext uri="{FF2B5EF4-FFF2-40B4-BE49-F238E27FC236}">
                <a16:creationId xmlns:a16="http://schemas.microsoft.com/office/drawing/2014/main" id="{662E5F93-D545-CA3B-3F61-E166E15F050B}"/>
              </a:ext>
            </a:extLst>
          </p:cNvPr>
          <p:cNvCxnSpPr/>
          <p:nvPr/>
        </p:nvCxnSpPr>
        <p:spPr bwMode="auto">
          <a:xfrm flipV="1">
            <a:off x="7419975" y="4924524"/>
            <a:ext cx="0" cy="255265"/>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 name="直線矢印コネクタ 1053">
            <a:extLst>
              <a:ext uri="{FF2B5EF4-FFF2-40B4-BE49-F238E27FC236}">
                <a16:creationId xmlns:a16="http://schemas.microsoft.com/office/drawing/2014/main" id="{400A64BB-754C-48A5-5506-7220314DCBD6}"/>
              </a:ext>
            </a:extLst>
          </p:cNvPr>
          <p:cNvCxnSpPr/>
          <p:nvPr/>
        </p:nvCxnSpPr>
        <p:spPr bwMode="auto">
          <a:xfrm>
            <a:off x="7424738" y="5175026"/>
            <a:ext cx="433387" cy="0"/>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8" name="フリーフォーム: 図形 1057">
            <a:extLst>
              <a:ext uri="{FF2B5EF4-FFF2-40B4-BE49-F238E27FC236}">
                <a16:creationId xmlns:a16="http://schemas.microsoft.com/office/drawing/2014/main" id="{0B44472B-D926-2BC9-84B8-9B1EF80E08FF}"/>
              </a:ext>
            </a:extLst>
          </p:cNvPr>
          <p:cNvSpPr/>
          <p:nvPr/>
        </p:nvSpPr>
        <p:spPr bwMode="auto">
          <a:xfrm>
            <a:off x="7424738" y="5144070"/>
            <a:ext cx="378618" cy="16669"/>
          </a:xfrm>
          <a:custGeom>
            <a:avLst/>
            <a:gdLst>
              <a:gd name="connsiteX0" fmla="*/ 0 w 378618"/>
              <a:gd name="connsiteY0" fmla="*/ 16669 h 16669"/>
              <a:gd name="connsiteX1" fmla="*/ 11906 w 378618"/>
              <a:gd name="connsiteY1" fmla="*/ 11907 h 16669"/>
              <a:gd name="connsiteX2" fmla="*/ 19050 w 378618"/>
              <a:gd name="connsiteY2" fmla="*/ 9525 h 16669"/>
              <a:gd name="connsiteX3" fmla="*/ 35718 w 378618"/>
              <a:gd name="connsiteY3" fmla="*/ 11907 h 16669"/>
              <a:gd name="connsiteX4" fmla="*/ 47625 w 378618"/>
              <a:gd name="connsiteY4" fmla="*/ 9525 h 16669"/>
              <a:gd name="connsiteX5" fmla="*/ 57150 w 378618"/>
              <a:gd name="connsiteY5" fmla="*/ 7144 h 16669"/>
              <a:gd name="connsiteX6" fmla="*/ 92868 w 378618"/>
              <a:gd name="connsiteY6" fmla="*/ 9525 h 16669"/>
              <a:gd name="connsiteX7" fmla="*/ 114300 w 378618"/>
              <a:gd name="connsiteY7" fmla="*/ 7144 h 16669"/>
              <a:gd name="connsiteX8" fmla="*/ 147637 w 378618"/>
              <a:gd name="connsiteY8" fmla="*/ 0 h 16669"/>
              <a:gd name="connsiteX9" fmla="*/ 164306 w 378618"/>
              <a:gd name="connsiteY9" fmla="*/ 2382 h 16669"/>
              <a:gd name="connsiteX10" fmla="*/ 197643 w 378618"/>
              <a:gd name="connsiteY10" fmla="*/ 11907 h 16669"/>
              <a:gd name="connsiteX11" fmla="*/ 223837 w 378618"/>
              <a:gd name="connsiteY11" fmla="*/ 14288 h 16669"/>
              <a:gd name="connsiteX12" fmla="*/ 250031 w 378618"/>
              <a:gd name="connsiteY12" fmla="*/ 14288 h 16669"/>
              <a:gd name="connsiteX13" fmla="*/ 307181 w 378618"/>
              <a:gd name="connsiteY13" fmla="*/ 16669 h 16669"/>
              <a:gd name="connsiteX14" fmla="*/ 330993 w 378618"/>
              <a:gd name="connsiteY14" fmla="*/ 7144 h 16669"/>
              <a:gd name="connsiteX15" fmla="*/ 338137 w 378618"/>
              <a:gd name="connsiteY15" fmla="*/ 4763 h 16669"/>
              <a:gd name="connsiteX16" fmla="*/ 347662 w 378618"/>
              <a:gd name="connsiteY16" fmla="*/ 9525 h 16669"/>
              <a:gd name="connsiteX17" fmla="*/ 354806 w 378618"/>
              <a:gd name="connsiteY17" fmla="*/ 11907 h 16669"/>
              <a:gd name="connsiteX18" fmla="*/ 378618 w 378618"/>
              <a:gd name="connsiteY18" fmla="*/ 14288 h 1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618" h="16669">
                <a:moveTo>
                  <a:pt x="0" y="16669"/>
                </a:moveTo>
                <a:cubicBezTo>
                  <a:pt x="3969" y="15082"/>
                  <a:pt x="7904" y="13408"/>
                  <a:pt x="11906" y="11907"/>
                </a:cubicBezTo>
                <a:cubicBezTo>
                  <a:pt x="14256" y="11026"/>
                  <a:pt x="16540" y="9525"/>
                  <a:pt x="19050" y="9525"/>
                </a:cubicBezTo>
                <a:cubicBezTo>
                  <a:pt x="24662" y="9525"/>
                  <a:pt x="30162" y="11113"/>
                  <a:pt x="35718" y="11907"/>
                </a:cubicBezTo>
                <a:cubicBezTo>
                  <a:pt x="39687" y="11113"/>
                  <a:pt x="43674" y="10403"/>
                  <a:pt x="47625" y="9525"/>
                </a:cubicBezTo>
                <a:cubicBezTo>
                  <a:pt x="50820" y="8815"/>
                  <a:pt x="53877" y="7144"/>
                  <a:pt x="57150" y="7144"/>
                </a:cubicBezTo>
                <a:cubicBezTo>
                  <a:pt x="69082" y="7144"/>
                  <a:pt x="80962" y="8731"/>
                  <a:pt x="92868" y="9525"/>
                </a:cubicBezTo>
                <a:cubicBezTo>
                  <a:pt x="100012" y="8731"/>
                  <a:pt x="107184" y="8160"/>
                  <a:pt x="114300" y="7144"/>
                </a:cubicBezTo>
                <a:cubicBezTo>
                  <a:pt x="119650" y="6380"/>
                  <a:pt x="147084" y="123"/>
                  <a:pt x="147637" y="0"/>
                </a:cubicBezTo>
                <a:cubicBezTo>
                  <a:pt x="153193" y="794"/>
                  <a:pt x="158846" y="1082"/>
                  <a:pt x="164306" y="2382"/>
                </a:cubicBezTo>
                <a:cubicBezTo>
                  <a:pt x="175549" y="5059"/>
                  <a:pt x="186310" y="9641"/>
                  <a:pt x="197643" y="11907"/>
                </a:cubicBezTo>
                <a:cubicBezTo>
                  <a:pt x="206240" y="13626"/>
                  <a:pt x="215106" y="13494"/>
                  <a:pt x="223837" y="14288"/>
                </a:cubicBezTo>
                <a:cubicBezTo>
                  <a:pt x="265141" y="8388"/>
                  <a:pt x="222586" y="12328"/>
                  <a:pt x="250031" y="14288"/>
                </a:cubicBezTo>
                <a:cubicBezTo>
                  <a:pt x="269049" y="15646"/>
                  <a:pt x="288131" y="15875"/>
                  <a:pt x="307181" y="16669"/>
                </a:cubicBezTo>
                <a:lnTo>
                  <a:pt x="330993" y="7144"/>
                </a:lnTo>
                <a:cubicBezTo>
                  <a:pt x="333336" y="6243"/>
                  <a:pt x="335652" y="4408"/>
                  <a:pt x="338137" y="4763"/>
                </a:cubicBezTo>
                <a:cubicBezTo>
                  <a:pt x="341651" y="5265"/>
                  <a:pt x="344399" y="8127"/>
                  <a:pt x="347662" y="9525"/>
                </a:cubicBezTo>
                <a:cubicBezTo>
                  <a:pt x="349969" y="10514"/>
                  <a:pt x="352371" y="11298"/>
                  <a:pt x="354806" y="11907"/>
                </a:cubicBezTo>
                <a:cubicBezTo>
                  <a:pt x="367442" y="15066"/>
                  <a:pt x="365765" y="14288"/>
                  <a:pt x="378618" y="14288"/>
                </a:cubicBezTo>
              </a:path>
            </a:pathLst>
          </a:custGeom>
          <a:no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60" name="直線コネクタ 1059">
            <a:extLst>
              <a:ext uri="{FF2B5EF4-FFF2-40B4-BE49-F238E27FC236}">
                <a16:creationId xmlns:a16="http://schemas.microsoft.com/office/drawing/2014/main" id="{2DBFC6F2-53FE-A806-684B-4A32A6208851}"/>
              </a:ext>
            </a:extLst>
          </p:cNvPr>
          <p:cNvCxnSpPr/>
          <p:nvPr/>
        </p:nvCxnSpPr>
        <p:spPr bwMode="auto">
          <a:xfrm flipV="1">
            <a:off x="7589614" y="4976415"/>
            <a:ext cx="0" cy="170036"/>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1" name="直線コネクタ 1060">
            <a:extLst>
              <a:ext uri="{FF2B5EF4-FFF2-40B4-BE49-F238E27FC236}">
                <a16:creationId xmlns:a16="http://schemas.microsoft.com/office/drawing/2014/main" id="{784400DD-AC48-CE9E-CCA4-3E444516656D}"/>
              </a:ext>
            </a:extLst>
          </p:cNvPr>
          <p:cNvCxnSpPr/>
          <p:nvPr/>
        </p:nvCxnSpPr>
        <p:spPr bwMode="auto">
          <a:xfrm flipV="1">
            <a:off x="7668344" y="5062711"/>
            <a:ext cx="0" cy="90885"/>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3" name="直線コネクタ 1062">
            <a:extLst>
              <a:ext uri="{FF2B5EF4-FFF2-40B4-BE49-F238E27FC236}">
                <a16:creationId xmlns:a16="http://schemas.microsoft.com/office/drawing/2014/main" id="{F76132B2-1243-FCD1-B914-C5876F1C81D1}"/>
              </a:ext>
            </a:extLst>
          </p:cNvPr>
          <p:cNvCxnSpPr/>
          <p:nvPr/>
        </p:nvCxnSpPr>
        <p:spPr bwMode="auto">
          <a:xfrm flipV="1">
            <a:off x="7702252" y="5120431"/>
            <a:ext cx="0" cy="36000"/>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 name="直線コネクタ 1064">
            <a:extLst>
              <a:ext uri="{FF2B5EF4-FFF2-40B4-BE49-F238E27FC236}">
                <a16:creationId xmlns:a16="http://schemas.microsoft.com/office/drawing/2014/main" id="{A1C71AC7-1351-AF76-9999-1657849751A5}"/>
              </a:ext>
            </a:extLst>
          </p:cNvPr>
          <p:cNvCxnSpPr/>
          <p:nvPr/>
        </p:nvCxnSpPr>
        <p:spPr bwMode="auto">
          <a:xfrm flipV="1">
            <a:off x="7524328" y="5062711"/>
            <a:ext cx="0" cy="90885"/>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9" name="直線コネクタ 1068">
            <a:extLst>
              <a:ext uri="{FF2B5EF4-FFF2-40B4-BE49-F238E27FC236}">
                <a16:creationId xmlns:a16="http://schemas.microsoft.com/office/drawing/2014/main" id="{04AA8D5A-7FCE-8A72-5177-F0F2EBB0EFB8}"/>
              </a:ext>
            </a:extLst>
          </p:cNvPr>
          <p:cNvCxnSpPr/>
          <p:nvPr/>
        </p:nvCxnSpPr>
        <p:spPr bwMode="auto">
          <a:xfrm flipV="1">
            <a:off x="7630815" y="5125193"/>
            <a:ext cx="0" cy="36000"/>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0" name="矢印: 下 1069">
            <a:extLst>
              <a:ext uri="{FF2B5EF4-FFF2-40B4-BE49-F238E27FC236}">
                <a16:creationId xmlns:a16="http://schemas.microsoft.com/office/drawing/2014/main" id="{8C891155-D815-D304-8181-4444B6716D90}"/>
              </a:ext>
            </a:extLst>
          </p:cNvPr>
          <p:cNvSpPr/>
          <p:nvPr/>
        </p:nvSpPr>
        <p:spPr bwMode="auto">
          <a:xfrm>
            <a:off x="6588224" y="3645024"/>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1" name="テキスト ボックス 1070">
            <a:extLst>
              <a:ext uri="{FF2B5EF4-FFF2-40B4-BE49-F238E27FC236}">
                <a16:creationId xmlns:a16="http://schemas.microsoft.com/office/drawing/2014/main" id="{FD4A74F4-830F-82F7-6164-FA3C474D2DEC}"/>
              </a:ext>
            </a:extLst>
          </p:cNvPr>
          <p:cNvSpPr txBox="1"/>
          <p:nvPr/>
        </p:nvSpPr>
        <p:spPr>
          <a:xfrm>
            <a:off x="7740352" y="5415607"/>
            <a:ext cx="1224136"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i="0" u="none" strike="noStrike" cap="none" normalizeH="0" baseline="0" dirty="0">
                <a:ln>
                  <a:noFill/>
                </a:ln>
                <a:solidFill>
                  <a:srgbClr val="00B0F0"/>
                </a:solidFill>
                <a:effectLst/>
                <a:latin typeface="Times New Roman" panose="02020603050405020304" pitchFamily="18" charset="0"/>
              </a:rPr>
              <a:t>Calibrated Freq.</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solidFill>
                  <a:srgbClr val="00B0F0"/>
                </a:solidFill>
              </a:rPr>
              <a:t>(</a:t>
            </a:r>
            <a:r>
              <a:rPr kumimoji="0" lang="en-US" altLang="ja-JP" sz="1200" b="0" i="0" u="none" strike="noStrike" cap="none" normalizeH="0" baseline="0" dirty="0">
                <a:ln>
                  <a:noFill/>
                </a:ln>
                <a:solidFill>
                  <a:srgbClr val="00B0F0"/>
                </a:solidFill>
                <a:effectLst/>
                <a:latin typeface="Times New Roman" panose="02020603050405020304" pitchFamily="18" charset="0"/>
              </a:rPr>
              <a:t>10 MHz)</a:t>
            </a:r>
            <a:endParaRPr kumimoji="0" lang="ja-JP" altLang="en-US" sz="1200" b="0" i="0" u="none" strike="noStrike" cap="none" normalizeH="0" baseline="0" dirty="0">
              <a:ln>
                <a:noFill/>
              </a:ln>
              <a:solidFill>
                <a:srgbClr val="00B0F0"/>
              </a:solidFill>
              <a:effectLst/>
              <a:latin typeface="Times New Roman" panose="02020603050405020304" pitchFamily="18" charset="0"/>
            </a:endParaRPr>
          </a:p>
        </p:txBody>
      </p:sp>
      <p:sp>
        <p:nvSpPr>
          <p:cNvPr id="1073" name="矢印: 右 1072">
            <a:extLst>
              <a:ext uri="{FF2B5EF4-FFF2-40B4-BE49-F238E27FC236}">
                <a16:creationId xmlns:a16="http://schemas.microsoft.com/office/drawing/2014/main" id="{72F1010E-ED2C-8D2A-B052-4944C9768663}"/>
              </a:ext>
            </a:extLst>
          </p:cNvPr>
          <p:cNvSpPr/>
          <p:nvPr/>
        </p:nvSpPr>
        <p:spPr bwMode="auto">
          <a:xfrm>
            <a:off x="6876256" y="5127575"/>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4" name="テキスト ボックス 1073">
            <a:extLst>
              <a:ext uri="{FF2B5EF4-FFF2-40B4-BE49-F238E27FC236}">
                <a16:creationId xmlns:a16="http://schemas.microsoft.com/office/drawing/2014/main" id="{439288AA-29CD-DFA0-BC74-D496C8FBDD2C}"/>
              </a:ext>
            </a:extLst>
          </p:cNvPr>
          <p:cNvSpPr txBox="1"/>
          <p:nvPr/>
        </p:nvSpPr>
        <p:spPr>
          <a:xfrm>
            <a:off x="6516216" y="4149080"/>
            <a:ext cx="147565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Test</a:t>
            </a:r>
          </a:p>
        </p:txBody>
      </p:sp>
      <p:sp>
        <p:nvSpPr>
          <p:cNvPr id="1024" name="正方形/長方形 1023">
            <a:extLst>
              <a:ext uri="{FF2B5EF4-FFF2-40B4-BE49-F238E27FC236}">
                <a16:creationId xmlns:a16="http://schemas.microsoft.com/office/drawing/2014/main" id="{E1527436-FCBA-C0AB-2009-732B929C19BF}"/>
              </a:ext>
            </a:extLst>
          </p:cNvPr>
          <p:cNvSpPr/>
          <p:nvPr/>
        </p:nvSpPr>
        <p:spPr bwMode="auto">
          <a:xfrm>
            <a:off x="8155706" y="4386287"/>
            <a:ext cx="817290"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25" name="テキスト ボックス 1024">
            <a:extLst>
              <a:ext uri="{FF2B5EF4-FFF2-40B4-BE49-F238E27FC236}">
                <a16:creationId xmlns:a16="http://schemas.microsoft.com/office/drawing/2014/main" id="{DAC8C942-D368-7B58-5D47-83D62E4FBE93}"/>
              </a:ext>
            </a:extLst>
          </p:cNvPr>
          <p:cNvSpPr txBox="1"/>
          <p:nvPr/>
        </p:nvSpPr>
        <p:spPr>
          <a:xfrm>
            <a:off x="8172400" y="4335487"/>
            <a:ext cx="79208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Freq.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Standard</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27" name="正方形/長方形 1026">
            <a:extLst>
              <a:ext uri="{FF2B5EF4-FFF2-40B4-BE49-F238E27FC236}">
                <a16:creationId xmlns:a16="http://schemas.microsoft.com/office/drawing/2014/main" id="{B10F02F8-0E31-EF96-52A7-91D543A0AE78}"/>
              </a:ext>
            </a:extLst>
          </p:cNvPr>
          <p:cNvSpPr/>
          <p:nvPr/>
        </p:nvSpPr>
        <p:spPr bwMode="auto">
          <a:xfrm>
            <a:off x="8188249" y="4458295"/>
            <a:ext cx="108000" cy="45719"/>
          </a:xfrm>
          <a:prstGeom prst="rect">
            <a:avLst/>
          </a:prstGeom>
          <a:solidFill>
            <a:schemeClr val="accent1">
              <a:lumMod val="60000"/>
              <a:lumOff val="4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1">
                  <a:lumMod val="60000"/>
                  <a:lumOff val="40000"/>
                </a:schemeClr>
              </a:solidFill>
              <a:effectLst/>
              <a:latin typeface="Times New Roman" panose="02020603050405020304" pitchFamily="18" charset="0"/>
            </a:endParaRPr>
          </a:p>
        </p:txBody>
      </p:sp>
    </p:spTree>
    <p:extLst>
      <p:ext uri="{BB962C8B-B14F-4D97-AF65-F5344CB8AC3E}">
        <p14:creationId xmlns:p14="http://schemas.microsoft.com/office/powerpoint/2010/main" val="120610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正方形/長方形 108">
            <a:extLst>
              <a:ext uri="{FF2B5EF4-FFF2-40B4-BE49-F238E27FC236}">
                <a16:creationId xmlns:a16="http://schemas.microsoft.com/office/drawing/2014/main" id="{D7D3F596-2126-4659-EBB7-C5D084E72A80}"/>
              </a:ext>
            </a:extLst>
          </p:cNvPr>
          <p:cNvSpPr/>
          <p:nvPr/>
        </p:nvSpPr>
        <p:spPr bwMode="auto">
          <a:xfrm>
            <a:off x="5940152" y="2924944"/>
            <a:ext cx="936104"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Power Meter</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7</a:t>
            </a:fld>
            <a:endParaRPr lang="en-US" altLang="ja-JP"/>
          </a:p>
        </p:txBody>
      </p:sp>
      <p:sp>
        <p:nvSpPr>
          <p:cNvPr id="8" name="テキスト ボックス 7">
            <a:extLst>
              <a:ext uri="{FF2B5EF4-FFF2-40B4-BE49-F238E27FC236}">
                <a16:creationId xmlns:a16="http://schemas.microsoft.com/office/drawing/2014/main" id="{ED453E30-ADD9-180C-0817-B1157AE3869D}"/>
              </a:ext>
            </a:extLst>
          </p:cNvPr>
          <p:cNvSpPr txBox="1"/>
          <p:nvPr/>
        </p:nvSpPr>
        <p:spPr>
          <a:xfrm>
            <a:off x="611188" y="1916832"/>
            <a:ext cx="4897437" cy="2985433"/>
          </a:xfrm>
          <a:prstGeom prst="rect">
            <a:avLst/>
          </a:prstGeom>
          <a:noFill/>
        </p:spPr>
        <p:txBody>
          <a:bodyPr wrap="square">
            <a:spAutoFit/>
          </a:bodyPr>
          <a:lstStyle/>
          <a:p>
            <a:r>
              <a:rPr lang="en-US" altLang="ja-JP" sz="1400" dirty="0"/>
              <a:t>The RF power meter is calibrated by comparing the RF power values indicated by the primary standard (calorimeter) maintained by AIST with those indicated by the RF power meter. </a:t>
            </a:r>
          </a:p>
          <a:p>
            <a:pPr>
              <a:spcBef>
                <a:spcPts val="1200"/>
              </a:spcBef>
            </a:pPr>
            <a:r>
              <a:rPr lang="en-US" altLang="ja-JP" sz="1400" dirty="0"/>
              <a:t>Using the RF power meter maintained by NICT, the output power from a transmitter is tested, and the reference levels for spectrum analyzers used in tests are calibrated.</a:t>
            </a:r>
          </a:p>
          <a:p>
            <a:pPr>
              <a:spcBef>
                <a:spcPts val="1200"/>
              </a:spcBef>
            </a:pPr>
            <a:r>
              <a:rPr lang="en-US" altLang="ja-JP" sz="1400" dirty="0"/>
              <a:t>Currently, the primary standard for RF power in Japan covers up to 110 GHz. However, in fact, several calorimeters have been developed for the frequency ranges of 110-170 GHz, 140-220 GHz, and 220-330 GHz. These are awaiting approval as Japan's primary standards within NMIJ. Additionally, development is ongoing for a calorimeter for the 330-500 GHz range.</a:t>
            </a:r>
          </a:p>
        </p:txBody>
      </p:sp>
      <p:sp>
        <p:nvSpPr>
          <p:cNvPr id="7" name="正方形/長方形 6">
            <a:extLst>
              <a:ext uri="{FF2B5EF4-FFF2-40B4-BE49-F238E27FC236}">
                <a16:creationId xmlns:a16="http://schemas.microsoft.com/office/drawing/2014/main" id="{B0715590-AA44-C8ED-6D94-0DC13B70B814}"/>
              </a:ext>
            </a:extLst>
          </p:cNvPr>
          <p:cNvSpPr/>
          <p:nvPr/>
        </p:nvSpPr>
        <p:spPr bwMode="auto">
          <a:xfrm>
            <a:off x="683568" y="4980945"/>
            <a:ext cx="4825057" cy="1368152"/>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 name="テキスト ボックス 10">
            <a:extLst>
              <a:ext uri="{FF2B5EF4-FFF2-40B4-BE49-F238E27FC236}">
                <a16:creationId xmlns:a16="http://schemas.microsoft.com/office/drawing/2014/main" id="{0CA7650A-862B-3340-9662-CC728A2577FE}"/>
              </a:ext>
            </a:extLst>
          </p:cNvPr>
          <p:cNvSpPr txBox="1"/>
          <p:nvPr/>
        </p:nvSpPr>
        <p:spPr>
          <a:xfrm>
            <a:off x="683568" y="4980945"/>
            <a:ext cx="4825057" cy="1400383"/>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Precise Power Measurement With a Single-Mode Waveguide Calorimeter in the 220–330 GHz Frequency Range</a:t>
            </a:r>
            <a:r>
              <a:rPr lang="ja-JP" altLang="en-US" sz="1050" b="1" i="0" dirty="0">
                <a:solidFill>
                  <a:srgbClr val="1C354A"/>
                </a:solidFill>
                <a:effectLst/>
                <a:latin typeface="Yu Gothic UI" panose="020B0500000000000000" pitchFamily="50" charset="-128"/>
                <a:ea typeface="Yu Gothic UI" panose="020B0500000000000000" pitchFamily="50" charset="-128"/>
              </a:rPr>
              <a:t>　</a:t>
            </a: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10.1109/TIM.2018.2795878</a:t>
            </a:r>
            <a:endParaRPr lang="fr-FR" altLang="ja-JP" sz="900" i="0" dirty="0">
              <a:solidFill>
                <a:srgbClr val="0000FF"/>
              </a:solidFill>
              <a:effectLst/>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50" b="1" i="0" dirty="0">
                <a:effectLst/>
                <a:latin typeface="Yu Gothic UI" panose="020B0500000000000000" pitchFamily="50" charset="-128"/>
                <a:ea typeface="Yu Gothic UI" panose="020B0500000000000000" pitchFamily="50" charset="-128"/>
              </a:rPr>
              <a:t>Calibrating Power Meters in the 140–220-GHz Frequency Range Using an Absolute-Power Reference Calorimeter</a:t>
            </a:r>
            <a:r>
              <a:rPr lang="ja-JP" altLang="en-US" sz="1050" b="1" i="0" dirty="0">
                <a:solidFill>
                  <a:srgbClr val="1C354A"/>
                </a:solidFill>
                <a:effectLst/>
                <a:latin typeface="Yu Gothic UI" panose="020B0500000000000000" pitchFamily="50" charset="-128"/>
                <a:ea typeface="Yu Gothic UI" panose="020B0500000000000000" pitchFamily="50" charset="-128"/>
              </a:rPr>
              <a:t>　</a:t>
            </a: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10.1109/TIM.2020.3036083</a:t>
            </a:r>
            <a:endParaRPr lang="fr-FR" altLang="ja-JP" sz="900" i="0" dirty="0">
              <a:solidFill>
                <a:srgbClr val="0000FF"/>
              </a:solidFill>
              <a:effectLst/>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50" b="1" i="0" dirty="0">
                <a:effectLst/>
                <a:latin typeface="Yu Gothic UI" panose="020B0500000000000000" pitchFamily="50" charset="-128"/>
                <a:ea typeface="Yu Gothic UI" panose="020B0500000000000000" pitchFamily="50" charset="-128"/>
              </a:rPr>
              <a:t>Uncertainty calculation of the D-band power meter calibration factor</a:t>
            </a:r>
            <a:br>
              <a:rPr lang="fr-FR" altLang="ja-JP" sz="1050" b="1" dirty="0">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5">
                  <a:extLst>
                    <a:ext uri="{A12FA001-AC4F-418D-AE19-62706E023703}">
                      <ahyp:hlinkClr xmlns:ahyp="http://schemas.microsoft.com/office/drawing/2018/hyperlinkcolor" val="tx"/>
                    </a:ext>
                  </a:extLst>
                </a:hlinkClick>
              </a:rPr>
              <a:t>10.1109/IRMMW-THz.2014.6956137</a:t>
            </a:r>
            <a:endParaRPr lang="en-US" altLang="ja-JP" sz="1050" b="1" i="0" dirty="0">
              <a:solidFill>
                <a:srgbClr val="0000FF"/>
              </a:solidFill>
              <a:effectLst/>
              <a:latin typeface="Yu Gothic UI" panose="020B0500000000000000" pitchFamily="50" charset="-128"/>
              <a:ea typeface="Yu Gothic UI" panose="020B0500000000000000" pitchFamily="50" charset="-128"/>
            </a:endParaRPr>
          </a:p>
        </p:txBody>
      </p:sp>
      <p:grpSp>
        <p:nvGrpSpPr>
          <p:cNvPr id="31" name="グループ化 30">
            <a:extLst>
              <a:ext uri="{FF2B5EF4-FFF2-40B4-BE49-F238E27FC236}">
                <a16:creationId xmlns:a16="http://schemas.microsoft.com/office/drawing/2014/main" id="{C4CCA8E0-AD66-E63B-9953-D344C16D8994}"/>
              </a:ext>
            </a:extLst>
          </p:cNvPr>
          <p:cNvGrpSpPr/>
          <p:nvPr/>
        </p:nvGrpSpPr>
        <p:grpSpPr>
          <a:xfrm>
            <a:off x="683568" y="1628800"/>
            <a:ext cx="7704000" cy="415498"/>
            <a:chOff x="683568" y="1628800"/>
            <a:chExt cx="7563654" cy="415498"/>
          </a:xfrm>
        </p:grpSpPr>
        <p:sp>
          <p:nvSpPr>
            <p:cNvPr id="13" name="矢印: 五方向 12">
              <a:extLst>
                <a:ext uri="{FF2B5EF4-FFF2-40B4-BE49-F238E27FC236}">
                  <a16:creationId xmlns:a16="http://schemas.microsoft.com/office/drawing/2014/main" id="{AAC54CC2-7819-BD0C-6017-F8A7C331E993}"/>
                </a:ext>
              </a:extLst>
            </p:cNvPr>
            <p:cNvSpPr/>
            <p:nvPr/>
          </p:nvSpPr>
          <p:spPr bwMode="auto">
            <a:xfrm>
              <a:off x="683568" y="1628800"/>
              <a:ext cx="3168352" cy="215875"/>
            </a:xfrm>
            <a:prstGeom prst="homePlate">
              <a:avLst/>
            </a:prstGeom>
            <a:gradFill flip="none" rotWithShape="1">
              <a:gsLst>
                <a:gs pos="0">
                  <a:srgbClr val="FF0000"/>
                </a:gs>
                <a:gs pos="100000">
                  <a:srgbClr val="FFFF00"/>
                </a:gs>
                <a:gs pos="63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 name="矢印: 山形 14">
              <a:extLst>
                <a:ext uri="{FF2B5EF4-FFF2-40B4-BE49-F238E27FC236}">
                  <a16:creationId xmlns:a16="http://schemas.microsoft.com/office/drawing/2014/main" id="{7BE78B2E-4833-4858-5511-1DB6BC02A8A1}"/>
                </a:ext>
              </a:extLst>
            </p:cNvPr>
            <p:cNvSpPr/>
            <p:nvPr/>
          </p:nvSpPr>
          <p:spPr bwMode="auto">
            <a:xfrm>
              <a:off x="3779912" y="1628800"/>
              <a:ext cx="792000" cy="215875"/>
            </a:xfrm>
            <a:prstGeom prst="chevron">
              <a:avLst/>
            </a:prstGeom>
            <a:gradFill>
              <a:gsLst>
                <a:gs pos="100000">
                  <a:srgbClr val="4DD48E"/>
                </a:gs>
                <a:gs pos="0">
                  <a:srgbClr val="FFFF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 name="矢印: 山形 15">
              <a:extLst>
                <a:ext uri="{FF2B5EF4-FFF2-40B4-BE49-F238E27FC236}">
                  <a16:creationId xmlns:a16="http://schemas.microsoft.com/office/drawing/2014/main" id="{E3E132A5-C81E-C01F-F62B-546320E07F32}"/>
                </a:ext>
              </a:extLst>
            </p:cNvPr>
            <p:cNvSpPr/>
            <p:nvPr/>
          </p:nvSpPr>
          <p:spPr bwMode="auto">
            <a:xfrm>
              <a:off x="4499992" y="1628800"/>
              <a:ext cx="792000" cy="215875"/>
            </a:xfrm>
            <a:prstGeom prst="chevron">
              <a:avLst/>
            </a:prstGeom>
            <a:gradFill>
              <a:gsLst>
                <a:gs pos="100000">
                  <a:srgbClr val="00B0F0"/>
                </a:gs>
                <a:gs pos="4000">
                  <a:srgbClr val="54D68E"/>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 name="矢印: 山形 16">
              <a:extLst>
                <a:ext uri="{FF2B5EF4-FFF2-40B4-BE49-F238E27FC236}">
                  <a16:creationId xmlns:a16="http://schemas.microsoft.com/office/drawing/2014/main" id="{CC49713E-901C-CCB9-AA0A-39FB30226FE7}"/>
                </a:ext>
              </a:extLst>
            </p:cNvPr>
            <p:cNvSpPr/>
            <p:nvPr/>
          </p:nvSpPr>
          <p:spPr bwMode="auto">
            <a:xfrm>
              <a:off x="5220072" y="1628800"/>
              <a:ext cx="792000" cy="215875"/>
            </a:xfrm>
            <a:prstGeom prst="chevron">
              <a:avLst/>
            </a:prstGeom>
            <a:gradFill>
              <a:gsLst>
                <a:gs pos="0">
                  <a:srgbClr val="00B0F0"/>
                </a:gs>
                <a:gs pos="100000">
                  <a:srgbClr val="0070C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 name="矢印: 山形 17">
              <a:extLst>
                <a:ext uri="{FF2B5EF4-FFF2-40B4-BE49-F238E27FC236}">
                  <a16:creationId xmlns:a16="http://schemas.microsoft.com/office/drawing/2014/main" id="{FEA12B95-B5DF-8F9B-076E-2ED61E073688}"/>
                </a:ext>
              </a:extLst>
            </p:cNvPr>
            <p:cNvSpPr/>
            <p:nvPr/>
          </p:nvSpPr>
          <p:spPr bwMode="auto">
            <a:xfrm>
              <a:off x="5940152" y="1628800"/>
              <a:ext cx="792000" cy="215875"/>
            </a:xfrm>
            <a:prstGeom prst="chevron">
              <a:avLst/>
            </a:prstGeom>
            <a:solidFill>
              <a:schemeClr val="bg1"/>
            </a:solid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 name="テキスト ボックス 18">
              <a:extLst>
                <a:ext uri="{FF2B5EF4-FFF2-40B4-BE49-F238E27FC236}">
                  <a16:creationId xmlns:a16="http://schemas.microsoft.com/office/drawing/2014/main" id="{D3CD51F8-A6F7-7DD7-C4F3-F24B82AA46C8}"/>
                </a:ext>
              </a:extLst>
            </p:cNvPr>
            <p:cNvSpPr txBox="1"/>
            <p:nvPr/>
          </p:nvSpPr>
          <p:spPr>
            <a:xfrm>
              <a:off x="3431612" y="1628800"/>
              <a:ext cx="506870" cy="415498"/>
            </a:xfrm>
            <a:prstGeom prst="rect">
              <a:avLst/>
            </a:prstGeom>
            <a:noFill/>
          </p:spPr>
          <p:txBody>
            <a:bodyPr wrap="none" rtlCol="0">
              <a:spAutoFit/>
            </a:bodyPr>
            <a:lstStyle/>
            <a:p>
              <a:r>
                <a:rPr kumimoji="1" lang="en-US" altLang="ja-JP" sz="1050" dirty="0"/>
                <a:t>110</a:t>
              </a:r>
            </a:p>
            <a:p>
              <a:r>
                <a:rPr kumimoji="1" lang="ja-JP" altLang="en-US" sz="1050" dirty="0"/>
                <a:t> </a:t>
              </a:r>
              <a:r>
                <a:rPr kumimoji="1" lang="en-US" altLang="ja-JP" sz="1050" dirty="0"/>
                <a:t>GHz </a:t>
              </a:r>
              <a:endParaRPr kumimoji="1" lang="ja-JP" altLang="en-US" sz="1050" dirty="0"/>
            </a:p>
          </p:txBody>
        </p:sp>
        <p:sp>
          <p:nvSpPr>
            <p:cNvPr id="20" name="テキスト ボックス 19">
              <a:extLst>
                <a:ext uri="{FF2B5EF4-FFF2-40B4-BE49-F238E27FC236}">
                  <a16:creationId xmlns:a16="http://schemas.microsoft.com/office/drawing/2014/main" id="{4D8C3385-4514-A501-3E14-49031A233B00}"/>
                </a:ext>
              </a:extLst>
            </p:cNvPr>
            <p:cNvSpPr txBox="1"/>
            <p:nvPr/>
          </p:nvSpPr>
          <p:spPr>
            <a:xfrm>
              <a:off x="4151692" y="1628800"/>
              <a:ext cx="420308"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21" name="テキスト ボックス 20">
              <a:extLst>
                <a:ext uri="{FF2B5EF4-FFF2-40B4-BE49-F238E27FC236}">
                  <a16:creationId xmlns:a16="http://schemas.microsoft.com/office/drawing/2014/main" id="{A2BB0750-FD70-2803-DBBD-EEEB1194EA8C}"/>
                </a:ext>
              </a:extLst>
            </p:cNvPr>
            <p:cNvSpPr txBox="1"/>
            <p:nvPr/>
          </p:nvSpPr>
          <p:spPr>
            <a:xfrm>
              <a:off x="4932040" y="1628800"/>
              <a:ext cx="386644"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22" name="テキスト ボックス 21">
              <a:extLst>
                <a:ext uri="{FF2B5EF4-FFF2-40B4-BE49-F238E27FC236}">
                  <a16:creationId xmlns:a16="http://schemas.microsoft.com/office/drawing/2014/main" id="{623B22BD-3AFB-F603-BBF6-33FB11406143}"/>
                </a:ext>
              </a:extLst>
            </p:cNvPr>
            <p:cNvSpPr txBox="1"/>
            <p:nvPr/>
          </p:nvSpPr>
          <p:spPr>
            <a:xfrm>
              <a:off x="5625516" y="1628800"/>
              <a:ext cx="386644" cy="253916"/>
            </a:xfrm>
            <a:prstGeom prst="rect">
              <a:avLst/>
            </a:prstGeom>
            <a:noFill/>
          </p:spPr>
          <p:txBody>
            <a:bodyPr wrap="none" rtlCol="0">
              <a:spAutoFit/>
            </a:bodyPr>
            <a:lstStyle/>
            <a:p>
              <a:r>
                <a:rPr kumimoji="1" lang="en-US" altLang="ja-JP" sz="1050" dirty="0">
                  <a:solidFill>
                    <a:schemeClr val="bg1"/>
                  </a:solidFill>
                </a:rPr>
                <a:t>330</a:t>
              </a:r>
              <a:endParaRPr kumimoji="1" lang="ja-JP" altLang="en-US" sz="1050" dirty="0">
                <a:solidFill>
                  <a:schemeClr val="bg1"/>
                </a:solidFill>
              </a:endParaRPr>
            </a:p>
          </p:txBody>
        </p:sp>
        <p:sp>
          <p:nvSpPr>
            <p:cNvPr id="24" name="矢印: 山形 23">
              <a:extLst>
                <a:ext uri="{FF2B5EF4-FFF2-40B4-BE49-F238E27FC236}">
                  <a16:creationId xmlns:a16="http://schemas.microsoft.com/office/drawing/2014/main" id="{7EB31484-D149-FE83-6F2A-B613EE334E2D}"/>
                </a:ext>
              </a:extLst>
            </p:cNvPr>
            <p:cNvSpPr/>
            <p:nvPr/>
          </p:nvSpPr>
          <p:spPr bwMode="auto">
            <a:xfrm>
              <a:off x="6660232" y="1629435"/>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5" name="矢印: 山形 24">
              <a:extLst>
                <a:ext uri="{FF2B5EF4-FFF2-40B4-BE49-F238E27FC236}">
                  <a16:creationId xmlns:a16="http://schemas.microsoft.com/office/drawing/2014/main" id="{608EB379-2FD1-38E5-9021-A6FC97BE586D}"/>
                </a:ext>
              </a:extLst>
            </p:cNvPr>
            <p:cNvSpPr/>
            <p:nvPr/>
          </p:nvSpPr>
          <p:spPr bwMode="auto">
            <a:xfrm>
              <a:off x="738031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30B9934D-1BF3-18FF-9D8D-E65942AB2C13}"/>
                </a:ext>
              </a:extLst>
            </p:cNvPr>
            <p:cNvSpPr txBox="1"/>
            <p:nvPr/>
          </p:nvSpPr>
          <p:spPr>
            <a:xfrm>
              <a:off x="6345596" y="1628800"/>
              <a:ext cx="386644" cy="253916"/>
            </a:xfrm>
            <a:prstGeom prst="rect">
              <a:avLst/>
            </a:prstGeom>
            <a:noFill/>
          </p:spPr>
          <p:txBody>
            <a:bodyPr wrap="none" rtlCol="0">
              <a:spAutoFit/>
            </a:bodyPr>
            <a:lstStyle/>
            <a:p>
              <a:r>
                <a:rPr kumimoji="1" lang="en-US" altLang="ja-JP" sz="1050" dirty="0">
                  <a:solidFill>
                    <a:srgbClr val="FF0000"/>
                  </a:solidFill>
                </a:rPr>
                <a:t>500</a:t>
              </a:r>
              <a:endParaRPr kumimoji="1" lang="ja-JP" altLang="en-US" sz="1050" dirty="0">
                <a:solidFill>
                  <a:srgbClr val="FF0000"/>
                </a:solidFill>
              </a:endParaRPr>
            </a:p>
          </p:txBody>
        </p:sp>
        <p:sp>
          <p:nvSpPr>
            <p:cNvPr id="27" name="テキスト ボックス 26">
              <a:extLst>
                <a:ext uri="{FF2B5EF4-FFF2-40B4-BE49-F238E27FC236}">
                  <a16:creationId xmlns:a16="http://schemas.microsoft.com/office/drawing/2014/main" id="{972237D0-020D-897E-937F-5C345FBB060D}"/>
                </a:ext>
              </a:extLst>
            </p:cNvPr>
            <p:cNvSpPr txBox="1"/>
            <p:nvPr/>
          </p:nvSpPr>
          <p:spPr>
            <a:xfrm>
              <a:off x="7065676" y="1628800"/>
              <a:ext cx="386644"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28" name="テキスト ボックス 27">
              <a:extLst>
                <a:ext uri="{FF2B5EF4-FFF2-40B4-BE49-F238E27FC236}">
                  <a16:creationId xmlns:a16="http://schemas.microsoft.com/office/drawing/2014/main" id="{B13FC611-A0F4-96FE-6575-9CFC568C48A5}"/>
                </a:ext>
              </a:extLst>
            </p:cNvPr>
            <p:cNvSpPr txBox="1"/>
            <p:nvPr/>
          </p:nvSpPr>
          <p:spPr>
            <a:xfrm>
              <a:off x="7740352" y="1628800"/>
              <a:ext cx="506870"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35" name="正方形/長方形 34">
            <a:extLst>
              <a:ext uri="{FF2B5EF4-FFF2-40B4-BE49-F238E27FC236}">
                <a16:creationId xmlns:a16="http://schemas.microsoft.com/office/drawing/2014/main" id="{EB466D63-2D0D-60FD-3B2D-E8CC2B153FBD}"/>
              </a:ext>
            </a:extLst>
          </p:cNvPr>
          <p:cNvSpPr/>
          <p:nvPr/>
        </p:nvSpPr>
        <p:spPr bwMode="auto">
          <a:xfrm>
            <a:off x="5868144" y="4957271"/>
            <a:ext cx="936104" cy="576064"/>
          </a:xfrm>
          <a:prstGeom prst="rect">
            <a:avLst/>
          </a:prstGeom>
          <a:solidFill>
            <a:schemeClr val="tx1">
              <a:lumMod val="50000"/>
              <a:lumOff val="50000"/>
            </a:scheme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7" name="楕円 36">
            <a:extLst>
              <a:ext uri="{FF2B5EF4-FFF2-40B4-BE49-F238E27FC236}">
                <a16:creationId xmlns:a16="http://schemas.microsoft.com/office/drawing/2014/main" id="{AB26898A-346A-307F-BD6A-19C14982ABE5}"/>
              </a:ext>
            </a:extLst>
          </p:cNvPr>
          <p:cNvSpPr/>
          <p:nvPr/>
        </p:nvSpPr>
        <p:spPr bwMode="auto">
          <a:xfrm>
            <a:off x="5940152" y="5245303"/>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38" name="グループ化 37">
            <a:extLst>
              <a:ext uri="{FF2B5EF4-FFF2-40B4-BE49-F238E27FC236}">
                <a16:creationId xmlns:a16="http://schemas.microsoft.com/office/drawing/2014/main" id="{90AFF329-2387-A678-905C-4B9BF52D7AB8}"/>
              </a:ext>
            </a:extLst>
          </p:cNvPr>
          <p:cNvGrpSpPr/>
          <p:nvPr/>
        </p:nvGrpSpPr>
        <p:grpSpPr>
          <a:xfrm flipH="1">
            <a:off x="5980633" y="5278442"/>
            <a:ext cx="181684" cy="200933"/>
            <a:chOff x="5893638" y="1562092"/>
            <a:chExt cx="381030" cy="555524"/>
          </a:xfrm>
        </p:grpSpPr>
        <p:sp>
          <p:nvSpPr>
            <p:cNvPr id="61" name="フリーフォーム: 図形 60">
              <a:extLst>
                <a:ext uri="{FF2B5EF4-FFF2-40B4-BE49-F238E27FC236}">
                  <a16:creationId xmlns:a16="http://schemas.microsoft.com/office/drawing/2014/main" id="{2B9528C5-FB28-E5AD-0574-12654FB57863}"/>
                </a:ext>
              </a:extLst>
            </p:cNvPr>
            <p:cNvSpPr/>
            <p:nvPr/>
          </p:nvSpPr>
          <p:spPr bwMode="auto">
            <a:xfrm>
              <a:off x="6084168" y="1562092"/>
              <a:ext cx="190500"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62" name="フリーフォーム: 図形 61">
              <a:extLst>
                <a:ext uri="{FF2B5EF4-FFF2-40B4-BE49-F238E27FC236}">
                  <a16:creationId xmlns:a16="http://schemas.microsoft.com/office/drawing/2014/main" id="{728430EA-B1B2-4B05-07D3-C168F736A441}"/>
                </a:ext>
              </a:extLst>
            </p:cNvPr>
            <p:cNvSpPr/>
            <p:nvPr/>
          </p:nvSpPr>
          <p:spPr bwMode="auto">
            <a:xfrm rot="10800000" flipH="1">
              <a:off x="5893638" y="1835668"/>
              <a:ext cx="190498"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cxnSp>
        <p:nvCxnSpPr>
          <p:cNvPr id="39" name="直線コネクタ 38">
            <a:extLst>
              <a:ext uri="{FF2B5EF4-FFF2-40B4-BE49-F238E27FC236}">
                <a16:creationId xmlns:a16="http://schemas.microsoft.com/office/drawing/2014/main" id="{3D40F26D-C1B0-472B-D71E-6269021C5789}"/>
              </a:ext>
            </a:extLst>
          </p:cNvPr>
          <p:cNvCxnSpPr/>
          <p:nvPr/>
        </p:nvCxnSpPr>
        <p:spPr bwMode="auto">
          <a:xfrm>
            <a:off x="6804248" y="5426402"/>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四角形: 角を丸くする 39">
            <a:extLst>
              <a:ext uri="{FF2B5EF4-FFF2-40B4-BE49-F238E27FC236}">
                <a16:creationId xmlns:a16="http://schemas.microsoft.com/office/drawing/2014/main" id="{8CCD9D11-1257-CF70-4873-8F0425E4687E}"/>
              </a:ext>
            </a:extLst>
          </p:cNvPr>
          <p:cNvSpPr/>
          <p:nvPr/>
        </p:nvSpPr>
        <p:spPr bwMode="auto">
          <a:xfrm>
            <a:off x="6804248" y="538931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テキスト ボックス 40">
            <a:extLst>
              <a:ext uri="{FF2B5EF4-FFF2-40B4-BE49-F238E27FC236}">
                <a16:creationId xmlns:a16="http://schemas.microsoft.com/office/drawing/2014/main" id="{41F816D8-8C69-F6D3-A134-E6BBB4BFD138}"/>
              </a:ext>
            </a:extLst>
          </p:cNvPr>
          <p:cNvSpPr txBox="1"/>
          <p:nvPr/>
        </p:nvSpPr>
        <p:spPr>
          <a:xfrm>
            <a:off x="5796136" y="4525223"/>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Transmitter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under test</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3" name="四角形: 角を丸くする 42">
            <a:extLst>
              <a:ext uri="{FF2B5EF4-FFF2-40B4-BE49-F238E27FC236}">
                <a16:creationId xmlns:a16="http://schemas.microsoft.com/office/drawing/2014/main" id="{624B7B45-00C5-FC01-7997-5F712D8EEF07}"/>
              </a:ext>
            </a:extLst>
          </p:cNvPr>
          <p:cNvSpPr/>
          <p:nvPr/>
        </p:nvSpPr>
        <p:spPr bwMode="auto">
          <a:xfrm>
            <a:off x="6876256" y="538931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四角形: 角を丸くする 44">
            <a:extLst>
              <a:ext uri="{FF2B5EF4-FFF2-40B4-BE49-F238E27FC236}">
                <a16:creationId xmlns:a16="http://schemas.microsoft.com/office/drawing/2014/main" id="{CC33986F-1900-4376-D559-FDA77BA8EFD0}"/>
              </a:ext>
            </a:extLst>
          </p:cNvPr>
          <p:cNvSpPr/>
          <p:nvPr/>
        </p:nvSpPr>
        <p:spPr bwMode="auto">
          <a:xfrm>
            <a:off x="6012160" y="5029279"/>
            <a:ext cx="648072" cy="135632"/>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6" name="正方形/長方形 45">
            <a:extLst>
              <a:ext uri="{FF2B5EF4-FFF2-40B4-BE49-F238E27FC236}">
                <a16:creationId xmlns:a16="http://schemas.microsoft.com/office/drawing/2014/main" id="{7575CF94-1722-CCE9-BE15-85CD9BFFBBAF}"/>
              </a:ext>
            </a:extLst>
          </p:cNvPr>
          <p:cNvSpPr/>
          <p:nvPr/>
        </p:nvSpPr>
        <p:spPr bwMode="auto">
          <a:xfrm>
            <a:off x="6300192"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7" name="正方形/長方形 46">
            <a:extLst>
              <a:ext uri="{FF2B5EF4-FFF2-40B4-BE49-F238E27FC236}">
                <a16:creationId xmlns:a16="http://schemas.microsoft.com/office/drawing/2014/main" id="{ED5125F1-88A0-96D6-384D-832054DA63A2}"/>
              </a:ext>
            </a:extLst>
          </p:cNvPr>
          <p:cNvSpPr/>
          <p:nvPr/>
        </p:nvSpPr>
        <p:spPr bwMode="auto">
          <a:xfrm>
            <a:off x="6372200"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8" name="正方形/長方形 47">
            <a:extLst>
              <a:ext uri="{FF2B5EF4-FFF2-40B4-BE49-F238E27FC236}">
                <a16:creationId xmlns:a16="http://schemas.microsoft.com/office/drawing/2014/main" id="{C4D6A5A7-C0BD-E368-CC09-B8DDB8F49141}"/>
              </a:ext>
            </a:extLst>
          </p:cNvPr>
          <p:cNvSpPr/>
          <p:nvPr/>
        </p:nvSpPr>
        <p:spPr bwMode="auto">
          <a:xfrm>
            <a:off x="6444208"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9" name="正方形/長方形 48">
            <a:extLst>
              <a:ext uri="{FF2B5EF4-FFF2-40B4-BE49-F238E27FC236}">
                <a16:creationId xmlns:a16="http://schemas.microsoft.com/office/drawing/2014/main" id="{CFCF83F7-796D-31D2-9DEE-D274BE6B8D5E}"/>
              </a:ext>
            </a:extLst>
          </p:cNvPr>
          <p:cNvSpPr/>
          <p:nvPr/>
        </p:nvSpPr>
        <p:spPr bwMode="auto">
          <a:xfrm>
            <a:off x="6516216"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0" name="正方形/長方形 49">
            <a:extLst>
              <a:ext uri="{FF2B5EF4-FFF2-40B4-BE49-F238E27FC236}">
                <a16:creationId xmlns:a16="http://schemas.microsoft.com/office/drawing/2014/main" id="{067481C7-F577-0A85-1278-5E3B793B0626}"/>
              </a:ext>
            </a:extLst>
          </p:cNvPr>
          <p:cNvSpPr/>
          <p:nvPr/>
        </p:nvSpPr>
        <p:spPr bwMode="auto">
          <a:xfrm>
            <a:off x="6588224"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104" name="グループ化 103">
            <a:extLst>
              <a:ext uri="{FF2B5EF4-FFF2-40B4-BE49-F238E27FC236}">
                <a16:creationId xmlns:a16="http://schemas.microsoft.com/office/drawing/2014/main" id="{0F2ABCB1-4F8A-C70A-E76B-F6A08FB39C0E}"/>
              </a:ext>
            </a:extLst>
          </p:cNvPr>
          <p:cNvGrpSpPr/>
          <p:nvPr/>
        </p:nvGrpSpPr>
        <p:grpSpPr>
          <a:xfrm>
            <a:off x="7668344" y="2348880"/>
            <a:ext cx="1008112" cy="784384"/>
            <a:chOff x="9164176" y="1089263"/>
            <a:chExt cx="1008112" cy="784384"/>
          </a:xfrm>
        </p:grpSpPr>
        <p:sp>
          <p:nvSpPr>
            <p:cNvPr id="63" name="テキスト ボックス 62">
              <a:extLst>
                <a:ext uri="{FF2B5EF4-FFF2-40B4-BE49-F238E27FC236}">
                  <a16:creationId xmlns:a16="http://schemas.microsoft.com/office/drawing/2014/main" id="{85F1E91E-9F1B-D951-88B3-F55B4385A71E}"/>
                </a:ext>
              </a:extLst>
            </p:cNvPr>
            <p:cNvSpPr txBox="1"/>
            <p:nvPr/>
          </p:nvSpPr>
          <p:spPr>
            <a:xfrm>
              <a:off x="9164176" y="1134983"/>
              <a:ext cx="1008112" cy="738664"/>
            </a:xfrm>
            <a:prstGeom prst="rect">
              <a:avLst/>
            </a:prstGeom>
            <a:solidFill>
              <a:srgbClr val="FFE1FB"/>
            </a:solidFill>
            <a:ln w="6350">
              <a:solidFill>
                <a:schemeClr val="tx1"/>
              </a:solidFill>
            </a:ln>
          </p:spPr>
          <p:txBody>
            <a:bodyPr wrap="square">
              <a:spAutoFit/>
            </a:bodyPr>
            <a:lstStyle/>
            <a:p>
              <a:pPr algn="ctr"/>
              <a:endParaRPr lang="en-US" altLang="ja-JP" sz="1400" dirty="0"/>
            </a:p>
            <a:p>
              <a:pPr algn="ctr"/>
              <a:r>
                <a:rPr lang="en-US" altLang="ja-JP" sz="1400" dirty="0"/>
                <a:t>Primary</a:t>
              </a:r>
            </a:p>
            <a:p>
              <a:pPr algn="ctr"/>
              <a:r>
                <a:rPr lang="en-US" altLang="ja-JP" sz="1400" dirty="0"/>
                <a:t>Standard</a:t>
              </a:r>
            </a:p>
          </p:txBody>
        </p:sp>
        <p:sp>
          <p:nvSpPr>
            <p:cNvPr id="65" name="テキスト ボックス 64">
              <a:extLst>
                <a:ext uri="{FF2B5EF4-FFF2-40B4-BE49-F238E27FC236}">
                  <a16:creationId xmlns:a16="http://schemas.microsoft.com/office/drawing/2014/main" id="{95A7101D-6F08-7DB6-F58B-52CE6E1E2911}"/>
                </a:ext>
              </a:extLst>
            </p:cNvPr>
            <p:cNvSpPr txBox="1"/>
            <p:nvPr/>
          </p:nvSpPr>
          <p:spPr>
            <a:xfrm>
              <a:off x="9380200" y="1089263"/>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grpSp>
      <p:sp>
        <p:nvSpPr>
          <p:cNvPr id="66" name="正方形/長方形 65">
            <a:extLst>
              <a:ext uri="{FF2B5EF4-FFF2-40B4-BE49-F238E27FC236}">
                <a16:creationId xmlns:a16="http://schemas.microsoft.com/office/drawing/2014/main" id="{8B59AF2A-BC87-7522-84D1-57F0922FF08E}"/>
              </a:ext>
            </a:extLst>
          </p:cNvPr>
          <p:cNvSpPr/>
          <p:nvPr/>
        </p:nvSpPr>
        <p:spPr bwMode="auto">
          <a:xfrm>
            <a:off x="7668344" y="3212976"/>
            <a:ext cx="100811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75" name="テキスト ボックス 74">
            <a:extLst>
              <a:ext uri="{FF2B5EF4-FFF2-40B4-BE49-F238E27FC236}">
                <a16:creationId xmlns:a16="http://schemas.microsoft.com/office/drawing/2014/main" id="{B1535965-B773-922A-577D-E553CADD4168}"/>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sp>
        <p:nvSpPr>
          <p:cNvPr id="100" name="矢印: 下 99">
            <a:extLst>
              <a:ext uri="{FF2B5EF4-FFF2-40B4-BE49-F238E27FC236}">
                <a16:creationId xmlns:a16="http://schemas.microsoft.com/office/drawing/2014/main" id="{A44884C8-C426-CDF8-542B-0F12AD2FFAA4}"/>
              </a:ext>
            </a:extLst>
          </p:cNvPr>
          <p:cNvSpPr/>
          <p:nvPr/>
        </p:nvSpPr>
        <p:spPr bwMode="auto">
          <a:xfrm>
            <a:off x="6588224" y="3762752"/>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2" name="矢印: 右 101">
            <a:extLst>
              <a:ext uri="{FF2B5EF4-FFF2-40B4-BE49-F238E27FC236}">
                <a16:creationId xmlns:a16="http://schemas.microsoft.com/office/drawing/2014/main" id="{0212E49C-5D86-4CDC-36B5-01682217FDA6}"/>
              </a:ext>
            </a:extLst>
          </p:cNvPr>
          <p:cNvSpPr/>
          <p:nvPr/>
        </p:nvSpPr>
        <p:spPr bwMode="auto">
          <a:xfrm>
            <a:off x="6948264" y="5229200"/>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3" name="テキスト ボックス 102">
            <a:extLst>
              <a:ext uri="{FF2B5EF4-FFF2-40B4-BE49-F238E27FC236}">
                <a16:creationId xmlns:a16="http://schemas.microsoft.com/office/drawing/2014/main" id="{4AB1C195-D30A-EAB0-6F36-66C5D7055835}"/>
              </a:ext>
            </a:extLst>
          </p:cNvPr>
          <p:cNvSpPr txBox="1"/>
          <p:nvPr/>
        </p:nvSpPr>
        <p:spPr>
          <a:xfrm>
            <a:off x="6516216" y="4221088"/>
            <a:ext cx="147565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Test</a:t>
            </a:r>
          </a:p>
        </p:txBody>
      </p:sp>
      <p:grpSp>
        <p:nvGrpSpPr>
          <p:cNvPr id="110" name="グループ化 109">
            <a:extLst>
              <a:ext uri="{FF2B5EF4-FFF2-40B4-BE49-F238E27FC236}">
                <a16:creationId xmlns:a16="http://schemas.microsoft.com/office/drawing/2014/main" id="{D2ACF517-30F0-5E24-6DAE-B92B92A07A28}"/>
              </a:ext>
            </a:extLst>
          </p:cNvPr>
          <p:cNvGrpSpPr/>
          <p:nvPr/>
        </p:nvGrpSpPr>
        <p:grpSpPr>
          <a:xfrm>
            <a:off x="5976184" y="2996952"/>
            <a:ext cx="252000" cy="252000"/>
            <a:chOff x="6228184" y="2708920"/>
            <a:chExt cx="252000" cy="252000"/>
          </a:xfrm>
        </p:grpSpPr>
        <p:sp>
          <p:nvSpPr>
            <p:cNvPr id="105" name="楕円 104">
              <a:extLst>
                <a:ext uri="{FF2B5EF4-FFF2-40B4-BE49-F238E27FC236}">
                  <a16:creationId xmlns:a16="http://schemas.microsoft.com/office/drawing/2014/main" id="{C449AD81-D460-2431-3A15-D3F00988EBD3}"/>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6" name="フリーフォーム: 図形 105">
              <a:extLst>
                <a:ext uri="{FF2B5EF4-FFF2-40B4-BE49-F238E27FC236}">
                  <a16:creationId xmlns:a16="http://schemas.microsoft.com/office/drawing/2014/main" id="{ED4ED97C-BFE6-35CC-704D-C3645FE412AD}"/>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 name="フリーフォーム: 図形 106">
              <a:extLst>
                <a:ext uri="{FF2B5EF4-FFF2-40B4-BE49-F238E27FC236}">
                  <a16:creationId xmlns:a16="http://schemas.microsoft.com/office/drawing/2014/main" id="{3F2C8A10-60F7-2270-6F15-55C5B8946FB4}"/>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108" name="テキスト ボックス 107">
            <a:extLst>
              <a:ext uri="{FF2B5EF4-FFF2-40B4-BE49-F238E27FC236}">
                <a16:creationId xmlns:a16="http://schemas.microsoft.com/office/drawing/2014/main" id="{901910C4-CAEA-F83A-0335-BD1A739B0431}"/>
              </a:ext>
            </a:extLst>
          </p:cNvPr>
          <p:cNvSpPr txBox="1"/>
          <p:nvPr/>
        </p:nvSpPr>
        <p:spPr>
          <a:xfrm>
            <a:off x="5724128" y="2708920"/>
            <a:ext cx="133164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12" name="四角形: 角を丸くする 111">
            <a:extLst>
              <a:ext uri="{FF2B5EF4-FFF2-40B4-BE49-F238E27FC236}">
                <a16:creationId xmlns:a16="http://schemas.microsoft.com/office/drawing/2014/main" id="{27D3D668-B907-B0E5-6CF0-FBDC2BC1E39E}"/>
              </a:ext>
            </a:extLst>
          </p:cNvPr>
          <p:cNvSpPr/>
          <p:nvPr/>
        </p:nvSpPr>
        <p:spPr bwMode="auto">
          <a:xfrm>
            <a:off x="6300192" y="2996952"/>
            <a:ext cx="504056"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13" name="矢印: 右 112">
            <a:extLst>
              <a:ext uri="{FF2B5EF4-FFF2-40B4-BE49-F238E27FC236}">
                <a16:creationId xmlns:a16="http://schemas.microsoft.com/office/drawing/2014/main" id="{B6ABE567-BFF4-C15B-4743-6AF431467903}"/>
              </a:ext>
            </a:extLst>
          </p:cNvPr>
          <p:cNvSpPr/>
          <p:nvPr/>
        </p:nvSpPr>
        <p:spPr bwMode="auto">
          <a:xfrm>
            <a:off x="7050752" y="3024004"/>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4" name="直線コネクタ 113">
            <a:extLst>
              <a:ext uri="{FF2B5EF4-FFF2-40B4-BE49-F238E27FC236}">
                <a16:creationId xmlns:a16="http://schemas.microsoft.com/office/drawing/2014/main" id="{2CF0A839-B3F3-2898-559E-0F80B6FE8C38}"/>
              </a:ext>
            </a:extLst>
          </p:cNvPr>
          <p:cNvCxnSpPr>
            <a:cxnSpLocks/>
          </p:cNvCxnSpPr>
          <p:nvPr/>
        </p:nvCxnSpPr>
        <p:spPr bwMode="auto">
          <a:xfrm>
            <a:off x="6876256" y="3176972"/>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四角形: 角を丸くする 114">
            <a:extLst>
              <a:ext uri="{FF2B5EF4-FFF2-40B4-BE49-F238E27FC236}">
                <a16:creationId xmlns:a16="http://schemas.microsoft.com/office/drawing/2014/main" id="{70D453E7-9AE0-9A60-1D9D-926BC4B14B34}"/>
              </a:ext>
            </a:extLst>
          </p:cNvPr>
          <p:cNvSpPr/>
          <p:nvPr/>
        </p:nvSpPr>
        <p:spPr bwMode="auto">
          <a:xfrm>
            <a:off x="6876256"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6" name="四角形: 角を丸くする 115">
            <a:extLst>
              <a:ext uri="{FF2B5EF4-FFF2-40B4-BE49-F238E27FC236}">
                <a16:creationId xmlns:a16="http://schemas.microsoft.com/office/drawing/2014/main" id="{B090872E-9360-789D-FA0F-B4CDBE58762F}"/>
              </a:ext>
            </a:extLst>
          </p:cNvPr>
          <p:cNvSpPr/>
          <p:nvPr/>
        </p:nvSpPr>
        <p:spPr bwMode="auto">
          <a:xfrm>
            <a:off x="6948264"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7" name="四角形: 角を丸くする 116">
            <a:extLst>
              <a:ext uri="{FF2B5EF4-FFF2-40B4-BE49-F238E27FC236}">
                <a16:creationId xmlns:a16="http://schemas.microsoft.com/office/drawing/2014/main" id="{633A1ECA-C689-E3B7-47F4-551677A124D2}"/>
              </a:ext>
            </a:extLst>
          </p:cNvPr>
          <p:cNvSpPr/>
          <p:nvPr/>
        </p:nvSpPr>
        <p:spPr bwMode="auto">
          <a:xfrm>
            <a:off x="7236296"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8" name="四角形: 角を丸くする 117">
            <a:extLst>
              <a:ext uri="{FF2B5EF4-FFF2-40B4-BE49-F238E27FC236}">
                <a16:creationId xmlns:a16="http://schemas.microsoft.com/office/drawing/2014/main" id="{7A1EF8BB-3FBF-70C7-DA84-0618ACB84D70}"/>
              </a:ext>
            </a:extLst>
          </p:cNvPr>
          <p:cNvSpPr/>
          <p:nvPr/>
        </p:nvSpPr>
        <p:spPr bwMode="auto">
          <a:xfrm>
            <a:off x="7380312"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20" name="直線コネクタ 119">
            <a:extLst>
              <a:ext uri="{FF2B5EF4-FFF2-40B4-BE49-F238E27FC236}">
                <a16:creationId xmlns:a16="http://schemas.microsoft.com/office/drawing/2014/main" id="{72A0DDF6-E34D-8393-F9C8-C7150A627B23}"/>
              </a:ext>
            </a:extLst>
          </p:cNvPr>
          <p:cNvCxnSpPr>
            <a:cxnSpLocks/>
          </p:cNvCxnSpPr>
          <p:nvPr/>
        </p:nvCxnSpPr>
        <p:spPr bwMode="auto">
          <a:xfrm>
            <a:off x="7455376" y="3039812"/>
            <a:ext cx="212968"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四角形: 角を丸くする 121">
            <a:extLst>
              <a:ext uri="{FF2B5EF4-FFF2-40B4-BE49-F238E27FC236}">
                <a16:creationId xmlns:a16="http://schemas.microsoft.com/office/drawing/2014/main" id="{146195CF-CE6B-059C-DBA1-A5A9D997DB8A}"/>
              </a:ext>
            </a:extLst>
          </p:cNvPr>
          <p:cNvSpPr/>
          <p:nvPr/>
        </p:nvSpPr>
        <p:spPr bwMode="auto">
          <a:xfrm>
            <a:off x="7377256" y="324212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23" name="直線コネクタ 122">
            <a:extLst>
              <a:ext uri="{FF2B5EF4-FFF2-40B4-BE49-F238E27FC236}">
                <a16:creationId xmlns:a16="http://schemas.microsoft.com/office/drawing/2014/main" id="{1AC8531F-DEC7-4BE1-B876-3368FD27E817}"/>
              </a:ext>
            </a:extLst>
          </p:cNvPr>
          <p:cNvCxnSpPr>
            <a:cxnSpLocks/>
          </p:cNvCxnSpPr>
          <p:nvPr/>
        </p:nvCxnSpPr>
        <p:spPr bwMode="auto">
          <a:xfrm>
            <a:off x="7452320" y="3284984"/>
            <a:ext cx="212968"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テキスト ボックス 123">
            <a:extLst>
              <a:ext uri="{FF2B5EF4-FFF2-40B4-BE49-F238E27FC236}">
                <a16:creationId xmlns:a16="http://schemas.microsoft.com/office/drawing/2014/main" id="{A185F59E-0A52-225F-593E-A64590745D38}"/>
              </a:ext>
            </a:extLst>
          </p:cNvPr>
          <p:cNvSpPr txBox="1"/>
          <p:nvPr/>
        </p:nvSpPr>
        <p:spPr>
          <a:xfrm>
            <a:off x="7702252" y="325107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Power meter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25" name="正方形/長方形 124">
            <a:extLst>
              <a:ext uri="{FF2B5EF4-FFF2-40B4-BE49-F238E27FC236}">
                <a16:creationId xmlns:a16="http://schemas.microsoft.com/office/drawing/2014/main" id="{2B84CCE6-B29D-893B-4B8D-75052A8FD05F}"/>
              </a:ext>
            </a:extLst>
          </p:cNvPr>
          <p:cNvSpPr/>
          <p:nvPr/>
        </p:nvSpPr>
        <p:spPr bwMode="auto">
          <a:xfrm>
            <a:off x="7236296" y="5229200"/>
            <a:ext cx="100811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6" name="テキスト ボックス 125">
            <a:extLst>
              <a:ext uri="{FF2B5EF4-FFF2-40B4-BE49-F238E27FC236}">
                <a16:creationId xmlns:a16="http://schemas.microsoft.com/office/drawing/2014/main" id="{8D8A4697-69F9-9D16-C25A-23B29BCFFB2E}"/>
              </a:ext>
            </a:extLst>
          </p:cNvPr>
          <p:cNvSpPr txBox="1"/>
          <p:nvPr/>
        </p:nvSpPr>
        <p:spPr>
          <a:xfrm>
            <a:off x="7270204" y="5267300"/>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Power meter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31" name="テキスト ボックス 130">
            <a:extLst>
              <a:ext uri="{FF2B5EF4-FFF2-40B4-BE49-F238E27FC236}">
                <a16:creationId xmlns:a16="http://schemas.microsoft.com/office/drawing/2014/main" id="{B0906AD5-98F6-86B9-797E-C064E9DC1E01}"/>
              </a:ext>
            </a:extLst>
          </p:cNvPr>
          <p:cNvSpPr txBox="1"/>
          <p:nvPr/>
        </p:nvSpPr>
        <p:spPr>
          <a:xfrm>
            <a:off x="658092" y="1578828"/>
            <a:ext cx="1785222" cy="276999"/>
          </a:xfrm>
          <a:prstGeom prst="rect">
            <a:avLst/>
          </a:prstGeom>
          <a:noFill/>
        </p:spPr>
        <p:txBody>
          <a:bodyPr wrap="square">
            <a:spAutoFit/>
          </a:bodyPr>
          <a:lstStyle/>
          <a:p>
            <a:r>
              <a:rPr lang="en-US" altLang="ja-JP" sz="1200" dirty="0"/>
              <a:t>Japan's primary standard</a:t>
            </a:r>
            <a:endParaRPr lang="ja-JP" altLang="en-US" dirty="0"/>
          </a:p>
        </p:txBody>
      </p:sp>
    </p:spTree>
    <p:extLst>
      <p:ext uri="{BB962C8B-B14F-4D97-AF65-F5344CB8AC3E}">
        <p14:creationId xmlns:p14="http://schemas.microsoft.com/office/powerpoint/2010/main" val="120889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矢印: 山形 177">
            <a:extLst>
              <a:ext uri="{FF2B5EF4-FFF2-40B4-BE49-F238E27FC236}">
                <a16:creationId xmlns:a16="http://schemas.microsoft.com/office/drawing/2014/main" id="{893D55AF-DCB6-EF54-66E7-51E730369265}"/>
              </a:ext>
            </a:extLst>
          </p:cNvPr>
          <p:cNvSpPr/>
          <p:nvPr/>
        </p:nvSpPr>
        <p:spPr bwMode="auto">
          <a:xfrm>
            <a:off x="3117232" y="1628949"/>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59" name="直線コネクタ 158">
            <a:extLst>
              <a:ext uri="{FF2B5EF4-FFF2-40B4-BE49-F238E27FC236}">
                <a16:creationId xmlns:a16="http://schemas.microsoft.com/office/drawing/2014/main" id="{14C027E2-5F31-21B3-0415-E1A0E2F86878}"/>
              </a:ext>
            </a:extLst>
          </p:cNvPr>
          <p:cNvCxnSpPr>
            <a:cxnSpLocks/>
          </p:cNvCxnSpPr>
          <p:nvPr/>
        </p:nvCxnSpPr>
        <p:spPr bwMode="auto">
          <a:xfrm>
            <a:off x="6444208" y="5697252"/>
            <a:ext cx="1217662" cy="4961"/>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正方形/長方形 163">
            <a:extLst>
              <a:ext uri="{FF2B5EF4-FFF2-40B4-BE49-F238E27FC236}">
                <a16:creationId xmlns:a16="http://schemas.microsoft.com/office/drawing/2014/main" id="{BF927590-A01E-93B5-2BD3-62699B2233D1}"/>
              </a:ext>
            </a:extLst>
          </p:cNvPr>
          <p:cNvSpPr/>
          <p:nvPr/>
        </p:nvSpPr>
        <p:spPr bwMode="auto">
          <a:xfrm>
            <a:off x="6725766" y="5450185"/>
            <a:ext cx="79856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65" name="四角形: 角を丸くする 164">
            <a:extLst>
              <a:ext uri="{FF2B5EF4-FFF2-40B4-BE49-F238E27FC236}">
                <a16:creationId xmlns:a16="http://schemas.microsoft.com/office/drawing/2014/main" id="{3114CDFB-BEFD-6C4A-6B0E-488A26C9E9B7}"/>
              </a:ext>
            </a:extLst>
          </p:cNvPr>
          <p:cNvSpPr/>
          <p:nvPr/>
        </p:nvSpPr>
        <p:spPr bwMode="auto">
          <a:xfrm>
            <a:off x="6653758"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6" name="テキスト ボックス 165">
            <a:extLst>
              <a:ext uri="{FF2B5EF4-FFF2-40B4-BE49-F238E27FC236}">
                <a16:creationId xmlns:a16="http://schemas.microsoft.com/office/drawing/2014/main" id="{D516C709-51C6-08C4-9202-0143C1DB9A7D}"/>
              </a:ext>
            </a:extLst>
          </p:cNvPr>
          <p:cNvSpPr txBox="1"/>
          <p:nvPr/>
        </p:nvSpPr>
        <p:spPr>
          <a:xfrm>
            <a:off x="6660232" y="5488285"/>
            <a:ext cx="90867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Attenuator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67" name="四角形: 角を丸くする 166">
            <a:extLst>
              <a:ext uri="{FF2B5EF4-FFF2-40B4-BE49-F238E27FC236}">
                <a16:creationId xmlns:a16="http://schemas.microsoft.com/office/drawing/2014/main" id="{01DD1E22-13BB-77A4-4857-3638583DF966}"/>
              </a:ext>
            </a:extLst>
          </p:cNvPr>
          <p:cNvSpPr/>
          <p:nvPr/>
        </p:nvSpPr>
        <p:spPr bwMode="auto">
          <a:xfrm>
            <a:off x="7661870"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2" name="直線コネクタ 101">
            <a:extLst>
              <a:ext uri="{FF2B5EF4-FFF2-40B4-BE49-F238E27FC236}">
                <a16:creationId xmlns:a16="http://schemas.microsoft.com/office/drawing/2014/main" id="{B5FA9132-F9AD-4616-E3E3-281D17156F5C}"/>
              </a:ext>
            </a:extLst>
          </p:cNvPr>
          <p:cNvCxnSpPr>
            <a:cxnSpLocks/>
          </p:cNvCxnSpPr>
          <p:nvPr/>
        </p:nvCxnSpPr>
        <p:spPr bwMode="auto">
          <a:xfrm flipV="1">
            <a:off x="6372200" y="3732535"/>
            <a:ext cx="1931566" cy="222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775095E8-3552-9049-19D9-3266D2526E2D}"/>
              </a:ext>
            </a:extLst>
          </p:cNvPr>
          <p:cNvCxnSpPr>
            <a:cxnSpLocks/>
          </p:cNvCxnSpPr>
          <p:nvPr/>
        </p:nvCxnSpPr>
        <p:spPr bwMode="auto">
          <a:xfrm>
            <a:off x="8298271" y="2735208"/>
            <a:ext cx="2320" cy="1003677"/>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Attenuator</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8</a:t>
            </a:fld>
            <a:endParaRPr lang="en-US" altLang="ja-JP"/>
          </a:p>
        </p:txBody>
      </p:sp>
      <p:grpSp>
        <p:nvGrpSpPr>
          <p:cNvPr id="24" name="グループ化 23">
            <a:extLst>
              <a:ext uri="{FF2B5EF4-FFF2-40B4-BE49-F238E27FC236}">
                <a16:creationId xmlns:a16="http://schemas.microsoft.com/office/drawing/2014/main" id="{1D6A3B86-7CAD-EA34-157F-364C1205E130}"/>
              </a:ext>
            </a:extLst>
          </p:cNvPr>
          <p:cNvGrpSpPr/>
          <p:nvPr/>
        </p:nvGrpSpPr>
        <p:grpSpPr>
          <a:xfrm>
            <a:off x="3482603" y="1628800"/>
            <a:ext cx="4904965" cy="415498"/>
            <a:chOff x="3431612" y="1628800"/>
            <a:chExt cx="4815610" cy="415498"/>
          </a:xfrm>
        </p:grpSpPr>
        <p:sp>
          <p:nvSpPr>
            <p:cNvPr id="26" name="矢印: 山形 25">
              <a:extLst>
                <a:ext uri="{FF2B5EF4-FFF2-40B4-BE49-F238E27FC236}">
                  <a16:creationId xmlns:a16="http://schemas.microsoft.com/office/drawing/2014/main" id="{72301AA4-6573-DC17-5CDE-97EE739FA0A8}"/>
                </a:ext>
              </a:extLst>
            </p:cNvPr>
            <p:cNvSpPr/>
            <p:nvPr/>
          </p:nvSpPr>
          <p:spPr bwMode="auto">
            <a:xfrm>
              <a:off x="377991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7" name="矢印: 山形 26">
              <a:extLst>
                <a:ext uri="{FF2B5EF4-FFF2-40B4-BE49-F238E27FC236}">
                  <a16:creationId xmlns:a16="http://schemas.microsoft.com/office/drawing/2014/main" id="{5B5D9E0C-23E9-B397-CBB8-5C7E5E21851B}"/>
                </a:ext>
              </a:extLst>
            </p:cNvPr>
            <p:cNvSpPr/>
            <p:nvPr/>
          </p:nvSpPr>
          <p:spPr bwMode="auto">
            <a:xfrm>
              <a:off x="449999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8" name="矢印: 山形 27">
              <a:extLst>
                <a:ext uri="{FF2B5EF4-FFF2-40B4-BE49-F238E27FC236}">
                  <a16:creationId xmlns:a16="http://schemas.microsoft.com/office/drawing/2014/main" id="{995EA0B1-AA33-1261-EADB-9313B50C7D80}"/>
                </a:ext>
              </a:extLst>
            </p:cNvPr>
            <p:cNvSpPr/>
            <p:nvPr/>
          </p:nvSpPr>
          <p:spPr bwMode="auto">
            <a:xfrm>
              <a:off x="522007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9" name="矢印: 山形 28">
              <a:extLst>
                <a:ext uri="{FF2B5EF4-FFF2-40B4-BE49-F238E27FC236}">
                  <a16:creationId xmlns:a16="http://schemas.microsoft.com/office/drawing/2014/main" id="{49D75241-D292-B6D8-0D64-191BB2F9ABCA}"/>
                </a:ext>
              </a:extLst>
            </p:cNvPr>
            <p:cNvSpPr/>
            <p:nvPr/>
          </p:nvSpPr>
          <p:spPr bwMode="auto">
            <a:xfrm>
              <a:off x="594015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A60F26E0-F017-0CF9-DB93-6898123DF00D}"/>
                </a:ext>
              </a:extLst>
            </p:cNvPr>
            <p:cNvSpPr txBox="1"/>
            <p:nvPr/>
          </p:nvSpPr>
          <p:spPr>
            <a:xfrm>
              <a:off x="3431612" y="1628800"/>
              <a:ext cx="412651" cy="253916"/>
            </a:xfrm>
            <a:prstGeom prst="rect">
              <a:avLst/>
            </a:prstGeom>
            <a:noFill/>
          </p:spPr>
          <p:txBody>
            <a:bodyPr wrap="none" rtlCol="0">
              <a:spAutoFit/>
            </a:bodyPr>
            <a:lstStyle/>
            <a:p>
              <a:r>
                <a:rPr kumimoji="1" lang="en-US" altLang="ja-JP" sz="1050" dirty="0"/>
                <a:t>110 </a:t>
              </a:r>
              <a:endParaRPr kumimoji="1" lang="ja-JP" altLang="en-US" sz="1050" dirty="0"/>
            </a:p>
          </p:txBody>
        </p:sp>
        <p:sp>
          <p:nvSpPr>
            <p:cNvPr id="31" name="テキスト ボックス 30">
              <a:extLst>
                <a:ext uri="{FF2B5EF4-FFF2-40B4-BE49-F238E27FC236}">
                  <a16:creationId xmlns:a16="http://schemas.microsoft.com/office/drawing/2014/main" id="{908BD5D2-F238-4533-3F00-11AA9C50C5DB}"/>
                </a:ext>
              </a:extLst>
            </p:cNvPr>
            <p:cNvSpPr txBox="1"/>
            <p:nvPr/>
          </p:nvSpPr>
          <p:spPr>
            <a:xfrm>
              <a:off x="4151692" y="1628800"/>
              <a:ext cx="420308"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32" name="テキスト ボックス 31">
              <a:extLst>
                <a:ext uri="{FF2B5EF4-FFF2-40B4-BE49-F238E27FC236}">
                  <a16:creationId xmlns:a16="http://schemas.microsoft.com/office/drawing/2014/main" id="{455A8411-8F37-8A2B-795B-A030A94DDF53}"/>
                </a:ext>
              </a:extLst>
            </p:cNvPr>
            <p:cNvSpPr txBox="1"/>
            <p:nvPr/>
          </p:nvSpPr>
          <p:spPr>
            <a:xfrm>
              <a:off x="4932040" y="1628800"/>
              <a:ext cx="386644"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33" name="テキスト ボックス 32">
              <a:extLst>
                <a:ext uri="{FF2B5EF4-FFF2-40B4-BE49-F238E27FC236}">
                  <a16:creationId xmlns:a16="http://schemas.microsoft.com/office/drawing/2014/main" id="{99E7327E-9629-CC48-D262-98ECBEC9670E}"/>
                </a:ext>
              </a:extLst>
            </p:cNvPr>
            <p:cNvSpPr txBox="1"/>
            <p:nvPr/>
          </p:nvSpPr>
          <p:spPr>
            <a:xfrm>
              <a:off x="5625516" y="1628800"/>
              <a:ext cx="386644"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34" name="矢印: 山形 33">
              <a:extLst>
                <a:ext uri="{FF2B5EF4-FFF2-40B4-BE49-F238E27FC236}">
                  <a16:creationId xmlns:a16="http://schemas.microsoft.com/office/drawing/2014/main" id="{339E2872-B9E8-B086-F42A-3FF4ACEB3E73}"/>
                </a:ext>
              </a:extLst>
            </p:cNvPr>
            <p:cNvSpPr/>
            <p:nvPr/>
          </p:nvSpPr>
          <p:spPr bwMode="auto">
            <a:xfrm>
              <a:off x="6660232" y="1629435"/>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5" name="矢印: 山形 34">
              <a:extLst>
                <a:ext uri="{FF2B5EF4-FFF2-40B4-BE49-F238E27FC236}">
                  <a16:creationId xmlns:a16="http://schemas.microsoft.com/office/drawing/2014/main" id="{FA7A8310-8DCB-E4A6-90B9-8F5F8BCAC482}"/>
                </a:ext>
              </a:extLst>
            </p:cNvPr>
            <p:cNvSpPr/>
            <p:nvPr/>
          </p:nvSpPr>
          <p:spPr bwMode="auto">
            <a:xfrm>
              <a:off x="738031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6" name="テキスト ボックス 35">
              <a:extLst>
                <a:ext uri="{FF2B5EF4-FFF2-40B4-BE49-F238E27FC236}">
                  <a16:creationId xmlns:a16="http://schemas.microsoft.com/office/drawing/2014/main" id="{1DB043E8-8CD8-1C73-0742-0A89D16E8ECB}"/>
                </a:ext>
              </a:extLst>
            </p:cNvPr>
            <p:cNvSpPr txBox="1"/>
            <p:nvPr/>
          </p:nvSpPr>
          <p:spPr>
            <a:xfrm>
              <a:off x="6345596" y="1628800"/>
              <a:ext cx="386644"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37" name="テキスト ボックス 36">
              <a:extLst>
                <a:ext uri="{FF2B5EF4-FFF2-40B4-BE49-F238E27FC236}">
                  <a16:creationId xmlns:a16="http://schemas.microsoft.com/office/drawing/2014/main" id="{914BA605-2A62-AA0D-0D08-0170E12E352D}"/>
                </a:ext>
              </a:extLst>
            </p:cNvPr>
            <p:cNvSpPr txBox="1"/>
            <p:nvPr/>
          </p:nvSpPr>
          <p:spPr>
            <a:xfrm>
              <a:off x="7065676" y="1628800"/>
              <a:ext cx="386644"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38" name="テキスト ボックス 37">
              <a:extLst>
                <a:ext uri="{FF2B5EF4-FFF2-40B4-BE49-F238E27FC236}">
                  <a16:creationId xmlns:a16="http://schemas.microsoft.com/office/drawing/2014/main" id="{71E0C4DD-8746-6614-0C72-8A9A9AFC11D7}"/>
                </a:ext>
              </a:extLst>
            </p:cNvPr>
            <p:cNvSpPr txBox="1"/>
            <p:nvPr/>
          </p:nvSpPr>
          <p:spPr>
            <a:xfrm>
              <a:off x="7740352" y="1628800"/>
              <a:ext cx="506870"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39" name="テキスト ボックス 38">
            <a:extLst>
              <a:ext uri="{FF2B5EF4-FFF2-40B4-BE49-F238E27FC236}">
                <a16:creationId xmlns:a16="http://schemas.microsoft.com/office/drawing/2014/main" id="{CBBB7323-E548-6955-C982-54265CC6508E}"/>
              </a:ext>
            </a:extLst>
          </p:cNvPr>
          <p:cNvSpPr txBox="1"/>
          <p:nvPr/>
        </p:nvSpPr>
        <p:spPr>
          <a:xfrm>
            <a:off x="611188" y="1916832"/>
            <a:ext cx="4897437" cy="3200876"/>
          </a:xfrm>
          <a:prstGeom prst="rect">
            <a:avLst/>
          </a:prstGeom>
          <a:noFill/>
        </p:spPr>
        <p:txBody>
          <a:bodyPr wrap="square">
            <a:spAutoFit/>
          </a:bodyPr>
          <a:lstStyle/>
          <a:p>
            <a:r>
              <a:rPr lang="en-US" altLang="ja-JP" sz="1400" dirty="0"/>
              <a:t>The RF attenuator is calibrated by comparing the RF power values indicated by the primary standard (induction voltage divider) maintained by AIST with those indicated by the RF attenuator.</a:t>
            </a:r>
          </a:p>
          <a:p>
            <a:pPr>
              <a:spcBef>
                <a:spcPts val="1200"/>
              </a:spcBef>
            </a:pPr>
            <a:r>
              <a:rPr lang="en-US" altLang="ja-JP" sz="1400" dirty="0"/>
              <a:t>Using the calibrated RF attenuator with the RF power meter, the output power of transmitters under test are measured. In addition, the RF attenuator is used to evaluate the linearity of a spectrum analyzers with respect to the input signal level.</a:t>
            </a:r>
          </a:p>
          <a:p>
            <a:pPr>
              <a:spcBef>
                <a:spcPts val="1200"/>
              </a:spcBef>
            </a:pPr>
            <a:r>
              <a:rPr lang="en-US" altLang="ja-JP" sz="1400" dirty="0"/>
              <a:t>Currently, the primary standard for RF attenuation in Japan is covered up to 50 GHz. However, the development of primary standards up to 110 GHz has already been completed. These are awaiting approval within NMIJ as Japan's official primary standards. </a:t>
            </a:r>
          </a:p>
        </p:txBody>
      </p:sp>
      <p:sp>
        <p:nvSpPr>
          <p:cNvPr id="40" name="正方形/長方形 39">
            <a:extLst>
              <a:ext uri="{FF2B5EF4-FFF2-40B4-BE49-F238E27FC236}">
                <a16:creationId xmlns:a16="http://schemas.microsoft.com/office/drawing/2014/main" id="{1336DED2-348F-2F4E-824D-1A8C9D443BE9}"/>
              </a:ext>
            </a:extLst>
          </p:cNvPr>
          <p:cNvSpPr/>
          <p:nvPr/>
        </p:nvSpPr>
        <p:spPr bwMode="auto">
          <a:xfrm>
            <a:off x="683568" y="5340985"/>
            <a:ext cx="4825057" cy="1040343"/>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テキスト ボックス 40">
            <a:extLst>
              <a:ext uri="{FF2B5EF4-FFF2-40B4-BE49-F238E27FC236}">
                <a16:creationId xmlns:a16="http://schemas.microsoft.com/office/drawing/2014/main" id="{EF1FCC79-9A0A-C63F-E166-E507E01782DA}"/>
              </a:ext>
            </a:extLst>
          </p:cNvPr>
          <p:cNvSpPr txBox="1"/>
          <p:nvPr/>
        </p:nvSpPr>
        <p:spPr>
          <a:xfrm>
            <a:off x="683568" y="5340985"/>
            <a:ext cx="4825057" cy="961802"/>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Attenuation Standard in the Frequency Range of 50–75 GHz </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a:t>
            </a:r>
            <a:r>
              <a:rPr lang="ja-JP" altLang="en-US" sz="900" dirty="0">
                <a:solidFill>
                  <a:srgbClr val="1C354A"/>
                </a:solidFill>
                <a:latin typeface="Yu Gothic UI" panose="020B0500000000000000" pitchFamily="50" charset="-128"/>
                <a:ea typeface="Yu Gothic UI" panose="020B0500000000000000" pitchFamily="50" charset="-128"/>
              </a:rPr>
              <a:t> </a:t>
            </a:r>
            <a:r>
              <a:rPr lang="fr-FR" altLang="ja-JP" sz="900"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10.1109/TIM.2010.2045944</a:t>
            </a:r>
            <a:endParaRPr lang="fr-FR" altLang="ja-JP" sz="900" dirty="0">
              <a:solidFill>
                <a:srgbClr val="0000FF"/>
              </a:solidFill>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00" b="1" i="0" dirty="0">
                <a:effectLst/>
                <a:latin typeface="Yu Gothic UI" panose="020B0500000000000000" pitchFamily="50" charset="-128"/>
                <a:ea typeface="Yu Gothic UI" panose="020B0500000000000000" pitchFamily="50" charset="-128"/>
              </a:rPr>
              <a:t>Evaluation Method of Display Linearity of Spectrum Analyzer (in Japanese)</a:t>
            </a:r>
            <a:br>
              <a:rPr lang="en-US" altLang="ja-JP" sz="1000" b="1" i="0" dirty="0">
                <a:effectLst/>
                <a:latin typeface="Yu Gothic UI" panose="020B0500000000000000" pitchFamily="50" charset="-128"/>
                <a:ea typeface="Yu Gothic UI" panose="020B0500000000000000" pitchFamily="50" charset="-128"/>
              </a:rPr>
            </a:br>
            <a:r>
              <a:rPr lang="fr-FR" altLang="ja-JP" sz="1000" i="0" dirty="0">
                <a:solidFill>
                  <a:srgbClr val="1C354A"/>
                </a:solidFill>
                <a:effectLst/>
                <a:latin typeface="Yu Gothic UI" panose="020B0500000000000000" pitchFamily="50" charset="-128"/>
                <a:ea typeface="Yu Gothic UI" panose="020B0500000000000000" pitchFamily="50" charset="-128"/>
              </a:rPr>
              <a:t>DOI:</a:t>
            </a:r>
            <a:r>
              <a:rPr lang="ja-JP" altLang="en-US" sz="1000" dirty="0">
                <a:solidFill>
                  <a:srgbClr val="1C354A"/>
                </a:solidFill>
                <a:latin typeface="Yu Gothic UI" panose="020B0500000000000000" pitchFamily="50" charset="-128"/>
                <a:ea typeface="Yu Gothic UI" panose="020B0500000000000000" pitchFamily="50" charset="-128"/>
              </a:rPr>
              <a:t> </a:t>
            </a:r>
            <a:r>
              <a:rPr lang="fr-FR" altLang="ja-JP" sz="1000" dirty="0">
                <a:solidFill>
                  <a:srgbClr val="0000FF"/>
                </a:solidFill>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10.14923/transcomj.2022PEP0002</a:t>
            </a:r>
            <a:endParaRPr lang="fr-FR" altLang="ja-JP" sz="1000" b="1" i="0" dirty="0">
              <a:solidFill>
                <a:srgbClr val="0000FF"/>
              </a:solidFill>
              <a:effectLst/>
              <a:latin typeface="Yu Gothic UI" panose="020B0500000000000000" pitchFamily="50" charset="-128"/>
              <a:ea typeface="Yu Gothic UI" panose="020B0500000000000000" pitchFamily="50" charset="-128"/>
            </a:endParaRPr>
          </a:p>
        </p:txBody>
      </p:sp>
      <p:sp>
        <p:nvSpPr>
          <p:cNvPr id="42" name="正方形/長方形 41">
            <a:extLst>
              <a:ext uri="{FF2B5EF4-FFF2-40B4-BE49-F238E27FC236}">
                <a16:creationId xmlns:a16="http://schemas.microsoft.com/office/drawing/2014/main" id="{38AF5BC7-83FB-F962-8B96-99B79D7C1B94}"/>
              </a:ext>
            </a:extLst>
          </p:cNvPr>
          <p:cNvSpPr/>
          <p:nvPr/>
        </p:nvSpPr>
        <p:spPr bwMode="auto">
          <a:xfrm>
            <a:off x="5724128" y="2492896"/>
            <a:ext cx="792088"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nvGrpSpPr>
          <p:cNvPr id="43" name="グループ化 42">
            <a:extLst>
              <a:ext uri="{FF2B5EF4-FFF2-40B4-BE49-F238E27FC236}">
                <a16:creationId xmlns:a16="http://schemas.microsoft.com/office/drawing/2014/main" id="{B71A38B6-2586-D613-2128-B4C3DDBB20BD}"/>
              </a:ext>
            </a:extLst>
          </p:cNvPr>
          <p:cNvGrpSpPr/>
          <p:nvPr/>
        </p:nvGrpSpPr>
        <p:grpSpPr>
          <a:xfrm>
            <a:off x="5796136" y="2564904"/>
            <a:ext cx="252000" cy="252000"/>
            <a:chOff x="6228184" y="2708920"/>
            <a:chExt cx="252000" cy="252000"/>
          </a:xfrm>
        </p:grpSpPr>
        <p:sp>
          <p:nvSpPr>
            <p:cNvPr id="44" name="楕円 43">
              <a:extLst>
                <a:ext uri="{FF2B5EF4-FFF2-40B4-BE49-F238E27FC236}">
                  <a16:creationId xmlns:a16="http://schemas.microsoft.com/office/drawing/2014/main" id="{543BDB6D-A977-0D8F-20A7-0E2888AAFE84}"/>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フリーフォーム: 図形 44">
              <a:extLst>
                <a:ext uri="{FF2B5EF4-FFF2-40B4-BE49-F238E27FC236}">
                  <a16:creationId xmlns:a16="http://schemas.microsoft.com/office/drawing/2014/main" id="{F55B7EA3-F288-744F-5057-F686F203729F}"/>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6" name="フリーフォーム: 図形 45">
              <a:extLst>
                <a:ext uri="{FF2B5EF4-FFF2-40B4-BE49-F238E27FC236}">
                  <a16:creationId xmlns:a16="http://schemas.microsoft.com/office/drawing/2014/main" id="{70B151E5-1CE1-E400-7BBA-D33D97E474F6}"/>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47" name="テキスト ボックス 46">
            <a:extLst>
              <a:ext uri="{FF2B5EF4-FFF2-40B4-BE49-F238E27FC236}">
                <a16:creationId xmlns:a16="http://schemas.microsoft.com/office/drawing/2014/main" id="{DD73E570-725F-1FFD-69C9-367686029D1A}"/>
              </a:ext>
            </a:extLst>
          </p:cNvPr>
          <p:cNvSpPr txBox="1"/>
          <p:nvPr/>
        </p:nvSpPr>
        <p:spPr>
          <a:xfrm>
            <a:off x="5724128" y="2838127"/>
            <a:ext cx="82758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48" name="四角形: 角を丸くする 47">
            <a:extLst>
              <a:ext uri="{FF2B5EF4-FFF2-40B4-BE49-F238E27FC236}">
                <a16:creationId xmlns:a16="http://schemas.microsoft.com/office/drawing/2014/main" id="{CE79A763-73C3-9246-0877-83E0E79A61F1}"/>
              </a:ext>
            </a:extLst>
          </p:cNvPr>
          <p:cNvSpPr/>
          <p:nvPr/>
        </p:nvSpPr>
        <p:spPr bwMode="auto">
          <a:xfrm>
            <a:off x="6084168" y="2564904"/>
            <a:ext cx="360040"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9" name="矢印: 右 48">
            <a:extLst>
              <a:ext uri="{FF2B5EF4-FFF2-40B4-BE49-F238E27FC236}">
                <a16:creationId xmlns:a16="http://schemas.microsoft.com/office/drawing/2014/main" id="{AF326851-5396-7FE5-9779-B03FBD2DFE48}"/>
              </a:ext>
            </a:extLst>
          </p:cNvPr>
          <p:cNvSpPr/>
          <p:nvPr/>
        </p:nvSpPr>
        <p:spPr bwMode="auto">
          <a:xfrm>
            <a:off x="6690712" y="2591956"/>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50" name="直線コネクタ 49">
            <a:extLst>
              <a:ext uri="{FF2B5EF4-FFF2-40B4-BE49-F238E27FC236}">
                <a16:creationId xmlns:a16="http://schemas.microsoft.com/office/drawing/2014/main" id="{CE60B583-D2F9-97C4-AD37-2FF0B77709B8}"/>
              </a:ext>
            </a:extLst>
          </p:cNvPr>
          <p:cNvCxnSpPr>
            <a:cxnSpLocks/>
          </p:cNvCxnSpPr>
          <p:nvPr/>
        </p:nvCxnSpPr>
        <p:spPr bwMode="auto">
          <a:xfrm>
            <a:off x="6516216" y="2744924"/>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四角形: 角を丸くする 50">
            <a:extLst>
              <a:ext uri="{FF2B5EF4-FFF2-40B4-BE49-F238E27FC236}">
                <a16:creationId xmlns:a16="http://schemas.microsoft.com/office/drawing/2014/main" id="{035FDD35-F294-E095-619B-3F410ED9D0D2}"/>
              </a:ext>
            </a:extLst>
          </p:cNvPr>
          <p:cNvSpPr/>
          <p:nvPr/>
        </p:nvSpPr>
        <p:spPr bwMode="auto">
          <a:xfrm>
            <a:off x="651621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四角形: 角を丸くする 51">
            <a:extLst>
              <a:ext uri="{FF2B5EF4-FFF2-40B4-BE49-F238E27FC236}">
                <a16:creationId xmlns:a16="http://schemas.microsoft.com/office/drawing/2014/main" id="{007C7DAC-B89D-4DE8-D72E-AF037040EBA8}"/>
              </a:ext>
            </a:extLst>
          </p:cNvPr>
          <p:cNvSpPr/>
          <p:nvPr/>
        </p:nvSpPr>
        <p:spPr bwMode="auto">
          <a:xfrm>
            <a:off x="658822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3" name="四角形: 角を丸くする 52">
            <a:extLst>
              <a:ext uri="{FF2B5EF4-FFF2-40B4-BE49-F238E27FC236}">
                <a16:creationId xmlns:a16="http://schemas.microsoft.com/office/drawing/2014/main" id="{5C0B5AE8-6A14-2BB3-AC25-68D266DC718E}"/>
              </a:ext>
            </a:extLst>
          </p:cNvPr>
          <p:cNvSpPr/>
          <p:nvPr/>
        </p:nvSpPr>
        <p:spPr bwMode="auto">
          <a:xfrm>
            <a:off x="687625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4" name="正方形/長方形 53">
            <a:extLst>
              <a:ext uri="{FF2B5EF4-FFF2-40B4-BE49-F238E27FC236}">
                <a16:creationId xmlns:a16="http://schemas.microsoft.com/office/drawing/2014/main" id="{D62E66A6-D311-FAD9-34E3-BF0D83348FE1}"/>
              </a:ext>
            </a:extLst>
          </p:cNvPr>
          <p:cNvSpPr/>
          <p:nvPr/>
        </p:nvSpPr>
        <p:spPr bwMode="auto">
          <a:xfrm>
            <a:off x="7020272" y="2492896"/>
            <a:ext cx="936104"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5" name="四角形: 角を丸くする 54">
            <a:extLst>
              <a:ext uri="{FF2B5EF4-FFF2-40B4-BE49-F238E27FC236}">
                <a16:creationId xmlns:a16="http://schemas.microsoft.com/office/drawing/2014/main" id="{C1FB6CC5-A594-0D02-DE8F-7C0E02796D59}"/>
              </a:ext>
            </a:extLst>
          </p:cNvPr>
          <p:cNvSpPr/>
          <p:nvPr/>
        </p:nvSpPr>
        <p:spPr bwMode="auto">
          <a:xfrm>
            <a:off x="694826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6" name="テキスト ボックス 55">
            <a:extLst>
              <a:ext uri="{FF2B5EF4-FFF2-40B4-BE49-F238E27FC236}">
                <a16:creationId xmlns:a16="http://schemas.microsoft.com/office/drawing/2014/main" id="{7F4EDBA1-4CB8-A885-2C9B-B8CF4930B181}"/>
              </a:ext>
            </a:extLst>
          </p:cNvPr>
          <p:cNvSpPr txBox="1"/>
          <p:nvPr/>
        </p:nvSpPr>
        <p:spPr>
          <a:xfrm>
            <a:off x="7054180" y="2530996"/>
            <a:ext cx="90219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Attenuator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57" name="テキスト ボックス 56">
            <a:extLst>
              <a:ext uri="{FF2B5EF4-FFF2-40B4-BE49-F238E27FC236}">
                <a16:creationId xmlns:a16="http://schemas.microsoft.com/office/drawing/2014/main" id="{96FAB546-2943-C38D-B91F-B5F716253D33}"/>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sp>
        <p:nvSpPr>
          <p:cNvPr id="58" name="矢印: 右 57">
            <a:extLst>
              <a:ext uri="{FF2B5EF4-FFF2-40B4-BE49-F238E27FC236}">
                <a16:creationId xmlns:a16="http://schemas.microsoft.com/office/drawing/2014/main" id="{F103573C-B548-7740-2313-B499C79B63E3}"/>
              </a:ext>
            </a:extLst>
          </p:cNvPr>
          <p:cNvSpPr/>
          <p:nvPr/>
        </p:nvSpPr>
        <p:spPr bwMode="auto">
          <a:xfrm>
            <a:off x="8100392" y="2564904"/>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9" name="四角形: 角を丸くする 58">
            <a:extLst>
              <a:ext uri="{FF2B5EF4-FFF2-40B4-BE49-F238E27FC236}">
                <a16:creationId xmlns:a16="http://schemas.microsoft.com/office/drawing/2014/main" id="{BFCA1E85-5773-B8FE-F5E2-E48760D945CB}"/>
              </a:ext>
            </a:extLst>
          </p:cNvPr>
          <p:cNvSpPr/>
          <p:nvPr/>
        </p:nvSpPr>
        <p:spPr bwMode="auto">
          <a:xfrm>
            <a:off x="795637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1" name="直線コネクタ 60">
            <a:extLst>
              <a:ext uri="{FF2B5EF4-FFF2-40B4-BE49-F238E27FC236}">
                <a16:creationId xmlns:a16="http://schemas.microsoft.com/office/drawing/2014/main" id="{E96F7DEB-8C79-651D-9EED-9760B5E606D3}"/>
              </a:ext>
            </a:extLst>
          </p:cNvPr>
          <p:cNvCxnSpPr>
            <a:cxnSpLocks/>
          </p:cNvCxnSpPr>
          <p:nvPr/>
        </p:nvCxnSpPr>
        <p:spPr bwMode="auto">
          <a:xfrm>
            <a:off x="8094042" y="2744924"/>
            <a:ext cx="21602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コネクタ 61">
            <a:extLst>
              <a:ext uri="{FF2B5EF4-FFF2-40B4-BE49-F238E27FC236}">
                <a16:creationId xmlns:a16="http://schemas.microsoft.com/office/drawing/2014/main" id="{0836A4F9-DF59-820E-2C4D-0F17DEF14A7B}"/>
              </a:ext>
            </a:extLst>
          </p:cNvPr>
          <p:cNvCxnSpPr>
            <a:cxnSpLocks/>
            <a:endCxn id="69" idx="2"/>
          </p:cNvCxnSpPr>
          <p:nvPr/>
        </p:nvCxnSpPr>
        <p:spPr bwMode="auto">
          <a:xfrm flipV="1">
            <a:off x="7740352" y="3193824"/>
            <a:ext cx="44084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楕円 68">
            <a:extLst>
              <a:ext uri="{FF2B5EF4-FFF2-40B4-BE49-F238E27FC236}">
                <a16:creationId xmlns:a16="http://schemas.microsoft.com/office/drawing/2014/main" id="{F6965B18-126B-BA27-27BC-D9583BD5B4BC}"/>
              </a:ext>
            </a:extLst>
          </p:cNvPr>
          <p:cNvSpPr/>
          <p:nvPr/>
        </p:nvSpPr>
        <p:spPr bwMode="auto">
          <a:xfrm>
            <a:off x="8181196" y="3067824"/>
            <a:ext cx="252000" cy="252000"/>
          </a:xfrm>
          <a:prstGeom prst="ellipse">
            <a:avLst/>
          </a:prstGeom>
          <a:solidFill>
            <a:schemeClr val="bg1"/>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74" name="直線コネクタ 73">
            <a:extLst>
              <a:ext uri="{FF2B5EF4-FFF2-40B4-BE49-F238E27FC236}">
                <a16:creationId xmlns:a16="http://schemas.microsoft.com/office/drawing/2014/main" id="{87A01C5C-1DA4-1984-492A-7F70DBC16986}"/>
              </a:ext>
            </a:extLst>
          </p:cNvPr>
          <p:cNvCxnSpPr>
            <a:stCxn id="69" idx="3"/>
            <a:endCxn id="69" idx="7"/>
          </p:cNvCxnSpPr>
          <p:nvPr/>
        </p:nvCxnSpPr>
        <p:spPr bwMode="auto">
          <a:xfrm flipV="1">
            <a:off x="8218101" y="3104729"/>
            <a:ext cx="178190" cy="1781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B3EA3015-270E-A3C0-B716-0F1D84E6B9B5}"/>
              </a:ext>
            </a:extLst>
          </p:cNvPr>
          <p:cNvCxnSpPr>
            <a:stCxn id="69" idx="5"/>
            <a:endCxn id="69" idx="1"/>
          </p:cNvCxnSpPr>
          <p:nvPr/>
        </p:nvCxnSpPr>
        <p:spPr bwMode="auto">
          <a:xfrm flipH="1" flipV="1">
            <a:off x="8218101" y="3104729"/>
            <a:ext cx="178190" cy="1781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9" name="グループ化 78">
            <a:extLst>
              <a:ext uri="{FF2B5EF4-FFF2-40B4-BE49-F238E27FC236}">
                <a16:creationId xmlns:a16="http://schemas.microsoft.com/office/drawing/2014/main" id="{323CC1F3-2375-7761-21F3-6C180D5E8231}"/>
              </a:ext>
            </a:extLst>
          </p:cNvPr>
          <p:cNvGrpSpPr/>
          <p:nvPr/>
        </p:nvGrpSpPr>
        <p:grpSpPr>
          <a:xfrm>
            <a:off x="7524328" y="3077344"/>
            <a:ext cx="252000" cy="252000"/>
            <a:chOff x="6228184" y="2708920"/>
            <a:chExt cx="252000" cy="252000"/>
          </a:xfrm>
        </p:grpSpPr>
        <p:sp>
          <p:nvSpPr>
            <p:cNvPr id="80" name="楕円 79">
              <a:extLst>
                <a:ext uri="{FF2B5EF4-FFF2-40B4-BE49-F238E27FC236}">
                  <a16:creationId xmlns:a16="http://schemas.microsoft.com/office/drawing/2014/main" id="{18EECA7D-AAB4-BF83-AA79-0B5B14578CF9}"/>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1" name="フリーフォーム: 図形 80">
              <a:extLst>
                <a:ext uri="{FF2B5EF4-FFF2-40B4-BE49-F238E27FC236}">
                  <a16:creationId xmlns:a16="http://schemas.microsoft.com/office/drawing/2014/main" id="{11318761-4847-933E-FEFE-1DABB154570E}"/>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2" name="フリーフォーム: 図形 81">
              <a:extLst>
                <a:ext uri="{FF2B5EF4-FFF2-40B4-BE49-F238E27FC236}">
                  <a16:creationId xmlns:a16="http://schemas.microsoft.com/office/drawing/2014/main" id="{B2493B9E-8738-EE48-7420-641DA49397B1}"/>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84" name="テキスト ボックス 83">
            <a:extLst>
              <a:ext uri="{FF2B5EF4-FFF2-40B4-BE49-F238E27FC236}">
                <a16:creationId xmlns:a16="http://schemas.microsoft.com/office/drawing/2014/main" id="{1A51D750-BABF-E7C9-E4FD-2BFBEDB272F3}"/>
              </a:ext>
            </a:extLst>
          </p:cNvPr>
          <p:cNvSpPr txBox="1"/>
          <p:nvPr/>
        </p:nvSpPr>
        <p:spPr>
          <a:xfrm>
            <a:off x="8206308" y="2899236"/>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Times New Roman" panose="02020603050405020304" pitchFamily="18" charset="0"/>
              </a:rPr>
              <a:t>RF</a:t>
            </a:r>
          </a:p>
        </p:txBody>
      </p:sp>
      <p:sp>
        <p:nvSpPr>
          <p:cNvPr id="85" name="テキスト ボックス 84">
            <a:extLst>
              <a:ext uri="{FF2B5EF4-FFF2-40B4-BE49-F238E27FC236}">
                <a16:creationId xmlns:a16="http://schemas.microsoft.com/office/drawing/2014/main" id="{7EAD4D8D-C289-99FD-53C8-A417BB8EED8A}"/>
              </a:ext>
            </a:extLst>
          </p:cNvPr>
          <p:cNvSpPr txBox="1"/>
          <p:nvPr/>
        </p:nvSpPr>
        <p:spPr>
          <a:xfrm>
            <a:off x="7899608" y="3006958"/>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Times New Roman" panose="02020603050405020304" pitchFamily="18" charset="0"/>
              </a:rPr>
              <a:t>LO</a:t>
            </a:r>
          </a:p>
        </p:txBody>
      </p:sp>
      <p:sp>
        <p:nvSpPr>
          <p:cNvPr id="86" name="テキスト ボックス 85">
            <a:extLst>
              <a:ext uri="{FF2B5EF4-FFF2-40B4-BE49-F238E27FC236}">
                <a16:creationId xmlns:a16="http://schemas.microsoft.com/office/drawing/2014/main" id="{456BEE9A-0550-E166-0CC8-A9F006D9E0F6}"/>
              </a:ext>
            </a:extLst>
          </p:cNvPr>
          <p:cNvSpPr txBox="1"/>
          <p:nvPr/>
        </p:nvSpPr>
        <p:spPr>
          <a:xfrm>
            <a:off x="8183448" y="3284984"/>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800" dirty="0"/>
              <a:t>I</a:t>
            </a:r>
            <a:r>
              <a:rPr kumimoji="0" lang="en-US" altLang="ja-JP" sz="800" b="0" i="0" u="none" strike="noStrike" cap="none" normalizeH="0" baseline="0" dirty="0">
                <a:ln>
                  <a:noFill/>
                </a:ln>
                <a:solidFill>
                  <a:schemeClr val="tx1"/>
                </a:solidFill>
                <a:effectLst/>
                <a:latin typeface="Times New Roman" panose="02020603050405020304" pitchFamily="18" charset="0"/>
              </a:rPr>
              <a:t>F</a:t>
            </a:r>
          </a:p>
        </p:txBody>
      </p:sp>
      <p:sp>
        <p:nvSpPr>
          <p:cNvPr id="87" name="テキスト ボックス 86">
            <a:extLst>
              <a:ext uri="{FF2B5EF4-FFF2-40B4-BE49-F238E27FC236}">
                <a16:creationId xmlns:a16="http://schemas.microsoft.com/office/drawing/2014/main" id="{D80D212D-6C22-64F8-9922-C7C86C5BA06E}"/>
              </a:ext>
            </a:extLst>
          </p:cNvPr>
          <p:cNvSpPr txBox="1"/>
          <p:nvPr/>
        </p:nvSpPr>
        <p:spPr>
          <a:xfrm>
            <a:off x="6588224" y="3068960"/>
            <a:ext cx="104360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Local source</a:t>
            </a:r>
          </a:p>
        </p:txBody>
      </p:sp>
      <p:sp>
        <p:nvSpPr>
          <p:cNvPr id="89" name="正方形/長方形 88">
            <a:extLst>
              <a:ext uri="{FF2B5EF4-FFF2-40B4-BE49-F238E27FC236}">
                <a16:creationId xmlns:a16="http://schemas.microsoft.com/office/drawing/2014/main" id="{B55FB79A-4D74-C2A2-AD49-E1CA06565FF6}"/>
              </a:ext>
            </a:extLst>
          </p:cNvPr>
          <p:cNvSpPr/>
          <p:nvPr/>
        </p:nvSpPr>
        <p:spPr bwMode="auto">
          <a:xfrm>
            <a:off x="6694140" y="3465562"/>
            <a:ext cx="1183383" cy="611510"/>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90" name="テキスト ボックス 89">
            <a:extLst>
              <a:ext uri="{FF2B5EF4-FFF2-40B4-BE49-F238E27FC236}">
                <a16:creationId xmlns:a16="http://schemas.microsoft.com/office/drawing/2014/main" id="{8CFDDEEE-1E85-9943-CE9F-CC648EA3762E}"/>
              </a:ext>
            </a:extLst>
          </p:cNvPr>
          <p:cNvSpPr txBox="1"/>
          <p:nvPr/>
        </p:nvSpPr>
        <p:spPr>
          <a:xfrm>
            <a:off x="6660232" y="3615407"/>
            <a:ext cx="133424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(IVD)</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91" name="四角形: 角を丸くする 90">
            <a:extLst>
              <a:ext uri="{FF2B5EF4-FFF2-40B4-BE49-F238E27FC236}">
                <a16:creationId xmlns:a16="http://schemas.microsoft.com/office/drawing/2014/main" id="{520D8451-DBFD-04B2-9FEF-3D4BE3E9E421}"/>
              </a:ext>
            </a:extLst>
          </p:cNvPr>
          <p:cNvSpPr/>
          <p:nvPr/>
        </p:nvSpPr>
        <p:spPr bwMode="auto">
          <a:xfrm>
            <a:off x="6622132" y="3698751"/>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60" name="四角形: 角を丸くする 59">
            <a:extLst>
              <a:ext uri="{FF2B5EF4-FFF2-40B4-BE49-F238E27FC236}">
                <a16:creationId xmlns:a16="http://schemas.microsoft.com/office/drawing/2014/main" id="{1520C7DD-2CC9-69E3-E847-0DDE6E5A095F}"/>
              </a:ext>
            </a:extLst>
          </p:cNvPr>
          <p:cNvSpPr/>
          <p:nvPr/>
        </p:nvSpPr>
        <p:spPr bwMode="auto">
          <a:xfrm>
            <a:off x="802838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99" name="グループ化 98">
            <a:extLst>
              <a:ext uri="{FF2B5EF4-FFF2-40B4-BE49-F238E27FC236}">
                <a16:creationId xmlns:a16="http://schemas.microsoft.com/office/drawing/2014/main" id="{D6B6AAFA-AE88-CB87-7383-CB91D335DD2C}"/>
              </a:ext>
            </a:extLst>
          </p:cNvPr>
          <p:cNvGrpSpPr/>
          <p:nvPr/>
        </p:nvGrpSpPr>
        <p:grpSpPr>
          <a:xfrm>
            <a:off x="6156176" y="3608755"/>
            <a:ext cx="252000" cy="252000"/>
            <a:chOff x="8028384" y="4725144"/>
            <a:chExt cx="252000" cy="252000"/>
          </a:xfrm>
        </p:grpSpPr>
        <p:sp>
          <p:nvSpPr>
            <p:cNvPr id="94" name="楕円 93">
              <a:extLst>
                <a:ext uri="{FF2B5EF4-FFF2-40B4-BE49-F238E27FC236}">
                  <a16:creationId xmlns:a16="http://schemas.microsoft.com/office/drawing/2014/main" id="{A4F5466A-750E-9070-8B3C-C732269CAB4A}"/>
                </a:ext>
              </a:extLst>
            </p:cNvPr>
            <p:cNvSpPr/>
            <p:nvPr/>
          </p:nvSpPr>
          <p:spPr bwMode="auto">
            <a:xfrm>
              <a:off x="8028384" y="4725144"/>
              <a:ext cx="252000" cy="252000"/>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98" name="直線矢印コネクタ 97">
              <a:extLst>
                <a:ext uri="{FF2B5EF4-FFF2-40B4-BE49-F238E27FC236}">
                  <a16:creationId xmlns:a16="http://schemas.microsoft.com/office/drawing/2014/main" id="{18A2A415-59E6-8344-872D-77F9659B66D8}"/>
                </a:ext>
              </a:extLst>
            </p:cNvPr>
            <p:cNvCxnSpPr>
              <a:stCxn id="94" idx="3"/>
              <a:endCxn id="94" idx="7"/>
            </p:cNvCxnSpPr>
            <p:nvPr/>
          </p:nvCxnSpPr>
          <p:spPr bwMode="auto">
            <a:xfrm flipV="1">
              <a:off x="8065289" y="4762049"/>
              <a:ext cx="178190" cy="17819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0" name="四角形: 角を丸くする 99">
            <a:extLst>
              <a:ext uri="{FF2B5EF4-FFF2-40B4-BE49-F238E27FC236}">
                <a16:creationId xmlns:a16="http://schemas.microsoft.com/office/drawing/2014/main" id="{FEDE852A-A7BF-4EC3-823E-DF9DCA0BEF83}"/>
              </a:ext>
            </a:extLst>
          </p:cNvPr>
          <p:cNvSpPr/>
          <p:nvPr/>
        </p:nvSpPr>
        <p:spPr bwMode="auto">
          <a:xfrm>
            <a:off x="7878018" y="3698751"/>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6" name="直線矢印コネクタ 105">
            <a:extLst>
              <a:ext uri="{FF2B5EF4-FFF2-40B4-BE49-F238E27FC236}">
                <a16:creationId xmlns:a16="http://schemas.microsoft.com/office/drawing/2014/main" id="{AF81231C-8C97-505B-F8C4-7E0BDCD17616}"/>
              </a:ext>
            </a:extLst>
          </p:cNvPr>
          <p:cNvCxnSpPr/>
          <p:nvPr/>
        </p:nvCxnSpPr>
        <p:spPr bwMode="auto">
          <a:xfrm flipH="1">
            <a:off x="7983294" y="3803729"/>
            <a:ext cx="360040" cy="0"/>
          </a:xfrm>
          <a:prstGeom prst="straightConnector1">
            <a:avLst/>
          </a:prstGeom>
          <a:solidFill>
            <a:schemeClr val="accent1"/>
          </a:solidFill>
          <a:ln w="12700" cap="flat" cmpd="sng" algn="ctr">
            <a:solidFill>
              <a:srgbClr val="0000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テキスト ボックス 106">
            <a:extLst>
              <a:ext uri="{FF2B5EF4-FFF2-40B4-BE49-F238E27FC236}">
                <a16:creationId xmlns:a16="http://schemas.microsoft.com/office/drawing/2014/main" id="{81ED8AC4-3BBE-E92E-2B55-361E5FB32AE2}"/>
              </a:ext>
            </a:extLst>
          </p:cNvPr>
          <p:cNvSpPr txBox="1"/>
          <p:nvPr/>
        </p:nvSpPr>
        <p:spPr>
          <a:xfrm>
            <a:off x="8244408" y="3573016"/>
            <a:ext cx="68356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FF"/>
                </a:solidFill>
                <a:effectLst/>
                <a:latin typeface="Times New Roman" panose="02020603050405020304" pitchFamily="18" charset="0"/>
              </a:rPr>
              <a:t>1 kHz</a:t>
            </a:r>
          </a:p>
        </p:txBody>
      </p:sp>
      <p:cxnSp>
        <p:nvCxnSpPr>
          <p:cNvPr id="108" name="直線矢印コネクタ 107">
            <a:extLst>
              <a:ext uri="{FF2B5EF4-FFF2-40B4-BE49-F238E27FC236}">
                <a16:creationId xmlns:a16="http://schemas.microsoft.com/office/drawing/2014/main" id="{B6341E64-AF44-F32B-D449-9979C522772F}"/>
              </a:ext>
            </a:extLst>
          </p:cNvPr>
          <p:cNvCxnSpPr/>
          <p:nvPr/>
        </p:nvCxnSpPr>
        <p:spPr bwMode="auto">
          <a:xfrm flipV="1">
            <a:off x="8340159" y="3570188"/>
            <a:ext cx="0" cy="239097"/>
          </a:xfrm>
          <a:prstGeom prst="straightConnector1">
            <a:avLst/>
          </a:prstGeom>
          <a:solidFill>
            <a:schemeClr val="accent1"/>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矢印: 下 110">
            <a:extLst>
              <a:ext uri="{FF2B5EF4-FFF2-40B4-BE49-F238E27FC236}">
                <a16:creationId xmlns:a16="http://schemas.microsoft.com/office/drawing/2014/main" id="{F3D2DB85-584A-405F-A78C-16A75A3D271B}"/>
              </a:ext>
            </a:extLst>
          </p:cNvPr>
          <p:cNvSpPr/>
          <p:nvPr/>
        </p:nvSpPr>
        <p:spPr bwMode="auto">
          <a:xfrm>
            <a:off x="6588224" y="4221088"/>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2" name="テキスト ボックス 111">
            <a:extLst>
              <a:ext uri="{FF2B5EF4-FFF2-40B4-BE49-F238E27FC236}">
                <a16:creationId xmlns:a16="http://schemas.microsoft.com/office/drawing/2014/main" id="{F764BE15-8560-3C3E-7356-3A39D387AEB9}"/>
              </a:ext>
            </a:extLst>
          </p:cNvPr>
          <p:cNvSpPr txBox="1"/>
          <p:nvPr/>
        </p:nvSpPr>
        <p:spPr>
          <a:xfrm>
            <a:off x="5580112" y="4725144"/>
            <a:ext cx="3168352"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b="1" u="sng" dirty="0"/>
              <a:t>Estimation of linearity of Spectrum Analyzer</a:t>
            </a:r>
            <a:endParaRPr kumimoji="0" lang="en-US" altLang="ja-JP" sz="1200" b="1" i="0" u="sng" strike="noStrike" cap="none" normalizeH="0" baseline="0" dirty="0">
              <a:ln>
                <a:noFill/>
              </a:ln>
              <a:solidFill>
                <a:schemeClr val="tx1"/>
              </a:solidFill>
              <a:effectLst/>
              <a:latin typeface="Times New Roman" panose="02020603050405020304" pitchFamily="18" charset="0"/>
            </a:endParaRPr>
          </a:p>
        </p:txBody>
      </p:sp>
      <p:sp>
        <p:nvSpPr>
          <p:cNvPr id="115" name="正方形/長方形 114">
            <a:extLst>
              <a:ext uri="{FF2B5EF4-FFF2-40B4-BE49-F238E27FC236}">
                <a16:creationId xmlns:a16="http://schemas.microsoft.com/office/drawing/2014/main" id="{7BE841A7-8A94-B2FD-3551-FC7B31679585}"/>
              </a:ext>
            </a:extLst>
          </p:cNvPr>
          <p:cNvSpPr/>
          <p:nvPr/>
        </p:nvSpPr>
        <p:spPr bwMode="auto">
          <a:xfrm>
            <a:off x="7734002" y="5229200"/>
            <a:ext cx="936104"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1" name="テキスト ボックス 120">
            <a:extLst>
              <a:ext uri="{FF2B5EF4-FFF2-40B4-BE49-F238E27FC236}">
                <a16:creationId xmlns:a16="http://schemas.microsoft.com/office/drawing/2014/main" id="{2815F291-EA06-43DB-3027-2BC5A370688C}"/>
              </a:ext>
            </a:extLst>
          </p:cNvPr>
          <p:cNvSpPr txBox="1"/>
          <p:nvPr/>
        </p:nvSpPr>
        <p:spPr>
          <a:xfrm>
            <a:off x="7452320" y="4941168"/>
            <a:ext cx="140364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Spectrum Analyzer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3" name="四角形: 角を丸くする 122">
            <a:extLst>
              <a:ext uri="{FF2B5EF4-FFF2-40B4-BE49-F238E27FC236}">
                <a16:creationId xmlns:a16="http://schemas.microsoft.com/office/drawing/2014/main" id="{68360EFF-1EA2-0155-4D69-25B1B186CB49}"/>
              </a:ext>
            </a:extLst>
          </p:cNvPr>
          <p:cNvSpPr/>
          <p:nvPr/>
        </p:nvSpPr>
        <p:spPr bwMode="auto">
          <a:xfrm>
            <a:off x="7857603" y="5275014"/>
            <a:ext cx="530821" cy="360040"/>
          </a:xfrm>
          <a:prstGeom prst="roundRect">
            <a:avLst>
              <a:gd name="adj" fmla="val 10715"/>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130" name="グループ化 129">
            <a:extLst>
              <a:ext uri="{FF2B5EF4-FFF2-40B4-BE49-F238E27FC236}">
                <a16:creationId xmlns:a16="http://schemas.microsoft.com/office/drawing/2014/main" id="{F29A84FC-A407-4021-8CC6-1188B3AA0FBC}"/>
              </a:ext>
            </a:extLst>
          </p:cNvPr>
          <p:cNvGrpSpPr/>
          <p:nvPr/>
        </p:nvGrpSpPr>
        <p:grpSpPr>
          <a:xfrm>
            <a:off x="7884368" y="5661248"/>
            <a:ext cx="227930" cy="45719"/>
            <a:chOff x="7080374" y="2996952"/>
            <a:chExt cx="227930" cy="45719"/>
          </a:xfrm>
        </p:grpSpPr>
        <p:sp>
          <p:nvSpPr>
            <p:cNvPr id="135" name="正方形/長方形 134">
              <a:extLst>
                <a:ext uri="{FF2B5EF4-FFF2-40B4-BE49-F238E27FC236}">
                  <a16:creationId xmlns:a16="http://schemas.microsoft.com/office/drawing/2014/main" id="{5E6744E5-B9F2-AB7E-53AE-9C9FF8A8E9AF}"/>
                </a:ext>
              </a:extLst>
            </p:cNvPr>
            <p:cNvSpPr/>
            <p:nvPr/>
          </p:nvSpPr>
          <p:spPr bwMode="auto">
            <a:xfrm>
              <a:off x="708037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6" name="正方形/長方形 135">
              <a:extLst>
                <a:ext uri="{FF2B5EF4-FFF2-40B4-BE49-F238E27FC236}">
                  <a16:creationId xmlns:a16="http://schemas.microsoft.com/office/drawing/2014/main" id="{7ED91D06-5A24-E48A-49E8-E4484CED9785}"/>
                </a:ext>
              </a:extLst>
            </p:cNvPr>
            <p:cNvSpPr/>
            <p:nvPr/>
          </p:nvSpPr>
          <p:spPr bwMode="auto">
            <a:xfrm>
              <a:off x="712828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7" name="正方形/長方形 136">
              <a:extLst>
                <a:ext uri="{FF2B5EF4-FFF2-40B4-BE49-F238E27FC236}">
                  <a16:creationId xmlns:a16="http://schemas.microsoft.com/office/drawing/2014/main" id="{A4C821A3-8F67-B616-CD7F-D17B3C60C16F}"/>
                </a:ext>
              </a:extLst>
            </p:cNvPr>
            <p:cNvSpPr/>
            <p:nvPr/>
          </p:nvSpPr>
          <p:spPr bwMode="auto">
            <a:xfrm>
              <a:off x="717619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8" name="正方形/長方形 137">
              <a:extLst>
                <a:ext uri="{FF2B5EF4-FFF2-40B4-BE49-F238E27FC236}">
                  <a16:creationId xmlns:a16="http://schemas.microsoft.com/office/drawing/2014/main" id="{9FAA0A0A-FBA3-088D-1B6E-D5623BDD47A8}"/>
                </a:ext>
              </a:extLst>
            </p:cNvPr>
            <p:cNvSpPr/>
            <p:nvPr/>
          </p:nvSpPr>
          <p:spPr bwMode="auto">
            <a:xfrm>
              <a:off x="722410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9" name="正方形/長方形 138">
              <a:extLst>
                <a:ext uri="{FF2B5EF4-FFF2-40B4-BE49-F238E27FC236}">
                  <a16:creationId xmlns:a16="http://schemas.microsoft.com/office/drawing/2014/main" id="{D7E0CE92-EF1C-5B6A-E2CE-3CFFC9B7EED2}"/>
                </a:ext>
              </a:extLst>
            </p:cNvPr>
            <p:cNvSpPr/>
            <p:nvPr/>
          </p:nvSpPr>
          <p:spPr bwMode="auto">
            <a:xfrm>
              <a:off x="727230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131" name="正方形/長方形 130">
            <a:extLst>
              <a:ext uri="{FF2B5EF4-FFF2-40B4-BE49-F238E27FC236}">
                <a16:creationId xmlns:a16="http://schemas.microsoft.com/office/drawing/2014/main" id="{1B1B2B3E-1D65-F2ED-E8A4-B5D6EBD29BBC}"/>
              </a:ext>
            </a:extLst>
          </p:cNvPr>
          <p:cNvSpPr/>
          <p:nvPr/>
        </p:nvSpPr>
        <p:spPr bwMode="auto">
          <a:xfrm>
            <a:off x="7776839" y="5322441"/>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2" name="正方形/長方形 131">
            <a:extLst>
              <a:ext uri="{FF2B5EF4-FFF2-40B4-BE49-F238E27FC236}">
                <a16:creationId xmlns:a16="http://schemas.microsoft.com/office/drawing/2014/main" id="{5431D823-1E32-0755-7826-BD129AEF71C4}"/>
              </a:ext>
            </a:extLst>
          </p:cNvPr>
          <p:cNvSpPr/>
          <p:nvPr/>
        </p:nvSpPr>
        <p:spPr bwMode="auto">
          <a:xfrm>
            <a:off x="7776839" y="5394449"/>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3" name="正方形/長方形 132">
            <a:extLst>
              <a:ext uri="{FF2B5EF4-FFF2-40B4-BE49-F238E27FC236}">
                <a16:creationId xmlns:a16="http://schemas.microsoft.com/office/drawing/2014/main" id="{D73017D0-AA33-E7EB-81AF-437E58480E57}"/>
              </a:ext>
            </a:extLst>
          </p:cNvPr>
          <p:cNvSpPr/>
          <p:nvPr/>
        </p:nvSpPr>
        <p:spPr bwMode="auto">
          <a:xfrm>
            <a:off x="7776839" y="5466457"/>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4" name="楕円 133">
            <a:extLst>
              <a:ext uri="{FF2B5EF4-FFF2-40B4-BE49-F238E27FC236}">
                <a16:creationId xmlns:a16="http://schemas.microsoft.com/office/drawing/2014/main" id="{1C5EF44A-F350-780B-1B39-68B3BA4B4E1B}"/>
              </a:ext>
            </a:extLst>
          </p:cNvPr>
          <p:cNvSpPr/>
          <p:nvPr/>
        </p:nvSpPr>
        <p:spPr bwMode="auto">
          <a:xfrm>
            <a:off x="8460432" y="5661248"/>
            <a:ext cx="108000" cy="108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42" name="直線矢印コネクタ 141">
            <a:extLst>
              <a:ext uri="{FF2B5EF4-FFF2-40B4-BE49-F238E27FC236}">
                <a16:creationId xmlns:a16="http://schemas.microsoft.com/office/drawing/2014/main" id="{B36C8C0C-DDBC-A48B-3424-F5A5714BD754}"/>
              </a:ext>
            </a:extLst>
          </p:cNvPr>
          <p:cNvCxnSpPr/>
          <p:nvPr/>
        </p:nvCxnSpPr>
        <p:spPr bwMode="auto">
          <a:xfrm flipV="1">
            <a:off x="7924031" y="5314181"/>
            <a:ext cx="0" cy="255265"/>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CACCC7C0-BF66-2BBD-4079-DB0FE49E1253}"/>
              </a:ext>
            </a:extLst>
          </p:cNvPr>
          <p:cNvCxnSpPr/>
          <p:nvPr/>
        </p:nvCxnSpPr>
        <p:spPr bwMode="auto">
          <a:xfrm>
            <a:off x="7928794" y="5564683"/>
            <a:ext cx="433387" cy="0"/>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フリーフォーム: 図形 143">
            <a:extLst>
              <a:ext uri="{FF2B5EF4-FFF2-40B4-BE49-F238E27FC236}">
                <a16:creationId xmlns:a16="http://schemas.microsoft.com/office/drawing/2014/main" id="{8F4377D9-8487-6EED-5F7E-FD7C6E52BB65}"/>
              </a:ext>
            </a:extLst>
          </p:cNvPr>
          <p:cNvSpPr/>
          <p:nvPr/>
        </p:nvSpPr>
        <p:spPr bwMode="auto">
          <a:xfrm>
            <a:off x="7928794" y="5533727"/>
            <a:ext cx="378618" cy="16669"/>
          </a:xfrm>
          <a:custGeom>
            <a:avLst/>
            <a:gdLst>
              <a:gd name="connsiteX0" fmla="*/ 0 w 378618"/>
              <a:gd name="connsiteY0" fmla="*/ 16669 h 16669"/>
              <a:gd name="connsiteX1" fmla="*/ 11906 w 378618"/>
              <a:gd name="connsiteY1" fmla="*/ 11907 h 16669"/>
              <a:gd name="connsiteX2" fmla="*/ 19050 w 378618"/>
              <a:gd name="connsiteY2" fmla="*/ 9525 h 16669"/>
              <a:gd name="connsiteX3" fmla="*/ 35718 w 378618"/>
              <a:gd name="connsiteY3" fmla="*/ 11907 h 16669"/>
              <a:gd name="connsiteX4" fmla="*/ 47625 w 378618"/>
              <a:gd name="connsiteY4" fmla="*/ 9525 h 16669"/>
              <a:gd name="connsiteX5" fmla="*/ 57150 w 378618"/>
              <a:gd name="connsiteY5" fmla="*/ 7144 h 16669"/>
              <a:gd name="connsiteX6" fmla="*/ 92868 w 378618"/>
              <a:gd name="connsiteY6" fmla="*/ 9525 h 16669"/>
              <a:gd name="connsiteX7" fmla="*/ 114300 w 378618"/>
              <a:gd name="connsiteY7" fmla="*/ 7144 h 16669"/>
              <a:gd name="connsiteX8" fmla="*/ 147637 w 378618"/>
              <a:gd name="connsiteY8" fmla="*/ 0 h 16669"/>
              <a:gd name="connsiteX9" fmla="*/ 164306 w 378618"/>
              <a:gd name="connsiteY9" fmla="*/ 2382 h 16669"/>
              <a:gd name="connsiteX10" fmla="*/ 197643 w 378618"/>
              <a:gd name="connsiteY10" fmla="*/ 11907 h 16669"/>
              <a:gd name="connsiteX11" fmla="*/ 223837 w 378618"/>
              <a:gd name="connsiteY11" fmla="*/ 14288 h 16669"/>
              <a:gd name="connsiteX12" fmla="*/ 250031 w 378618"/>
              <a:gd name="connsiteY12" fmla="*/ 14288 h 16669"/>
              <a:gd name="connsiteX13" fmla="*/ 307181 w 378618"/>
              <a:gd name="connsiteY13" fmla="*/ 16669 h 16669"/>
              <a:gd name="connsiteX14" fmla="*/ 330993 w 378618"/>
              <a:gd name="connsiteY14" fmla="*/ 7144 h 16669"/>
              <a:gd name="connsiteX15" fmla="*/ 338137 w 378618"/>
              <a:gd name="connsiteY15" fmla="*/ 4763 h 16669"/>
              <a:gd name="connsiteX16" fmla="*/ 347662 w 378618"/>
              <a:gd name="connsiteY16" fmla="*/ 9525 h 16669"/>
              <a:gd name="connsiteX17" fmla="*/ 354806 w 378618"/>
              <a:gd name="connsiteY17" fmla="*/ 11907 h 16669"/>
              <a:gd name="connsiteX18" fmla="*/ 378618 w 378618"/>
              <a:gd name="connsiteY18" fmla="*/ 14288 h 1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618" h="16669">
                <a:moveTo>
                  <a:pt x="0" y="16669"/>
                </a:moveTo>
                <a:cubicBezTo>
                  <a:pt x="3969" y="15082"/>
                  <a:pt x="7904" y="13408"/>
                  <a:pt x="11906" y="11907"/>
                </a:cubicBezTo>
                <a:cubicBezTo>
                  <a:pt x="14256" y="11026"/>
                  <a:pt x="16540" y="9525"/>
                  <a:pt x="19050" y="9525"/>
                </a:cubicBezTo>
                <a:cubicBezTo>
                  <a:pt x="24662" y="9525"/>
                  <a:pt x="30162" y="11113"/>
                  <a:pt x="35718" y="11907"/>
                </a:cubicBezTo>
                <a:cubicBezTo>
                  <a:pt x="39687" y="11113"/>
                  <a:pt x="43674" y="10403"/>
                  <a:pt x="47625" y="9525"/>
                </a:cubicBezTo>
                <a:cubicBezTo>
                  <a:pt x="50820" y="8815"/>
                  <a:pt x="53877" y="7144"/>
                  <a:pt x="57150" y="7144"/>
                </a:cubicBezTo>
                <a:cubicBezTo>
                  <a:pt x="69082" y="7144"/>
                  <a:pt x="80962" y="8731"/>
                  <a:pt x="92868" y="9525"/>
                </a:cubicBezTo>
                <a:cubicBezTo>
                  <a:pt x="100012" y="8731"/>
                  <a:pt x="107184" y="8160"/>
                  <a:pt x="114300" y="7144"/>
                </a:cubicBezTo>
                <a:cubicBezTo>
                  <a:pt x="119650" y="6380"/>
                  <a:pt x="147084" y="123"/>
                  <a:pt x="147637" y="0"/>
                </a:cubicBezTo>
                <a:cubicBezTo>
                  <a:pt x="153193" y="794"/>
                  <a:pt x="158846" y="1082"/>
                  <a:pt x="164306" y="2382"/>
                </a:cubicBezTo>
                <a:cubicBezTo>
                  <a:pt x="175549" y="5059"/>
                  <a:pt x="186310" y="9641"/>
                  <a:pt x="197643" y="11907"/>
                </a:cubicBezTo>
                <a:cubicBezTo>
                  <a:pt x="206240" y="13626"/>
                  <a:pt x="215106" y="13494"/>
                  <a:pt x="223837" y="14288"/>
                </a:cubicBezTo>
                <a:cubicBezTo>
                  <a:pt x="265141" y="8388"/>
                  <a:pt x="222586" y="12328"/>
                  <a:pt x="250031" y="14288"/>
                </a:cubicBezTo>
                <a:cubicBezTo>
                  <a:pt x="269049" y="15646"/>
                  <a:pt x="288131" y="15875"/>
                  <a:pt x="307181" y="16669"/>
                </a:cubicBezTo>
                <a:lnTo>
                  <a:pt x="330993" y="7144"/>
                </a:lnTo>
                <a:cubicBezTo>
                  <a:pt x="333336" y="6243"/>
                  <a:pt x="335652" y="4408"/>
                  <a:pt x="338137" y="4763"/>
                </a:cubicBezTo>
                <a:cubicBezTo>
                  <a:pt x="341651" y="5265"/>
                  <a:pt x="344399" y="8127"/>
                  <a:pt x="347662" y="9525"/>
                </a:cubicBezTo>
                <a:cubicBezTo>
                  <a:pt x="349969" y="10514"/>
                  <a:pt x="352371" y="11298"/>
                  <a:pt x="354806" y="11907"/>
                </a:cubicBezTo>
                <a:cubicBezTo>
                  <a:pt x="367442" y="15066"/>
                  <a:pt x="365765" y="14288"/>
                  <a:pt x="378618" y="14288"/>
                </a:cubicBezTo>
              </a:path>
            </a:pathLst>
          </a:custGeom>
          <a:no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45" name="直線コネクタ 144">
            <a:extLst>
              <a:ext uri="{FF2B5EF4-FFF2-40B4-BE49-F238E27FC236}">
                <a16:creationId xmlns:a16="http://schemas.microsoft.com/office/drawing/2014/main" id="{C1C8FA1F-B2AD-F81E-D0E0-B743802B76AE}"/>
              </a:ext>
            </a:extLst>
          </p:cNvPr>
          <p:cNvCxnSpPr/>
          <p:nvPr/>
        </p:nvCxnSpPr>
        <p:spPr bwMode="auto">
          <a:xfrm flipV="1">
            <a:off x="8093670" y="5366072"/>
            <a:ext cx="0" cy="170036"/>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正方形/長方形 150">
            <a:extLst>
              <a:ext uri="{FF2B5EF4-FFF2-40B4-BE49-F238E27FC236}">
                <a16:creationId xmlns:a16="http://schemas.microsoft.com/office/drawing/2014/main" id="{EA14B8E0-9A8C-8BA1-5BE1-282467F4FF86}"/>
              </a:ext>
            </a:extLst>
          </p:cNvPr>
          <p:cNvSpPr/>
          <p:nvPr/>
        </p:nvSpPr>
        <p:spPr bwMode="auto">
          <a:xfrm>
            <a:off x="5652120" y="5445224"/>
            <a:ext cx="792088"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nvGrpSpPr>
          <p:cNvPr id="152" name="グループ化 151">
            <a:extLst>
              <a:ext uri="{FF2B5EF4-FFF2-40B4-BE49-F238E27FC236}">
                <a16:creationId xmlns:a16="http://schemas.microsoft.com/office/drawing/2014/main" id="{C30F777F-8989-01DC-F777-3658BF4C03E9}"/>
              </a:ext>
            </a:extLst>
          </p:cNvPr>
          <p:cNvGrpSpPr/>
          <p:nvPr/>
        </p:nvGrpSpPr>
        <p:grpSpPr>
          <a:xfrm>
            <a:off x="5724128" y="5517232"/>
            <a:ext cx="252000" cy="252000"/>
            <a:chOff x="6228184" y="2708920"/>
            <a:chExt cx="252000" cy="252000"/>
          </a:xfrm>
        </p:grpSpPr>
        <p:sp>
          <p:nvSpPr>
            <p:cNvPr id="153" name="楕円 152">
              <a:extLst>
                <a:ext uri="{FF2B5EF4-FFF2-40B4-BE49-F238E27FC236}">
                  <a16:creationId xmlns:a16="http://schemas.microsoft.com/office/drawing/2014/main" id="{6E90F0EC-A3E4-06E5-9DFA-A86E91AC6B23}"/>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4" name="フリーフォーム: 図形 153">
              <a:extLst>
                <a:ext uri="{FF2B5EF4-FFF2-40B4-BE49-F238E27FC236}">
                  <a16:creationId xmlns:a16="http://schemas.microsoft.com/office/drawing/2014/main" id="{7AE9A354-DAFC-BEEB-0F3F-BE8E28D8CE67}"/>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5" name="フリーフォーム: 図形 154">
              <a:extLst>
                <a:ext uri="{FF2B5EF4-FFF2-40B4-BE49-F238E27FC236}">
                  <a16:creationId xmlns:a16="http://schemas.microsoft.com/office/drawing/2014/main" id="{A4E94F97-F5B1-3414-D1F0-C832F01C90A5}"/>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156" name="テキスト ボックス 155">
            <a:extLst>
              <a:ext uri="{FF2B5EF4-FFF2-40B4-BE49-F238E27FC236}">
                <a16:creationId xmlns:a16="http://schemas.microsoft.com/office/drawing/2014/main" id="{EF6AAC1D-05F2-4A9C-04E9-D0E40B8B656E}"/>
              </a:ext>
            </a:extLst>
          </p:cNvPr>
          <p:cNvSpPr txBox="1"/>
          <p:nvPr/>
        </p:nvSpPr>
        <p:spPr>
          <a:xfrm>
            <a:off x="5652120" y="5013176"/>
            <a:ext cx="82758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57" name="四角形: 角を丸くする 156">
            <a:extLst>
              <a:ext uri="{FF2B5EF4-FFF2-40B4-BE49-F238E27FC236}">
                <a16:creationId xmlns:a16="http://schemas.microsoft.com/office/drawing/2014/main" id="{CD16B329-F8DC-07A8-4D85-0B12ED7B7F2A}"/>
              </a:ext>
            </a:extLst>
          </p:cNvPr>
          <p:cNvSpPr/>
          <p:nvPr/>
        </p:nvSpPr>
        <p:spPr bwMode="auto">
          <a:xfrm>
            <a:off x="6012160" y="5517232"/>
            <a:ext cx="360040"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8" name="矢印: 右 157">
            <a:extLst>
              <a:ext uri="{FF2B5EF4-FFF2-40B4-BE49-F238E27FC236}">
                <a16:creationId xmlns:a16="http://schemas.microsoft.com/office/drawing/2014/main" id="{B8CE0BB5-10A1-2B18-1C5B-7EE4605BFD59}"/>
              </a:ext>
            </a:extLst>
          </p:cNvPr>
          <p:cNvSpPr/>
          <p:nvPr/>
        </p:nvSpPr>
        <p:spPr bwMode="auto">
          <a:xfrm>
            <a:off x="6472654" y="5509359"/>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0" name="四角形: 角を丸くする 159">
            <a:extLst>
              <a:ext uri="{FF2B5EF4-FFF2-40B4-BE49-F238E27FC236}">
                <a16:creationId xmlns:a16="http://schemas.microsoft.com/office/drawing/2014/main" id="{501D61D7-69D0-ABE0-5D8E-0A8F2DFD06F5}"/>
              </a:ext>
            </a:extLst>
          </p:cNvPr>
          <p:cNvSpPr/>
          <p:nvPr/>
        </p:nvSpPr>
        <p:spPr bwMode="auto">
          <a:xfrm>
            <a:off x="6444208"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1" name="四角形: 角を丸くする 160">
            <a:extLst>
              <a:ext uri="{FF2B5EF4-FFF2-40B4-BE49-F238E27FC236}">
                <a16:creationId xmlns:a16="http://schemas.microsoft.com/office/drawing/2014/main" id="{67F15F8F-FF7B-0ECF-6986-BD4AAB67452C}"/>
              </a:ext>
            </a:extLst>
          </p:cNvPr>
          <p:cNvSpPr/>
          <p:nvPr/>
        </p:nvSpPr>
        <p:spPr bwMode="auto">
          <a:xfrm>
            <a:off x="6516216"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1" name="四角形: 角を丸くする 170">
            <a:extLst>
              <a:ext uri="{FF2B5EF4-FFF2-40B4-BE49-F238E27FC236}">
                <a16:creationId xmlns:a16="http://schemas.microsoft.com/office/drawing/2014/main" id="{03BD7995-E5CD-3618-3600-FF9829C94093}"/>
              </a:ext>
            </a:extLst>
          </p:cNvPr>
          <p:cNvSpPr/>
          <p:nvPr/>
        </p:nvSpPr>
        <p:spPr bwMode="auto">
          <a:xfrm>
            <a:off x="7524328" y="566124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74" name="直線コネクタ 173">
            <a:extLst>
              <a:ext uri="{FF2B5EF4-FFF2-40B4-BE49-F238E27FC236}">
                <a16:creationId xmlns:a16="http://schemas.microsoft.com/office/drawing/2014/main" id="{45AA9F00-4493-EB09-4942-E5E27BFB3EE4}"/>
              </a:ext>
            </a:extLst>
          </p:cNvPr>
          <p:cNvCxnSpPr/>
          <p:nvPr/>
        </p:nvCxnSpPr>
        <p:spPr bwMode="auto">
          <a:xfrm flipV="1">
            <a:off x="7956376" y="5373216"/>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直線コネクタ 174">
            <a:extLst>
              <a:ext uri="{FF2B5EF4-FFF2-40B4-BE49-F238E27FC236}">
                <a16:creationId xmlns:a16="http://schemas.microsoft.com/office/drawing/2014/main" id="{41B45863-0EB5-33E2-5F38-4DBD61A349C6}"/>
              </a:ext>
            </a:extLst>
          </p:cNvPr>
          <p:cNvCxnSpPr/>
          <p:nvPr/>
        </p:nvCxnSpPr>
        <p:spPr bwMode="auto">
          <a:xfrm flipV="1">
            <a:off x="7956376" y="5445224"/>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線コネクタ 175">
            <a:extLst>
              <a:ext uri="{FF2B5EF4-FFF2-40B4-BE49-F238E27FC236}">
                <a16:creationId xmlns:a16="http://schemas.microsoft.com/office/drawing/2014/main" id="{27C7470A-65CE-D01C-4CAD-D4E70259C7AC}"/>
              </a:ext>
            </a:extLst>
          </p:cNvPr>
          <p:cNvCxnSpPr/>
          <p:nvPr/>
        </p:nvCxnSpPr>
        <p:spPr bwMode="auto">
          <a:xfrm flipV="1">
            <a:off x="7956376" y="5517232"/>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テキスト ボックス 176">
            <a:extLst>
              <a:ext uri="{FF2B5EF4-FFF2-40B4-BE49-F238E27FC236}">
                <a16:creationId xmlns:a16="http://schemas.microsoft.com/office/drawing/2014/main" id="{82DC3699-C17F-B760-6239-C2863E16BCCA}"/>
              </a:ext>
            </a:extLst>
          </p:cNvPr>
          <p:cNvSpPr txBox="1"/>
          <p:nvPr/>
        </p:nvSpPr>
        <p:spPr>
          <a:xfrm>
            <a:off x="6948264" y="3418334"/>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grpSp>
        <p:nvGrpSpPr>
          <p:cNvPr id="179" name="グループ化 178">
            <a:extLst>
              <a:ext uri="{FF2B5EF4-FFF2-40B4-BE49-F238E27FC236}">
                <a16:creationId xmlns:a16="http://schemas.microsoft.com/office/drawing/2014/main" id="{727FD898-83F8-07C9-3B29-DB870CB0D5E9}"/>
              </a:ext>
            </a:extLst>
          </p:cNvPr>
          <p:cNvGrpSpPr/>
          <p:nvPr/>
        </p:nvGrpSpPr>
        <p:grpSpPr>
          <a:xfrm>
            <a:off x="611560" y="692696"/>
            <a:ext cx="7704000" cy="1152128"/>
            <a:chOff x="683568" y="1628800"/>
            <a:chExt cx="7704000" cy="1152128"/>
          </a:xfrm>
        </p:grpSpPr>
        <p:sp>
          <p:nvSpPr>
            <p:cNvPr id="180" name="矢印: 五方向 179">
              <a:extLst>
                <a:ext uri="{FF2B5EF4-FFF2-40B4-BE49-F238E27FC236}">
                  <a16:creationId xmlns:a16="http://schemas.microsoft.com/office/drawing/2014/main" id="{4B8A3065-FFAB-E56C-E3F7-F8F778DAC456}"/>
                </a:ext>
              </a:extLst>
            </p:cNvPr>
            <p:cNvSpPr/>
            <p:nvPr/>
          </p:nvSpPr>
          <p:spPr bwMode="auto">
            <a:xfrm>
              <a:off x="683568" y="2565053"/>
              <a:ext cx="1872000" cy="215875"/>
            </a:xfrm>
            <a:prstGeom prst="homePlate">
              <a:avLst/>
            </a:prstGeom>
            <a:gradFill flip="none" rotWithShape="1">
              <a:gsLst>
                <a:gs pos="0">
                  <a:srgbClr val="FF0000"/>
                </a:gs>
                <a:gs pos="92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1" name="矢印: 山形 180">
              <a:extLst>
                <a:ext uri="{FF2B5EF4-FFF2-40B4-BE49-F238E27FC236}">
                  <a16:creationId xmlns:a16="http://schemas.microsoft.com/office/drawing/2014/main" id="{3A0749A3-9D7A-7A37-D4F7-206541AC9E72}"/>
                </a:ext>
              </a:extLst>
            </p:cNvPr>
            <p:cNvSpPr/>
            <p:nvPr/>
          </p:nvSpPr>
          <p:spPr bwMode="auto">
            <a:xfrm>
              <a:off x="3837366"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2" name="矢印: 山形 181">
              <a:extLst>
                <a:ext uri="{FF2B5EF4-FFF2-40B4-BE49-F238E27FC236}">
                  <a16:creationId xmlns:a16="http://schemas.microsoft.com/office/drawing/2014/main" id="{30DA05DE-210C-D7F7-A1B1-F5A49A029AAA}"/>
                </a:ext>
              </a:extLst>
            </p:cNvPr>
            <p:cNvSpPr/>
            <p:nvPr/>
          </p:nvSpPr>
          <p:spPr bwMode="auto">
            <a:xfrm>
              <a:off x="4570807"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3" name="矢印: 山形 182">
              <a:extLst>
                <a:ext uri="{FF2B5EF4-FFF2-40B4-BE49-F238E27FC236}">
                  <a16:creationId xmlns:a16="http://schemas.microsoft.com/office/drawing/2014/main" id="{47962A5C-A2A9-9C8D-4861-97BA45B2AFF1}"/>
                </a:ext>
              </a:extLst>
            </p:cNvPr>
            <p:cNvSpPr/>
            <p:nvPr/>
          </p:nvSpPr>
          <p:spPr bwMode="auto">
            <a:xfrm>
              <a:off x="5304248"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4" name="矢印: 山形 183">
              <a:extLst>
                <a:ext uri="{FF2B5EF4-FFF2-40B4-BE49-F238E27FC236}">
                  <a16:creationId xmlns:a16="http://schemas.microsoft.com/office/drawing/2014/main" id="{E4A2F660-FC19-D04E-888F-3AB3BAB7F9C3}"/>
                </a:ext>
              </a:extLst>
            </p:cNvPr>
            <p:cNvSpPr/>
            <p:nvPr/>
          </p:nvSpPr>
          <p:spPr bwMode="auto">
            <a:xfrm>
              <a:off x="6037690"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5" name="テキスト ボックス 184">
              <a:extLst>
                <a:ext uri="{FF2B5EF4-FFF2-40B4-BE49-F238E27FC236}">
                  <a16:creationId xmlns:a16="http://schemas.microsoft.com/office/drawing/2014/main" id="{C8AB4341-73DC-DBA8-4438-A59479AEA619}"/>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186" name="テキスト ボックス 185">
              <a:extLst>
                <a:ext uri="{FF2B5EF4-FFF2-40B4-BE49-F238E27FC236}">
                  <a16:creationId xmlns:a16="http://schemas.microsoft.com/office/drawing/2014/main" id="{A1430D25-D913-B4ED-C448-970553B65E81}"/>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187" name="テキスト ボックス 186">
              <a:extLst>
                <a:ext uri="{FF2B5EF4-FFF2-40B4-BE49-F238E27FC236}">
                  <a16:creationId xmlns:a16="http://schemas.microsoft.com/office/drawing/2014/main" id="{A49C7103-1B43-B25B-2F96-AADADDC6D563}"/>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188" name="テキスト ボックス 187">
              <a:extLst>
                <a:ext uri="{FF2B5EF4-FFF2-40B4-BE49-F238E27FC236}">
                  <a16:creationId xmlns:a16="http://schemas.microsoft.com/office/drawing/2014/main" id="{4584B003-B217-18FA-DF4E-E3A01EA7ED41}"/>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189" name="矢印: 山形 188">
              <a:extLst>
                <a:ext uri="{FF2B5EF4-FFF2-40B4-BE49-F238E27FC236}">
                  <a16:creationId xmlns:a16="http://schemas.microsoft.com/office/drawing/2014/main" id="{2ECE3088-E5FE-D51E-1F9D-EF72731DBC3C}"/>
                </a:ext>
              </a:extLst>
            </p:cNvPr>
            <p:cNvSpPr/>
            <p:nvPr/>
          </p:nvSpPr>
          <p:spPr bwMode="auto">
            <a:xfrm>
              <a:off x="6771131" y="1629435"/>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0" name="矢印: 山形 189">
              <a:extLst>
                <a:ext uri="{FF2B5EF4-FFF2-40B4-BE49-F238E27FC236}">
                  <a16:creationId xmlns:a16="http://schemas.microsoft.com/office/drawing/2014/main" id="{1C1B87D1-9E60-EA7B-AE5A-6DDD1EF3557C}"/>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91" name="テキスト ボックス 190">
              <a:extLst>
                <a:ext uri="{FF2B5EF4-FFF2-40B4-BE49-F238E27FC236}">
                  <a16:creationId xmlns:a16="http://schemas.microsoft.com/office/drawing/2014/main" id="{031A9D85-751D-E1BF-1246-111E8EC768EC}"/>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192" name="テキスト ボックス 191">
              <a:extLst>
                <a:ext uri="{FF2B5EF4-FFF2-40B4-BE49-F238E27FC236}">
                  <a16:creationId xmlns:a16="http://schemas.microsoft.com/office/drawing/2014/main" id="{7A1D2163-86A4-4077-941B-3DBA3764D5E8}"/>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193" name="テキスト ボックス 192">
              <a:extLst>
                <a:ext uri="{FF2B5EF4-FFF2-40B4-BE49-F238E27FC236}">
                  <a16:creationId xmlns:a16="http://schemas.microsoft.com/office/drawing/2014/main" id="{041E807D-506E-9F66-BC13-45FD3E4A1EE7}"/>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195" name="矢印: 山形 194">
            <a:extLst>
              <a:ext uri="{FF2B5EF4-FFF2-40B4-BE49-F238E27FC236}">
                <a16:creationId xmlns:a16="http://schemas.microsoft.com/office/drawing/2014/main" id="{245841ED-C240-2DB3-D576-79A7EF109144}"/>
              </a:ext>
            </a:extLst>
          </p:cNvPr>
          <p:cNvSpPr/>
          <p:nvPr/>
        </p:nvSpPr>
        <p:spPr bwMode="auto">
          <a:xfrm>
            <a:off x="239715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6" name="テキスト ボックス 195">
            <a:extLst>
              <a:ext uri="{FF2B5EF4-FFF2-40B4-BE49-F238E27FC236}">
                <a16:creationId xmlns:a16="http://schemas.microsoft.com/office/drawing/2014/main" id="{B18C8986-C822-A848-9A42-2954ECA1AF32}"/>
              </a:ext>
            </a:extLst>
          </p:cNvPr>
          <p:cNvSpPr txBox="1"/>
          <p:nvPr/>
        </p:nvSpPr>
        <p:spPr>
          <a:xfrm>
            <a:off x="2882158" y="1628800"/>
            <a:ext cx="319318" cy="253916"/>
          </a:xfrm>
          <a:prstGeom prst="rect">
            <a:avLst/>
          </a:prstGeom>
          <a:noFill/>
        </p:spPr>
        <p:txBody>
          <a:bodyPr wrap="none" rtlCol="0">
            <a:spAutoFit/>
          </a:bodyPr>
          <a:lstStyle/>
          <a:p>
            <a:r>
              <a:rPr kumimoji="1" lang="en-US" altLang="ja-JP" sz="1050" dirty="0"/>
              <a:t>75</a:t>
            </a:r>
          </a:p>
        </p:txBody>
      </p:sp>
      <p:sp>
        <p:nvSpPr>
          <p:cNvPr id="197" name="テキスト ボックス 196">
            <a:extLst>
              <a:ext uri="{FF2B5EF4-FFF2-40B4-BE49-F238E27FC236}">
                <a16:creationId xmlns:a16="http://schemas.microsoft.com/office/drawing/2014/main" id="{1CD44F40-0B75-25F1-3C4B-AD6850E010F7}"/>
              </a:ext>
            </a:extLst>
          </p:cNvPr>
          <p:cNvSpPr txBox="1"/>
          <p:nvPr/>
        </p:nvSpPr>
        <p:spPr>
          <a:xfrm>
            <a:off x="2123728" y="1628800"/>
            <a:ext cx="473206" cy="415498"/>
          </a:xfrm>
          <a:prstGeom prst="rect">
            <a:avLst/>
          </a:prstGeom>
          <a:noFill/>
        </p:spPr>
        <p:txBody>
          <a:bodyPr wrap="none" rtlCol="0">
            <a:spAutoFit/>
          </a:bodyPr>
          <a:lstStyle/>
          <a:p>
            <a:r>
              <a:rPr kumimoji="1" lang="en-US" altLang="ja-JP" sz="1050" dirty="0"/>
              <a:t>50</a:t>
            </a:r>
          </a:p>
          <a:p>
            <a:r>
              <a:rPr kumimoji="1" lang="en-US" altLang="ja-JP" sz="1050" dirty="0"/>
              <a:t> GHz</a:t>
            </a:r>
          </a:p>
        </p:txBody>
      </p:sp>
      <p:sp>
        <p:nvSpPr>
          <p:cNvPr id="198" name="テキスト ボックス 197">
            <a:extLst>
              <a:ext uri="{FF2B5EF4-FFF2-40B4-BE49-F238E27FC236}">
                <a16:creationId xmlns:a16="http://schemas.microsoft.com/office/drawing/2014/main" id="{8F905C4F-A1BF-15B7-5267-2DDEAD415582}"/>
              </a:ext>
            </a:extLst>
          </p:cNvPr>
          <p:cNvSpPr txBox="1"/>
          <p:nvPr/>
        </p:nvSpPr>
        <p:spPr>
          <a:xfrm>
            <a:off x="549077" y="1601733"/>
            <a:ext cx="1785222" cy="276999"/>
          </a:xfrm>
          <a:prstGeom prst="rect">
            <a:avLst/>
          </a:prstGeom>
          <a:noFill/>
        </p:spPr>
        <p:txBody>
          <a:bodyPr wrap="square">
            <a:spAutoFit/>
          </a:bodyPr>
          <a:lstStyle/>
          <a:p>
            <a:r>
              <a:rPr lang="en-US" altLang="ja-JP" sz="1200" dirty="0"/>
              <a:t>Japan's primary standard</a:t>
            </a:r>
            <a:endParaRPr lang="ja-JP" altLang="en-US" dirty="0"/>
          </a:p>
        </p:txBody>
      </p:sp>
    </p:spTree>
    <p:extLst>
      <p:ext uri="{BB962C8B-B14F-4D97-AF65-F5344CB8AC3E}">
        <p14:creationId xmlns:p14="http://schemas.microsoft.com/office/powerpoint/2010/main" val="308934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CD13104F-10CD-1F9C-E1A9-22C575832060}"/>
              </a:ext>
            </a:extLst>
          </p:cNvPr>
          <p:cNvSpPr/>
          <p:nvPr/>
        </p:nvSpPr>
        <p:spPr bwMode="auto">
          <a:xfrm>
            <a:off x="6012160" y="2443665"/>
            <a:ext cx="2232248" cy="1296144"/>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5" name="テキスト ボックス 44">
            <a:extLst>
              <a:ext uri="{FF2B5EF4-FFF2-40B4-BE49-F238E27FC236}">
                <a16:creationId xmlns:a16="http://schemas.microsoft.com/office/drawing/2014/main" id="{6C6B4178-104D-EA0F-F690-D0FE9F96C0DE}"/>
              </a:ext>
            </a:extLst>
          </p:cNvPr>
          <p:cNvSpPr txBox="1"/>
          <p:nvPr/>
        </p:nvSpPr>
        <p:spPr>
          <a:xfrm>
            <a:off x="6876256" y="2420888"/>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25" name="矢印: 山形 24">
            <a:extLst>
              <a:ext uri="{FF2B5EF4-FFF2-40B4-BE49-F238E27FC236}">
                <a16:creationId xmlns:a16="http://schemas.microsoft.com/office/drawing/2014/main" id="{55735E20-ADDB-1B8D-4B65-80DCC3581694}"/>
              </a:ext>
            </a:extLst>
          </p:cNvPr>
          <p:cNvSpPr/>
          <p:nvPr/>
        </p:nvSpPr>
        <p:spPr bwMode="auto">
          <a:xfrm>
            <a:off x="3095402" y="1628800"/>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Impedance</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9</a:t>
            </a:fld>
            <a:endParaRPr lang="en-US" altLang="ja-JP"/>
          </a:p>
        </p:txBody>
      </p:sp>
      <p:grpSp>
        <p:nvGrpSpPr>
          <p:cNvPr id="31" name="グループ化 30">
            <a:extLst>
              <a:ext uri="{FF2B5EF4-FFF2-40B4-BE49-F238E27FC236}">
                <a16:creationId xmlns:a16="http://schemas.microsoft.com/office/drawing/2014/main" id="{6FDB3176-7DA1-1EF5-CE1F-CED675EC1F64}"/>
              </a:ext>
            </a:extLst>
          </p:cNvPr>
          <p:cNvGrpSpPr/>
          <p:nvPr/>
        </p:nvGrpSpPr>
        <p:grpSpPr>
          <a:xfrm>
            <a:off x="683568" y="1628800"/>
            <a:ext cx="7704000" cy="415498"/>
            <a:chOff x="683568" y="1628800"/>
            <a:chExt cx="7704000" cy="415498"/>
          </a:xfrm>
        </p:grpSpPr>
        <p:sp>
          <p:nvSpPr>
            <p:cNvPr id="10" name="矢印: 五方向 9">
              <a:extLst>
                <a:ext uri="{FF2B5EF4-FFF2-40B4-BE49-F238E27FC236}">
                  <a16:creationId xmlns:a16="http://schemas.microsoft.com/office/drawing/2014/main" id="{5EFF514F-C031-2A5B-F27C-554E5F312270}"/>
                </a:ext>
              </a:extLst>
            </p:cNvPr>
            <p:cNvSpPr/>
            <p:nvPr/>
          </p:nvSpPr>
          <p:spPr bwMode="auto">
            <a:xfrm>
              <a:off x="683568" y="1628800"/>
              <a:ext cx="1008112" cy="215875"/>
            </a:xfrm>
            <a:prstGeom prst="homePlate">
              <a:avLst/>
            </a:prstGeom>
            <a:gradFill flip="none" rotWithShape="1">
              <a:gsLst>
                <a:gs pos="0">
                  <a:srgbClr val="FF0000"/>
                </a:gs>
                <a:gs pos="92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1" name="矢印: 山形 10">
              <a:extLst>
                <a:ext uri="{FF2B5EF4-FFF2-40B4-BE49-F238E27FC236}">
                  <a16:creationId xmlns:a16="http://schemas.microsoft.com/office/drawing/2014/main" id="{787DA4F6-C88E-4E35-296A-EE26A193185E}"/>
                </a:ext>
              </a:extLst>
            </p:cNvPr>
            <p:cNvSpPr/>
            <p:nvPr/>
          </p:nvSpPr>
          <p:spPr bwMode="auto">
            <a:xfrm>
              <a:off x="3837366"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2" name="矢印: 山形 11">
              <a:extLst>
                <a:ext uri="{FF2B5EF4-FFF2-40B4-BE49-F238E27FC236}">
                  <a16:creationId xmlns:a16="http://schemas.microsoft.com/office/drawing/2014/main" id="{C342521E-203B-A48F-0F88-DF4A55460D0B}"/>
                </a:ext>
              </a:extLst>
            </p:cNvPr>
            <p:cNvSpPr/>
            <p:nvPr/>
          </p:nvSpPr>
          <p:spPr bwMode="auto">
            <a:xfrm>
              <a:off x="4570807"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 name="矢印: 山形 12">
              <a:extLst>
                <a:ext uri="{FF2B5EF4-FFF2-40B4-BE49-F238E27FC236}">
                  <a16:creationId xmlns:a16="http://schemas.microsoft.com/office/drawing/2014/main" id="{3663884B-D65A-E66E-3EC1-BFCF0DFF36A2}"/>
                </a:ext>
              </a:extLst>
            </p:cNvPr>
            <p:cNvSpPr/>
            <p:nvPr/>
          </p:nvSpPr>
          <p:spPr bwMode="auto">
            <a:xfrm>
              <a:off x="5304248"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4" name="矢印: 山形 13">
              <a:extLst>
                <a:ext uri="{FF2B5EF4-FFF2-40B4-BE49-F238E27FC236}">
                  <a16:creationId xmlns:a16="http://schemas.microsoft.com/office/drawing/2014/main" id="{712F6EF9-317A-702B-B058-564BD54DFE9F}"/>
                </a:ext>
              </a:extLst>
            </p:cNvPr>
            <p:cNvSpPr/>
            <p:nvPr/>
          </p:nvSpPr>
          <p:spPr bwMode="auto">
            <a:xfrm>
              <a:off x="6037690"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6CFEF410-1AED-7C26-B30B-1883836968F1}"/>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16" name="テキスト ボックス 15">
              <a:extLst>
                <a:ext uri="{FF2B5EF4-FFF2-40B4-BE49-F238E27FC236}">
                  <a16:creationId xmlns:a16="http://schemas.microsoft.com/office/drawing/2014/main" id="{7FBFB318-62E7-79EA-DDB5-BBB7D01F15B5}"/>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17" name="テキスト ボックス 16">
              <a:extLst>
                <a:ext uri="{FF2B5EF4-FFF2-40B4-BE49-F238E27FC236}">
                  <a16:creationId xmlns:a16="http://schemas.microsoft.com/office/drawing/2014/main" id="{6C6BC251-C7DE-2E67-A85E-20DC8BBD7DA3}"/>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18" name="テキスト ボックス 17">
              <a:extLst>
                <a:ext uri="{FF2B5EF4-FFF2-40B4-BE49-F238E27FC236}">
                  <a16:creationId xmlns:a16="http://schemas.microsoft.com/office/drawing/2014/main" id="{FD3657FC-74EA-C07E-2BD4-8069F451A600}"/>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19" name="矢印: 山形 18">
              <a:extLst>
                <a:ext uri="{FF2B5EF4-FFF2-40B4-BE49-F238E27FC236}">
                  <a16:creationId xmlns:a16="http://schemas.microsoft.com/office/drawing/2014/main" id="{FD2D68EC-9473-A581-F991-682CAC8B76E6}"/>
                </a:ext>
              </a:extLst>
            </p:cNvPr>
            <p:cNvSpPr/>
            <p:nvPr/>
          </p:nvSpPr>
          <p:spPr bwMode="auto">
            <a:xfrm>
              <a:off x="6771131" y="1629435"/>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矢印: 山形 19">
              <a:extLst>
                <a:ext uri="{FF2B5EF4-FFF2-40B4-BE49-F238E27FC236}">
                  <a16:creationId xmlns:a16="http://schemas.microsoft.com/office/drawing/2014/main" id="{F9FEA0AA-9053-FBBA-55F7-DD380E7BC519}"/>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1" name="テキスト ボックス 20">
              <a:extLst>
                <a:ext uri="{FF2B5EF4-FFF2-40B4-BE49-F238E27FC236}">
                  <a16:creationId xmlns:a16="http://schemas.microsoft.com/office/drawing/2014/main" id="{FE337ABF-718F-3478-A4F6-C4EFEA10604A}"/>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22" name="テキスト ボックス 21">
              <a:extLst>
                <a:ext uri="{FF2B5EF4-FFF2-40B4-BE49-F238E27FC236}">
                  <a16:creationId xmlns:a16="http://schemas.microsoft.com/office/drawing/2014/main" id="{1A0C0212-5E45-A53B-802A-ACC6504A5C5A}"/>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23" name="テキスト ボックス 22">
              <a:extLst>
                <a:ext uri="{FF2B5EF4-FFF2-40B4-BE49-F238E27FC236}">
                  <a16:creationId xmlns:a16="http://schemas.microsoft.com/office/drawing/2014/main" id="{948764BE-722A-C82A-4ADD-696C09C1F7C2}"/>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24" name="矢印: 山形 23">
            <a:extLst>
              <a:ext uri="{FF2B5EF4-FFF2-40B4-BE49-F238E27FC236}">
                <a16:creationId xmlns:a16="http://schemas.microsoft.com/office/drawing/2014/main" id="{51C69ED0-8C0A-5AE6-75D6-EE6BE9E08959}"/>
              </a:ext>
            </a:extLst>
          </p:cNvPr>
          <p:cNvSpPr/>
          <p:nvPr/>
        </p:nvSpPr>
        <p:spPr bwMode="auto">
          <a:xfrm>
            <a:off x="235880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F2A5E936-7665-D4D1-28EE-ABFE3AB11CB2}"/>
              </a:ext>
            </a:extLst>
          </p:cNvPr>
          <p:cNvSpPr txBox="1"/>
          <p:nvPr/>
        </p:nvSpPr>
        <p:spPr>
          <a:xfrm>
            <a:off x="2843808" y="1628800"/>
            <a:ext cx="319318" cy="253916"/>
          </a:xfrm>
          <a:prstGeom prst="rect">
            <a:avLst/>
          </a:prstGeom>
          <a:noFill/>
        </p:spPr>
        <p:txBody>
          <a:bodyPr wrap="none" rtlCol="0">
            <a:spAutoFit/>
          </a:bodyPr>
          <a:lstStyle/>
          <a:p>
            <a:r>
              <a:rPr kumimoji="1" lang="en-US" altLang="ja-JP" sz="1050" dirty="0"/>
              <a:t>75</a:t>
            </a:r>
          </a:p>
        </p:txBody>
      </p:sp>
      <p:sp>
        <p:nvSpPr>
          <p:cNvPr id="27" name="テキスト ボックス 26">
            <a:extLst>
              <a:ext uri="{FF2B5EF4-FFF2-40B4-BE49-F238E27FC236}">
                <a16:creationId xmlns:a16="http://schemas.microsoft.com/office/drawing/2014/main" id="{BAB227FD-9E3C-F6E3-34DB-48A10B48055F}"/>
              </a:ext>
            </a:extLst>
          </p:cNvPr>
          <p:cNvSpPr txBox="1"/>
          <p:nvPr/>
        </p:nvSpPr>
        <p:spPr>
          <a:xfrm>
            <a:off x="1362490" y="1636926"/>
            <a:ext cx="473206" cy="415498"/>
          </a:xfrm>
          <a:prstGeom prst="rect">
            <a:avLst/>
          </a:prstGeom>
          <a:noFill/>
        </p:spPr>
        <p:txBody>
          <a:bodyPr wrap="none" rtlCol="0">
            <a:spAutoFit/>
          </a:bodyPr>
          <a:lstStyle/>
          <a:p>
            <a:r>
              <a:rPr kumimoji="1" lang="en-US" altLang="ja-JP" sz="1050" dirty="0"/>
              <a:t>33</a:t>
            </a:r>
          </a:p>
          <a:p>
            <a:r>
              <a:rPr kumimoji="1" lang="en-US" altLang="ja-JP" sz="1050" dirty="0"/>
              <a:t> GHz</a:t>
            </a:r>
          </a:p>
        </p:txBody>
      </p:sp>
      <p:sp>
        <p:nvSpPr>
          <p:cNvPr id="29" name="矢印: 山形 28">
            <a:extLst>
              <a:ext uri="{FF2B5EF4-FFF2-40B4-BE49-F238E27FC236}">
                <a16:creationId xmlns:a16="http://schemas.microsoft.com/office/drawing/2014/main" id="{4DD21DB6-84D9-12D8-2FFF-5C762F864F8A}"/>
              </a:ext>
            </a:extLst>
          </p:cNvPr>
          <p:cNvSpPr/>
          <p:nvPr/>
        </p:nvSpPr>
        <p:spPr bwMode="auto">
          <a:xfrm>
            <a:off x="1619672" y="1628800"/>
            <a:ext cx="806696" cy="215875"/>
          </a:xfrm>
          <a:prstGeom prst="chevron">
            <a:avLst/>
          </a:prstGeom>
          <a:gradFill>
            <a:gsLst>
              <a:gs pos="100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905A2718-84CE-354B-DF81-087BE6B4046C}"/>
              </a:ext>
            </a:extLst>
          </p:cNvPr>
          <p:cNvSpPr txBox="1"/>
          <p:nvPr/>
        </p:nvSpPr>
        <p:spPr>
          <a:xfrm>
            <a:off x="2123728" y="1628800"/>
            <a:ext cx="319318" cy="253916"/>
          </a:xfrm>
          <a:prstGeom prst="rect">
            <a:avLst/>
          </a:prstGeom>
          <a:noFill/>
        </p:spPr>
        <p:txBody>
          <a:bodyPr wrap="none" rtlCol="0">
            <a:spAutoFit/>
          </a:bodyPr>
          <a:lstStyle/>
          <a:p>
            <a:r>
              <a:rPr kumimoji="1" lang="en-US" altLang="ja-JP" sz="1050" dirty="0"/>
              <a:t>50</a:t>
            </a:r>
          </a:p>
        </p:txBody>
      </p:sp>
      <p:sp>
        <p:nvSpPr>
          <p:cNvPr id="33" name="テキスト ボックス 32">
            <a:extLst>
              <a:ext uri="{FF2B5EF4-FFF2-40B4-BE49-F238E27FC236}">
                <a16:creationId xmlns:a16="http://schemas.microsoft.com/office/drawing/2014/main" id="{B722596A-1A3F-AC0E-4E31-3823F254ACBF}"/>
              </a:ext>
            </a:extLst>
          </p:cNvPr>
          <p:cNvSpPr txBox="1"/>
          <p:nvPr/>
        </p:nvSpPr>
        <p:spPr>
          <a:xfrm>
            <a:off x="611559" y="2048649"/>
            <a:ext cx="4897065" cy="2831544"/>
          </a:xfrm>
          <a:prstGeom prst="rect">
            <a:avLst/>
          </a:prstGeom>
          <a:noFill/>
        </p:spPr>
        <p:txBody>
          <a:bodyPr wrap="square">
            <a:spAutoFit/>
          </a:bodyPr>
          <a:lstStyle/>
          <a:p>
            <a:r>
              <a:rPr lang="en-US" altLang="ja-JP" sz="1400" dirty="0"/>
              <a:t>The primary standard of RF impedance is transmission lines, which is traceable to SI unit (length). The traceability of RF impedance is ensured by measuring impedances of calibration kits for VNA. </a:t>
            </a:r>
          </a:p>
          <a:p>
            <a:pPr>
              <a:spcBef>
                <a:spcPts val="600"/>
              </a:spcBef>
            </a:pPr>
            <a:r>
              <a:rPr lang="en-US" altLang="ja-JP" sz="1400" dirty="0"/>
              <a:t>At NICT, the calibration kits are used to measure the reflection coefficient of RF power meters, antennas etc.. However, NICT is not supply the calibration results of RF impedance itself.</a:t>
            </a:r>
          </a:p>
          <a:p>
            <a:pPr>
              <a:spcBef>
                <a:spcPts val="600"/>
              </a:spcBef>
            </a:pPr>
            <a:r>
              <a:rPr lang="en-US" altLang="ja-JP" sz="1400" dirty="0"/>
              <a:t>Currently, the primary standard for RF impedance in Japan is up to 33 GHz, whose standard uses PC3.5 connector. For mm-waves, waveguides (λ/4-sim) are used as the primary standard. Since ensuring the traceability of VNAs is essential to develop devices, it is hoped to support higher frequency range.</a:t>
            </a:r>
            <a:endParaRPr lang="ja-JP" altLang="en-US" sz="1400" dirty="0"/>
          </a:p>
        </p:txBody>
      </p:sp>
      <p:sp>
        <p:nvSpPr>
          <p:cNvPr id="34" name="正方形/長方形 33">
            <a:extLst>
              <a:ext uri="{FF2B5EF4-FFF2-40B4-BE49-F238E27FC236}">
                <a16:creationId xmlns:a16="http://schemas.microsoft.com/office/drawing/2014/main" id="{089B5EFF-C01B-DB2C-2D69-45C86047897B}"/>
              </a:ext>
            </a:extLst>
          </p:cNvPr>
          <p:cNvSpPr/>
          <p:nvPr/>
        </p:nvSpPr>
        <p:spPr bwMode="auto">
          <a:xfrm>
            <a:off x="683568" y="4941168"/>
            <a:ext cx="4825057" cy="144016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5" name="テキスト ボックス 34">
            <a:extLst>
              <a:ext uri="{FF2B5EF4-FFF2-40B4-BE49-F238E27FC236}">
                <a16:creationId xmlns:a16="http://schemas.microsoft.com/office/drawing/2014/main" id="{B2B72E90-6C39-BBC1-C639-4C4AF7D6E525}"/>
              </a:ext>
            </a:extLst>
          </p:cNvPr>
          <p:cNvSpPr txBox="1"/>
          <p:nvPr/>
        </p:nvSpPr>
        <p:spPr>
          <a:xfrm>
            <a:off x="683568" y="4941168"/>
            <a:ext cx="4825057" cy="1338828"/>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Standards Research in Japan: Latest Development of Millimeter-Wave and Submillimeter-Wave Measurements</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a:t>
            </a:r>
            <a:r>
              <a:rPr lang="ja-JP" altLang="en-US" sz="900" dirty="0">
                <a:solidFill>
                  <a:srgbClr val="1C354A"/>
                </a:solidFill>
                <a:latin typeface="Yu Gothic UI" panose="020B0500000000000000" pitchFamily="50" charset="-128"/>
                <a:ea typeface="Yu Gothic UI" panose="020B0500000000000000" pitchFamily="50" charset="-128"/>
              </a:rPr>
              <a:t> </a:t>
            </a:r>
            <a:r>
              <a:rPr lang="fr-FR" altLang="ja-JP" sz="900"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10.1109/MMM.2013.2280242</a:t>
            </a:r>
            <a:endParaRPr lang="en-US" altLang="ja-JP" sz="900" dirty="0">
              <a:solidFill>
                <a:srgbClr val="0000FF"/>
              </a:solidFill>
              <a:latin typeface="Yu Gothic UI" panose="020B0500000000000000" pitchFamily="50" charset="-128"/>
              <a:ea typeface="Yu Gothic UI" panose="020B0500000000000000" pitchFamily="50" charset="-128"/>
            </a:endParaRPr>
          </a:p>
          <a:p>
            <a:pPr marL="171450" indent="-171450" algn="l" fontAlgn="base">
              <a:buFont typeface="Wingdings" panose="05000000000000000000" pitchFamily="2" charset="2"/>
              <a:buChar char="ü"/>
            </a:pPr>
            <a:endParaRPr lang="en-US" altLang="ja-JP" sz="900" b="1" i="0" dirty="0">
              <a:solidFill>
                <a:srgbClr val="1C354A"/>
              </a:solidFill>
              <a:effectLst/>
              <a:latin typeface="Yu Gothic UI" panose="020B0500000000000000" pitchFamily="50" charset="-128"/>
              <a:ea typeface="Yu Gothic UI" panose="020B0500000000000000" pitchFamily="50" charset="-128"/>
            </a:endParaRPr>
          </a:p>
          <a:p>
            <a:pPr marL="171450" indent="-171450" algn="l" fontAlgn="base">
              <a:buFont typeface="Wingdings" panose="05000000000000000000" pitchFamily="2" charset="2"/>
              <a:buChar char="ü"/>
            </a:pPr>
            <a:r>
              <a:rPr lang="en-US" altLang="ja-JP" sz="1000" b="1" i="0" dirty="0">
                <a:effectLst/>
                <a:latin typeface="Yu Gothic UI" panose="020B0500000000000000" pitchFamily="50" charset="-128"/>
                <a:ea typeface="Yu Gothic UI" panose="020B0500000000000000" pitchFamily="50" charset="-128"/>
              </a:rPr>
              <a:t>Comparison Between Two National Metrology Institutes of Diameters and Characteristic Impedance of Coaxial Air Lines</a:t>
            </a:r>
            <a:br>
              <a:rPr lang="en-US" altLang="ja-JP" sz="1000" b="1" i="0" dirty="0">
                <a:effectLst/>
                <a:latin typeface="Yu Gothic UI" panose="020B0500000000000000" pitchFamily="50" charset="-128"/>
                <a:ea typeface="Yu Gothic UI" panose="020B0500000000000000" pitchFamily="50" charset="-128"/>
              </a:rPr>
            </a:br>
            <a:r>
              <a:rPr lang="fr-FR" altLang="ja-JP" sz="1000" i="0" dirty="0">
                <a:solidFill>
                  <a:srgbClr val="1C354A"/>
                </a:solidFill>
                <a:effectLst/>
                <a:latin typeface="Yu Gothic UI" panose="020B0500000000000000" pitchFamily="50" charset="-128"/>
                <a:ea typeface="Yu Gothic UI" panose="020B0500000000000000" pitchFamily="50" charset="-128"/>
              </a:rPr>
              <a:t>DOI: </a:t>
            </a:r>
            <a:r>
              <a:rPr lang="fr-FR" altLang="ja-JP" sz="10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10.1109/TIM.2008.2008465</a:t>
            </a:r>
            <a:endParaRPr lang="fr-FR" altLang="ja-JP" sz="1000" b="1" i="0" dirty="0">
              <a:solidFill>
                <a:srgbClr val="0000FF"/>
              </a:solidFill>
              <a:effectLst/>
              <a:latin typeface="Yu Gothic UI" panose="020B0500000000000000" pitchFamily="50" charset="-128"/>
              <a:ea typeface="Yu Gothic UI" panose="020B0500000000000000" pitchFamily="50" charset="-128"/>
            </a:endParaRPr>
          </a:p>
        </p:txBody>
      </p:sp>
      <p:pic>
        <p:nvPicPr>
          <p:cNvPr id="41" name="図 40" descr="図形 が含まれている画像&#10;&#10;自動的に生成された説明">
            <a:extLst>
              <a:ext uri="{FF2B5EF4-FFF2-40B4-BE49-F238E27FC236}">
                <a16:creationId xmlns:a16="http://schemas.microsoft.com/office/drawing/2014/main" id="{6F9B9963-E1AB-7906-68E5-2395DFCF247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16200000">
            <a:off x="7465729" y="3076792"/>
            <a:ext cx="577600" cy="604417"/>
          </a:xfrm>
          <a:prstGeom prst="rect">
            <a:avLst/>
          </a:prstGeom>
        </p:spPr>
      </p:pic>
      <p:pic>
        <p:nvPicPr>
          <p:cNvPr id="43" name="図 42" descr="テキスト&#10;&#10;自動的に生成された説明">
            <a:extLst>
              <a:ext uri="{FF2B5EF4-FFF2-40B4-BE49-F238E27FC236}">
                <a16:creationId xmlns:a16="http://schemas.microsoft.com/office/drawing/2014/main" id="{E70BBE05-171F-9919-1D1D-7DFA519E68E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6200000">
            <a:off x="6486380" y="2780402"/>
            <a:ext cx="555187" cy="1193292"/>
          </a:xfrm>
          <a:prstGeom prst="rect">
            <a:avLst/>
          </a:prstGeom>
        </p:spPr>
      </p:pic>
      <p:sp>
        <p:nvSpPr>
          <p:cNvPr id="46" name="テキスト ボックス 45">
            <a:extLst>
              <a:ext uri="{FF2B5EF4-FFF2-40B4-BE49-F238E27FC236}">
                <a16:creationId xmlns:a16="http://schemas.microsoft.com/office/drawing/2014/main" id="{BD40B270-7F63-E43C-8FE0-258C779B55A3}"/>
              </a:ext>
            </a:extLst>
          </p:cNvPr>
          <p:cNvSpPr txBox="1"/>
          <p:nvPr/>
        </p:nvSpPr>
        <p:spPr>
          <a:xfrm>
            <a:off x="6012160" y="2636912"/>
            <a:ext cx="223224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(Transmission line)</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47" name="正方形/長方形 46">
            <a:extLst>
              <a:ext uri="{FF2B5EF4-FFF2-40B4-BE49-F238E27FC236}">
                <a16:creationId xmlns:a16="http://schemas.microsoft.com/office/drawing/2014/main" id="{FD84B1DF-6839-6800-9355-F1C56D3173DC}"/>
              </a:ext>
            </a:extLst>
          </p:cNvPr>
          <p:cNvSpPr/>
          <p:nvPr/>
        </p:nvSpPr>
        <p:spPr bwMode="auto">
          <a:xfrm>
            <a:off x="6012160" y="3739809"/>
            <a:ext cx="2232248"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Vector Network Analyzer (VNA)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9" name="テキスト ボックス 48">
            <a:extLst>
              <a:ext uri="{FF2B5EF4-FFF2-40B4-BE49-F238E27FC236}">
                <a16:creationId xmlns:a16="http://schemas.microsoft.com/office/drawing/2014/main" id="{72E8E8BE-AB9D-7EA5-D610-33D7B48998EC}"/>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cxnSp>
        <p:nvCxnSpPr>
          <p:cNvPr id="50" name="直線コネクタ 49">
            <a:extLst>
              <a:ext uri="{FF2B5EF4-FFF2-40B4-BE49-F238E27FC236}">
                <a16:creationId xmlns:a16="http://schemas.microsoft.com/office/drawing/2014/main" id="{DBF177E0-B970-339C-C35C-CDBBFF59F8F7}"/>
              </a:ext>
            </a:extLst>
          </p:cNvPr>
          <p:cNvCxnSpPr/>
          <p:nvPr/>
        </p:nvCxnSpPr>
        <p:spPr bwMode="auto">
          <a:xfrm>
            <a:off x="6237709" y="4315873"/>
            <a:ext cx="0" cy="36004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四角形: 角を丸くする 50">
            <a:extLst>
              <a:ext uri="{FF2B5EF4-FFF2-40B4-BE49-F238E27FC236}">
                <a16:creationId xmlns:a16="http://schemas.microsoft.com/office/drawing/2014/main" id="{F3C90E5D-964E-9EF9-5FD9-0920BA24954C}"/>
              </a:ext>
            </a:extLst>
          </p:cNvPr>
          <p:cNvSpPr/>
          <p:nvPr/>
        </p:nvSpPr>
        <p:spPr bwMode="auto">
          <a:xfrm>
            <a:off x="6645374" y="462114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54" name="直線コネクタ 53">
            <a:extLst>
              <a:ext uri="{FF2B5EF4-FFF2-40B4-BE49-F238E27FC236}">
                <a16:creationId xmlns:a16="http://schemas.microsoft.com/office/drawing/2014/main" id="{256F3814-96E3-FB17-17DA-C0B287641C37}"/>
              </a:ext>
            </a:extLst>
          </p:cNvPr>
          <p:cNvCxnSpPr/>
          <p:nvPr/>
        </p:nvCxnSpPr>
        <p:spPr bwMode="auto">
          <a:xfrm flipH="1">
            <a:off x="6228184" y="4659244"/>
            <a:ext cx="42366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5" name="グループ化 64">
            <a:extLst>
              <a:ext uri="{FF2B5EF4-FFF2-40B4-BE49-F238E27FC236}">
                <a16:creationId xmlns:a16="http://schemas.microsoft.com/office/drawing/2014/main" id="{BECD5D20-418E-540F-E8FA-ED914AED2970}"/>
              </a:ext>
            </a:extLst>
          </p:cNvPr>
          <p:cNvGrpSpPr/>
          <p:nvPr/>
        </p:nvGrpSpPr>
        <p:grpSpPr>
          <a:xfrm>
            <a:off x="6821393" y="4533732"/>
            <a:ext cx="695821" cy="276999"/>
            <a:chOff x="7076281" y="4777978"/>
            <a:chExt cx="695821" cy="276999"/>
          </a:xfrm>
        </p:grpSpPr>
        <p:grpSp>
          <p:nvGrpSpPr>
            <p:cNvPr id="64" name="グループ化 63">
              <a:extLst>
                <a:ext uri="{FF2B5EF4-FFF2-40B4-BE49-F238E27FC236}">
                  <a16:creationId xmlns:a16="http://schemas.microsoft.com/office/drawing/2014/main" id="{BEFFE2C6-9B7C-9DA4-5FAF-030A076276CF}"/>
                </a:ext>
              </a:extLst>
            </p:cNvPr>
            <p:cNvGrpSpPr/>
            <p:nvPr/>
          </p:nvGrpSpPr>
          <p:grpSpPr>
            <a:xfrm>
              <a:off x="7076281" y="4797749"/>
              <a:ext cx="592063" cy="237456"/>
              <a:chOff x="7076281" y="4806453"/>
              <a:chExt cx="592063" cy="237456"/>
            </a:xfrm>
          </p:grpSpPr>
          <p:sp>
            <p:nvSpPr>
              <p:cNvPr id="60" name="四角形: 角を丸くする 59">
                <a:extLst>
                  <a:ext uri="{FF2B5EF4-FFF2-40B4-BE49-F238E27FC236}">
                    <a16:creationId xmlns:a16="http://schemas.microsoft.com/office/drawing/2014/main" id="{AC553326-68B4-D257-B514-9EE1B3ABFF0B}"/>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7" name="四角形: 角を丸くする 56">
                <a:extLst>
                  <a:ext uri="{FF2B5EF4-FFF2-40B4-BE49-F238E27FC236}">
                    <a16:creationId xmlns:a16="http://schemas.microsoft.com/office/drawing/2014/main" id="{4486CE5E-51E2-C4DA-5FD8-08702405E47B}"/>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9" name="四角形: 角を丸くする 58">
                <a:extLst>
                  <a:ext uri="{FF2B5EF4-FFF2-40B4-BE49-F238E27FC236}">
                    <a16:creationId xmlns:a16="http://schemas.microsoft.com/office/drawing/2014/main" id="{726BA40F-CF29-4059-4B8D-E4B16380A0CB}"/>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63" name="テキスト ボックス 62">
              <a:extLst>
                <a:ext uri="{FF2B5EF4-FFF2-40B4-BE49-F238E27FC236}">
                  <a16:creationId xmlns:a16="http://schemas.microsoft.com/office/drawing/2014/main" id="{6289DEFB-D6B9-B197-780D-140C83122118}"/>
                </a:ext>
              </a:extLst>
            </p:cNvPr>
            <p:cNvSpPr txBox="1"/>
            <p:nvPr/>
          </p:nvSpPr>
          <p:spPr>
            <a:xfrm>
              <a:off x="7124030" y="4777978"/>
              <a:ext cx="648072" cy="276999"/>
            </a:xfrm>
            <a:prstGeom prst="rect">
              <a:avLst/>
            </a:prstGeom>
            <a:noFill/>
          </p:spPr>
          <p:txBody>
            <a:bodyPr wrap="square">
              <a:spAutoFit/>
            </a:bodyPr>
            <a:lstStyle/>
            <a:p>
              <a:r>
                <a:rPr lang="en-US" altLang="ja-JP" dirty="0"/>
                <a:t>Open</a:t>
              </a:r>
              <a:endParaRPr lang="ja-JP" altLang="en-US" dirty="0"/>
            </a:p>
          </p:txBody>
        </p:sp>
      </p:grpSp>
      <p:grpSp>
        <p:nvGrpSpPr>
          <p:cNvPr id="66" name="グループ化 65">
            <a:extLst>
              <a:ext uri="{FF2B5EF4-FFF2-40B4-BE49-F238E27FC236}">
                <a16:creationId xmlns:a16="http://schemas.microsoft.com/office/drawing/2014/main" id="{DFB964A5-9D84-3155-2399-7FDA846F7AD2}"/>
              </a:ext>
            </a:extLst>
          </p:cNvPr>
          <p:cNvGrpSpPr/>
          <p:nvPr/>
        </p:nvGrpSpPr>
        <p:grpSpPr>
          <a:xfrm>
            <a:off x="7518078" y="4531478"/>
            <a:ext cx="695821" cy="276999"/>
            <a:chOff x="7076281" y="4777978"/>
            <a:chExt cx="695821" cy="276999"/>
          </a:xfrm>
        </p:grpSpPr>
        <p:grpSp>
          <p:nvGrpSpPr>
            <p:cNvPr id="67" name="グループ化 66">
              <a:extLst>
                <a:ext uri="{FF2B5EF4-FFF2-40B4-BE49-F238E27FC236}">
                  <a16:creationId xmlns:a16="http://schemas.microsoft.com/office/drawing/2014/main" id="{E5CEE9EE-2BAF-4C92-49C6-D0311F18E1BA}"/>
                </a:ext>
              </a:extLst>
            </p:cNvPr>
            <p:cNvGrpSpPr/>
            <p:nvPr/>
          </p:nvGrpSpPr>
          <p:grpSpPr>
            <a:xfrm>
              <a:off x="7076281" y="4797749"/>
              <a:ext cx="592063" cy="237456"/>
              <a:chOff x="7076281" y="4806453"/>
              <a:chExt cx="592063" cy="237456"/>
            </a:xfrm>
          </p:grpSpPr>
          <p:sp>
            <p:nvSpPr>
              <p:cNvPr id="69" name="四角形: 角を丸くする 68">
                <a:extLst>
                  <a:ext uri="{FF2B5EF4-FFF2-40B4-BE49-F238E27FC236}">
                    <a16:creationId xmlns:a16="http://schemas.microsoft.com/office/drawing/2014/main" id="{3BB229EE-C107-F042-6295-C6159E539757}"/>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0" name="四角形: 角を丸くする 69">
                <a:extLst>
                  <a:ext uri="{FF2B5EF4-FFF2-40B4-BE49-F238E27FC236}">
                    <a16:creationId xmlns:a16="http://schemas.microsoft.com/office/drawing/2014/main" id="{B0E96C3A-52AC-D9C8-2E40-6B9EB046BC83}"/>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1" name="四角形: 角を丸くする 70">
                <a:extLst>
                  <a:ext uri="{FF2B5EF4-FFF2-40B4-BE49-F238E27FC236}">
                    <a16:creationId xmlns:a16="http://schemas.microsoft.com/office/drawing/2014/main" id="{20D0929C-344D-A304-31C6-99C780EC2244}"/>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68" name="テキスト ボックス 67">
              <a:extLst>
                <a:ext uri="{FF2B5EF4-FFF2-40B4-BE49-F238E27FC236}">
                  <a16:creationId xmlns:a16="http://schemas.microsoft.com/office/drawing/2014/main" id="{EF70B92E-1845-B8C3-FECC-8366EB2BEB50}"/>
                </a:ext>
              </a:extLst>
            </p:cNvPr>
            <p:cNvSpPr txBox="1"/>
            <p:nvPr/>
          </p:nvSpPr>
          <p:spPr>
            <a:xfrm>
              <a:off x="7124030" y="4777978"/>
              <a:ext cx="648072" cy="276999"/>
            </a:xfrm>
            <a:prstGeom prst="rect">
              <a:avLst/>
            </a:prstGeom>
            <a:noFill/>
          </p:spPr>
          <p:txBody>
            <a:bodyPr wrap="square">
              <a:spAutoFit/>
            </a:bodyPr>
            <a:lstStyle/>
            <a:p>
              <a:r>
                <a:rPr lang="en-US" altLang="ja-JP" dirty="0"/>
                <a:t>Short</a:t>
              </a:r>
              <a:endParaRPr lang="ja-JP" altLang="en-US" dirty="0"/>
            </a:p>
          </p:txBody>
        </p:sp>
      </p:grpSp>
      <p:grpSp>
        <p:nvGrpSpPr>
          <p:cNvPr id="72" name="グループ化 71">
            <a:extLst>
              <a:ext uri="{FF2B5EF4-FFF2-40B4-BE49-F238E27FC236}">
                <a16:creationId xmlns:a16="http://schemas.microsoft.com/office/drawing/2014/main" id="{57775DEF-37BB-B08D-D716-D4B91823FAB7}"/>
              </a:ext>
            </a:extLst>
          </p:cNvPr>
          <p:cNvGrpSpPr/>
          <p:nvPr/>
        </p:nvGrpSpPr>
        <p:grpSpPr>
          <a:xfrm>
            <a:off x="8200250" y="4558253"/>
            <a:ext cx="695821" cy="276999"/>
            <a:chOff x="7076281" y="4777978"/>
            <a:chExt cx="695821" cy="276999"/>
          </a:xfrm>
        </p:grpSpPr>
        <p:grpSp>
          <p:nvGrpSpPr>
            <p:cNvPr id="73" name="グループ化 72">
              <a:extLst>
                <a:ext uri="{FF2B5EF4-FFF2-40B4-BE49-F238E27FC236}">
                  <a16:creationId xmlns:a16="http://schemas.microsoft.com/office/drawing/2014/main" id="{8B52A4FA-BBBB-41B0-CCFE-D7B494570FD1}"/>
                </a:ext>
              </a:extLst>
            </p:cNvPr>
            <p:cNvGrpSpPr/>
            <p:nvPr/>
          </p:nvGrpSpPr>
          <p:grpSpPr>
            <a:xfrm>
              <a:off x="7076281" y="4797749"/>
              <a:ext cx="592063" cy="237456"/>
              <a:chOff x="7076281" y="4806453"/>
              <a:chExt cx="592063" cy="237456"/>
            </a:xfrm>
          </p:grpSpPr>
          <p:sp>
            <p:nvSpPr>
              <p:cNvPr id="75" name="四角形: 角を丸くする 74">
                <a:extLst>
                  <a:ext uri="{FF2B5EF4-FFF2-40B4-BE49-F238E27FC236}">
                    <a16:creationId xmlns:a16="http://schemas.microsoft.com/office/drawing/2014/main" id="{148A92AE-1858-F620-BDC1-4EBA7ACF139B}"/>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6" name="四角形: 角を丸くする 75">
                <a:extLst>
                  <a:ext uri="{FF2B5EF4-FFF2-40B4-BE49-F238E27FC236}">
                    <a16:creationId xmlns:a16="http://schemas.microsoft.com/office/drawing/2014/main" id="{A7A67589-B7D2-A1C2-BCC8-EFCC1FDC3EDD}"/>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7" name="四角形: 角を丸くする 76">
                <a:extLst>
                  <a:ext uri="{FF2B5EF4-FFF2-40B4-BE49-F238E27FC236}">
                    <a16:creationId xmlns:a16="http://schemas.microsoft.com/office/drawing/2014/main" id="{CA07ECBA-5504-D188-7DAC-2948909C5699}"/>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74" name="テキスト ボックス 73">
              <a:extLst>
                <a:ext uri="{FF2B5EF4-FFF2-40B4-BE49-F238E27FC236}">
                  <a16:creationId xmlns:a16="http://schemas.microsoft.com/office/drawing/2014/main" id="{D3E5D5DC-2E46-5735-366A-F10496B5FADD}"/>
                </a:ext>
              </a:extLst>
            </p:cNvPr>
            <p:cNvSpPr txBox="1"/>
            <p:nvPr/>
          </p:nvSpPr>
          <p:spPr>
            <a:xfrm>
              <a:off x="7124030" y="4777978"/>
              <a:ext cx="648072" cy="276999"/>
            </a:xfrm>
            <a:prstGeom prst="rect">
              <a:avLst/>
            </a:prstGeom>
            <a:noFill/>
          </p:spPr>
          <p:txBody>
            <a:bodyPr wrap="square">
              <a:spAutoFit/>
            </a:bodyPr>
            <a:lstStyle/>
            <a:p>
              <a:r>
                <a:rPr lang="en-US" altLang="ja-JP" dirty="0"/>
                <a:t>Load</a:t>
              </a:r>
              <a:endParaRPr lang="ja-JP" altLang="en-US" dirty="0"/>
            </a:p>
          </p:txBody>
        </p:sp>
      </p:grpSp>
      <p:sp>
        <p:nvSpPr>
          <p:cNvPr id="79" name="矢印: 下 78">
            <a:extLst>
              <a:ext uri="{FF2B5EF4-FFF2-40B4-BE49-F238E27FC236}">
                <a16:creationId xmlns:a16="http://schemas.microsoft.com/office/drawing/2014/main" id="{06B42E3F-31A0-79F8-F91D-D4EC4AEB3FEB}"/>
              </a:ext>
            </a:extLst>
          </p:cNvPr>
          <p:cNvSpPr/>
          <p:nvPr/>
        </p:nvSpPr>
        <p:spPr bwMode="auto">
          <a:xfrm>
            <a:off x="6588224" y="4941168"/>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82" name="グループ化 81">
            <a:extLst>
              <a:ext uri="{FF2B5EF4-FFF2-40B4-BE49-F238E27FC236}">
                <a16:creationId xmlns:a16="http://schemas.microsoft.com/office/drawing/2014/main" id="{D17D9B08-C350-9E30-58DC-30E04568AE1C}"/>
              </a:ext>
            </a:extLst>
          </p:cNvPr>
          <p:cNvGrpSpPr/>
          <p:nvPr/>
        </p:nvGrpSpPr>
        <p:grpSpPr>
          <a:xfrm>
            <a:off x="6012160" y="5733256"/>
            <a:ext cx="1281286" cy="576064"/>
            <a:chOff x="6012160" y="5733256"/>
            <a:chExt cx="1281286" cy="576064"/>
          </a:xfrm>
        </p:grpSpPr>
        <p:sp>
          <p:nvSpPr>
            <p:cNvPr id="78" name="正方形/長方形 77">
              <a:extLst>
                <a:ext uri="{FF2B5EF4-FFF2-40B4-BE49-F238E27FC236}">
                  <a16:creationId xmlns:a16="http://schemas.microsoft.com/office/drawing/2014/main" id="{397F89AA-A659-3DDC-EB6C-DA4CC8705DD8}"/>
                </a:ext>
              </a:extLst>
            </p:cNvPr>
            <p:cNvSpPr/>
            <p:nvPr/>
          </p:nvSpPr>
          <p:spPr bwMode="auto">
            <a:xfrm>
              <a:off x="6012160" y="5733256"/>
              <a:ext cx="792088"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80" name="四角形: 角を丸くする 79">
              <a:extLst>
                <a:ext uri="{FF2B5EF4-FFF2-40B4-BE49-F238E27FC236}">
                  <a16:creationId xmlns:a16="http://schemas.microsoft.com/office/drawing/2014/main" id="{3FE00BBD-C93E-82FF-FED5-5E0C5AA7FBDC}"/>
                </a:ext>
              </a:extLst>
            </p:cNvPr>
            <p:cNvSpPr/>
            <p:nvPr/>
          </p:nvSpPr>
          <p:spPr bwMode="auto">
            <a:xfrm>
              <a:off x="7221438" y="598528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81" name="直線コネクタ 80">
              <a:extLst>
                <a:ext uri="{FF2B5EF4-FFF2-40B4-BE49-F238E27FC236}">
                  <a16:creationId xmlns:a16="http://schemas.microsoft.com/office/drawing/2014/main" id="{C929F660-F05D-C954-4011-3F2B99DC3803}"/>
                </a:ext>
              </a:extLst>
            </p:cNvPr>
            <p:cNvCxnSpPr>
              <a:cxnSpLocks/>
            </p:cNvCxnSpPr>
            <p:nvPr/>
          </p:nvCxnSpPr>
          <p:spPr bwMode="auto">
            <a:xfrm flipH="1">
              <a:off x="6804248" y="6021288"/>
              <a:ext cx="42366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 name="テキスト ボックス 82">
            <a:extLst>
              <a:ext uri="{FF2B5EF4-FFF2-40B4-BE49-F238E27FC236}">
                <a16:creationId xmlns:a16="http://schemas.microsoft.com/office/drawing/2014/main" id="{76228526-9691-1108-2B6A-288A55836022}"/>
              </a:ext>
            </a:extLst>
          </p:cNvPr>
          <p:cNvSpPr txBox="1"/>
          <p:nvPr/>
        </p:nvSpPr>
        <p:spPr>
          <a:xfrm>
            <a:off x="5652120" y="5373216"/>
            <a:ext cx="3168352"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b="1" u="sng"/>
              <a:t>Measurement of reflection coefficient</a:t>
            </a:r>
            <a:endParaRPr kumimoji="0" lang="en-US" altLang="ja-JP" sz="1200" b="1" i="0" u="sng" strike="noStrike" cap="none" normalizeH="0" baseline="0" dirty="0">
              <a:ln>
                <a:noFill/>
              </a:ln>
              <a:solidFill>
                <a:schemeClr val="tx1"/>
              </a:solidFill>
              <a:effectLst/>
              <a:latin typeface="Times New Roman" panose="02020603050405020304" pitchFamily="18" charset="0"/>
            </a:endParaRPr>
          </a:p>
        </p:txBody>
      </p:sp>
      <p:grpSp>
        <p:nvGrpSpPr>
          <p:cNvPr id="84" name="グループ化 83">
            <a:extLst>
              <a:ext uri="{FF2B5EF4-FFF2-40B4-BE49-F238E27FC236}">
                <a16:creationId xmlns:a16="http://schemas.microsoft.com/office/drawing/2014/main" id="{6BB7E30F-C11B-679A-9752-C96EF7B0161A}"/>
              </a:ext>
            </a:extLst>
          </p:cNvPr>
          <p:cNvGrpSpPr/>
          <p:nvPr/>
        </p:nvGrpSpPr>
        <p:grpSpPr>
          <a:xfrm>
            <a:off x="7308304" y="5733256"/>
            <a:ext cx="1320403" cy="401243"/>
            <a:chOff x="7076281" y="4633962"/>
            <a:chExt cx="1320403" cy="401243"/>
          </a:xfrm>
        </p:grpSpPr>
        <p:grpSp>
          <p:nvGrpSpPr>
            <p:cNvPr id="85" name="グループ化 84">
              <a:extLst>
                <a:ext uri="{FF2B5EF4-FFF2-40B4-BE49-F238E27FC236}">
                  <a16:creationId xmlns:a16="http://schemas.microsoft.com/office/drawing/2014/main" id="{6B29EFC3-C336-DC36-7745-49CADDDC2328}"/>
                </a:ext>
              </a:extLst>
            </p:cNvPr>
            <p:cNvGrpSpPr/>
            <p:nvPr/>
          </p:nvGrpSpPr>
          <p:grpSpPr>
            <a:xfrm>
              <a:off x="7076281" y="4633962"/>
              <a:ext cx="1152127" cy="401243"/>
              <a:chOff x="7076281" y="4642666"/>
              <a:chExt cx="1152127" cy="401243"/>
            </a:xfrm>
          </p:grpSpPr>
          <p:sp>
            <p:nvSpPr>
              <p:cNvPr id="87" name="四角形: 角を丸くする 86">
                <a:extLst>
                  <a:ext uri="{FF2B5EF4-FFF2-40B4-BE49-F238E27FC236}">
                    <a16:creationId xmlns:a16="http://schemas.microsoft.com/office/drawing/2014/main" id="{5BFE6362-29FC-BD6D-F48C-FB9B0C0E46CA}"/>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8" name="四角形: 角を丸くする 87">
                <a:extLst>
                  <a:ext uri="{FF2B5EF4-FFF2-40B4-BE49-F238E27FC236}">
                    <a16:creationId xmlns:a16="http://schemas.microsoft.com/office/drawing/2014/main" id="{FA92A085-60FB-466C-52CD-F7777AEB58DE}"/>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9" name="四角形: 角を丸くする 88">
                <a:extLst>
                  <a:ext uri="{FF2B5EF4-FFF2-40B4-BE49-F238E27FC236}">
                    <a16:creationId xmlns:a16="http://schemas.microsoft.com/office/drawing/2014/main" id="{975D83F1-4E18-4212-BF8D-074D1EEAF495}"/>
                  </a:ext>
                </a:extLst>
              </p:cNvPr>
              <p:cNvSpPr/>
              <p:nvPr/>
            </p:nvSpPr>
            <p:spPr bwMode="auto">
              <a:xfrm>
                <a:off x="7164287" y="4642666"/>
                <a:ext cx="1064121" cy="401243"/>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86" name="テキスト ボックス 85">
              <a:extLst>
                <a:ext uri="{FF2B5EF4-FFF2-40B4-BE49-F238E27FC236}">
                  <a16:creationId xmlns:a16="http://schemas.microsoft.com/office/drawing/2014/main" id="{450735CD-CAF2-D702-C72E-25D481738388}"/>
                </a:ext>
              </a:extLst>
            </p:cNvPr>
            <p:cNvSpPr txBox="1"/>
            <p:nvPr/>
          </p:nvSpPr>
          <p:spPr>
            <a:xfrm>
              <a:off x="7220297" y="4705970"/>
              <a:ext cx="1176387" cy="276999"/>
            </a:xfrm>
            <a:prstGeom prst="rect">
              <a:avLst/>
            </a:prstGeom>
            <a:noFill/>
          </p:spPr>
          <p:txBody>
            <a:bodyPr wrap="square">
              <a:spAutoFit/>
            </a:bodyPr>
            <a:lstStyle/>
            <a:p>
              <a:r>
                <a:rPr lang="en-US" altLang="ja-JP" dirty="0"/>
                <a:t>Power meter </a:t>
              </a:r>
              <a:endParaRPr lang="ja-JP" altLang="en-US" dirty="0"/>
            </a:p>
          </p:txBody>
        </p:sp>
      </p:grpSp>
      <p:sp>
        <p:nvSpPr>
          <p:cNvPr id="90" name="正方形/長方形 89">
            <a:extLst>
              <a:ext uri="{FF2B5EF4-FFF2-40B4-BE49-F238E27FC236}">
                <a16:creationId xmlns:a16="http://schemas.microsoft.com/office/drawing/2014/main" id="{BFF1FF73-2FD8-A32D-4359-E52D35249394}"/>
              </a:ext>
            </a:extLst>
          </p:cNvPr>
          <p:cNvSpPr/>
          <p:nvPr/>
        </p:nvSpPr>
        <p:spPr bwMode="auto">
          <a:xfrm>
            <a:off x="6766148" y="4366260"/>
            <a:ext cx="2088232" cy="502900"/>
          </a:xfrm>
          <a:prstGeom prst="rect">
            <a:avLst/>
          </a:prstGeom>
          <a:noFill/>
          <a:ln w="12700" cap="flat" cmpd="sng" algn="ctr">
            <a:solidFill>
              <a:schemeClr val="tx1"/>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91" name="テキスト ボックス 90">
            <a:extLst>
              <a:ext uri="{FF2B5EF4-FFF2-40B4-BE49-F238E27FC236}">
                <a16:creationId xmlns:a16="http://schemas.microsoft.com/office/drawing/2014/main" id="{E5E94351-21DA-70DE-3820-1D4F03D63786}"/>
              </a:ext>
            </a:extLst>
          </p:cNvPr>
          <p:cNvSpPr txBox="1"/>
          <p:nvPr/>
        </p:nvSpPr>
        <p:spPr>
          <a:xfrm>
            <a:off x="6948264" y="4327004"/>
            <a:ext cx="1680443" cy="276999"/>
          </a:xfrm>
          <a:prstGeom prst="rect">
            <a:avLst/>
          </a:prstGeom>
          <a:noFill/>
        </p:spPr>
        <p:txBody>
          <a:bodyPr wrap="square">
            <a:spAutoFit/>
          </a:bodyPr>
          <a:lstStyle/>
          <a:p>
            <a:r>
              <a:rPr lang="en-US" altLang="ja-JP" dirty="0"/>
              <a:t>Calibration kit for VNA</a:t>
            </a:r>
            <a:endParaRPr lang="ja-JP" altLang="en-US" dirty="0"/>
          </a:p>
        </p:txBody>
      </p:sp>
      <p:sp>
        <p:nvSpPr>
          <p:cNvPr id="92" name="円弧 91">
            <a:extLst>
              <a:ext uri="{FF2B5EF4-FFF2-40B4-BE49-F238E27FC236}">
                <a16:creationId xmlns:a16="http://schemas.microsoft.com/office/drawing/2014/main" id="{A97AE585-385A-FF4D-2CFA-1BCD64959A0E}"/>
              </a:ext>
            </a:extLst>
          </p:cNvPr>
          <p:cNvSpPr/>
          <p:nvPr/>
        </p:nvSpPr>
        <p:spPr bwMode="auto">
          <a:xfrm>
            <a:off x="6516216" y="5949280"/>
            <a:ext cx="914400" cy="149696"/>
          </a:xfrm>
          <a:prstGeom prst="arc">
            <a:avLst>
              <a:gd name="adj1" fmla="val 16200000"/>
              <a:gd name="adj2" fmla="val 4758905"/>
            </a:avLst>
          </a:prstGeom>
          <a:noFill/>
          <a:ln w="127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4" name="テキスト ボックス 93">
                <a:extLst>
                  <a:ext uri="{FF2B5EF4-FFF2-40B4-BE49-F238E27FC236}">
                    <a16:creationId xmlns:a16="http://schemas.microsoft.com/office/drawing/2014/main" id="{9092F8FA-FD1A-3296-E46D-213990075509}"/>
                  </a:ext>
                </a:extLst>
              </p:cNvPr>
              <p:cNvSpPr txBox="1"/>
              <p:nvPr/>
            </p:nvSpPr>
            <p:spPr>
              <a:xfrm>
                <a:off x="6804248" y="6021288"/>
                <a:ext cx="21602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altLang="ja-JP" sz="1200" i="1" dirty="0" smtClean="0">
                          <a:solidFill>
                            <a:srgbClr val="FF0000"/>
                          </a:solidFill>
                          <a:latin typeface="Cambria Math" panose="02040503050406030204" pitchFamily="18" charset="0"/>
                          <a:ea typeface="Cambria Math" panose="02040503050406030204" pitchFamily="18" charset="0"/>
                        </a:rPr>
                        <m:t>Γ</m:t>
                      </m:r>
                    </m:oMath>
                  </m:oMathPara>
                </a14:m>
                <a:endParaRPr lang="ja-JP" altLang="en-US" dirty="0">
                  <a:solidFill>
                    <a:srgbClr val="FF0000"/>
                  </a:solidFill>
                </a:endParaRPr>
              </a:p>
            </p:txBody>
          </p:sp>
        </mc:Choice>
        <mc:Fallback xmlns="">
          <p:sp>
            <p:nvSpPr>
              <p:cNvPr id="94" name="テキスト ボックス 93">
                <a:extLst>
                  <a:ext uri="{FF2B5EF4-FFF2-40B4-BE49-F238E27FC236}">
                    <a16:creationId xmlns:a16="http://schemas.microsoft.com/office/drawing/2014/main" id="{9092F8FA-FD1A-3296-E46D-213990075509}"/>
                  </a:ext>
                </a:extLst>
              </p:cNvPr>
              <p:cNvSpPr txBox="1">
                <a:spLocks noRot="1" noChangeAspect="1" noMove="1" noResize="1" noEditPoints="1" noAdjustHandles="1" noChangeArrowheads="1" noChangeShapeType="1" noTextEdit="1"/>
              </p:cNvSpPr>
              <p:nvPr/>
            </p:nvSpPr>
            <p:spPr>
              <a:xfrm>
                <a:off x="6804248" y="6021288"/>
                <a:ext cx="216024" cy="276999"/>
              </a:xfrm>
              <a:prstGeom prst="rect">
                <a:avLst/>
              </a:prstGeom>
              <a:blipFill>
                <a:blip r:embed="rId7"/>
                <a:stretch>
                  <a:fillRect r="-2778"/>
                </a:stretch>
              </a:blipFill>
            </p:spPr>
            <p:txBody>
              <a:bodyPr/>
              <a:lstStyle/>
              <a:p>
                <a:r>
                  <a:rPr lang="ja-JP" altLang="en-US">
                    <a:noFill/>
                  </a:rPr>
                  <a:t> </a:t>
                </a:r>
              </a:p>
            </p:txBody>
          </p:sp>
        </mc:Fallback>
      </mc:AlternateContent>
      <p:sp>
        <p:nvSpPr>
          <p:cNvPr id="95" name="テキスト ボックス 94">
            <a:extLst>
              <a:ext uri="{FF2B5EF4-FFF2-40B4-BE49-F238E27FC236}">
                <a16:creationId xmlns:a16="http://schemas.microsoft.com/office/drawing/2014/main" id="{A3E2A06F-A18A-ADE9-32F1-8AB9C222A9C6}"/>
              </a:ext>
            </a:extLst>
          </p:cNvPr>
          <p:cNvSpPr txBox="1"/>
          <p:nvPr/>
        </p:nvSpPr>
        <p:spPr>
          <a:xfrm>
            <a:off x="622711" y="1345868"/>
            <a:ext cx="1785222" cy="276999"/>
          </a:xfrm>
          <a:prstGeom prst="rect">
            <a:avLst/>
          </a:prstGeom>
          <a:noFill/>
        </p:spPr>
        <p:txBody>
          <a:bodyPr wrap="square">
            <a:spAutoFit/>
          </a:bodyPr>
          <a:lstStyle/>
          <a:p>
            <a:r>
              <a:rPr lang="en-US" altLang="ja-JP" sz="1200" dirty="0"/>
              <a:t>Japan’s primary standard</a:t>
            </a:r>
            <a:endParaRPr lang="ja-JP" altLang="en-US" dirty="0"/>
          </a:p>
        </p:txBody>
      </p:sp>
      <p:cxnSp>
        <p:nvCxnSpPr>
          <p:cNvPr id="97" name="直線矢印コネクタ 96">
            <a:extLst>
              <a:ext uri="{FF2B5EF4-FFF2-40B4-BE49-F238E27FC236}">
                <a16:creationId xmlns:a16="http://schemas.microsoft.com/office/drawing/2014/main" id="{C6E29637-AB2F-5F61-C8C6-175D4C4D701E}"/>
              </a:ext>
            </a:extLst>
          </p:cNvPr>
          <p:cNvCxnSpPr/>
          <p:nvPr/>
        </p:nvCxnSpPr>
        <p:spPr bwMode="auto">
          <a:xfrm>
            <a:off x="899592" y="1556792"/>
            <a:ext cx="72008" cy="21602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テキスト ボックス 98">
            <a:extLst>
              <a:ext uri="{FF2B5EF4-FFF2-40B4-BE49-F238E27FC236}">
                <a16:creationId xmlns:a16="http://schemas.microsoft.com/office/drawing/2014/main" id="{BD8E1429-F0FA-3C23-E45A-EF94DCD1A508}"/>
              </a:ext>
            </a:extLst>
          </p:cNvPr>
          <p:cNvSpPr txBox="1"/>
          <p:nvPr/>
        </p:nvSpPr>
        <p:spPr>
          <a:xfrm>
            <a:off x="6084168" y="5661248"/>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249604"/>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1082</TotalTime>
  <Words>2404</Words>
  <Application>Microsoft Office PowerPoint</Application>
  <PresentationFormat>画面に合わせる (4:3)</PresentationFormat>
  <Paragraphs>346</Paragraphs>
  <Slides>12</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Yu Gothic UI</vt:lpstr>
      <vt:lpstr>Arial</vt:lpstr>
      <vt:lpstr>Cambria Math</vt:lpstr>
      <vt:lpstr>Times New Roman</vt:lpstr>
      <vt:lpstr>Wingdings</vt:lpstr>
      <vt:lpstr>Office テーマ</vt:lpstr>
      <vt:lpstr>PowerPoint プレゼンテーション</vt:lpstr>
      <vt:lpstr>Development of THz metrology standards  for licensing system of radio stations  in JAPAN</vt:lpstr>
      <vt:lpstr>Introduction</vt:lpstr>
      <vt:lpstr>Primary Standard and Its Traceability  for THz band</vt:lpstr>
      <vt:lpstr>Licensing System for THz Radio Stations</vt:lpstr>
      <vt:lpstr>Frequency Standard (Generator)</vt:lpstr>
      <vt:lpstr>RF Power Meter</vt:lpstr>
      <vt:lpstr>RF Attenuator</vt:lpstr>
      <vt:lpstr>RF Impedance</vt:lpstr>
      <vt:lpstr>Antenna</vt:lpstr>
      <vt:lpstr>Roadmap for Metrology Standards  and Calibrations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藤井 勝巳</dc:creator>
  <cp:keywords/>
  <dc:description>&lt;doc#&gt;</dc:description>
  <cp:lastModifiedBy>藤井 勝巳</cp:lastModifiedBy>
  <cp:revision>130</cp:revision>
  <cp:lastPrinted>1998-02-10T13:28:06Z</cp:lastPrinted>
  <dcterms:created xsi:type="dcterms:W3CDTF">2025-01-05T08:00:27Z</dcterms:created>
  <dcterms:modified xsi:type="dcterms:W3CDTF">2025-01-10T13:05:12Z</dcterms:modified>
</cp:coreProperties>
</file>